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18288000" cy="10287000"/>
  <p:notesSz cx="6858000" cy="9144000"/>
  <p:embeddedFontLst>
    <p:embeddedFont>
      <p:font typeface="Arimo" panose="020B0604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1">
          <p15:clr>
            <a:srgbClr val="A4A3A4"/>
          </p15:clr>
        </p15:guide>
        <p15:guide id="3" pos="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2547"/>
  </p:normalViewPr>
  <p:slideViewPr>
    <p:cSldViewPr snapToGrid="0">
      <p:cViewPr varScale="1">
        <p:scale>
          <a:sx n="79" d="100"/>
          <a:sy n="79" d="100"/>
        </p:scale>
        <p:origin x="920" y="-80"/>
      </p:cViewPr>
      <p:guideLst>
        <p:guide orient="horz" pos="2160"/>
        <p:guide pos="2891"/>
        <p:guide pos="6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15E82B8-E6EA-F34A-90F5-FBF67D2E17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744CF5F-454E-0547-8D14-A1D055A0B8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4EAFD-2EC0-2147-B97B-0B6494B23FEE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4206B44-3DC3-C04B-813D-84EE1C7177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896DE1D-7561-6A49-AD1D-73AA1FFD67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C1C68-41FA-4C46-848B-94E6F37E613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6589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環境面向</a:t>
            </a:r>
            <a:endParaRPr/>
          </a:p>
        </p:txBody>
      </p:sp>
      <p:sp>
        <p:nvSpPr>
          <p:cNvPr id="258" name="Google Shape;2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環境面向</a:t>
            </a:r>
            <a:endParaRPr/>
          </a:p>
        </p:txBody>
      </p:sp>
      <p:sp>
        <p:nvSpPr>
          <p:cNvPr id="273" name="Google Shape;27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環境面向</a:t>
            </a:r>
            <a:endParaRPr/>
          </a:p>
        </p:txBody>
      </p:sp>
      <p:sp>
        <p:nvSpPr>
          <p:cNvPr id="297" name="Google Shape;29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環境面向</a:t>
            </a:r>
            <a:endParaRPr/>
          </a:p>
        </p:txBody>
      </p:sp>
      <p:sp>
        <p:nvSpPr>
          <p:cNvPr id="313" name="Google Shape;31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環境面向</a:t>
            </a:r>
            <a:endParaRPr/>
          </a:p>
        </p:txBody>
      </p:sp>
      <p:sp>
        <p:nvSpPr>
          <p:cNvPr id="329" name="Google Shape;32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476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環境面向</a:t>
            </a:r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環境面向</a:t>
            </a:r>
            <a:endParaRPr/>
          </a:p>
        </p:txBody>
      </p:sp>
      <p:sp>
        <p:nvSpPr>
          <p:cNvPr id="152" name="Google Shape;1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性別特質</a:t>
            </a:r>
            <a:endParaRPr/>
          </a:p>
        </p:txBody>
      </p:sp>
      <p:sp>
        <p:nvSpPr>
          <p:cNvPr id="167" name="Google Shape;1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性別特質</a:t>
            </a:r>
            <a:endParaRPr/>
          </a:p>
        </p:txBody>
      </p:sp>
      <p:sp>
        <p:nvSpPr>
          <p:cNvPr id="197" name="Google Shape;1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環境面向</a:t>
            </a:r>
            <a:endParaRPr/>
          </a:p>
        </p:txBody>
      </p:sp>
      <p:sp>
        <p:nvSpPr>
          <p:cNvPr id="211" name="Google Shape;21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環境面向</a:t>
            </a:r>
            <a:endParaRPr/>
          </a:p>
        </p:txBody>
      </p:sp>
      <p:sp>
        <p:nvSpPr>
          <p:cNvPr id="227" name="Google Shape;22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性別特質</a:t>
            </a:r>
            <a:endParaRPr/>
          </a:p>
        </p:txBody>
      </p:sp>
      <p:sp>
        <p:nvSpPr>
          <p:cNvPr id="244" name="Google Shape;24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58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hyperlink" Target="https://www.youtube.com/watch?v=1Gf9kFG04TI" TargetMode="External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59.jp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60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2.tiff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6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60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12" Type="http://schemas.openxmlformats.org/officeDocument/2006/relationships/image" Target="../media/image5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4.png"/><Relationship Id="rId11" Type="http://schemas.openxmlformats.org/officeDocument/2006/relationships/image" Target="../media/image51.jp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53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34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55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56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12" Type="http://schemas.openxmlformats.org/officeDocument/2006/relationships/image" Target="../media/image5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4.png"/><Relationship Id="rId11" Type="http://schemas.openxmlformats.org/officeDocument/2006/relationships/image" Target="../media/image57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3"/>
          <p:cNvGrpSpPr/>
          <p:nvPr/>
        </p:nvGrpSpPr>
        <p:grpSpPr>
          <a:xfrm>
            <a:off x="0" y="0"/>
            <a:ext cx="59815" cy="57150"/>
            <a:chOff x="0" y="0"/>
            <a:chExt cx="79754" cy="76200"/>
          </a:xfrm>
        </p:grpSpPr>
        <p:sp>
          <p:nvSpPr>
            <p:cNvPr id="89" name="Google Shape;89;p13"/>
            <p:cNvSpPr/>
            <p:nvPr/>
          </p:nvSpPr>
          <p:spPr>
            <a:xfrm>
              <a:off x="352" y="676"/>
              <a:ext cx="61800" cy="62503"/>
            </a:xfrm>
            <a:custGeom>
              <a:avLst/>
              <a:gdLst/>
              <a:ahLst/>
              <a:cxnLst/>
              <a:rect l="l" t="t" r="r" b="b"/>
              <a:pathLst>
                <a:path w="61800" h="62503" extrusionOk="0">
                  <a:moveTo>
                    <a:pt x="0" y="0"/>
                  </a:moveTo>
                  <a:lnTo>
                    <a:pt x="61799" y="0"/>
                  </a:lnTo>
                  <a:lnTo>
                    <a:pt x="61799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" name="Google Shape;90;p13"/>
            <p:cNvSpPr/>
            <p:nvPr/>
          </p:nvSpPr>
          <p:spPr>
            <a:xfrm>
              <a:off x="3607" y="3931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62503" h="62503" extrusionOk="0">
                  <a:moveTo>
                    <a:pt x="0" y="0"/>
                  </a:moveTo>
                  <a:lnTo>
                    <a:pt x="62503" y="0"/>
                  </a:lnTo>
                  <a:lnTo>
                    <a:pt x="62503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" name="Google Shape;91;p13"/>
            <p:cNvSpPr/>
            <p:nvPr/>
          </p:nvSpPr>
          <p:spPr>
            <a:xfrm>
              <a:off x="6862" y="7186"/>
              <a:ext cx="61800" cy="62503"/>
            </a:xfrm>
            <a:custGeom>
              <a:avLst/>
              <a:gdLst/>
              <a:ahLst/>
              <a:cxnLst/>
              <a:rect l="l" t="t" r="r" b="b"/>
              <a:pathLst>
                <a:path w="61800" h="62503" extrusionOk="0">
                  <a:moveTo>
                    <a:pt x="0" y="0"/>
                  </a:moveTo>
                  <a:lnTo>
                    <a:pt x="61800" y="0"/>
                  </a:lnTo>
                  <a:lnTo>
                    <a:pt x="61800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2" name="Google Shape;92;p13"/>
            <p:cNvSpPr/>
            <p:nvPr/>
          </p:nvSpPr>
          <p:spPr>
            <a:xfrm>
              <a:off x="0" y="7981"/>
              <a:ext cx="62503" cy="47893"/>
            </a:xfrm>
            <a:custGeom>
              <a:avLst/>
              <a:gdLst/>
              <a:ahLst/>
              <a:cxnLst/>
              <a:rect l="l" t="t" r="r" b="b"/>
              <a:pathLst>
                <a:path w="62503" h="47893" extrusionOk="0">
                  <a:moveTo>
                    <a:pt x="0" y="0"/>
                  </a:moveTo>
                  <a:lnTo>
                    <a:pt x="62503" y="0"/>
                  </a:lnTo>
                  <a:lnTo>
                    <a:pt x="62503" y="47893"/>
                  </a:lnTo>
                  <a:lnTo>
                    <a:pt x="0" y="478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3" name="Google Shape;93;p13"/>
            <p:cNvSpPr/>
            <p:nvPr/>
          </p:nvSpPr>
          <p:spPr>
            <a:xfrm>
              <a:off x="13126" y="676"/>
              <a:ext cx="36252" cy="62503"/>
            </a:xfrm>
            <a:custGeom>
              <a:avLst/>
              <a:gdLst/>
              <a:ahLst/>
              <a:cxnLst/>
              <a:rect l="l" t="t" r="r" b="b"/>
              <a:pathLst>
                <a:path w="36252" h="62503" extrusionOk="0">
                  <a:moveTo>
                    <a:pt x="0" y="0"/>
                  </a:moveTo>
                  <a:lnTo>
                    <a:pt x="36251" y="0"/>
                  </a:lnTo>
                  <a:lnTo>
                    <a:pt x="36251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4" name="Google Shape;94;p13"/>
            <p:cNvSpPr/>
            <p:nvPr/>
          </p:nvSpPr>
          <p:spPr>
            <a:xfrm>
              <a:off x="10118" y="10442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62503" h="62503" extrusionOk="0">
                  <a:moveTo>
                    <a:pt x="0" y="0"/>
                  </a:moveTo>
                  <a:lnTo>
                    <a:pt x="62503" y="0"/>
                  </a:lnTo>
                  <a:lnTo>
                    <a:pt x="62503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5" name="Google Shape;95;p13"/>
            <p:cNvSpPr/>
            <p:nvPr/>
          </p:nvSpPr>
          <p:spPr>
            <a:xfrm>
              <a:off x="16381" y="3931"/>
              <a:ext cx="37580" cy="62503"/>
            </a:xfrm>
            <a:custGeom>
              <a:avLst/>
              <a:gdLst/>
              <a:ahLst/>
              <a:cxnLst/>
              <a:rect l="l" t="t" r="r" b="b"/>
              <a:pathLst>
                <a:path w="37580" h="62503" extrusionOk="0">
                  <a:moveTo>
                    <a:pt x="0" y="0"/>
                  </a:moveTo>
                  <a:lnTo>
                    <a:pt x="37580" y="0"/>
                  </a:lnTo>
                  <a:lnTo>
                    <a:pt x="37580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6" name="Google Shape;96;p13"/>
            <p:cNvSpPr/>
            <p:nvPr/>
          </p:nvSpPr>
          <p:spPr>
            <a:xfrm>
              <a:off x="13373" y="13697"/>
              <a:ext cx="53674" cy="62503"/>
            </a:xfrm>
            <a:custGeom>
              <a:avLst/>
              <a:gdLst/>
              <a:ahLst/>
              <a:cxnLst/>
              <a:rect l="l" t="t" r="r" b="b"/>
              <a:pathLst>
                <a:path w="53674" h="62503" extrusionOk="0">
                  <a:moveTo>
                    <a:pt x="0" y="0"/>
                  </a:moveTo>
                  <a:lnTo>
                    <a:pt x="53674" y="0"/>
                  </a:lnTo>
                  <a:lnTo>
                    <a:pt x="53674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7" name="Google Shape;97;p13"/>
            <p:cNvSpPr/>
            <p:nvPr/>
          </p:nvSpPr>
          <p:spPr>
            <a:xfrm>
              <a:off x="19636" y="7186"/>
              <a:ext cx="36330" cy="62503"/>
            </a:xfrm>
            <a:custGeom>
              <a:avLst/>
              <a:gdLst/>
              <a:ahLst/>
              <a:cxnLst/>
              <a:rect l="l" t="t" r="r" b="b"/>
              <a:pathLst>
                <a:path w="36330" h="62503" extrusionOk="0">
                  <a:moveTo>
                    <a:pt x="0" y="0"/>
                  </a:moveTo>
                  <a:lnTo>
                    <a:pt x="36330" y="0"/>
                  </a:lnTo>
                  <a:lnTo>
                    <a:pt x="36330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8" name="Google Shape;98;p13"/>
            <p:cNvSpPr/>
            <p:nvPr/>
          </p:nvSpPr>
          <p:spPr>
            <a:xfrm>
              <a:off x="10740" y="0"/>
              <a:ext cx="49924" cy="62503"/>
            </a:xfrm>
            <a:custGeom>
              <a:avLst/>
              <a:gdLst/>
              <a:ahLst/>
              <a:cxnLst/>
              <a:rect l="l" t="t" r="r" b="b"/>
              <a:pathLst>
                <a:path w="49924" h="62503" extrusionOk="0">
                  <a:moveTo>
                    <a:pt x="0" y="0"/>
                  </a:moveTo>
                  <a:lnTo>
                    <a:pt x="49924" y="0"/>
                  </a:lnTo>
                  <a:lnTo>
                    <a:pt x="49924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9" name="Google Shape;99;p13"/>
            <p:cNvSpPr/>
            <p:nvPr/>
          </p:nvSpPr>
          <p:spPr>
            <a:xfrm>
              <a:off x="22892" y="10442"/>
              <a:ext cx="47424" cy="62503"/>
            </a:xfrm>
            <a:custGeom>
              <a:avLst/>
              <a:gdLst/>
              <a:ahLst/>
              <a:cxnLst/>
              <a:rect l="l" t="t" r="r" b="b"/>
              <a:pathLst>
                <a:path w="47424" h="62503" extrusionOk="0">
                  <a:moveTo>
                    <a:pt x="0" y="0"/>
                  </a:moveTo>
                  <a:lnTo>
                    <a:pt x="47424" y="0"/>
                  </a:lnTo>
                  <a:lnTo>
                    <a:pt x="47424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0" name="Google Shape;100;p13"/>
            <p:cNvSpPr/>
            <p:nvPr/>
          </p:nvSpPr>
          <p:spPr>
            <a:xfrm>
              <a:off x="13996" y="3255"/>
              <a:ext cx="56253" cy="62503"/>
            </a:xfrm>
            <a:custGeom>
              <a:avLst/>
              <a:gdLst/>
              <a:ahLst/>
              <a:cxnLst/>
              <a:rect l="l" t="t" r="r" b="b"/>
              <a:pathLst>
                <a:path w="56253" h="62503" extrusionOk="0">
                  <a:moveTo>
                    <a:pt x="0" y="0"/>
                  </a:moveTo>
                  <a:lnTo>
                    <a:pt x="56252" y="0"/>
                  </a:lnTo>
                  <a:lnTo>
                    <a:pt x="56252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" name="Google Shape;101;p13"/>
            <p:cNvSpPr/>
            <p:nvPr/>
          </p:nvSpPr>
          <p:spPr>
            <a:xfrm>
              <a:off x="4451" y="0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62503" h="62503" extrusionOk="0">
                  <a:moveTo>
                    <a:pt x="0" y="0"/>
                  </a:moveTo>
                  <a:lnTo>
                    <a:pt x="62503" y="0"/>
                  </a:lnTo>
                  <a:lnTo>
                    <a:pt x="62503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2" name="Google Shape;102;p13"/>
            <p:cNvSpPr/>
            <p:nvPr/>
          </p:nvSpPr>
          <p:spPr>
            <a:xfrm>
              <a:off x="26147" y="13697"/>
              <a:ext cx="46252" cy="62503"/>
            </a:xfrm>
            <a:custGeom>
              <a:avLst/>
              <a:gdLst/>
              <a:ahLst/>
              <a:cxnLst/>
              <a:rect l="l" t="t" r="r" b="b"/>
              <a:pathLst>
                <a:path w="46252" h="62503" extrusionOk="0">
                  <a:moveTo>
                    <a:pt x="0" y="0"/>
                  </a:moveTo>
                  <a:lnTo>
                    <a:pt x="46252" y="0"/>
                  </a:lnTo>
                  <a:lnTo>
                    <a:pt x="46252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3" name="Google Shape;103;p13"/>
            <p:cNvSpPr/>
            <p:nvPr/>
          </p:nvSpPr>
          <p:spPr>
            <a:xfrm>
              <a:off x="17251" y="6511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62503" h="62503" extrusionOk="0">
                  <a:moveTo>
                    <a:pt x="0" y="0"/>
                  </a:moveTo>
                  <a:lnTo>
                    <a:pt x="62503" y="0"/>
                  </a:lnTo>
                  <a:lnTo>
                    <a:pt x="62503" y="62503"/>
                  </a:lnTo>
                  <a:lnTo>
                    <a:pt x="0" y="62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4" name="Google Shape;104;p13"/>
            <p:cNvSpPr/>
            <p:nvPr/>
          </p:nvSpPr>
          <p:spPr>
            <a:xfrm>
              <a:off x="4451" y="9766"/>
              <a:ext cx="62503" cy="42971"/>
            </a:xfrm>
            <a:custGeom>
              <a:avLst/>
              <a:gdLst/>
              <a:ahLst/>
              <a:cxnLst/>
              <a:rect l="l" t="t" r="r" b="b"/>
              <a:pathLst>
                <a:path w="62503" h="42971" extrusionOk="0">
                  <a:moveTo>
                    <a:pt x="0" y="0"/>
                  </a:moveTo>
                  <a:lnTo>
                    <a:pt x="62503" y="0"/>
                  </a:lnTo>
                  <a:lnTo>
                    <a:pt x="62503" y="42971"/>
                  </a:lnTo>
                  <a:lnTo>
                    <a:pt x="0" y="429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105" name="Google Shape;105;p1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998" y="14678"/>
              <a:ext cx="61074" cy="34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588" y="16268"/>
              <a:ext cx="61074" cy="34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3"/>
            <p:cNvSpPr/>
            <p:nvPr/>
          </p:nvSpPr>
          <p:spPr>
            <a:xfrm>
              <a:off x="29213" y="25126"/>
              <a:ext cx="23543" cy="27139"/>
            </a:xfrm>
            <a:custGeom>
              <a:avLst/>
              <a:gdLst/>
              <a:ahLst/>
              <a:cxnLst/>
              <a:rect l="l" t="t" r="r" b="b"/>
              <a:pathLst>
                <a:path w="23543" h="27139" extrusionOk="0">
                  <a:moveTo>
                    <a:pt x="0" y="0"/>
                  </a:moveTo>
                  <a:lnTo>
                    <a:pt x="23543" y="0"/>
                  </a:lnTo>
                  <a:lnTo>
                    <a:pt x="23543" y="27139"/>
                  </a:lnTo>
                  <a:lnTo>
                    <a:pt x="0" y="27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8" name="Google Shape;108;p13"/>
            <p:cNvSpPr/>
            <p:nvPr/>
          </p:nvSpPr>
          <p:spPr>
            <a:xfrm>
              <a:off x="27415" y="25142"/>
              <a:ext cx="27139" cy="27105"/>
            </a:xfrm>
            <a:custGeom>
              <a:avLst/>
              <a:gdLst/>
              <a:ahLst/>
              <a:cxnLst/>
              <a:rect l="l" t="t" r="r" b="b"/>
              <a:pathLst>
                <a:path w="27139" h="27105" extrusionOk="0">
                  <a:moveTo>
                    <a:pt x="0" y="0"/>
                  </a:moveTo>
                  <a:lnTo>
                    <a:pt x="27139" y="0"/>
                  </a:lnTo>
                  <a:lnTo>
                    <a:pt x="27139" y="27106"/>
                  </a:lnTo>
                  <a:lnTo>
                    <a:pt x="0" y="271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9" name="Google Shape;109;p13"/>
            <p:cNvSpPr/>
            <p:nvPr/>
          </p:nvSpPr>
          <p:spPr>
            <a:xfrm>
              <a:off x="28122" y="25849"/>
              <a:ext cx="26121" cy="27139"/>
            </a:xfrm>
            <a:custGeom>
              <a:avLst/>
              <a:gdLst/>
              <a:ahLst/>
              <a:cxnLst/>
              <a:rect l="l" t="t" r="r" b="b"/>
              <a:pathLst>
                <a:path w="26121" h="27139" extrusionOk="0">
                  <a:moveTo>
                    <a:pt x="0" y="0"/>
                  </a:moveTo>
                  <a:lnTo>
                    <a:pt x="26121" y="0"/>
                  </a:lnTo>
                  <a:lnTo>
                    <a:pt x="26121" y="27139"/>
                  </a:lnTo>
                  <a:lnTo>
                    <a:pt x="0" y="27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0" name="Google Shape;110;p13"/>
            <p:cNvSpPr/>
            <p:nvPr/>
          </p:nvSpPr>
          <p:spPr>
            <a:xfrm>
              <a:off x="27415" y="26890"/>
              <a:ext cx="27139" cy="23611"/>
            </a:xfrm>
            <a:custGeom>
              <a:avLst/>
              <a:gdLst/>
              <a:ahLst/>
              <a:cxnLst/>
              <a:rect l="l" t="t" r="r" b="b"/>
              <a:pathLst>
                <a:path w="27139" h="23611" extrusionOk="0">
                  <a:moveTo>
                    <a:pt x="0" y="0"/>
                  </a:moveTo>
                  <a:lnTo>
                    <a:pt x="27139" y="0"/>
                  </a:lnTo>
                  <a:lnTo>
                    <a:pt x="27139" y="23611"/>
                  </a:lnTo>
                  <a:lnTo>
                    <a:pt x="0" y="236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1" name="Google Shape;111;p13"/>
            <p:cNvSpPr/>
            <p:nvPr/>
          </p:nvSpPr>
          <p:spPr>
            <a:xfrm>
              <a:off x="33945" y="25126"/>
              <a:ext cx="14078" cy="27139"/>
            </a:xfrm>
            <a:custGeom>
              <a:avLst/>
              <a:gdLst/>
              <a:ahLst/>
              <a:cxnLst/>
              <a:rect l="l" t="t" r="r" b="b"/>
              <a:pathLst>
                <a:path w="14078" h="27139" extrusionOk="0">
                  <a:moveTo>
                    <a:pt x="0" y="0"/>
                  </a:moveTo>
                  <a:lnTo>
                    <a:pt x="14079" y="0"/>
                  </a:lnTo>
                  <a:lnTo>
                    <a:pt x="14079" y="27139"/>
                  </a:lnTo>
                  <a:lnTo>
                    <a:pt x="0" y="27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2" name="Google Shape;112;p13"/>
            <p:cNvSpPr/>
            <p:nvPr/>
          </p:nvSpPr>
          <p:spPr>
            <a:xfrm>
              <a:off x="28829" y="26556"/>
              <a:ext cx="26495" cy="27139"/>
            </a:xfrm>
            <a:custGeom>
              <a:avLst/>
              <a:gdLst/>
              <a:ahLst/>
              <a:cxnLst/>
              <a:rect l="l" t="t" r="r" b="b"/>
              <a:pathLst>
                <a:path w="26495" h="27139" extrusionOk="0">
                  <a:moveTo>
                    <a:pt x="0" y="0"/>
                  </a:moveTo>
                  <a:lnTo>
                    <a:pt x="26494" y="0"/>
                  </a:lnTo>
                  <a:lnTo>
                    <a:pt x="26494" y="27139"/>
                  </a:lnTo>
                  <a:lnTo>
                    <a:pt x="0" y="27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3" name="Google Shape;113;p13"/>
            <p:cNvSpPr/>
            <p:nvPr/>
          </p:nvSpPr>
          <p:spPr>
            <a:xfrm>
              <a:off x="36999" y="40315"/>
              <a:ext cx="7972" cy="13570"/>
            </a:xfrm>
            <a:custGeom>
              <a:avLst/>
              <a:gdLst/>
              <a:ahLst/>
              <a:cxnLst/>
              <a:rect l="l" t="t" r="r" b="b"/>
              <a:pathLst>
                <a:path w="7972" h="13570" extrusionOk="0">
                  <a:moveTo>
                    <a:pt x="0" y="0"/>
                  </a:moveTo>
                  <a:lnTo>
                    <a:pt x="7972" y="0"/>
                  </a:lnTo>
                  <a:lnTo>
                    <a:pt x="7972" y="13570"/>
                  </a:lnTo>
                  <a:lnTo>
                    <a:pt x="0" y="13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4" name="Google Shape;114;p13"/>
            <p:cNvSpPr/>
            <p:nvPr/>
          </p:nvSpPr>
          <p:spPr>
            <a:xfrm>
              <a:off x="37705" y="41022"/>
              <a:ext cx="9058" cy="13570"/>
            </a:xfrm>
            <a:custGeom>
              <a:avLst/>
              <a:gdLst/>
              <a:ahLst/>
              <a:cxnLst/>
              <a:rect l="l" t="t" r="r" b="b"/>
              <a:pathLst>
                <a:path w="9058" h="13570" extrusionOk="0">
                  <a:moveTo>
                    <a:pt x="0" y="0"/>
                  </a:moveTo>
                  <a:lnTo>
                    <a:pt x="9058" y="0"/>
                  </a:lnTo>
                  <a:lnTo>
                    <a:pt x="9058" y="13569"/>
                  </a:lnTo>
                  <a:lnTo>
                    <a:pt x="0" y="135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5" name="Google Shape;115;p13"/>
            <p:cNvSpPr/>
            <p:nvPr/>
          </p:nvSpPr>
          <p:spPr>
            <a:xfrm>
              <a:off x="35667" y="40315"/>
              <a:ext cx="10635" cy="13570"/>
            </a:xfrm>
            <a:custGeom>
              <a:avLst/>
              <a:gdLst/>
              <a:ahLst/>
              <a:cxnLst/>
              <a:rect l="l" t="t" r="r" b="b"/>
              <a:pathLst>
                <a:path w="10635" h="13570" extrusionOk="0">
                  <a:moveTo>
                    <a:pt x="0" y="0"/>
                  </a:moveTo>
                  <a:lnTo>
                    <a:pt x="10635" y="0"/>
                  </a:lnTo>
                  <a:lnTo>
                    <a:pt x="10635" y="13570"/>
                  </a:lnTo>
                  <a:lnTo>
                    <a:pt x="0" y="13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6" name="Google Shape;116;p13"/>
            <p:cNvSpPr/>
            <p:nvPr/>
          </p:nvSpPr>
          <p:spPr>
            <a:xfrm>
              <a:off x="38412" y="41729"/>
              <a:ext cx="9719" cy="13570"/>
            </a:xfrm>
            <a:custGeom>
              <a:avLst/>
              <a:gdLst/>
              <a:ahLst/>
              <a:cxnLst/>
              <a:rect l="l" t="t" r="r" b="b"/>
              <a:pathLst>
                <a:path w="9719" h="13570" extrusionOk="0">
                  <a:moveTo>
                    <a:pt x="0" y="0"/>
                  </a:moveTo>
                  <a:lnTo>
                    <a:pt x="9719" y="0"/>
                  </a:lnTo>
                  <a:lnTo>
                    <a:pt x="9719" y="13569"/>
                  </a:lnTo>
                  <a:lnTo>
                    <a:pt x="0" y="135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7" name="Google Shape;117;p13"/>
            <p:cNvSpPr/>
            <p:nvPr/>
          </p:nvSpPr>
          <p:spPr>
            <a:xfrm>
              <a:off x="34200" y="42546"/>
              <a:ext cx="13570" cy="9109"/>
            </a:xfrm>
            <a:custGeom>
              <a:avLst/>
              <a:gdLst/>
              <a:ahLst/>
              <a:cxnLst/>
              <a:rect l="l" t="t" r="r" b="b"/>
              <a:pathLst>
                <a:path w="13570" h="9109" extrusionOk="0">
                  <a:moveTo>
                    <a:pt x="0" y="0"/>
                  </a:moveTo>
                  <a:lnTo>
                    <a:pt x="13569" y="0"/>
                  </a:lnTo>
                  <a:lnTo>
                    <a:pt x="13569" y="9108"/>
                  </a:lnTo>
                  <a:lnTo>
                    <a:pt x="0" y="91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8" name="Google Shape;118;p13"/>
            <p:cNvSpPr/>
            <p:nvPr/>
          </p:nvSpPr>
          <p:spPr>
            <a:xfrm>
              <a:off x="27415" y="35939"/>
              <a:ext cx="27139" cy="22322"/>
            </a:xfrm>
            <a:custGeom>
              <a:avLst/>
              <a:gdLst/>
              <a:ahLst/>
              <a:cxnLst/>
              <a:rect l="l" t="t" r="r" b="b"/>
              <a:pathLst>
                <a:path w="27139" h="22322" extrusionOk="0">
                  <a:moveTo>
                    <a:pt x="0" y="0"/>
                  </a:moveTo>
                  <a:lnTo>
                    <a:pt x="27139" y="0"/>
                  </a:lnTo>
                  <a:lnTo>
                    <a:pt x="27139" y="22322"/>
                  </a:lnTo>
                  <a:lnTo>
                    <a:pt x="0" y="22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9" name="Google Shape;119;p13"/>
            <p:cNvSpPr/>
            <p:nvPr/>
          </p:nvSpPr>
          <p:spPr>
            <a:xfrm>
              <a:off x="34200" y="40315"/>
              <a:ext cx="13570" cy="13570"/>
            </a:xfrm>
            <a:custGeom>
              <a:avLst/>
              <a:gdLst/>
              <a:ahLst/>
              <a:cxnLst/>
              <a:rect l="l" t="t" r="r" b="b"/>
              <a:pathLst>
                <a:path w="13570" h="13570" extrusionOk="0">
                  <a:moveTo>
                    <a:pt x="0" y="0"/>
                  </a:moveTo>
                  <a:lnTo>
                    <a:pt x="13569" y="0"/>
                  </a:lnTo>
                  <a:lnTo>
                    <a:pt x="13569" y="13570"/>
                  </a:lnTo>
                  <a:lnTo>
                    <a:pt x="0" y="13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0" name="Google Shape;120;p13"/>
            <p:cNvSpPr/>
            <p:nvPr/>
          </p:nvSpPr>
          <p:spPr>
            <a:xfrm>
              <a:off x="34200" y="41138"/>
              <a:ext cx="13570" cy="11924"/>
            </a:xfrm>
            <a:custGeom>
              <a:avLst/>
              <a:gdLst/>
              <a:ahLst/>
              <a:cxnLst/>
              <a:rect l="l" t="t" r="r" b="b"/>
              <a:pathLst>
                <a:path w="13570" h="11924" extrusionOk="0">
                  <a:moveTo>
                    <a:pt x="0" y="0"/>
                  </a:moveTo>
                  <a:lnTo>
                    <a:pt x="13569" y="0"/>
                  </a:lnTo>
                  <a:lnTo>
                    <a:pt x="13569" y="11924"/>
                  </a:lnTo>
                  <a:lnTo>
                    <a:pt x="0" y="11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1" name="Google Shape;121;p13"/>
            <p:cNvSpPr/>
            <p:nvPr/>
          </p:nvSpPr>
          <p:spPr>
            <a:xfrm>
              <a:off x="34907" y="41844"/>
              <a:ext cx="13570" cy="12280"/>
            </a:xfrm>
            <a:custGeom>
              <a:avLst/>
              <a:gdLst/>
              <a:ahLst/>
              <a:cxnLst/>
              <a:rect l="l" t="t" r="r" b="b"/>
              <a:pathLst>
                <a:path w="13570" h="12280" extrusionOk="0">
                  <a:moveTo>
                    <a:pt x="0" y="0"/>
                  </a:moveTo>
                  <a:lnTo>
                    <a:pt x="13569" y="0"/>
                  </a:lnTo>
                  <a:lnTo>
                    <a:pt x="13569" y="12281"/>
                  </a:lnTo>
                  <a:lnTo>
                    <a:pt x="0" y="12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22" name="Google Shape;122;p13"/>
          <p:cNvSpPr/>
          <p:nvPr/>
        </p:nvSpPr>
        <p:spPr>
          <a:xfrm>
            <a:off x="-842076" y="8482815"/>
            <a:ext cx="3684700" cy="2673082"/>
          </a:xfrm>
          <a:custGeom>
            <a:avLst/>
            <a:gdLst/>
            <a:ahLst/>
            <a:cxnLst/>
            <a:rect l="l" t="t" r="r" b="b"/>
            <a:pathLst>
              <a:path w="3684700" h="2673082" extrusionOk="0">
                <a:moveTo>
                  <a:pt x="0" y="0"/>
                </a:moveTo>
                <a:lnTo>
                  <a:pt x="3684699" y="0"/>
                </a:lnTo>
                <a:lnTo>
                  <a:pt x="3684699" y="2673082"/>
                </a:lnTo>
                <a:lnTo>
                  <a:pt x="0" y="2673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3" name="Google Shape;123;p13"/>
          <p:cNvSpPr/>
          <p:nvPr/>
        </p:nvSpPr>
        <p:spPr>
          <a:xfrm>
            <a:off x="15787934" y="-1352753"/>
            <a:ext cx="3164231" cy="3083687"/>
          </a:xfrm>
          <a:custGeom>
            <a:avLst/>
            <a:gdLst/>
            <a:ahLst/>
            <a:cxnLst/>
            <a:rect l="l" t="t" r="r" b="b"/>
            <a:pathLst>
              <a:path w="3164231" h="3083687" extrusionOk="0">
                <a:moveTo>
                  <a:pt x="0" y="0"/>
                </a:moveTo>
                <a:lnTo>
                  <a:pt x="3164231" y="0"/>
                </a:lnTo>
                <a:lnTo>
                  <a:pt x="3164231" y="3083687"/>
                </a:lnTo>
                <a:lnTo>
                  <a:pt x="0" y="30836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4" name="Google Shape;124;p13"/>
          <p:cNvSpPr/>
          <p:nvPr/>
        </p:nvSpPr>
        <p:spPr>
          <a:xfrm>
            <a:off x="15452676" y="8100529"/>
            <a:ext cx="3499489" cy="2907757"/>
          </a:xfrm>
          <a:custGeom>
            <a:avLst/>
            <a:gdLst/>
            <a:ahLst/>
            <a:cxnLst/>
            <a:rect l="l" t="t" r="r" b="b"/>
            <a:pathLst>
              <a:path w="3499489" h="2907757" extrusionOk="0">
                <a:moveTo>
                  <a:pt x="0" y="0"/>
                </a:moveTo>
                <a:lnTo>
                  <a:pt x="3499489" y="0"/>
                </a:lnTo>
                <a:lnTo>
                  <a:pt x="3499489" y="2907757"/>
                </a:lnTo>
                <a:lnTo>
                  <a:pt x="0" y="2907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5" name="Google Shape;125;p13"/>
          <p:cNvSpPr/>
          <p:nvPr/>
        </p:nvSpPr>
        <p:spPr>
          <a:xfrm rot="10800000">
            <a:off x="-673779" y="-482637"/>
            <a:ext cx="3294369" cy="2473772"/>
          </a:xfrm>
          <a:custGeom>
            <a:avLst/>
            <a:gdLst/>
            <a:ahLst/>
            <a:cxnLst/>
            <a:rect l="l" t="t" r="r" b="b"/>
            <a:pathLst>
              <a:path w="3294369" h="2473772" extrusionOk="0">
                <a:moveTo>
                  <a:pt x="3294370" y="2473772"/>
                </a:moveTo>
                <a:lnTo>
                  <a:pt x="0" y="2473772"/>
                </a:lnTo>
                <a:lnTo>
                  <a:pt x="0" y="0"/>
                </a:lnTo>
                <a:lnTo>
                  <a:pt x="3294370" y="0"/>
                </a:lnTo>
                <a:lnTo>
                  <a:pt x="3294370" y="2473772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6" name="Google Shape;126;p13"/>
          <p:cNvSpPr/>
          <p:nvPr/>
        </p:nvSpPr>
        <p:spPr>
          <a:xfrm rot="2188957">
            <a:off x="8313223" y="8962939"/>
            <a:ext cx="2130874" cy="1565224"/>
          </a:xfrm>
          <a:custGeom>
            <a:avLst/>
            <a:gdLst/>
            <a:ahLst/>
            <a:cxnLst/>
            <a:rect l="l" t="t" r="r" b="b"/>
            <a:pathLst>
              <a:path w="2130874" h="1565224" extrusionOk="0">
                <a:moveTo>
                  <a:pt x="0" y="0"/>
                </a:moveTo>
                <a:lnTo>
                  <a:pt x="2130874" y="0"/>
                </a:lnTo>
                <a:lnTo>
                  <a:pt x="2130874" y="1565224"/>
                </a:lnTo>
                <a:lnTo>
                  <a:pt x="0" y="1565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7" name="Google Shape;127;p13"/>
          <p:cNvSpPr/>
          <p:nvPr/>
        </p:nvSpPr>
        <p:spPr>
          <a:xfrm>
            <a:off x="-643683" y="3927589"/>
            <a:ext cx="1982581" cy="2030577"/>
          </a:xfrm>
          <a:custGeom>
            <a:avLst/>
            <a:gdLst/>
            <a:ahLst/>
            <a:cxnLst/>
            <a:rect l="l" t="t" r="r" b="b"/>
            <a:pathLst>
              <a:path w="1982581" h="2030577" extrusionOk="0">
                <a:moveTo>
                  <a:pt x="0" y="0"/>
                </a:moveTo>
                <a:lnTo>
                  <a:pt x="1982581" y="0"/>
                </a:lnTo>
                <a:lnTo>
                  <a:pt x="1982581" y="2030576"/>
                </a:lnTo>
                <a:lnTo>
                  <a:pt x="0" y="20305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8" name="Google Shape;128;p13"/>
          <p:cNvSpPr/>
          <p:nvPr/>
        </p:nvSpPr>
        <p:spPr>
          <a:xfrm rot="-3281681">
            <a:off x="8060399" y="-707559"/>
            <a:ext cx="2105275" cy="2001925"/>
          </a:xfrm>
          <a:custGeom>
            <a:avLst/>
            <a:gdLst/>
            <a:ahLst/>
            <a:cxnLst/>
            <a:rect l="l" t="t" r="r" b="b"/>
            <a:pathLst>
              <a:path w="2105275" h="2001925" extrusionOk="0">
                <a:moveTo>
                  <a:pt x="0" y="0"/>
                </a:moveTo>
                <a:lnTo>
                  <a:pt x="2105276" y="0"/>
                </a:lnTo>
                <a:lnTo>
                  <a:pt x="2105276" y="2001925"/>
                </a:lnTo>
                <a:lnTo>
                  <a:pt x="0" y="200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9" name="Google Shape;129;p13"/>
          <p:cNvSpPr/>
          <p:nvPr/>
        </p:nvSpPr>
        <p:spPr>
          <a:xfrm flipH="1">
            <a:off x="16016365" y="4238159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4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0" name="Google Shape;130;p13"/>
          <p:cNvSpPr txBox="1"/>
          <p:nvPr/>
        </p:nvSpPr>
        <p:spPr>
          <a:xfrm>
            <a:off x="2043203" y="3278302"/>
            <a:ext cx="1461194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zh-TW" sz="9000" b="0" i="0" u="none" strike="noStrike" cap="none" dirty="0">
                <a:solidFill>
                  <a:srgbClr val="2F2B69"/>
                </a:solidFill>
                <a:latin typeface="Arial"/>
                <a:ea typeface="Arial"/>
                <a:cs typeface="Arial"/>
                <a:sym typeface="Arial"/>
              </a:rPr>
              <a:t>小凡老師上男廁還是上女廁?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endParaRPr sz="9000" b="0" i="0" u="none" strike="noStrike" cap="none" dirty="0">
              <a:solidFill>
                <a:srgbClr val="2F2B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2657549" y="6381311"/>
            <a:ext cx="13007859" cy="299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lang="zh-TW" sz="4628" b="1" i="0" u="none" strike="noStrike" cap="none" dirty="0">
                <a:solidFill>
                  <a:srgbClr val="2F2B69"/>
                </a:solidFill>
                <a:latin typeface="Arimo"/>
                <a:ea typeface="Arimo"/>
                <a:cs typeface="Arimo"/>
                <a:sym typeface="Arimo"/>
              </a:rPr>
              <a:t>國小高年級</a:t>
            </a:r>
            <a:endParaRPr sz="4628" b="1" i="0" u="none" strike="noStrike" cap="none" dirty="0">
              <a:solidFill>
                <a:srgbClr val="2F2B69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endParaRPr sz="4628" b="1" i="0" u="none" strike="noStrike" cap="none" dirty="0">
              <a:solidFill>
                <a:srgbClr val="2F2B69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lang="zh-TW" sz="4628" b="1" i="0" u="none" strike="noStrike" cap="none" dirty="0">
                <a:solidFill>
                  <a:srgbClr val="2F2B69"/>
                </a:solidFill>
                <a:latin typeface="Arimo"/>
                <a:ea typeface="Arimo"/>
                <a:cs typeface="Arimo"/>
                <a:sym typeface="Arimo"/>
              </a:rPr>
              <a:t>教育部國民教育中央輔導團性別平等教育議題分團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1" name="Google Shape;261;p22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2" name="Google Shape;262;p22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3" name="Google Shape;263;p22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4" name="Google Shape;264;p22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5" name="Google Shape;265;p22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6" name="Google Shape;266;p22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7" name="Google Shape;267;p22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8" name="Google Shape;268;p22"/>
          <p:cNvSpPr txBox="1">
            <a:spLocks noGrp="1"/>
          </p:cNvSpPr>
          <p:nvPr>
            <p:ph type="title"/>
          </p:nvPr>
        </p:nvSpPr>
        <p:spPr>
          <a:xfrm>
            <a:off x="1029072" y="869985"/>
            <a:ext cx="158925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Microsoft JhengHei"/>
              <a:buNone/>
            </a:pPr>
            <a:r>
              <a:rPr lang="zh-TW" sz="54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性別友善社會</a:t>
            </a:r>
            <a:endParaRPr sz="54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9" name="Google Shape;269;p22"/>
          <p:cNvSpPr txBox="1">
            <a:spLocks noGrp="1"/>
          </p:cNvSpPr>
          <p:nvPr>
            <p:ph type="body" idx="1"/>
          </p:nvPr>
        </p:nvSpPr>
        <p:spPr>
          <a:xfrm>
            <a:off x="2057100" y="2370125"/>
            <a:ext cx="14173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960"/>
              </a:spcBef>
              <a:spcAft>
                <a:spcPts val="0"/>
              </a:spcAft>
              <a:buNone/>
            </a:pPr>
            <a:endParaRPr sz="3324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None/>
            </a:pPr>
            <a:endParaRPr sz="3324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在「性別氣質」與「性別認同」上，與多數人不同的人，</a:t>
            </a:r>
            <a:r>
              <a:rPr lang="zh-TW" sz="4800">
                <a:solidFill>
                  <a:srgbClr val="99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他們在上公共廁所時，可能會遇到跟小凡老師一樣的困擾！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6" name="Google Shape;276;p23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7" name="Google Shape;277;p23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8" name="Google Shape;278;p23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9" name="Google Shape;279;p23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0" name="Google Shape;280;p23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1" name="Google Shape;281;p23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2" name="Google Shape;282;p23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3" name="Google Shape;283;p23"/>
          <p:cNvSpPr txBox="1">
            <a:spLocks noGrp="1"/>
          </p:cNvSpPr>
          <p:nvPr>
            <p:ph type="body" idx="1"/>
          </p:nvPr>
        </p:nvSpPr>
        <p:spPr>
          <a:xfrm>
            <a:off x="1861653" y="1183440"/>
            <a:ext cx="14173800" cy="8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zh-TW" sz="4000" dirty="0">
                <a:latin typeface="Microsoft JhengHei"/>
                <a:ea typeface="Microsoft JhengHei"/>
                <a:cs typeface="Microsoft JhengHei"/>
                <a:sym typeface="Microsoft JhengHei"/>
              </a:rPr>
              <a:t>全班分六組，二組討論一個面向，幫小凡老師想一想，有什麼方法幫她解決上廁所的煩惱?</a:t>
            </a:r>
            <a:endParaRPr dirty="0"/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81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zh-TW" sz="4800" dirty="0"/>
              <a:t>                                       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342900" lvl="0" indent="-22225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dirty="0"/>
          </a:p>
        </p:txBody>
      </p:sp>
      <p:grpSp>
        <p:nvGrpSpPr>
          <p:cNvPr id="284" name="Google Shape;284;p23"/>
          <p:cNvGrpSpPr/>
          <p:nvPr/>
        </p:nvGrpSpPr>
        <p:grpSpPr>
          <a:xfrm>
            <a:off x="4079958" y="3100721"/>
            <a:ext cx="10128072" cy="5409536"/>
            <a:chOff x="2994189" y="3467100"/>
            <a:chExt cx="10128072" cy="5409536"/>
          </a:xfrm>
        </p:grpSpPr>
        <p:cxnSp>
          <p:nvCxnSpPr>
            <p:cNvPr id="285" name="Google Shape;285;p23"/>
            <p:cNvCxnSpPr/>
            <p:nvPr/>
          </p:nvCxnSpPr>
          <p:spPr>
            <a:xfrm>
              <a:off x="7924800" y="3467100"/>
              <a:ext cx="0" cy="3276600"/>
            </a:xfrm>
            <a:prstGeom prst="straightConnector1">
              <a:avLst/>
            </a:prstGeom>
            <a:noFill/>
            <a:ln w="571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6" name="Google Shape;286;p23"/>
            <p:cNvCxnSpPr/>
            <p:nvPr/>
          </p:nvCxnSpPr>
          <p:spPr>
            <a:xfrm flipH="1">
              <a:off x="2994189" y="6720613"/>
              <a:ext cx="4936377" cy="2156023"/>
            </a:xfrm>
            <a:prstGeom prst="straightConnector1">
              <a:avLst/>
            </a:prstGeom>
            <a:noFill/>
            <a:ln w="571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p23"/>
            <p:cNvCxnSpPr/>
            <p:nvPr/>
          </p:nvCxnSpPr>
          <p:spPr>
            <a:xfrm>
              <a:off x="7924800" y="6737531"/>
              <a:ext cx="5197461" cy="2099772"/>
            </a:xfrm>
            <a:prstGeom prst="straightConnector1">
              <a:avLst/>
            </a:prstGeom>
            <a:noFill/>
            <a:ln w="571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8" name="Google Shape;288;p23"/>
          <p:cNvSpPr txBox="1"/>
          <p:nvPr/>
        </p:nvSpPr>
        <p:spPr>
          <a:xfrm>
            <a:off x="6593858" y="8289553"/>
            <a:ext cx="5486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rgbClr val="BFBFB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（如：融入課程並強調「使用廁所是基本人權」</a:t>
            </a:r>
            <a:r>
              <a:rPr lang="zh-TW" sz="2400">
                <a:solidFill>
                  <a:srgbClr val="BFBFB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r>
              <a:rPr lang="zh-TW" sz="2400" b="0" i="0" u="none" strike="noStrike" cap="none">
                <a:solidFill>
                  <a:srgbClr val="BFBFB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sz="2400" b="0" i="0" u="none" strike="noStrike" cap="none">
              <a:solidFill>
                <a:srgbClr val="BFBFB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9692430" y="4486222"/>
            <a:ext cx="584807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rgbClr val="BFBFB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（如：陪小凡上廁所，和她講話，藉由她發出聲音，讓旁邊的人知道她是女 生。）</a:t>
            </a:r>
            <a:endParaRPr sz="2400" b="0" i="0" u="none" strike="noStrike" cap="none">
              <a:solidFill>
                <a:srgbClr val="BFBFB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2153716" y="4558990"/>
            <a:ext cx="59277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(如：增加</a:t>
            </a:r>
            <a:r>
              <a:rPr lang="zh-TW" sz="2800" b="0" i="0" u="none" strike="noStrike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男女都可以上的廁所</a:t>
            </a:r>
            <a:r>
              <a:rPr lang="zh-TW" sz="24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--例</a:t>
            </a:r>
            <a:r>
              <a:rPr lang="zh-TW" sz="2400" b="0" i="0" u="none" strike="noStrike" cap="none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如：性別友善廁所， 讓不同性別者都可以上的廁所。 目前在臺灣尚無建築法令強制要求設置性別友善廁所，所以許多做法是透過行政指引、設計手冊等鼓勵推動。)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3"/>
          <p:cNvSpPr txBox="1"/>
          <p:nvPr/>
        </p:nvSpPr>
        <p:spPr>
          <a:xfrm>
            <a:off x="7820508" y="7327877"/>
            <a:ext cx="24945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＊教育：</a:t>
            </a:r>
            <a:endParaRPr sz="36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9262862" y="3412102"/>
            <a:ext cx="36911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＊人際支持：</a:t>
            </a:r>
            <a:endParaRPr sz="36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3"/>
          <p:cNvSpPr txBox="1"/>
          <p:nvPr/>
        </p:nvSpPr>
        <p:spPr>
          <a:xfrm>
            <a:off x="2404377" y="3426902"/>
            <a:ext cx="489930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＊環境／政策／制度：</a:t>
            </a:r>
            <a:endParaRPr sz="36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0" name="Google Shape;300;p24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1" name="Google Shape;301;p24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2" name="Google Shape;302;p24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3" name="Google Shape;303;p24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4" name="Google Shape;304;p24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5" name="Google Shape;305;p24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6" name="Google Shape;306;p24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7" name="Google Shape;307;p24"/>
          <p:cNvSpPr txBox="1">
            <a:spLocks noGrp="1"/>
          </p:cNvSpPr>
          <p:nvPr>
            <p:ph type="title"/>
          </p:nvPr>
        </p:nvSpPr>
        <p:spPr>
          <a:xfrm>
            <a:off x="403553" y="1749652"/>
            <a:ext cx="158925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Microsoft JhengHei"/>
              <a:buNone/>
            </a:pPr>
            <a:r>
              <a:rPr lang="zh-TW" sz="54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性別友善廁所的想像….</a:t>
            </a:r>
            <a:endParaRPr sz="54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8" name="Google Shape;308;p24"/>
          <p:cNvSpPr txBox="1">
            <a:spLocks noGrp="1"/>
          </p:cNvSpPr>
          <p:nvPr>
            <p:ph type="body" idx="1"/>
          </p:nvPr>
        </p:nvSpPr>
        <p:spPr>
          <a:xfrm>
            <a:off x="2163500" y="4306702"/>
            <a:ext cx="141738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zh-TW" sz="4800" dirty="0">
                <a:latin typeface="Microsoft JhengHei"/>
                <a:ea typeface="Microsoft JhengHei"/>
                <a:cs typeface="Microsoft JhengHei"/>
                <a:sym typeface="Microsoft JhengHei"/>
              </a:rPr>
              <a:t>依照大家對小凡老師困擾的解決方式，有同學提到不分性別的廁所，請大家想一想，廁所不分性別可能的樣子……?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r>
              <a:rPr lang="zh-TW" sz="24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（如果學校有平板，可以用padlet的畫圖功能，讓學生畫畫看。）</a:t>
            </a:r>
            <a:endParaRPr sz="2400" dirty="0">
              <a:solidFill>
                <a:srgbClr val="A5A5A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9" name="Google Shape;309;p24"/>
          <p:cNvSpPr/>
          <p:nvPr/>
        </p:nvSpPr>
        <p:spPr>
          <a:xfrm rot="1738377">
            <a:off x="12550568" y="1032700"/>
            <a:ext cx="3176499" cy="2615790"/>
          </a:xfrm>
          <a:custGeom>
            <a:avLst/>
            <a:gdLst/>
            <a:ahLst/>
            <a:cxnLst/>
            <a:rect l="l" t="t" r="r" b="b"/>
            <a:pathLst>
              <a:path w="5216862" h="4114800" extrusionOk="0">
                <a:moveTo>
                  <a:pt x="0" y="0"/>
                </a:moveTo>
                <a:lnTo>
                  <a:pt x="5216862" y="0"/>
                </a:lnTo>
                <a:lnTo>
                  <a:pt x="5216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6" name="Google Shape;316;p25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7" name="Google Shape;317;p25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8" name="Google Shape;318;p25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9" name="Google Shape;319;p25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0" name="Google Shape;320;p25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1" name="Google Shape;321;p25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2" name="Google Shape;322;p25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1059550" y="1029050"/>
            <a:ext cx="733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Microsoft JhengHei"/>
              <a:buNone/>
            </a:pPr>
            <a:r>
              <a:rPr lang="zh-TW" sz="54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什麼是性別友善廁所？</a:t>
            </a:r>
            <a:endParaRPr sz="54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" name="Google Shape;324;p25"/>
          <p:cNvSpPr txBox="1">
            <a:spLocks noGrp="1"/>
          </p:cNvSpPr>
          <p:nvPr>
            <p:ph type="body" idx="1"/>
          </p:nvPr>
        </p:nvSpPr>
        <p:spPr>
          <a:xfrm>
            <a:off x="1686615" y="2755615"/>
            <a:ext cx="10363871" cy="598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觀看影片後回答問題</a:t>
            </a: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zh-TW" sz="40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1"/>
              </a:rPr>
              <a:t>https://www.youtube.com/watch?v=1Gf9kFG04TI</a:t>
            </a:r>
            <a:br>
              <a:rPr lang="zh-TW" sz="4800">
                <a:solidFill>
                  <a:srgbClr val="C00000"/>
                </a:solidFill>
              </a:rPr>
            </a:br>
            <a:endParaRPr sz="480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/>
          </a:p>
          <a:p>
            <a:pPr marL="342900" lvl="0" indent="-381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/>
          </a:p>
        </p:txBody>
      </p:sp>
      <p:pic>
        <p:nvPicPr>
          <p:cNvPr id="325" name="Google Shape;325;p25" descr="Image for Edcafe slide 7."/>
          <p:cNvPicPr preferRelativeResize="0"/>
          <p:nvPr/>
        </p:nvPicPr>
        <p:blipFill rotWithShape="1">
          <a:blip r:embed="rId12">
            <a:alphaModFix/>
          </a:blip>
          <a:srcRect l="206" r="827"/>
          <a:stretch/>
        </p:blipFill>
        <p:spPr>
          <a:xfrm>
            <a:off x="12677561" y="2326462"/>
            <a:ext cx="4534226" cy="6196701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2" name="Google Shape;332;p26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3" name="Google Shape;333;p26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4" name="Google Shape;334;p26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5" name="Google Shape;335;p26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6" name="Google Shape;336;p26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7" name="Google Shape;337;p26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8" name="Google Shape;338;p26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9" name="Google Shape;339;p26"/>
          <p:cNvSpPr txBox="1">
            <a:spLocks noGrp="1"/>
          </p:cNvSpPr>
          <p:nvPr>
            <p:ph type="title"/>
          </p:nvPr>
        </p:nvSpPr>
        <p:spPr>
          <a:xfrm>
            <a:off x="-3200400" y="947521"/>
            <a:ext cx="158925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Microsoft JhengHei"/>
              <a:buNone/>
            </a:pPr>
            <a:r>
              <a:rPr lang="zh-TW" sz="54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什麼是性別友善廁所？</a:t>
            </a:r>
            <a:endParaRPr sz="54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0" name="Google Shape;340;p26"/>
          <p:cNvSpPr txBox="1">
            <a:spLocks noGrp="1"/>
          </p:cNvSpPr>
          <p:nvPr>
            <p:ph type="body" idx="1"/>
          </p:nvPr>
        </p:nvSpPr>
        <p:spPr>
          <a:xfrm>
            <a:off x="2176005" y="2613156"/>
            <a:ext cx="10315352" cy="598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4800" dirty="0">
                <a:latin typeface="Microsoft JhengHei"/>
                <a:ea typeface="Microsoft JhengHei"/>
                <a:cs typeface="Microsoft JhengHei"/>
                <a:sym typeface="Microsoft JhengHei"/>
              </a:rPr>
              <a:t>思考一下，從影片中發現性別友善廁所和一般的公廁有什麼不同？</a:t>
            </a:r>
            <a:endParaRPr sz="4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spcBef>
                <a:spcPts val="480"/>
              </a:spcBef>
              <a:buClr>
                <a:srgbClr val="A5A5A5"/>
              </a:buClr>
              <a:buSzPct val="100000"/>
              <a:buNone/>
            </a:pPr>
            <a:r>
              <a:rPr lang="zh-TW" sz="24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（強調</a:t>
            </a:r>
            <a:r>
              <a:rPr lang="zh-TW" altLang="zh-TW" sz="28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「所有性別皆可上」</a:t>
            </a:r>
            <a:r>
              <a:rPr lang="zh-TW" altLang="en-US" sz="24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sz="24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「獨立空間」、「無性別符號的標誌」、「隱私」、「強調隔間與門板反偷拍設計」）</a:t>
            </a:r>
            <a:endParaRPr sz="2400" dirty="0">
              <a:solidFill>
                <a:srgbClr val="A5A5A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dirty="0"/>
          </a:p>
          <a:p>
            <a:pPr marL="0" indent="0">
              <a:spcBef>
                <a:spcPts val="960"/>
              </a:spcBef>
              <a:buSzPct val="100000"/>
              <a:buNone/>
            </a:pPr>
            <a:r>
              <a:rPr lang="zh-TW" altLang="en-US" sz="25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（教學小提醒：老師也可以</a:t>
            </a:r>
            <a:r>
              <a:rPr lang="zh-TW" altLang="zh-TW" sz="25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</a:rPr>
              <a:t>介紹「通用廁所」與「全齡友善廁所」等概念，並說明安排這類非傳統性別二分廁所設施的用意</a:t>
            </a:r>
            <a:r>
              <a:rPr lang="zh-TW" altLang="en-US" sz="25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</a:rPr>
              <a:t>。其核心理念是「打破性別二分」，建立一個不論性別、年齡、身心狀況，任何人都能自在使用的如廁空間。這種設計</a:t>
            </a:r>
            <a:r>
              <a:rPr lang="zh-TW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ea typeface="Microsoft JhengHei"/>
                <a:cs typeface="Microsoft JhengHei"/>
              </a:rPr>
              <a:t>不再以生理性別（男</a:t>
            </a:r>
            <a:r>
              <a:rPr lang="en-US" altLang="zh-TW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ea typeface="Microsoft JhengHei"/>
                <a:cs typeface="Microsoft JhengHei"/>
              </a:rPr>
              <a:t>/</a:t>
            </a:r>
            <a:r>
              <a:rPr lang="zh-TW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ea typeface="Microsoft JhengHei"/>
                <a:cs typeface="Microsoft JhengHei"/>
              </a:rPr>
              <a:t>女）作為唯一的區隔標準</a:t>
            </a:r>
            <a:r>
              <a:rPr lang="zh-TW" altLang="en-US" sz="25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ea typeface="Microsoft JhengHei"/>
                <a:cs typeface="Microsoft JhengHei"/>
              </a:rPr>
              <a:t>，而是回歸到「使用者功能」與「隱私需求」本身。</a:t>
            </a:r>
            <a:r>
              <a:rPr lang="zh-TW" altLang="en-US" sz="25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dirty="0"/>
          </a:p>
          <a:p>
            <a:pPr marL="342900" lvl="0" indent="-381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dirty="0"/>
          </a:p>
        </p:txBody>
      </p:sp>
      <p:pic>
        <p:nvPicPr>
          <p:cNvPr id="341" name="Google Shape;341;p26" descr="Image for Edcafe slide 7."/>
          <p:cNvPicPr preferRelativeResize="0"/>
          <p:nvPr/>
        </p:nvPicPr>
        <p:blipFill rotWithShape="1">
          <a:blip r:embed="rId11">
            <a:alphaModFix/>
          </a:blip>
          <a:srcRect l="206" r="827"/>
          <a:stretch/>
        </p:blipFill>
        <p:spPr>
          <a:xfrm>
            <a:off x="12809743" y="2090537"/>
            <a:ext cx="4545924" cy="6352142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7" name="Google Shape;347;p27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8" name="Google Shape;348;p27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27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27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27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2" name="Google Shape;352;p27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3" name="Google Shape;353;p27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4" name="Google Shape;354;p27"/>
          <p:cNvSpPr txBox="1">
            <a:spLocks noGrp="1"/>
          </p:cNvSpPr>
          <p:nvPr>
            <p:ph type="body" idx="1"/>
          </p:nvPr>
        </p:nvSpPr>
        <p:spPr>
          <a:xfrm>
            <a:off x="1569450" y="3224450"/>
            <a:ext cx="14780400" cy="59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有一次小凡老師去上這樣的性別友善廁所時，聽到外面有人說：「那個廁所是給“不正常”的人使用的」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她覺得很受傷…...</a:t>
            </a:r>
            <a:endParaRPr sz="4800"/>
          </a:p>
        </p:txBody>
      </p:sp>
      <p:sp>
        <p:nvSpPr>
          <p:cNvPr id="355" name="Google Shape;355;p27"/>
          <p:cNvSpPr txBox="1"/>
          <p:nvPr/>
        </p:nvSpPr>
        <p:spPr>
          <a:xfrm>
            <a:off x="749925" y="1029050"/>
            <a:ext cx="15600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960"/>
              </a:spcBef>
              <a:spcAft>
                <a:spcPts val="0"/>
              </a:spcAft>
              <a:buNone/>
            </a:pPr>
            <a:r>
              <a:rPr lang="zh-TW" sz="4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有些地方會將「無障礙廁所」多加一個「性別友善廁所」的標示......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8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1" name="Google Shape;361;p28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2" name="Google Shape;362;p28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3" name="Google Shape;363;p28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4" name="Google Shape;364;p28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5" name="Google Shape;365;p28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6" name="Google Shape;366;p28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7" name="Google Shape;367;p28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8" name="Google Shape;368;p28"/>
          <p:cNvSpPr txBox="1">
            <a:spLocks noGrp="1"/>
          </p:cNvSpPr>
          <p:nvPr>
            <p:ph type="title"/>
          </p:nvPr>
        </p:nvSpPr>
        <p:spPr>
          <a:xfrm>
            <a:off x="1029072" y="869985"/>
            <a:ext cx="158925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Microsoft JhengHei"/>
              <a:buNone/>
            </a:pPr>
            <a:r>
              <a:rPr lang="zh-TW" sz="54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你會使用性別友善廁所嗎？</a:t>
            </a:r>
            <a:endParaRPr sz="54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" name="Google Shape;369;p28"/>
          <p:cNvSpPr txBox="1">
            <a:spLocks noGrp="1"/>
          </p:cNvSpPr>
          <p:nvPr>
            <p:ph type="body" idx="1"/>
          </p:nvPr>
        </p:nvSpPr>
        <p:spPr>
          <a:xfrm>
            <a:off x="1152550" y="2630352"/>
            <a:ext cx="15197100" cy="6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924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sz="5200" dirty="0">
                <a:latin typeface="Microsoft JhengHei"/>
                <a:ea typeface="Microsoft JhengHei"/>
                <a:cs typeface="Microsoft JhengHei"/>
                <a:sym typeface="Microsoft JhengHei"/>
              </a:rPr>
              <a:t>如果在出遊時，剛好女廁爆滿、男廁維修，你／妳會不會使用性別友善廁所，請寫在學習單中？</a:t>
            </a:r>
            <a:br>
              <a:rPr lang="zh-TW" sz="5200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200" dirty="0"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endParaRPr sz="5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5200" dirty="0">
                <a:latin typeface="Microsoft JhengHei"/>
                <a:ea typeface="Microsoft JhengHei"/>
                <a:cs typeface="Microsoft JhengHei"/>
                <a:sym typeface="Microsoft JhengHei"/>
              </a:rPr>
              <a:t>    會，為什麼？  /  不會，為什麼？</a:t>
            </a:r>
            <a:endParaRPr sz="5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A5A5A5"/>
              </a:buClr>
              <a:buSzPct val="100000"/>
              <a:buNone/>
            </a:pPr>
            <a:r>
              <a:rPr lang="zh-TW" sz="24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endParaRPr sz="2400" dirty="0">
              <a:solidFill>
                <a:srgbClr val="A5A5A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A5A5A5"/>
              </a:buClr>
              <a:buSzPct val="100000"/>
              <a:buNone/>
            </a:pPr>
            <a:r>
              <a:rPr lang="zh-TW" sz="24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sz="2600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（教學小提醒：如果很多人回答不會，可以適時提醒雖有政策，但須透過教育來消除歧視。再者，如果同學回答否定多元性別的話語，如：同性戀很噁心，老師可適時進行相關的教學。 ）</a:t>
            </a:r>
            <a:endParaRPr sz="2600" dirty="0">
              <a:solidFill>
                <a:srgbClr val="A5A5A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12954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87032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sz="5100" dirty="0">
                <a:latin typeface="Microsoft JhengHei"/>
                <a:ea typeface="Microsoft JhengHei"/>
                <a:cs typeface="Microsoft JhengHei"/>
                <a:sym typeface="Microsoft JhengHei"/>
              </a:rPr>
              <a:t>如果是真正的性別友善廁所，每個人都可以自在選擇自己需要的廁所，這才是理想的狀態。但目前有些性別友善廁所</a:t>
            </a:r>
            <a:r>
              <a:rPr lang="zh-TW" altLang="en-US" sz="5100" dirty="0">
                <a:latin typeface="Microsoft JhengHei"/>
                <a:ea typeface="Microsoft JhengHei"/>
                <a:cs typeface="Microsoft JhengHei"/>
                <a:sym typeface="Microsoft JhengHei"/>
              </a:rPr>
              <a:t>受限於空間</a:t>
            </a:r>
            <a:r>
              <a:rPr lang="zh-TW" sz="5100" dirty="0">
                <a:latin typeface="Microsoft JhengHei"/>
                <a:ea typeface="Microsoft JhengHei"/>
                <a:cs typeface="Microsoft JhengHei"/>
                <a:sym typeface="Microsoft JhengHei"/>
              </a:rPr>
              <a:t>和無障礙或親子廁所結合，則需降低誤解與消除歧視，讓大家都能安心上廁所。</a:t>
            </a:r>
            <a:endParaRPr lang="en-US" altLang="zh-TW" sz="51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87032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sz="4800" dirty="0"/>
          </a:p>
          <a:p>
            <a:pPr marL="342900" lvl="0" indent="-12954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5" name="Google Shape;375;p29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6" name="Google Shape;376;p29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7" name="Google Shape;377;p29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8" name="Google Shape;378;p29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9" name="Google Shape;379;p29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0" name="Google Shape;380;p29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1" name="Google Shape;381;p29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2" name="Google Shape;382;p29"/>
          <p:cNvSpPr txBox="1">
            <a:spLocks noGrp="1"/>
          </p:cNvSpPr>
          <p:nvPr>
            <p:ph type="title"/>
          </p:nvPr>
        </p:nvSpPr>
        <p:spPr>
          <a:xfrm>
            <a:off x="1029072" y="869985"/>
            <a:ext cx="158925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Microsoft JhengHei"/>
              <a:buNone/>
            </a:pPr>
            <a:r>
              <a:rPr lang="zh-TW" sz="54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結語</a:t>
            </a:r>
            <a:endParaRPr sz="54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3" name="Google Shape;383;p29"/>
          <p:cNvSpPr txBox="1">
            <a:spLocks noGrp="1"/>
          </p:cNvSpPr>
          <p:nvPr>
            <p:ph type="body" idx="1"/>
          </p:nvPr>
        </p:nvSpPr>
        <p:spPr>
          <a:xfrm>
            <a:off x="2775700" y="3755000"/>
            <a:ext cx="14061900" cy="59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「廁所不只是方便，更是尊重與平等的起點</a:t>
            </a:r>
            <a:r>
              <a:rPr lang="zh-TW" sz="4400"/>
              <a:t>」✨</a:t>
            </a:r>
            <a:endParaRPr sz="4400"/>
          </a:p>
          <a:p>
            <a:pPr marL="342900" lvl="0" indent="-635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「性別友善廁所」能讓每一個人都安心自在的上廁所！</a:t>
            </a:r>
            <a:endParaRPr/>
          </a:p>
        </p:txBody>
      </p:sp>
      <p:sp>
        <p:nvSpPr>
          <p:cNvPr id="384" name="Google Shape;384;p29"/>
          <p:cNvSpPr/>
          <p:nvPr/>
        </p:nvSpPr>
        <p:spPr>
          <a:xfrm rot="-1671736">
            <a:off x="856463" y="1668578"/>
            <a:ext cx="3216019" cy="2342171"/>
          </a:xfrm>
          <a:custGeom>
            <a:avLst/>
            <a:gdLst/>
            <a:ahLst/>
            <a:cxnLst/>
            <a:rect l="l" t="t" r="r" b="b"/>
            <a:pathLst>
              <a:path w="4973934" h="4114800" extrusionOk="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5" name="Google Shape;385;p29"/>
          <p:cNvSpPr/>
          <p:nvPr/>
        </p:nvSpPr>
        <p:spPr>
          <a:xfrm rot="1412594">
            <a:off x="13904302" y="6685277"/>
            <a:ext cx="3216019" cy="2342171"/>
          </a:xfrm>
          <a:custGeom>
            <a:avLst/>
            <a:gdLst/>
            <a:ahLst/>
            <a:cxnLst/>
            <a:rect l="l" t="t" r="r" b="b"/>
            <a:pathLst>
              <a:path w="4973934" h="4114800" extrusionOk="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6" name="Google Shape;406;p31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7" name="Google Shape;407;p31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8" name="Google Shape;408;p31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9" name="Google Shape;409;p31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10" name="Google Shape;410;p31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11" name="Google Shape;411;p31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12" name="Google Shape;412;p31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13" name="Google Shape;413;p31"/>
          <p:cNvSpPr txBox="1">
            <a:spLocks noGrp="1"/>
          </p:cNvSpPr>
          <p:nvPr>
            <p:ph type="title"/>
          </p:nvPr>
        </p:nvSpPr>
        <p:spPr>
          <a:xfrm>
            <a:off x="1029072" y="869985"/>
            <a:ext cx="158925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Microsoft JhengHei"/>
              <a:buNone/>
            </a:pPr>
            <a:r>
              <a:rPr lang="zh-TW" altLang="en-US" sz="54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參考資源</a:t>
            </a:r>
            <a:endParaRPr sz="5400" b="1" dirty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14" name="Google Shape;414;p31"/>
          <p:cNvSpPr txBox="1">
            <a:spLocks noGrp="1"/>
          </p:cNvSpPr>
          <p:nvPr>
            <p:ph type="body" idx="1"/>
          </p:nvPr>
        </p:nvSpPr>
        <p:spPr>
          <a:xfrm>
            <a:off x="1496210" y="2012982"/>
            <a:ext cx="14904600" cy="82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4400"/>
              <a:buNone/>
            </a:pPr>
            <a:endParaRPr dirty="0"/>
          </a:p>
          <a:p>
            <a:pPr marL="0" indent="0">
              <a:spcBef>
                <a:spcPts val="0"/>
              </a:spcBef>
              <a:buSzPts val="4400"/>
              <a:buNone/>
            </a:pPr>
            <a:endParaRPr lang="zh-TW" altLang="en-US" sz="3300" dirty="0"/>
          </a:p>
          <a:p>
            <a:pPr marL="342900" lvl="0">
              <a:spcBef>
                <a:spcPts val="0"/>
              </a:spcBef>
              <a:buSzPts val="4400"/>
            </a:pPr>
            <a:r>
              <a:rPr lang="zh-TW" sz="3300" dirty="0"/>
              <a:t>內政部</a:t>
            </a:r>
            <a:r>
              <a:rPr lang="zh-TW" altLang="en-US" sz="3300" dirty="0"/>
              <a:t>公告</a:t>
            </a:r>
            <a:r>
              <a:rPr lang="zh-TW" sz="3300" dirty="0"/>
              <a:t>「性別友善廁所設計指引」</a:t>
            </a:r>
            <a:r>
              <a:rPr lang="zh-TW" altLang="en-US" sz="3300" dirty="0"/>
              <a:t>。</a:t>
            </a:r>
            <a:endParaRPr lang="en-US" altLang="zh-TW" sz="3300" dirty="0"/>
          </a:p>
          <a:p>
            <a:pPr marL="342900" lvl="0">
              <a:spcBef>
                <a:spcPts val="0"/>
              </a:spcBef>
              <a:buSzPts val="4400"/>
            </a:pPr>
            <a:endParaRPr lang="en-US" altLang="zh-TW" sz="3300" dirty="0"/>
          </a:p>
          <a:p>
            <a:pPr marL="342900" lvl="0">
              <a:spcBef>
                <a:spcPts val="0"/>
              </a:spcBef>
              <a:buSzPts val="4400"/>
            </a:pPr>
            <a:endParaRPr lang="en-US" altLang="zh-TW" sz="3300" dirty="0"/>
          </a:p>
          <a:p>
            <a:pPr marL="342900" lvl="0">
              <a:spcBef>
                <a:spcPts val="0"/>
              </a:spcBef>
              <a:buSzPts val="4400"/>
            </a:pPr>
            <a:endParaRPr lang="en-US" altLang="zh-TW" sz="3300" dirty="0"/>
          </a:p>
          <a:p>
            <a:pPr marL="342900" lvl="0">
              <a:spcBef>
                <a:spcPts val="0"/>
              </a:spcBef>
              <a:buSzPts val="4400"/>
            </a:pPr>
            <a:endParaRPr lang="en-US" altLang="zh-TW" sz="3300" dirty="0"/>
          </a:p>
          <a:p>
            <a:pPr marL="342900" lvl="0">
              <a:spcBef>
                <a:spcPts val="0"/>
              </a:spcBef>
              <a:buSzPts val="4400"/>
            </a:pPr>
            <a:endParaRPr lang="en-US" altLang="zh-TW" sz="3300" dirty="0"/>
          </a:p>
          <a:p>
            <a:pPr marL="342900">
              <a:spcBef>
                <a:spcPts val="0"/>
              </a:spcBef>
              <a:buSzPts val="4400"/>
            </a:pPr>
            <a:r>
              <a:rPr lang="zh-TW" altLang="en-US" sz="3300" dirty="0"/>
              <a:t>教育部</a:t>
            </a:r>
            <a:r>
              <a:rPr lang="en-US" altLang="zh-TW" sz="3300" dirty="0"/>
              <a:t>111</a:t>
            </a:r>
            <a:r>
              <a:rPr lang="zh-TW" altLang="en-US" sz="3300" dirty="0"/>
              <a:t>年</a:t>
            </a:r>
            <a:r>
              <a:rPr lang="en-US" altLang="zh-TW" sz="3300" dirty="0"/>
              <a:t>7</a:t>
            </a:r>
            <a:r>
              <a:rPr lang="zh-TW" altLang="en-US" sz="3300" dirty="0"/>
              <a:t>月</a:t>
            </a:r>
            <a:r>
              <a:rPr lang="en-US" altLang="zh-TW" sz="3300" dirty="0"/>
              <a:t>15</a:t>
            </a:r>
            <a:r>
              <a:rPr lang="zh-TW" altLang="en-US" sz="3300" dirty="0"/>
              <a:t>日函頒「校園性別友善廁所及宿舍指引」。</a:t>
            </a:r>
            <a:endParaRPr lang="zh-TW" altLang="en-US" sz="3600" dirty="0"/>
          </a:p>
          <a:p>
            <a:pPr marL="342900" lvl="0">
              <a:spcBef>
                <a:spcPts val="0"/>
              </a:spcBef>
              <a:buSzPts val="4400"/>
            </a:pPr>
            <a:endParaRPr lang="en-US" altLang="zh-TW" sz="33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endParaRPr lang="en-US" altLang="zh-TW" sz="3300" dirty="0"/>
          </a:p>
          <a:p>
            <a:pPr marL="34290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dirty="0"/>
          </a:p>
          <a:p>
            <a:pPr marL="34290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dirty="0"/>
          </a:p>
        </p:txBody>
      </p:sp>
      <p:sp>
        <p:nvSpPr>
          <p:cNvPr id="415" name="Google Shape;415;p31"/>
          <p:cNvSpPr/>
          <p:nvPr/>
        </p:nvSpPr>
        <p:spPr>
          <a:xfrm rot="1412594">
            <a:off x="13959313" y="8954929"/>
            <a:ext cx="3216019" cy="2342171"/>
          </a:xfrm>
          <a:custGeom>
            <a:avLst/>
            <a:gdLst/>
            <a:ahLst/>
            <a:cxnLst/>
            <a:rect l="l" t="t" r="r" b="b"/>
            <a:pathLst>
              <a:path w="4973934" h="4114800" extrusionOk="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25B15F7-A89C-4141-8EC5-D3E6EDC8D1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93623" y="3087900"/>
            <a:ext cx="2089244" cy="211411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7EC11EF-1DD1-EA49-9E47-9ABB129FA6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75200" y="6795896"/>
            <a:ext cx="2196874" cy="22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8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8" name="Google Shape;138;p14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0" name="Google Shape;140;p14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1" name="Google Shape;141;p14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2" name="Google Shape;142;p14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4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14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1447800" y="1180576"/>
            <a:ext cx="158925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800"/>
              <a:buFont typeface="Microsoft JhengHei"/>
              <a:buNone/>
            </a:pPr>
            <a:r>
              <a:rPr lang="zh-TW" sz="88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學習目標</a:t>
            </a:r>
            <a:endParaRPr sz="88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6" name="Google Shape;146;p14"/>
          <p:cNvSpPr txBox="1">
            <a:spLocks noGrp="1"/>
          </p:cNvSpPr>
          <p:nvPr>
            <p:ph type="body" idx="1"/>
          </p:nvPr>
        </p:nvSpPr>
        <p:spPr>
          <a:xfrm>
            <a:off x="5259705" y="2376088"/>
            <a:ext cx="10334081" cy="25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1、理解多元性別者上廁所的處境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2、認識性別友善廁所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3、減少對多元性別者的歧視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1447799" y="5782769"/>
            <a:ext cx="158925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800"/>
              <a:buFont typeface="Microsoft JhengHei"/>
              <a:buNone/>
            </a:pPr>
            <a:r>
              <a:rPr lang="zh-TW" sz="88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教學時間</a:t>
            </a:r>
            <a:endParaRPr sz="8800" b="1" i="0" u="none" strike="noStrike" cap="none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800"/>
              <a:buFont typeface="Microsoft JhengHei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一節課</a:t>
            </a:r>
            <a:endParaRPr sz="4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1422248" y="7813813"/>
            <a:ext cx="158925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800"/>
              <a:buFont typeface="Microsoft JhengHei"/>
              <a:buNone/>
            </a:pPr>
            <a:r>
              <a:rPr lang="zh-TW" sz="88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融入領域</a:t>
            </a:r>
            <a:endParaRPr sz="8800" b="1" i="0" u="none" strike="noStrike" cap="none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800"/>
              <a:buFont typeface="Microsoft JhengHei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綜合領域、健康與體育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5" name="Google Shape;155;p15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6" name="Google Shape;156;p15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7" name="Google Shape;157;p15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8" name="Google Shape;158;p15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9" name="Google Shape;159;p15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0" name="Google Shape;160;p15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1" name="Google Shape;161;p15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2" name="Google Shape;162;p15"/>
          <p:cNvSpPr txBox="1">
            <a:spLocks noGrp="1"/>
          </p:cNvSpPr>
          <p:nvPr>
            <p:ph type="body" idx="1"/>
          </p:nvPr>
        </p:nvSpPr>
        <p:spPr>
          <a:xfrm>
            <a:off x="1569450" y="3068588"/>
            <a:ext cx="107055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zh-TW" sz="6500">
                <a:latin typeface="Microsoft JhengHei"/>
                <a:ea typeface="Microsoft JhengHei"/>
                <a:cs typeface="Microsoft JhengHei"/>
                <a:sym typeface="Microsoft JhengHei"/>
              </a:rPr>
              <a:t>小凡老師是一個特別的老師</a:t>
            </a:r>
            <a:br>
              <a:rPr lang="zh-TW" sz="65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6500">
                <a:latin typeface="Microsoft JhengHei"/>
                <a:ea typeface="Microsoft JhengHei"/>
                <a:cs typeface="Microsoft JhengHei"/>
                <a:sym typeface="Microsoft JhengHei"/>
              </a:rPr>
              <a:t>我們來認識這位老師….</a:t>
            </a:r>
            <a:endParaRPr sz="65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3" name="Google Shape;163;p15"/>
          <p:cNvSpPr/>
          <p:nvPr/>
        </p:nvSpPr>
        <p:spPr>
          <a:xfrm rot="1516070">
            <a:off x="11696821" y="963720"/>
            <a:ext cx="4348534" cy="4114800"/>
          </a:xfrm>
          <a:custGeom>
            <a:avLst/>
            <a:gdLst/>
            <a:ahLst/>
            <a:cxnLst/>
            <a:rect l="l" t="t" r="r" b="b"/>
            <a:pathLst>
              <a:path w="4348534" h="4114800" extrusionOk="0">
                <a:moveTo>
                  <a:pt x="0" y="0"/>
                </a:moveTo>
                <a:lnTo>
                  <a:pt x="4348534" y="0"/>
                </a:lnTo>
                <a:lnTo>
                  <a:pt x="43485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/>
          <p:nvPr/>
        </p:nvSpPr>
        <p:spPr>
          <a:xfrm rot="10800000" flipH="1">
            <a:off x="-1508006" y="-278373"/>
            <a:ext cx="2485000" cy="2421746"/>
          </a:xfrm>
          <a:custGeom>
            <a:avLst/>
            <a:gdLst/>
            <a:ahLst/>
            <a:cxnLst/>
            <a:rect l="l" t="t" r="r" b="b"/>
            <a:pathLst>
              <a:path w="2485000" h="2421746" extrusionOk="0">
                <a:moveTo>
                  <a:pt x="0" y="2421745"/>
                </a:moveTo>
                <a:lnTo>
                  <a:pt x="2485000" y="2421745"/>
                </a:lnTo>
                <a:lnTo>
                  <a:pt x="2485000" y="0"/>
                </a:lnTo>
                <a:lnTo>
                  <a:pt x="0" y="0"/>
                </a:lnTo>
                <a:lnTo>
                  <a:pt x="0" y="242174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0" name="Google Shape;170;p16"/>
          <p:cNvSpPr/>
          <p:nvPr/>
        </p:nvSpPr>
        <p:spPr>
          <a:xfrm>
            <a:off x="-1238664" y="9036013"/>
            <a:ext cx="2729774" cy="1980327"/>
          </a:xfrm>
          <a:custGeom>
            <a:avLst/>
            <a:gdLst/>
            <a:ahLst/>
            <a:cxnLst/>
            <a:rect l="l" t="t" r="r" b="b"/>
            <a:pathLst>
              <a:path w="2729774" h="1980327" extrusionOk="0">
                <a:moveTo>
                  <a:pt x="0" y="0"/>
                </a:moveTo>
                <a:lnTo>
                  <a:pt x="2729774" y="0"/>
                </a:lnTo>
                <a:lnTo>
                  <a:pt x="2729774" y="1980326"/>
                </a:lnTo>
                <a:lnTo>
                  <a:pt x="0" y="1980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1" name="Google Shape;171;p16"/>
          <p:cNvSpPr/>
          <p:nvPr/>
        </p:nvSpPr>
        <p:spPr>
          <a:xfrm rot="-9144251" flipH="1">
            <a:off x="-2194300" y="4454990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0" y="905341"/>
                </a:moveTo>
                <a:lnTo>
                  <a:pt x="3171577" y="905341"/>
                </a:lnTo>
                <a:lnTo>
                  <a:pt x="3171577" y="0"/>
                </a:lnTo>
                <a:lnTo>
                  <a:pt x="0" y="0"/>
                </a:lnTo>
                <a:lnTo>
                  <a:pt x="0" y="905341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2" name="Google Shape;172;p16"/>
          <p:cNvSpPr/>
          <p:nvPr/>
        </p:nvSpPr>
        <p:spPr>
          <a:xfrm>
            <a:off x="16286791" y="8390644"/>
            <a:ext cx="2770560" cy="2302084"/>
          </a:xfrm>
          <a:custGeom>
            <a:avLst/>
            <a:gdLst/>
            <a:ahLst/>
            <a:cxnLst/>
            <a:rect l="l" t="t" r="r" b="b"/>
            <a:pathLst>
              <a:path w="2770560" h="2302084" extrusionOk="0">
                <a:moveTo>
                  <a:pt x="0" y="0"/>
                </a:moveTo>
                <a:lnTo>
                  <a:pt x="2770560" y="0"/>
                </a:lnTo>
                <a:lnTo>
                  <a:pt x="2770560" y="2302084"/>
                </a:lnTo>
                <a:lnTo>
                  <a:pt x="0" y="2302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3" name="Google Shape;173;p16"/>
          <p:cNvSpPr/>
          <p:nvPr/>
        </p:nvSpPr>
        <p:spPr>
          <a:xfrm rot="10800000" flipH="1">
            <a:off x="16286791" y="-278373"/>
            <a:ext cx="2702234" cy="2029132"/>
          </a:xfrm>
          <a:custGeom>
            <a:avLst/>
            <a:gdLst/>
            <a:ahLst/>
            <a:cxnLst/>
            <a:rect l="l" t="t" r="r" b="b"/>
            <a:pathLst>
              <a:path w="2702234" h="2029132" extrusionOk="0">
                <a:moveTo>
                  <a:pt x="0" y="2029132"/>
                </a:moveTo>
                <a:lnTo>
                  <a:pt x="2702233" y="2029132"/>
                </a:lnTo>
                <a:lnTo>
                  <a:pt x="2702233" y="0"/>
                </a:lnTo>
                <a:lnTo>
                  <a:pt x="0" y="0"/>
                </a:lnTo>
                <a:lnTo>
                  <a:pt x="0" y="202913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4" name="Google Shape;174;p16"/>
          <p:cNvSpPr/>
          <p:nvPr/>
        </p:nvSpPr>
        <p:spPr>
          <a:xfrm>
            <a:off x="16798959" y="4486728"/>
            <a:ext cx="2040744" cy="1131685"/>
          </a:xfrm>
          <a:custGeom>
            <a:avLst/>
            <a:gdLst/>
            <a:ahLst/>
            <a:cxnLst/>
            <a:rect l="l" t="t" r="r" b="b"/>
            <a:pathLst>
              <a:path w="2040744" h="1131685" extrusionOk="0">
                <a:moveTo>
                  <a:pt x="0" y="0"/>
                </a:moveTo>
                <a:lnTo>
                  <a:pt x="2040744" y="0"/>
                </a:lnTo>
                <a:lnTo>
                  <a:pt x="2040744" y="1131685"/>
                </a:lnTo>
                <a:lnTo>
                  <a:pt x="0" y="1131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>
          <a:xfrm>
            <a:off x="1491100" y="866050"/>
            <a:ext cx="8961900" cy="84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4000" dirty="0">
                <a:latin typeface="Microsoft JhengHei"/>
                <a:ea typeface="Microsoft JhengHei"/>
                <a:cs typeface="Microsoft JhengHei"/>
                <a:sym typeface="Microsoft JhengHei"/>
              </a:rPr>
              <a:t>大家好，我是小凡老師。</a:t>
            </a:r>
            <a:br>
              <a:rPr lang="zh-TW" sz="4000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000" dirty="0">
                <a:latin typeface="Microsoft JhengHei"/>
                <a:ea typeface="Microsoft JhengHei"/>
                <a:cs typeface="Microsoft JhengHei"/>
                <a:sym typeface="Microsoft JhengHei"/>
              </a:rPr>
              <a:t>我從小就喜歡運動，現在是一位帥氣的體育老師，我的個性很溫柔，也很體貼，可以把家裡整理得很乾淨舒服。我有兩隻可愛的貓咪小孩，還有兩隻二十幾歲的烏龜。</a:t>
            </a:r>
            <a:endParaRPr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4000" dirty="0">
                <a:latin typeface="Microsoft JhengHei"/>
                <a:ea typeface="Microsoft JhengHei"/>
                <a:cs typeface="Microsoft JhengHei"/>
                <a:sym typeface="Microsoft JhengHei"/>
              </a:rPr>
              <a:t>我留著短短的頭髮，喜歡打扮成帥帥的樣子，不喜歡穿裙子，這樣的我很自在，是我最自然的感覺。</a:t>
            </a:r>
            <a:endParaRPr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77" name="Google Shape;177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446103" y="1430000"/>
            <a:ext cx="4359728" cy="6539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2 每日困擾.m4a">
            <a:hlinkClick r:id="" action="ppaction://media"/>
            <a:extLst>
              <a:ext uri="{FF2B5EF4-FFF2-40B4-BE49-F238E27FC236}">
                <a16:creationId xmlns:a16="http://schemas.microsoft.com/office/drawing/2014/main" id="{A518669C-8FD8-B04A-89D3-ADD61466FC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10400" y="266700"/>
            <a:ext cx="812800" cy="8128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70A0AAB-3CA1-DE4E-9306-CA42C5F9F761}"/>
              </a:ext>
            </a:extLst>
          </p:cNvPr>
          <p:cNvSpPr txBox="1"/>
          <p:nvPr/>
        </p:nvSpPr>
        <p:spPr>
          <a:xfrm>
            <a:off x="12074099" y="8221367"/>
            <a:ext cx="3103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600" dirty="0"/>
              <a:t>圖片來源以小凡老師照片</a:t>
            </a:r>
            <a:r>
              <a:rPr kumimoji="1" lang="en-US" altLang="zh-TW" sz="1600" dirty="0"/>
              <a:t>A I</a:t>
            </a:r>
            <a:r>
              <a:rPr kumimoji="1" lang="zh-TW" altLang="en-US" sz="1600" dirty="0"/>
              <a:t>生成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3" name="Google Shape;183;p17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4" name="Google Shape;184;p17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5" name="Google Shape;185;p17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6" name="Google Shape;186;p17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7" name="Google Shape;187;p17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8" name="Google Shape;188;p17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9" name="Google Shape;189;p17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0" name="Google Shape;190;p17"/>
          <p:cNvSpPr txBox="1">
            <a:spLocks noGrp="1"/>
          </p:cNvSpPr>
          <p:nvPr>
            <p:ph type="title"/>
          </p:nvPr>
        </p:nvSpPr>
        <p:spPr>
          <a:xfrm>
            <a:off x="2014100" y="832500"/>
            <a:ext cx="986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b="1" u="sng">
                <a:latin typeface="Microsoft JhengHei"/>
                <a:ea typeface="Microsoft JhengHei"/>
                <a:cs typeface="Microsoft JhengHei"/>
                <a:sym typeface="Microsoft JhengHei"/>
              </a:rPr>
              <a:t>小凡老師總是會遇到一些狀況</a:t>
            </a:r>
            <a:endParaRPr b="1" u="sng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1" name="Google Shape;191;p17"/>
          <p:cNvSpPr txBox="1">
            <a:spLocks noGrp="1"/>
          </p:cNvSpPr>
          <p:nvPr>
            <p:ph type="body" idx="1"/>
          </p:nvPr>
        </p:nvSpPr>
        <p:spPr>
          <a:xfrm>
            <a:off x="2097325" y="6625175"/>
            <a:ext cx="9651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想一想，短頭髮的她被認錯性別，會遇到什麼狀況?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(被懷疑有不良的動機、被認為是變態、被罵....)</a:t>
            </a:r>
            <a:endParaRPr sz="4800"/>
          </a:p>
        </p:txBody>
      </p:sp>
      <p:sp>
        <p:nvSpPr>
          <p:cNvPr id="192" name="Google Shape;192;p17"/>
          <p:cNvSpPr/>
          <p:nvPr/>
        </p:nvSpPr>
        <p:spPr>
          <a:xfrm>
            <a:off x="12331779" y="723900"/>
            <a:ext cx="4016806" cy="9063879"/>
          </a:xfrm>
          <a:custGeom>
            <a:avLst/>
            <a:gdLst/>
            <a:ahLst/>
            <a:cxnLst/>
            <a:rect l="l" t="t" r="r" b="b"/>
            <a:pathLst>
              <a:path w="3559302" h="8229600" extrusionOk="0">
                <a:moveTo>
                  <a:pt x="0" y="0"/>
                </a:moveTo>
                <a:lnTo>
                  <a:pt x="3559302" y="0"/>
                </a:lnTo>
                <a:lnTo>
                  <a:pt x="35593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3" name="Google Shape;193;p17"/>
          <p:cNvSpPr txBox="1"/>
          <p:nvPr/>
        </p:nvSpPr>
        <p:spPr>
          <a:xfrm>
            <a:off x="2537750" y="2457175"/>
            <a:ext cx="89022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45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有時候，我</a:t>
            </a:r>
            <a:r>
              <a:rPr lang="zh-TW" sz="45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去上公共</a:t>
            </a:r>
            <a:r>
              <a:rPr lang="zh-TW" sz="45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廁所</a:t>
            </a:r>
            <a:r>
              <a:rPr lang="zh-TW" sz="45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</a:t>
            </a:r>
            <a:r>
              <a:rPr lang="zh-TW" sz="45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TW" sz="45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</a:t>
            </a:r>
            <a:r>
              <a:rPr lang="zh-TW" sz="45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一些人</a:t>
            </a:r>
            <a:r>
              <a:rPr lang="zh-TW" sz="45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因為</a:t>
            </a:r>
            <a:r>
              <a:rPr lang="zh-TW" sz="45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認錯我的性別，</a:t>
            </a:r>
            <a:r>
              <a:rPr lang="zh-TW" sz="45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而用奇怪的眼神看我</a:t>
            </a:r>
            <a:r>
              <a:rPr lang="zh-TW" sz="45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TW" sz="45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會讓我很緊張</a:t>
            </a:r>
            <a:r>
              <a:rPr lang="zh-TW" sz="45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……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/>
          <p:nvPr/>
        </p:nvSpPr>
        <p:spPr>
          <a:xfrm rot="10800000" flipH="1">
            <a:off x="-1116277" y="-474679"/>
            <a:ext cx="2485000" cy="2421746"/>
          </a:xfrm>
          <a:custGeom>
            <a:avLst/>
            <a:gdLst/>
            <a:ahLst/>
            <a:cxnLst/>
            <a:rect l="l" t="t" r="r" b="b"/>
            <a:pathLst>
              <a:path w="2485000" h="2421746" extrusionOk="0">
                <a:moveTo>
                  <a:pt x="0" y="2421745"/>
                </a:moveTo>
                <a:lnTo>
                  <a:pt x="2485000" y="2421745"/>
                </a:lnTo>
                <a:lnTo>
                  <a:pt x="2485000" y="0"/>
                </a:lnTo>
                <a:lnTo>
                  <a:pt x="0" y="0"/>
                </a:lnTo>
                <a:lnTo>
                  <a:pt x="0" y="242174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0" name="Google Shape;200;p18"/>
          <p:cNvSpPr/>
          <p:nvPr/>
        </p:nvSpPr>
        <p:spPr>
          <a:xfrm>
            <a:off x="-1238664" y="9036013"/>
            <a:ext cx="2729774" cy="1980327"/>
          </a:xfrm>
          <a:custGeom>
            <a:avLst/>
            <a:gdLst/>
            <a:ahLst/>
            <a:cxnLst/>
            <a:rect l="l" t="t" r="r" b="b"/>
            <a:pathLst>
              <a:path w="2729774" h="1980327" extrusionOk="0">
                <a:moveTo>
                  <a:pt x="0" y="0"/>
                </a:moveTo>
                <a:lnTo>
                  <a:pt x="2729774" y="0"/>
                </a:lnTo>
                <a:lnTo>
                  <a:pt x="2729774" y="1980326"/>
                </a:lnTo>
                <a:lnTo>
                  <a:pt x="0" y="1980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1" name="Google Shape;201;p18"/>
          <p:cNvSpPr/>
          <p:nvPr/>
        </p:nvSpPr>
        <p:spPr>
          <a:xfrm rot="-9144251" flipH="1">
            <a:off x="-1459565" y="4676016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0" y="905341"/>
                </a:moveTo>
                <a:lnTo>
                  <a:pt x="3171577" y="905341"/>
                </a:lnTo>
                <a:lnTo>
                  <a:pt x="3171577" y="0"/>
                </a:lnTo>
                <a:lnTo>
                  <a:pt x="0" y="0"/>
                </a:lnTo>
                <a:lnTo>
                  <a:pt x="0" y="905341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2" name="Google Shape;202;p18"/>
          <p:cNvSpPr/>
          <p:nvPr/>
        </p:nvSpPr>
        <p:spPr>
          <a:xfrm>
            <a:off x="16286791" y="8390644"/>
            <a:ext cx="2770560" cy="2302084"/>
          </a:xfrm>
          <a:custGeom>
            <a:avLst/>
            <a:gdLst/>
            <a:ahLst/>
            <a:cxnLst/>
            <a:rect l="l" t="t" r="r" b="b"/>
            <a:pathLst>
              <a:path w="2770560" h="2302084" extrusionOk="0">
                <a:moveTo>
                  <a:pt x="0" y="0"/>
                </a:moveTo>
                <a:lnTo>
                  <a:pt x="2770560" y="0"/>
                </a:lnTo>
                <a:lnTo>
                  <a:pt x="2770560" y="2302084"/>
                </a:lnTo>
                <a:lnTo>
                  <a:pt x="0" y="2302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3" name="Google Shape;203;p18"/>
          <p:cNvSpPr/>
          <p:nvPr/>
        </p:nvSpPr>
        <p:spPr>
          <a:xfrm rot="10800000" flipH="1">
            <a:off x="16286791" y="-278373"/>
            <a:ext cx="2702234" cy="2029132"/>
          </a:xfrm>
          <a:custGeom>
            <a:avLst/>
            <a:gdLst/>
            <a:ahLst/>
            <a:cxnLst/>
            <a:rect l="l" t="t" r="r" b="b"/>
            <a:pathLst>
              <a:path w="2702234" h="2029132" extrusionOk="0">
                <a:moveTo>
                  <a:pt x="0" y="2029132"/>
                </a:moveTo>
                <a:lnTo>
                  <a:pt x="2702233" y="2029132"/>
                </a:lnTo>
                <a:lnTo>
                  <a:pt x="2702233" y="0"/>
                </a:lnTo>
                <a:lnTo>
                  <a:pt x="0" y="0"/>
                </a:lnTo>
                <a:lnTo>
                  <a:pt x="0" y="2029132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4" name="Google Shape;204;p18"/>
          <p:cNvSpPr/>
          <p:nvPr/>
        </p:nvSpPr>
        <p:spPr>
          <a:xfrm>
            <a:off x="16798959" y="4486728"/>
            <a:ext cx="2040744" cy="1131685"/>
          </a:xfrm>
          <a:custGeom>
            <a:avLst/>
            <a:gdLst/>
            <a:ahLst/>
            <a:cxnLst/>
            <a:rect l="l" t="t" r="r" b="b"/>
            <a:pathLst>
              <a:path w="2040744" h="1131685" extrusionOk="0">
                <a:moveTo>
                  <a:pt x="0" y="0"/>
                </a:moveTo>
                <a:lnTo>
                  <a:pt x="2040744" y="0"/>
                </a:lnTo>
                <a:lnTo>
                  <a:pt x="2040744" y="1131685"/>
                </a:lnTo>
                <a:lnTo>
                  <a:pt x="0" y="1131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5" name="Google Shape;205;p18"/>
          <p:cNvSpPr txBox="1">
            <a:spLocks noGrp="1"/>
          </p:cNvSpPr>
          <p:nvPr>
            <p:ph type="body" idx="1"/>
          </p:nvPr>
        </p:nvSpPr>
        <p:spPr>
          <a:xfrm>
            <a:off x="1741300" y="2614775"/>
            <a:ext cx="9784200" cy="3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zh-TW" sz="4000" dirty="0">
                <a:latin typeface="Microsoft JhengHei"/>
                <a:ea typeface="Microsoft JhengHei"/>
                <a:cs typeface="Microsoft JhengHei"/>
                <a:sym typeface="Microsoft JhengHei"/>
              </a:rPr>
              <a:t>😊溫暖（被理解、被幫助） </a:t>
            </a:r>
            <a:endParaRPr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zh-TW" sz="4000" dirty="0">
                <a:latin typeface="Microsoft JhengHei"/>
                <a:ea typeface="Microsoft JhengHei"/>
                <a:cs typeface="Microsoft JhengHei"/>
                <a:sym typeface="Microsoft JhengHei"/>
              </a:rPr>
              <a:t>😐普通（沒感覺） </a:t>
            </a:r>
            <a:endParaRPr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zh-TW" sz="4000" dirty="0">
                <a:latin typeface="Microsoft JhengHei"/>
                <a:ea typeface="Microsoft JhengHei"/>
                <a:cs typeface="Microsoft JhengHei"/>
                <a:sym typeface="Microsoft JhengHei"/>
              </a:rPr>
              <a:t>☹️</a:t>
            </a:r>
            <a:r>
              <a:rPr lang="zh-TW" altLang="en-US" sz="4000" dirty="0">
                <a:latin typeface="Microsoft JhengHei"/>
                <a:ea typeface="Microsoft JhengHei"/>
                <a:cs typeface="Microsoft JhengHei"/>
                <a:sym typeface="Microsoft JhengHei"/>
              </a:rPr>
              <a:t>難過</a:t>
            </a:r>
            <a:r>
              <a:rPr lang="zh-TW" sz="4000" dirty="0">
                <a:latin typeface="Microsoft JhengHei"/>
                <a:ea typeface="Microsoft JhengHei"/>
                <a:cs typeface="Microsoft JhengHei"/>
                <a:sym typeface="Microsoft JhengHei"/>
              </a:rPr>
              <a:t>（被排除、被拒絕、被嘲笑）</a:t>
            </a:r>
            <a:endParaRPr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</p:txBody>
      </p:sp>
      <p:sp>
        <p:nvSpPr>
          <p:cNvPr id="206" name="Google Shape;206;p18"/>
          <p:cNvSpPr/>
          <p:nvPr/>
        </p:nvSpPr>
        <p:spPr>
          <a:xfrm>
            <a:off x="1741300" y="661675"/>
            <a:ext cx="97842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zh-TW" sz="4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如果你是小凡老師，你的感受如何？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sng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sng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/>
          <p:nvPr/>
        </p:nvSpPr>
        <p:spPr>
          <a:xfrm rot="960242">
            <a:off x="12614819" y="2386849"/>
            <a:ext cx="4367493" cy="5362448"/>
          </a:xfrm>
          <a:custGeom>
            <a:avLst/>
            <a:gdLst/>
            <a:ahLst/>
            <a:cxnLst/>
            <a:rect l="l" t="t" r="r" b="b"/>
            <a:pathLst>
              <a:path w="3254433" h="4114800" extrusionOk="0">
                <a:moveTo>
                  <a:pt x="0" y="0"/>
                </a:moveTo>
                <a:lnTo>
                  <a:pt x="3254433" y="0"/>
                </a:lnTo>
                <a:lnTo>
                  <a:pt x="32544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4" name="Google Shape;214;p19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5" name="Google Shape;215;p19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6" name="Google Shape;216;p19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7" name="Google Shape;217;p19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8" name="Google Shape;218;p19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9" name="Google Shape;219;p19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0" name="Google Shape;220;p19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1" name="Google Shape;221;p19"/>
          <p:cNvSpPr txBox="1">
            <a:spLocks noGrp="1"/>
          </p:cNvSpPr>
          <p:nvPr>
            <p:ph type="title"/>
          </p:nvPr>
        </p:nvSpPr>
        <p:spPr>
          <a:xfrm>
            <a:off x="1029072" y="869985"/>
            <a:ext cx="158925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Microsoft JhengHei"/>
              <a:buNone/>
            </a:pPr>
            <a:r>
              <a:rPr lang="zh-TW" sz="54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性別友善社會</a:t>
            </a:r>
            <a:endParaRPr sz="54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2" name="Google Shape;222;p19"/>
          <p:cNvSpPr txBox="1">
            <a:spLocks noGrp="1"/>
          </p:cNvSpPr>
          <p:nvPr>
            <p:ph type="body" idx="1"/>
          </p:nvPr>
        </p:nvSpPr>
        <p:spPr>
          <a:xfrm>
            <a:off x="2176000" y="2038901"/>
            <a:ext cx="14173800" cy="20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一個真正「性別友善」的社會，關鍵在於能否看見、理解並回應「性別少數」的需求。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23" name="Google Shape;223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39877" y="3584368"/>
            <a:ext cx="10053947" cy="670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A99787F9-5593-7B42-B89E-2832EBF420BB}"/>
              </a:ext>
            </a:extLst>
          </p:cNvPr>
          <p:cNvSpPr txBox="1"/>
          <p:nvPr/>
        </p:nvSpPr>
        <p:spPr>
          <a:xfrm>
            <a:off x="9566850" y="9406852"/>
            <a:ext cx="2784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600" dirty="0"/>
              <a:t>圖片來源由 </a:t>
            </a:r>
            <a:r>
              <a:rPr kumimoji="1" lang="en-US" altLang="zh-TW" sz="1600" dirty="0"/>
              <a:t>Gemini</a:t>
            </a:r>
            <a:r>
              <a:rPr kumimoji="1" lang="zh-CN" altLang="en-US" sz="1600" dirty="0"/>
              <a:t>的</a:t>
            </a:r>
            <a:r>
              <a:rPr kumimoji="1" lang="en-US" altLang="zh-TW" sz="1600" dirty="0"/>
              <a:t>A I</a:t>
            </a:r>
            <a:r>
              <a:rPr kumimoji="1" lang="zh-TW" altLang="en-US" sz="1600" dirty="0"/>
              <a:t>生成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/>
          <p:nvPr/>
        </p:nvSpPr>
        <p:spPr>
          <a:xfrm rot="-1641815">
            <a:off x="16189395" y="9257305"/>
            <a:ext cx="2639728" cy="1737421"/>
          </a:xfrm>
          <a:custGeom>
            <a:avLst/>
            <a:gdLst/>
            <a:ahLst/>
            <a:cxnLst/>
            <a:rect l="l" t="t" r="r" b="b"/>
            <a:pathLst>
              <a:path w="2639728" h="1737421" extrusionOk="0">
                <a:moveTo>
                  <a:pt x="0" y="0"/>
                </a:moveTo>
                <a:lnTo>
                  <a:pt x="2639729" y="0"/>
                </a:lnTo>
                <a:lnTo>
                  <a:pt x="2639729" y="1737421"/>
                </a:lnTo>
                <a:lnTo>
                  <a:pt x="0" y="173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0" name="Google Shape;230;p20"/>
          <p:cNvSpPr/>
          <p:nvPr/>
        </p:nvSpPr>
        <p:spPr>
          <a:xfrm flipH="1">
            <a:off x="-455670" y="8799705"/>
            <a:ext cx="2631675" cy="1976149"/>
          </a:xfrm>
          <a:custGeom>
            <a:avLst/>
            <a:gdLst/>
            <a:ahLst/>
            <a:cxnLst/>
            <a:rect l="l" t="t" r="r" b="b"/>
            <a:pathLst>
              <a:path w="2631675" h="1976149" extrusionOk="0">
                <a:moveTo>
                  <a:pt x="2631675" y="0"/>
                </a:moveTo>
                <a:lnTo>
                  <a:pt x="0" y="0"/>
                </a:lnTo>
                <a:lnTo>
                  <a:pt x="0" y="1976149"/>
                </a:lnTo>
                <a:lnTo>
                  <a:pt x="2631675" y="1976149"/>
                </a:lnTo>
                <a:lnTo>
                  <a:pt x="2631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1" name="Google Shape;231;p20"/>
          <p:cNvSpPr/>
          <p:nvPr/>
        </p:nvSpPr>
        <p:spPr>
          <a:xfrm>
            <a:off x="16349722" y="-1352753"/>
            <a:ext cx="2602444" cy="2536199"/>
          </a:xfrm>
          <a:custGeom>
            <a:avLst/>
            <a:gdLst/>
            <a:ahLst/>
            <a:cxnLst/>
            <a:rect l="l" t="t" r="r" b="b"/>
            <a:pathLst>
              <a:path w="2602444" h="2536199" extrusionOk="0">
                <a:moveTo>
                  <a:pt x="0" y="0"/>
                </a:moveTo>
                <a:lnTo>
                  <a:pt x="2602443" y="0"/>
                </a:lnTo>
                <a:lnTo>
                  <a:pt x="2602443" y="2536199"/>
                </a:lnTo>
                <a:lnTo>
                  <a:pt x="0" y="2536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2" name="Google Shape;232;p20"/>
          <p:cNvSpPr/>
          <p:nvPr/>
        </p:nvSpPr>
        <p:spPr>
          <a:xfrm rot="10800000">
            <a:off x="-643683" y="-324177"/>
            <a:ext cx="2213131" cy="1661860"/>
          </a:xfrm>
          <a:custGeom>
            <a:avLst/>
            <a:gdLst/>
            <a:ahLst/>
            <a:cxnLst/>
            <a:rect l="l" t="t" r="r" b="b"/>
            <a:pathLst>
              <a:path w="2213131" h="1661860" extrusionOk="0">
                <a:moveTo>
                  <a:pt x="2213131" y="1661860"/>
                </a:moveTo>
                <a:lnTo>
                  <a:pt x="0" y="1661860"/>
                </a:lnTo>
                <a:lnTo>
                  <a:pt x="0" y="0"/>
                </a:lnTo>
                <a:lnTo>
                  <a:pt x="2213131" y="0"/>
                </a:lnTo>
                <a:lnTo>
                  <a:pt x="2213131" y="166186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3" name="Google Shape;233;p20"/>
          <p:cNvSpPr/>
          <p:nvPr/>
        </p:nvSpPr>
        <p:spPr>
          <a:xfrm rot="-1218623" flipH="1">
            <a:off x="6890087" y="-398588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3171577" y="0"/>
                </a:moveTo>
                <a:lnTo>
                  <a:pt x="0" y="0"/>
                </a:lnTo>
                <a:lnTo>
                  <a:pt x="0" y="905341"/>
                </a:lnTo>
                <a:lnTo>
                  <a:pt x="3171577" y="905341"/>
                </a:lnTo>
                <a:lnTo>
                  <a:pt x="317157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4" name="Google Shape;234;p20"/>
          <p:cNvSpPr/>
          <p:nvPr/>
        </p:nvSpPr>
        <p:spPr>
          <a:xfrm>
            <a:off x="-455670" y="4292742"/>
            <a:ext cx="1515222" cy="1551904"/>
          </a:xfrm>
          <a:custGeom>
            <a:avLst/>
            <a:gdLst/>
            <a:ahLst/>
            <a:cxnLst/>
            <a:rect l="l" t="t" r="r" b="b"/>
            <a:pathLst>
              <a:path w="1515222" h="1551904" extrusionOk="0">
                <a:moveTo>
                  <a:pt x="0" y="0"/>
                </a:moveTo>
                <a:lnTo>
                  <a:pt x="1515223" y="0"/>
                </a:lnTo>
                <a:lnTo>
                  <a:pt x="1515223" y="1551904"/>
                </a:lnTo>
                <a:lnTo>
                  <a:pt x="0" y="155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5" name="Google Shape;235;p20"/>
          <p:cNvSpPr/>
          <p:nvPr/>
        </p:nvSpPr>
        <p:spPr>
          <a:xfrm rot="2188957">
            <a:off x="17042649" y="4859735"/>
            <a:ext cx="1704330" cy="1251908"/>
          </a:xfrm>
          <a:custGeom>
            <a:avLst/>
            <a:gdLst/>
            <a:ahLst/>
            <a:cxnLst/>
            <a:rect l="l" t="t" r="r" b="b"/>
            <a:pathLst>
              <a:path w="1704330" h="1251908" extrusionOk="0">
                <a:moveTo>
                  <a:pt x="0" y="0"/>
                </a:moveTo>
                <a:lnTo>
                  <a:pt x="1704330" y="0"/>
                </a:lnTo>
                <a:lnTo>
                  <a:pt x="1704330" y="1251908"/>
                </a:lnTo>
                <a:lnTo>
                  <a:pt x="0" y="1251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6" name="Google Shape;236;p20"/>
          <p:cNvSpPr/>
          <p:nvPr/>
        </p:nvSpPr>
        <p:spPr>
          <a:xfrm rot="-3281681">
            <a:off x="8026306" y="9256382"/>
            <a:ext cx="1779038" cy="1691703"/>
          </a:xfrm>
          <a:custGeom>
            <a:avLst/>
            <a:gdLst/>
            <a:ahLst/>
            <a:cxnLst/>
            <a:rect l="l" t="t" r="r" b="b"/>
            <a:pathLst>
              <a:path w="1779038" h="1691703" extrusionOk="0">
                <a:moveTo>
                  <a:pt x="0" y="0"/>
                </a:moveTo>
                <a:lnTo>
                  <a:pt x="1779038" y="0"/>
                </a:lnTo>
                <a:lnTo>
                  <a:pt x="1779038" y="1691703"/>
                </a:lnTo>
                <a:lnTo>
                  <a:pt x="0" y="169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1029072" y="869985"/>
            <a:ext cx="158925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Microsoft JhengHei"/>
              <a:buNone/>
            </a:pPr>
            <a:r>
              <a:rPr lang="zh-TW" sz="54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性別友善社會</a:t>
            </a:r>
            <a:endParaRPr sz="54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602313" y="6018086"/>
            <a:ext cx="10517444" cy="3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>
              <a:spcBef>
                <a:spcPts val="0"/>
              </a:spcBef>
              <a:buSzPts val="4000"/>
            </a:pPr>
            <a:r>
              <a:rPr lang="zh-TW" altLang="en-US" sz="3600" dirty="0"/>
              <a:t>有些人的性別氣質跟多數人不一樣，不一定都是符合男陽剛、女陰柔的主流性別形象。性別認同亦同，並不是每個人都是順性別者，這些都需要被尊重。</a:t>
            </a:r>
            <a:endParaRPr lang="en-US" altLang="zh-TW" sz="3600" dirty="0"/>
          </a:p>
        </p:txBody>
      </p:sp>
      <p:sp>
        <p:nvSpPr>
          <p:cNvPr id="239" name="Google Shape;239;p20"/>
          <p:cNvSpPr/>
          <p:nvPr/>
        </p:nvSpPr>
        <p:spPr>
          <a:xfrm>
            <a:off x="10646229" y="5000136"/>
            <a:ext cx="8209959" cy="5164074"/>
          </a:xfrm>
          <a:custGeom>
            <a:avLst/>
            <a:gdLst/>
            <a:ahLst/>
            <a:cxnLst/>
            <a:rect l="l" t="t" r="r" b="b"/>
            <a:pathLst>
              <a:path w="15712840" h="8229600" extrusionOk="0">
                <a:moveTo>
                  <a:pt x="0" y="0"/>
                </a:moveTo>
                <a:lnTo>
                  <a:pt x="15712840" y="0"/>
                </a:lnTo>
                <a:lnTo>
                  <a:pt x="15712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0" name="Google Shape;240;p20"/>
          <p:cNvSpPr txBox="1"/>
          <p:nvPr/>
        </p:nvSpPr>
        <p:spPr>
          <a:xfrm>
            <a:off x="842925" y="2958800"/>
            <a:ext cx="16531500" cy="146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960"/>
              </a:spcBef>
              <a:spcAft>
                <a:spcPts val="0"/>
              </a:spcAft>
              <a:buNone/>
            </a:pPr>
            <a:r>
              <a:rPr lang="zh-TW" sz="3324" b="1" dirty="0">
                <a:solidFill>
                  <a:schemeClr val="dk1"/>
                </a:solidFill>
              </a:rPr>
              <a:t>性別認同：</a:t>
            </a:r>
            <a:r>
              <a:rPr lang="zh-TW" sz="3324" dirty="0">
                <a:solidFill>
                  <a:schemeClr val="dk1"/>
                </a:solidFill>
              </a:rPr>
              <a:t>是你</a:t>
            </a:r>
            <a:r>
              <a:rPr lang="zh-TW" sz="3324" b="1" dirty="0">
                <a:solidFill>
                  <a:schemeClr val="dk1"/>
                </a:solidFill>
              </a:rPr>
              <a:t>內心深處</a:t>
            </a:r>
            <a:r>
              <a:rPr lang="zh-TW" sz="3324" dirty="0">
                <a:solidFill>
                  <a:schemeClr val="dk1"/>
                </a:solidFill>
              </a:rPr>
              <a:t>對自己的感覺，也就是覺得自己是男生、女生，還是其他。</a:t>
            </a:r>
            <a:endParaRPr sz="3324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None/>
            </a:pPr>
            <a:r>
              <a:rPr lang="zh-TW" sz="3324" b="1" dirty="0">
                <a:solidFill>
                  <a:schemeClr val="dk1"/>
                </a:solidFill>
              </a:rPr>
              <a:t>性別氣質：</a:t>
            </a:r>
            <a:r>
              <a:rPr lang="zh-TW" sz="3324" dirty="0">
                <a:solidFill>
                  <a:schemeClr val="dk1"/>
                </a:solidFill>
              </a:rPr>
              <a:t>是你</a:t>
            </a:r>
            <a:r>
              <a:rPr lang="zh-TW" sz="3324" b="1" dirty="0">
                <a:solidFill>
                  <a:schemeClr val="dk1"/>
                </a:solidFill>
              </a:rPr>
              <a:t>表現出來</a:t>
            </a:r>
            <a:r>
              <a:rPr lang="zh-TW" sz="3324" dirty="0">
                <a:solidFill>
                  <a:schemeClr val="dk1"/>
                </a:solidFill>
              </a:rPr>
              <a:t>給別人看的樣子，陰柔或陽剛或其他...</a:t>
            </a:r>
            <a:endParaRPr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D3EA812-66C3-C34E-8723-6EDCB08FF36D}"/>
              </a:ext>
            </a:extLst>
          </p:cNvPr>
          <p:cNvSpPr txBox="1"/>
          <p:nvPr/>
        </p:nvSpPr>
        <p:spPr>
          <a:xfrm>
            <a:off x="11966471" y="9956738"/>
            <a:ext cx="2784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600" dirty="0"/>
              <a:t>圖片來源由 </a:t>
            </a:r>
            <a:r>
              <a:rPr kumimoji="1" lang="en-US" altLang="zh-TW" sz="1600" dirty="0"/>
              <a:t>Gemini</a:t>
            </a:r>
            <a:r>
              <a:rPr kumimoji="1" lang="zh-CN" altLang="en-US" sz="1600" dirty="0"/>
              <a:t>的</a:t>
            </a:r>
            <a:r>
              <a:rPr kumimoji="1" lang="en-US" altLang="zh-TW" sz="1600" dirty="0"/>
              <a:t>A I</a:t>
            </a:r>
            <a:r>
              <a:rPr kumimoji="1" lang="zh-TW" altLang="en-US" sz="1600" dirty="0"/>
              <a:t>生成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4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/>
          <p:nvPr/>
        </p:nvSpPr>
        <p:spPr>
          <a:xfrm rot="10800000" flipH="1">
            <a:off x="-1116277" y="-474679"/>
            <a:ext cx="2485000" cy="2421746"/>
          </a:xfrm>
          <a:custGeom>
            <a:avLst/>
            <a:gdLst/>
            <a:ahLst/>
            <a:cxnLst/>
            <a:rect l="l" t="t" r="r" b="b"/>
            <a:pathLst>
              <a:path w="2485000" h="2421746" extrusionOk="0">
                <a:moveTo>
                  <a:pt x="0" y="2421745"/>
                </a:moveTo>
                <a:lnTo>
                  <a:pt x="2485000" y="2421745"/>
                </a:lnTo>
                <a:lnTo>
                  <a:pt x="2485000" y="0"/>
                </a:lnTo>
                <a:lnTo>
                  <a:pt x="0" y="0"/>
                </a:lnTo>
                <a:lnTo>
                  <a:pt x="0" y="242174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7" name="Google Shape;247;p21"/>
          <p:cNvSpPr/>
          <p:nvPr/>
        </p:nvSpPr>
        <p:spPr>
          <a:xfrm>
            <a:off x="-1238664" y="9036013"/>
            <a:ext cx="2729774" cy="1980327"/>
          </a:xfrm>
          <a:custGeom>
            <a:avLst/>
            <a:gdLst/>
            <a:ahLst/>
            <a:cxnLst/>
            <a:rect l="l" t="t" r="r" b="b"/>
            <a:pathLst>
              <a:path w="2729774" h="1980327" extrusionOk="0">
                <a:moveTo>
                  <a:pt x="0" y="0"/>
                </a:moveTo>
                <a:lnTo>
                  <a:pt x="2729774" y="0"/>
                </a:lnTo>
                <a:lnTo>
                  <a:pt x="2729774" y="1980326"/>
                </a:lnTo>
                <a:lnTo>
                  <a:pt x="0" y="1980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8" name="Google Shape;248;p21"/>
          <p:cNvSpPr/>
          <p:nvPr/>
        </p:nvSpPr>
        <p:spPr>
          <a:xfrm rot="-9144251" flipH="1">
            <a:off x="-1459565" y="4676016"/>
            <a:ext cx="3171577" cy="905341"/>
          </a:xfrm>
          <a:custGeom>
            <a:avLst/>
            <a:gdLst/>
            <a:ahLst/>
            <a:cxnLst/>
            <a:rect l="l" t="t" r="r" b="b"/>
            <a:pathLst>
              <a:path w="3171577" h="905341" extrusionOk="0">
                <a:moveTo>
                  <a:pt x="0" y="905341"/>
                </a:moveTo>
                <a:lnTo>
                  <a:pt x="3171577" y="905341"/>
                </a:lnTo>
                <a:lnTo>
                  <a:pt x="3171577" y="0"/>
                </a:lnTo>
                <a:lnTo>
                  <a:pt x="0" y="0"/>
                </a:lnTo>
                <a:lnTo>
                  <a:pt x="0" y="905341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9" name="Google Shape;249;p21"/>
          <p:cNvSpPr/>
          <p:nvPr/>
        </p:nvSpPr>
        <p:spPr>
          <a:xfrm>
            <a:off x="16286791" y="8390644"/>
            <a:ext cx="2770560" cy="2302084"/>
          </a:xfrm>
          <a:custGeom>
            <a:avLst/>
            <a:gdLst/>
            <a:ahLst/>
            <a:cxnLst/>
            <a:rect l="l" t="t" r="r" b="b"/>
            <a:pathLst>
              <a:path w="2770560" h="2302084" extrusionOk="0">
                <a:moveTo>
                  <a:pt x="0" y="0"/>
                </a:moveTo>
                <a:lnTo>
                  <a:pt x="2770560" y="0"/>
                </a:lnTo>
                <a:lnTo>
                  <a:pt x="2770560" y="2302084"/>
                </a:lnTo>
                <a:lnTo>
                  <a:pt x="0" y="2302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0" name="Google Shape;250;p21"/>
          <p:cNvSpPr/>
          <p:nvPr/>
        </p:nvSpPr>
        <p:spPr>
          <a:xfrm rot="10800000" flipH="1">
            <a:off x="16286791" y="-278373"/>
            <a:ext cx="2702234" cy="2029132"/>
          </a:xfrm>
          <a:custGeom>
            <a:avLst/>
            <a:gdLst/>
            <a:ahLst/>
            <a:cxnLst/>
            <a:rect l="l" t="t" r="r" b="b"/>
            <a:pathLst>
              <a:path w="2702234" h="2029132" extrusionOk="0">
                <a:moveTo>
                  <a:pt x="0" y="2029132"/>
                </a:moveTo>
                <a:lnTo>
                  <a:pt x="2702233" y="2029132"/>
                </a:lnTo>
                <a:lnTo>
                  <a:pt x="2702233" y="0"/>
                </a:lnTo>
                <a:lnTo>
                  <a:pt x="0" y="0"/>
                </a:lnTo>
                <a:lnTo>
                  <a:pt x="0" y="202913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1" name="Google Shape;251;p21"/>
          <p:cNvSpPr/>
          <p:nvPr/>
        </p:nvSpPr>
        <p:spPr>
          <a:xfrm>
            <a:off x="16798959" y="4486728"/>
            <a:ext cx="2040744" cy="1131685"/>
          </a:xfrm>
          <a:custGeom>
            <a:avLst/>
            <a:gdLst/>
            <a:ahLst/>
            <a:cxnLst/>
            <a:rect l="l" t="t" r="r" b="b"/>
            <a:pathLst>
              <a:path w="2040744" h="1131685" extrusionOk="0">
                <a:moveTo>
                  <a:pt x="0" y="0"/>
                </a:moveTo>
                <a:lnTo>
                  <a:pt x="2040744" y="0"/>
                </a:lnTo>
                <a:lnTo>
                  <a:pt x="2040744" y="1131685"/>
                </a:lnTo>
                <a:lnTo>
                  <a:pt x="0" y="1131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2" name="Google Shape;252;p21"/>
          <p:cNvSpPr txBox="1">
            <a:spLocks noGrp="1"/>
          </p:cNvSpPr>
          <p:nvPr>
            <p:ph type="body" idx="1"/>
          </p:nvPr>
        </p:nvSpPr>
        <p:spPr>
          <a:xfrm>
            <a:off x="1368725" y="1329300"/>
            <a:ext cx="9223200" cy="85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b="1" u="sng" dirty="0">
                <a:latin typeface="Microsoft JhengHei"/>
                <a:ea typeface="Microsoft JhengHei"/>
                <a:cs typeface="Microsoft JhengHei"/>
                <a:sym typeface="Microsoft JhengHei"/>
              </a:rPr>
              <a:t>小凡老師的期待…...</a:t>
            </a:r>
            <a:endParaRPr sz="36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zh-TW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小時候，愛我的大人想要我留長頭髮、穿裙子，讓我看起來「更像女生」一點。長大後我也會穿粉紅色看起來像女生的衣服，避免常被問到性別的問題。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zh-TW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我後來才知道，每一個人都有自由展現外表的權利，不應該被質疑。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zh-TW" sz="3900" dirty="0">
                <a:latin typeface="Microsoft JhengHei"/>
                <a:ea typeface="Microsoft JhengHei"/>
                <a:cs typeface="Microsoft JhengHei"/>
                <a:sym typeface="Microsoft JhengHei"/>
              </a:rPr>
              <a:t>我希望有一天，不管是什麼樣子的人，都可以很自在地被認識，也可以很自在地交朋友，這是我最期望的。</a:t>
            </a:r>
            <a:endParaRPr sz="39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54" name="Google Shape;254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81359" y="1427338"/>
            <a:ext cx="5072450" cy="76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13.m4a">
            <a:hlinkClick r:id="" action="ppaction://media"/>
            <a:extLst>
              <a:ext uri="{FF2B5EF4-FFF2-40B4-BE49-F238E27FC236}">
                <a16:creationId xmlns:a16="http://schemas.microsoft.com/office/drawing/2014/main" id="{E8C0A6F5-EBDC-2742-81FE-C691F72F33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81800" y="329793"/>
            <a:ext cx="812800" cy="8128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35E226C6-D5ED-F647-B3C9-58A4170E5A87}"/>
              </a:ext>
            </a:extLst>
          </p:cNvPr>
          <p:cNvSpPr txBox="1"/>
          <p:nvPr/>
        </p:nvSpPr>
        <p:spPr>
          <a:xfrm>
            <a:off x="12041442" y="9203132"/>
            <a:ext cx="3103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600" dirty="0"/>
              <a:t>圖片來源以小凡老師照片</a:t>
            </a:r>
            <a:r>
              <a:rPr kumimoji="1" lang="en-US" altLang="zh-TW" sz="1600" dirty="0"/>
              <a:t>A I</a:t>
            </a:r>
            <a:r>
              <a:rPr kumimoji="1" lang="zh-TW" altLang="en-US" sz="1600" dirty="0"/>
              <a:t>生成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8614</TotalTime>
  <Words>1318</Words>
  <Application>Microsoft Macintosh PowerPoint</Application>
  <PresentationFormat>自訂</PresentationFormat>
  <Paragraphs>126</Paragraphs>
  <Slides>18</Slides>
  <Notes>18</Notes>
  <HiddenSlides>0</HiddenSlides>
  <MMClips>2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Arimo</vt:lpstr>
      <vt:lpstr>Microsoft JhengHei</vt:lpstr>
      <vt:lpstr>Calibri</vt:lpstr>
      <vt:lpstr>Arial</vt:lpstr>
      <vt:lpstr>Office Theme</vt:lpstr>
      <vt:lpstr>PowerPoint 簡報</vt:lpstr>
      <vt:lpstr>學習目標</vt:lpstr>
      <vt:lpstr>PowerPoint 簡報</vt:lpstr>
      <vt:lpstr>PowerPoint 簡報</vt:lpstr>
      <vt:lpstr>小凡老師總是會遇到一些狀況</vt:lpstr>
      <vt:lpstr>PowerPoint 簡報</vt:lpstr>
      <vt:lpstr>性別友善社會</vt:lpstr>
      <vt:lpstr>性別友善社會</vt:lpstr>
      <vt:lpstr>PowerPoint 簡報</vt:lpstr>
      <vt:lpstr>性別友善社會</vt:lpstr>
      <vt:lpstr>PowerPoint 簡報</vt:lpstr>
      <vt:lpstr>性別友善廁所的想像….</vt:lpstr>
      <vt:lpstr>什麼是性別友善廁所？</vt:lpstr>
      <vt:lpstr>什麼是性別友善廁所？</vt:lpstr>
      <vt:lpstr>PowerPoint 簡報</vt:lpstr>
      <vt:lpstr>你會使用性別友善廁所嗎？</vt:lpstr>
      <vt:lpstr>結語</vt:lpstr>
      <vt:lpstr>參考資源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tysue0606@yahoo.com.tw</cp:lastModifiedBy>
  <cp:revision>20</cp:revision>
  <cp:lastPrinted>2026-03-31T03:28:46Z</cp:lastPrinted>
  <dcterms:modified xsi:type="dcterms:W3CDTF">2026-04-09T06:33:23Z</dcterms:modified>
</cp:coreProperties>
</file>