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9" r:id="rId3"/>
    <p:sldId id="278" r:id="rId4"/>
    <p:sldId id="279" r:id="rId5"/>
    <p:sldId id="265" r:id="rId6"/>
    <p:sldId id="281" r:id="rId7"/>
    <p:sldId id="282" r:id="rId8"/>
    <p:sldId id="284" r:id="rId9"/>
    <p:sldId id="260" r:id="rId10"/>
    <p:sldId id="285" r:id="rId11"/>
    <p:sldId id="286" r:id="rId12"/>
    <p:sldId id="266" r:id="rId13"/>
    <p:sldId id="268" r:id="rId14"/>
    <p:sldId id="280" r:id="rId15"/>
    <p:sldId id="264" r:id="rId16"/>
    <p:sldId id="287" r:id="rId17"/>
    <p:sldId id="288" r:id="rId18"/>
    <p:sldId id="275" r:id="rId19"/>
    <p:sldId id="276" r:id="rId20"/>
    <p:sldId id="263" r:id="rId21"/>
    <p:sldId id="290" r:id="rId22"/>
  </p:sldIdLst>
  <p:sldSz cx="18288000" cy="10287000"/>
  <p:notesSz cx="6858000" cy="9144000"/>
  <p:embeddedFontLst>
    <p:embeddedFont>
      <p:font typeface="Lazydog" panose="02020500000000000000" charset="0"/>
      <p:regular r:id="rId23"/>
    </p:embeddedFont>
    <p:embeddedFont>
      <p:font typeface="微軟正黑體" panose="020B0604030504040204" pitchFamily="34" charset="-120"/>
      <p:regular r:id="rId24"/>
      <p:bold r:id="rId25"/>
    </p:embeddedFont>
    <p:embeddedFont>
      <p:font typeface="標楷體" panose="03000509000000000000" pitchFamily="65" charset="-12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66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4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37857;&#36913;&#21002;-&#37857;&#29190;&#25919;&#27835;&#21488;&#28771;&#25104;&#20126;&#27954;&#31532;&#19968;--&#31435;&#38498;&#19977;&#35712;&#36890;&#36942;&#21516;&#23130;&#23560;&#27861;.mp4" TargetMode="External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hLHMXFeUTI" TargetMode="External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nder.edu.tw/web/index.php/m5/m5_01_02_01?sid=2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B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903554" y="7559184"/>
            <a:ext cx="767898" cy="1134407"/>
          </a:xfrm>
          <a:custGeom>
            <a:avLst/>
            <a:gdLst/>
            <a:ahLst/>
            <a:cxnLst/>
            <a:rect l="l" t="t" r="r" b="b"/>
            <a:pathLst>
              <a:path w="524376" h="779478">
                <a:moveTo>
                  <a:pt x="0" y="0"/>
                </a:moveTo>
                <a:lnTo>
                  <a:pt x="524376" y="0"/>
                </a:lnTo>
                <a:lnTo>
                  <a:pt x="524376" y="779478"/>
                </a:lnTo>
                <a:lnTo>
                  <a:pt x="0" y="7794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71326">
            <a:off x="13044095" y="4408823"/>
            <a:ext cx="731727" cy="928965"/>
          </a:xfrm>
          <a:custGeom>
            <a:avLst/>
            <a:gdLst/>
            <a:ahLst/>
            <a:cxnLst/>
            <a:rect l="l" t="t" r="r" b="b"/>
            <a:pathLst>
              <a:path w="383203" h="594150">
                <a:moveTo>
                  <a:pt x="0" y="0"/>
                </a:moveTo>
                <a:lnTo>
                  <a:pt x="383204" y="0"/>
                </a:lnTo>
                <a:lnTo>
                  <a:pt x="383204" y="594150"/>
                </a:lnTo>
                <a:lnTo>
                  <a:pt x="0" y="5941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Freeform 6"/>
          <p:cNvSpPr/>
          <p:nvPr/>
        </p:nvSpPr>
        <p:spPr>
          <a:xfrm rot="-957597">
            <a:off x="9518167" y="1121593"/>
            <a:ext cx="635385" cy="1103799"/>
          </a:xfrm>
          <a:custGeom>
            <a:avLst/>
            <a:gdLst/>
            <a:ahLst/>
            <a:cxnLst/>
            <a:rect l="l" t="t" r="r" b="b"/>
            <a:pathLst>
              <a:path w="336198" h="521269">
                <a:moveTo>
                  <a:pt x="0" y="0"/>
                </a:moveTo>
                <a:lnTo>
                  <a:pt x="336198" y="0"/>
                </a:lnTo>
                <a:lnTo>
                  <a:pt x="336198" y="521269"/>
                </a:lnTo>
                <a:lnTo>
                  <a:pt x="0" y="521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11455">
            <a:off x="15992063" y="731173"/>
            <a:ext cx="923775" cy="1185196"/>
          </a:xfrm>
          <a:custGeom>
            <a:avLst/>
            <a:gdLst/>
            <a:ahLst/>
            <a:cxnLst/>
            <a:rect l="l" t="t" r="r" b="b"/>
            <a:pathLst>
              <a:path w="452688" h="672915">
                <a:moveTo>
                  <a:pt x="0" y="0"/>
                </a:moveTo>
                <a:lnTo>
                  <a:pt x="452688" y="0"/>
                </a:lnTo>
                <a:lnTo>
                  <a:pt x="452688" y="672915"/>
                </a:lnTo>
                <a:lnTo>
                  <a:pt x="0" y="6729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656425">
            <a:off x="4500806" y="3931921"/>
            <a:ext cx="545542" cy="443935"/>
          </a:xfrm>
          <a:custGeom>
            <a:avLst/>
            <a:gdLst/>
            <a:ahLst/>
            <a:cxnLst/>
            <a:rect l="l" t="t" r="r" b="b"/>
            <a:pathLst>
              <a:path w="545542" h="443935">
                <a:moveTo>
                  <a:pt x="0" y="0"/>
                </a:moveTo>
                <a:lnTo>
                  <a:pt x="545542" y="0"/>
                </a:lnTo>
                <a:lnTo>
                  <a:pt x="545542" y="443935"/>
                </a:lnTo>
                <a:lnTo>
                  <a:pt x="0" y="443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934443" y="2472544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938218" y="5560269"/>
            <a:ext cx="425694" cy="346408"/>
          </a:xfrm>
          <a:custGeom>
            <a:avLst/>
            <a:gdLst/>
            <a:ahLst/>
            <a:cxnLst/>
            <a:rect l="l" t="t" r="r" b="b"/>
            <a:pathLst>
              <a:path w="425694" h="346408">
                <a:moveTo>
                  <a:pt x="0" y="0"/>
                </a:moveTo>
                <a:lnTo>
                  <a:pt x="425693" y="0"/>
                </a:lnTo>
                <a:lnTo>
                  <a:pt x="425693" y="346409"/>
                </a:lnTo>
                <a:lnTo>
                  <a:pt x="0" y="3464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558502" y="6623998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EB4D79-6401-4D11-B8FE-AA658ECE6637}"/>
              </a:ext>
            </a:extLst>
          </p:cNvPr>
          <p:cNvSpPr/>
          <p:nvPr/>
        </p:nvSpPr>
        <p:spPr>
          <a:xfrm>
            <a:off x="5802169" y="2205824"/>
            <a:ext cx="6340198" cy="2390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TW" sz="5334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9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愛的通行證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B481969-3CA2-44F1-ACAF-2BD22B0468AB}"/>
              </a:ext>
            </a:extLst>
          </p:cNvPr>
          <p:cNvSpPr/>
          <p:nvPr/>
        </p:nvSpPr>
        <p:spPr>
          <a:xfrm rot="1984015">
            <a:off x="11067438" y="1982014"/>
            <a:ext cx="4257057" cy="1451126"/>
          </a:xfrm>
          <a:custGeom>
            <a:avLst/>
            <a:gdLst/>
            <a:ahLst/>
            <a:cxnLst/>
            <a:rect l="l" t="t" r="r" b="b"/>
            <a:pathLst>
              <a:path w="7315200" h="3026664">
                <a:moveTo>
                  <a:pt x="0" y="0"/>
                </a:moveTo>
                <a:lnTo>
                  <a:pt x="7315200" y="0"/>
                </a:lnTo>
                <a:lnTo>
                  <a:pt x="7315200" y="3026664"/>
                </a:lnTo>
                <a:lnTo>
                  <a:pt x="0" y="30266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5A75F67-B761-4D5C-890F-6E780C8595C0}"/>
              </a:ext>
            </a:extLst>
          </p:cNvPr>
          <p:cNvSpPr/>
          <p:nvPr/>
        </p:nvSpPr>
        <p:spPr>
          <a:xfrm rot="10800000">
            <a:off x="9846365" y="5810013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F2910D1F-2C48-4F08-BF6B-2CE0461BD4A1}"/>
              </a:ext>
            </a:extLst>
          </p:cNvPr>
          <p:cNvSpPr/>
          <p:nvPr/>
        </p:nvSpPr>
        <p:spPr>
          <a:xfrm>
            <a:off x="-152400" y="-63519"/>
            <a:ext cx="8153400" cy="3313856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206FF2A-70E3-48D1-8AF7-285AA324BEF1}"/>
              </a:ext>
            </a:extLst>
          </p:cNvPr>
          <p:cNvSpPr/>
          <p:nvPr/>
        </p:nvSpPr>
        <p:spPr>
          <a:xfrm rot="671326">
            <a:off x="11650213" y="6856681"/>
            <a:ext cx="731727" cy="928965"/>
          </a:xfrm>
          <a:custGeom>
            <a:avLst/>
            <a:gdLst/>
            <a:ahLst/>
            <a:cxnLst/>
            <a:rect l="l" t="t" r="r" b="b"/>
            <a:pathLst>
              <a:path w="383203" h="594150">
                <a:moveTo>
                  <a:pt x="0" y="0"/>
                </a:moveTo>
                <a:lnTo>
                  <a:pt x="383204" y="0"/>
                </a:lnTo>
                <a:lnTo>
                  <a:pt x="383204" y="594150"/>
                </a:lnTo>
                <a:lnTo>
                  <a:pt x="0" y="5941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5B10C4E4-347F-41FF-B66B-483D3DE6DF02}"/>
              </a:ext>
            </a:extLst>
          </p:cNvPr>
          <p:cNvSpPr/>
          <p:nvPr/>
        </p:nvSpPr>
        <p:spPr>
          <a:xfrm rot="19938972">
            <a:off x="1252463" y="1336375"/>
            <a:ext cx="2760119" cy="2491868"/>
          </a:xfrm>
          <a:custGeom>
            <a:avLst/>
            <a:gdLst/>
            <a:ahLst/>
            <a:cxnLst/>
            <a:rect l="l" t="t" r="r" b="b"/>
            <a:pathLst>
              <a:path w="7778109" h="7673735">
                <a:moveTo>
                  <a:pt x="0" y="0"/>
                </a:moveTo>
                <a:lnTo>
                  <a:pt x="7778109" y="0"/>
                </a:lnTo>
                <a:lnTo>
                  <a:pt x="7778109" y="7673736"/>
                </a:lnTo>
                <a:lnTo>
                  <a:pt x="0" y="76737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831" r="-650" b="-422"/>
            </a:stretch>
          </a:blipFill>
        </p:spPr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6F5D92A9-514C-4FCC-B74B-81C895E55FB0}"/>
              </a:ext>
            </a:extLst>
          </p:cNvPr>
          <p:cNvSpPr/>
          <p:nvPr/>
        </p:nvSpPr>
        <p:spPr>
          <a:xfrm rot="933825">
            <a:off x="13983853" y="6875374"/>
            <a:ext cx="2760119" cy="2491868"/>
          </a:xfrm>
          <a:custGeom>
            <a:avLst/>
            <a:gdLst/>
            <a:ahLst/>
            <a:cxnLst/>
            <a:rect l="l" t="t" r="r" b="b"/>
            <a:pathLst>
              <a:path w="7778109" h="7673735">
                <a:moveTo>
                  <a:pt x="0" y="0"/>
                </a:moveTo>
                <a:lnTo>
                  <a:pt x="7778109" y="0"/>
                </a:lnTo>
                <a:lnTo>
                  <a:pt x="7778109" y="7673736"/>
                </a:lnTo>
                <a:lnTo>
                  <a:pt x="0" y="76737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831" r="-650" b="-422"/>
            </a:stretch>
          </a:blipFill>
        </p:spPr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AFB6D5E-78B1-43F2-9F7A-B4286BC37B2B}"/>
              </a:ext>
            </a:extLst>
          </p:cNvPr>
          <p:cNvSpPr txBox="1"/>
          <p:nvPr/>
        </p:nvSpPr>
        <p:spPr>
          <a:xfrm>
            <a:off x="6570858" y="6474563"/>
            <a:ext cx="9379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教育部國民教育中央輔導團</a:t>
            </a:r>
            <a:endParaRPr lang="en-US" altLang="zh-TW" sz="3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性別平等教育分團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389880A-6496-414A-9850-0456C96199CB}"/>
              </a:ext>
            </a:extLst>
          </p:cNvPr>
          <p:cNvSpPr txBox="1"/>
          <p:nvPr/>
        </p:nvSpPr>
        <p:spPr>
          <a:xfrm>
            <a:off x="7627653" y="4902881"/>
            <a:ext cx="328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國小中年級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9509" y="1016583"/>
            <a:ext cx="14465885" cy="6052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zydog"/>
              <a:ea typeface="Lazydog"/>
              <a:cs typeface="Lazydog"/>
              <a:sym typeface="Lazydog"/>
            </a:endParaRPr>
          </a:p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zydog"/>
                <a:ea typeface="Lazydog"/>
                <a:cs typeface="Lazydog"/>
                <a:sym typeface="Lazydog"/>
              </a:rPr>
              <a:t>因此</a:t>
            </a:r>
            <a:r>
              <a:rPr kumimoji="0" lang="en-US" altLang="zh-TW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zydog"/>
                <a:ea typeface="Lazydog"/>
                <a:cs typeface="Lazydog"/>
                <a:sym typeface="Lazydog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zydog"/>
              <a:ea typeface="Lazydog"/>
              <a:cs typeface="Lazydog"/>
              <a:sym typeface="Lazydog"/>
            </a:endParaRPr>
          </a:p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zydog"/>
                <a:ea typeface="Lazydog"/>
                <a:cs typeface="Lazydog"/>
                <a:sym typeface="Lazydog"/>
              </a:rPr>
              <a:t>當時的同性家庭其中一位伴侶生病需要開刀，他</a:t>
            </a:r>
            <a:r>
              <a:rPr lang="zh-TW" altLang="en-US" sz="4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的</a:t>
            </a: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zydog"/>
                <a:ea typeface="Lazydog"/>
                <a:cs typeface="Lazydog"/>
                <a:sym typeface="Lazydog"/>
              </a:rPr>
              <a:t>伴侶無法幫他簽手術同意書。</a:t>
            </a:r>
            <a:endParaRPr kumimoji="0" lang="en-US" altLang="zh-TW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zydog"/>
              <a:ea typeface="Lazydog"/>
              <a:cs typeface="Lazydog"/>
              <a:sym typeface="Lazydog"/>
            </a:endParaRPr>
          </a:p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zydog"/>
              <a:ea typeface="Lazydog"/>
              <a:cs typeface="Lazydog"/>
              <a:sym typeface="Lazydog"/>
            </a:endParaRPr>
          </a:p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其中一位伴侶過世了，他的遺產無繼承給他的伴侶繼續照顧家庭。</a:t>
            </a:r>
            <a:endParaRPr kumimoji="0" lang="zh-TW" altLang="en-US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zydog"/>
              <a:ea typeface="Lazydog"/>
              <a:cs typeface="Lazydog"/>
              <a:sym typeface="Lazydog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5202163" y="1028700"/>
            <a:ext cx="242888" cy="24288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6214" y="9382809"/>
            <a:ext cx="242888" cy="24288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612930" y="2417955"/>
            <a:ext cx="242888" cy="24288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0">
            <a:extLst>
              <a:ext uri="{FF2B5EF4-FFF2-40B4-BE49-F238E27FC236}">
                <a16:creationId xmlns:a16="http://schemas.microsoft.com/office/drawing/2014/main" id="{A32373F9-96B5-4560-BB05-1C6645159D85}"/>
              </a:ext>
            </a:extLst>
          </p:cNvPr>
          <p:cNvSpPr/>
          <p:nvPr/>
        </p:nvSpPr>
        <p:spPr>
          <a:xfrm rot="10800000">
            <a:off x="10120903" y="6057900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1D04DD48-9ACE-462B-9B49-C10CD64734C2}"/>
              </a:ext>
            </a:extLst>
          </p:cNvPr>
          <p:cNvSpPr/>
          <p:nvPr/>
        </p:nvSpPr>
        <p:spPr>
          <a:xfrm>
            <a:off x="-152400" y="-63519"/>
            <a:ext cx="8153400" cy="3313856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68B8A291-DFCB-4E27-AE94-77F4E3A80EF6}"/>
              </a:ext>
            </a:extLst>
          </p:cNvPr>
          <p:cNvGrpSpPr/>
          <p:nvPr/>
        </p:nvGrpSpPr>
        <p:grpSpPr>
          <a:xfrm>
            <a:off x="8901112" y="9105900"/>
            <a:ext cx="242888" cy="242888"/>
            <a:chOff x="0" y="0"/>
            <a:chExt cx="6350000" cy="6350000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FAE15F0-5099-4020-9873-FB2712B380A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Freeform 22">
            <a:extLst>
              <a:ext uri="{FF2B5EF4-FFF2-40B4-BE49-F238E27FC236}">
                <a16:creationId xmlns:a16="http://schemas.microsoft.com/office/drawing/2014/main" id="{9D4F559E-F257-4434-9822-439F53F5A82E}"/>
              </a:ext>
            </a:extLst>
          </p:cNvPr>
          <p:cNvSpPr/>
          <p:nvPr/>
        </p:nvSpPr>
        <p:spPr>
          <a:xfrm rot="19604419">
            <a:off x="519056" y="911749"/>
            <a:ext cx="2056987" cy="1587721"/>
          </a:xfrm>
          <a:custGeom>
            <a:avLst/>
            <a:gdLst/>
            <a:ahLst/>
            <a:cxnLst/>
            <a:rect l="l" t="t" r="r" b="b"/>
            <a:pathLst>
              <a:path w="7778109" h="7673735">
                <a:moveTo>
                  <a:pt x="0" y="0"/>
                </a:moveTo>
                <a:lnTo>
                  <a:pt x="7778109" y="0"/>
                </a:lnTo>
                <a:lnTo>
                  <a:pt x="7778109" y="7673736"/>
                </a:lnTo>
                <a:lnTo>
                  <a:pt x="0" y="7673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31" r="-650" b="-422"/>
            </a:stretch>
          </a:blipFill>
        </p:spPr>
      </p:sp>
    </p:spTree>
    <p:extLst>
      <p:ext uri="{BB962C8B-B14F-4D97-AF65-F5344CB8AC3E}">
        <p14:creationId xmlns:p14="http://schemas.microsoft.com/office/powerpoint/2010/main" val="405781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1593" y="3259258"/>
            <a:ext cx="14465885" cy="3049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zydog"/>
              <a:ea typeface="Lazydog"/>
              <a:cs typeface="Lazydog"/>
              <a:sym typeface="Lazydog"/>
            </a:endParaRPr>
          </a:p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說說看，你覺得這樣公平嗎</a:t>
            </a: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?</a:t>
            </a: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為什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Lazydog"/>
              <a:sym typeface="Lazydog"/>
            </a:endParaRPr>
          </a:p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Lazydog"/>
              <a:sym typeface="Lazydog"/>
            </a:endParaRPr>
          </a:p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麼你會這樣覺得</a:t>
            </a: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?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Lazydog"/>
              <a:sym typeface="Lazydog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5202163" y="1028700"/>
            <a:ext cx="242888" cy="24288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6214" y="9382809"/>
            <a:ext cx="242888" cy="24288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612930" y="2417955"/>
            <a:ext cx="242888" cy="24288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0">
            <a:extLst>
              <a:ext uri="{FF2B5EF4-FFF2-40B4-BE49-F238E27FC236}">
                <a16:creationId xmlns:a16="http://schemas.microsoft.com/office/drawing/2014/main" id="{A32373F9-96B5-4560-BB05-1C6645159D85}"/>
              </a:ext>
            </a:extLst>
          </p:cNvPr>
          <p:cNvSpPr/>
          <p:nvPr/>
        </p:nvSpPr>
        <p:spPr>
          <a:xfrm rot="10800000">
            <a:off x="10120903" y="6057900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1D04DD48-9ACE-462B-9B49-C10CD64734C2}"/>
              </a:ext>
            </a:extLst>
          </p:cNvPr>
          <p:cNvSpPr/>
          <p:nvPr/>
        </p:nvSpPr>
        <p:spPr>
          <a:xfrm>
            <a:off x="-152400" y="-63519"/>
            <a:ext cx="8153400" cy="3313856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68B8A291-DFCB-4E27-AE94-77F4E3A80EF6}"/>
              </a:ext>
            </a:extLst>
          </p:cNvPr>
          <p:cNvGrpSpPr/>
          <p:nvPr/>
        </p:nvGrpSpPr>
        <p:grpSpPr>
          <a:xfrm>
            <a:off x="8901112" y="9105900"/>
            <a:ext cx="242888" cy="242888"/>
            <a:chOff x="0" y="0"/>
            <a:chExt cx="6350000" cy="6350000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FAE15F0-5099-4020-9873-FB2712B380A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Freeform 22">
            <a:extLst>
              <a:ext uri="{FF2B5EF4-FFF2-40B4-BE49-F238E27FC236}">
                <a16:creationId xmlns:a16="http://schemas.microsoft.com/office/drawing/2014/main" id="{9D4F559E-F257-4434-9822-439F53F5A82E}"/>
              </a:ext>
            </a:extLst>
          </p:cNvPr>
          <p:cNvSpPr/>
          <p:nvPr/>
        </p:nvSpPr>
        <p:spPr>
          <a:xfrm rot="19604419">
            <a:off x="519056" y="911749"/>
            <a:ext cx="2056987" cy="1587721"/>
          </a:xfrm>
          <a:custGeom>
            <a:avLst/>
            <a:gdLst/>
            <a:ahLst/>
            <a:cxnLst/>
            <a:rect l="l" t="t" r="r" b="b"/>
            <a:pathLst>
              <a:path w="7778109" h="7673735">
                <a:moveTo>
                  <a:pt x="0" y="0"/>
                </a:moveTo>
                <a:lnTo>
                  <a:pt x="7778109" y="0"/>
                </a:lnTo>
                <a:lnTo>
                  <a:pt x="7778109" y="7673736"/>
                </a:lnTo>
                <a:lnTo>
                  <a:pt x="0" y="7673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31" r="-650" b="-422"/>
            </a:stretch>
          </a:blipFill>
        </p:spPr>
      </p:sp>
    </p:spTree>
    <p:extLst>
      <p:ext uri="{BB962C8B-B14F-4D97-AF65-F5344CB8AC3E}">
        <p14:creationId xmlns:p14="http://schemas.microsoft.com/office/powerpoint/2010/main" val="367267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68169" y="3195752"/>
            <a:ext cx="14465885" cy="5296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880"/>
              </a:lnSpc>
              <a:defRPr/>
            </a:pPr>
            <a:r>
              <a:rPr lang="zh-TW" altLang="en-US" sz="4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當時，有些人認為這樣不公平。所以有人去跟「大法官」（就像法律裡的裁判）申請解釋，請他們裁決這樣的法律公不公平。</a:t>
            </a:r>
          </a:p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zydog"/>
              <a:ea typeface="Lazydog"/>
              <a:cs typeface="Lazydog"/>
              <a:sym typeface="Lazydog"/>
            </a:endParaRPr>
          </a:p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zydog"/>
                <a:ea typeface="Lazydog"/>
                <a:cs typeface="Lazydog"/>
                <a:sym typeface="Lazydog"/>
              </a:rPr>
              <a:t>後來，大法官討論後，表示只讓一男一女結婚的規定不符合憲法保障的平等和自由精神。於是政府就制定「釋字七四八號解釋施行法」，於是同性婚姻就有法律的保障了。</a:t>
            </a:r>
            <a:b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zydog"/>
                <a:ea typeface="Lazydog"/>
                <a:cs typeface="Lazydog"/>
                <a:sym typeface="Lazydog"/>
              </a:rPr>
            </a:br>
            <a:endParaRPr kumimoji="0" lang="zh-TW" altLang="en-US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zydog"/>
              <a:ea typeface="Lazydog"/>
              <a:cs typeface="Lazydog"/>
              <a:sym typeface="Lazydog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5163800" y="1638343"/>
            <a:ext cx="242888" cy="24288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901112" y="9105900"/>
            <a:ext cx="242888" cy="24288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068800" y="3039454"/>
            <a:ext cx="242888" cy="24288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0">
            <a:extLst>
              <a:ext uri="{FF2B5EF4-FFF2-40B4-BE49-F238E27FC236}">
                <a16:creationId xmlns:a16="http://schemas.microsoft.com/office/drawing/2014/main" id="{A32373F9-96B5-4560-BB05-1C6645159D85}"/>
              </a:ext>
            </a:extLst>
          </p:cNvPr>
          <p:cNvSpPr/>
          <p:nvPr/>
        </p:nvSpPr>
        <p:spPr>
          <a:xfrm rot="10800000">
            <a:off x="10058400" y="5737701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1D04DD48-9ACE-462B-9B49-C10CD64734C2}"/>
              </a:ext>
            </a:extLst>
          </p:cNvPr>
          <p:cNvSpPr/>
          <p:nvPr/>
        </p:nvSpPr>
        <p:spPr>
          <a:xfrm>
            <a:off x="0" y="-18585"/>
            <a:ext cx="8153400" cy="3313856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22">
            <a:hlinkClick r:id="rId3" action="ppaction://hlinkfile"/>
            <a:extLst>
              <a:ext uri="{FF2B5EF4-FFF2-40B4-BE49-F238E27FC236}">
                <a16:creationId xmlns:a16="http://schemas.microsoft.com/office/drawing/2014/main" id="{5DCB727B-D1BE-4A8B-A4B9-513F44EDAC9F}"/>
              </a:ext>
            </a:extLst>
          </p:cNvPr>
          <p:cNvSpPr/>
          <p:nvPr/>
        </p:nvSpPr>
        <p:spPr>
          <a:xfrm rot="19604419">
            <a:off x="724107" y="1047791"/>
            <a:ext cx="2056987" cy="1587721"/>
          </a:xfrm>
          <a:custGeom>
            <a:avLst/>
            <a:gdLst/>
            <a:ahLst/>
            <a:cxnLst/>
            <a:rect l="l" t="t" r="r" b="b"/>
            <a:pathLst>
              <a:path w="7778109" h="7673735">
                <a:moveTo>
                  <a:pt x="0" y="0"/>
                </a:moveTo>
                <a:lnTo>
                  <a:pt x="7778109" y="0"/>
                </a:lnTo>
                <a:lnTo>
                  <a:pt x="7778109" y="7673736"/>
                </a:lnTo>
                <a:lnTo>
                  <a:pt x="0" y="76737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31" r="-650" b="-422"/>
            </a:stretch>
          </a:blipFill>
        </p:spPr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2B29A33D-1F10-426D-B1E1-363A7AB52FE3}"/>
              </a:ext>
            </a:extLst>
          </p:cNvPr>
          <p:cNvGrpSpPr/>
          <p:nvPr/>
        </p:nvGrpSpPr>
        <p:grpSpPr>
          <a:xfrm>
            <a:off x="1018516" y="7002222"/>
            <a:ext cx="242888" cy="242888"/>
            <a:chOff x="0" y="0"/>
            <a:chExt cx="6350000" cy="635000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3F844F6-9D4F-4B85-90AD-E33FE50F2CFB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0272656C-5920-4784-9AF8-76C48E4EB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600" y="647700"/>
            <a:ext cx="243861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5202163" y="1028700"/>
            <a:ext cx="242888" cy="24288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6214" y="9382809"/>
            <a:ext cx="242888" cy="24288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612930" y="2417955"/>
            <a:ext cx="242888" cy="24288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0">
            <a:extLst>
              <a:ext uri="{FF2B5EF4-FFF2-40B4-BE49-F238E27FC236}">
                <a16:creationId xmlns:a16="http://schemas.microsoft.com/office/drawing/2014/main" id="{A32373F9-96B5-4560-BB05-1C6645159D85}"/>
              </a:ext>
            </a:extLst>
          </p:cNvPr>
          <p:cNvSpPr/>
          <p:nvPr/>
        </p:nvSpPr>
        <p:spPr>
          <a:xfrm rot="10800000">
            <a:off x="10100234" y="5789127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1D04DD48-9ACE-462B-9B49-C10CD64734C2}"/>
              </a:ext>
            </a:extLst>
          </p:cNvPr>
          <p:cNvSpPr/>
          <p:nvPr/>
        </p:nvSpPr>
        <p:spPr>
          <a:xfrm>
            <a:off x="-196780" y="-61719"/>
            <a:ext cx="8153400" cy="3313856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DE97F45-7E13-4E89-B2E5-BA1A82CF6E99}"/>
              </a:ext>
            </a:extLst>
          </p:cNvPr>
          <p:cNvSpPr txBox="1"/>
          <p:nvPr/>
        </p:nvSpPr>
        <p:spPr>
          <a:xfrm>
            <a:off x="1524000" y="3874002"/>
            <a:ext cx="15240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在臺灣</a:t>
            </a: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，從</a:t>
            </a:r>
            <a:r>
              <a:rPr lang="en-US" altLang="zh-TW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年開始，所有相愛的人，不管是男生跟女生，還是女生跟女生，男生跟男生，都可以結婚，並且受到法律的保護</a:t>
            </a:r>
            <a:r>
              <a:rPr lang="en-US" altLang="zh-TW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E320F7D4-3A04-4D22-9ADC-4B771EEE46BD}"/>
              </a:ext>
            </a:extLst>
          </p:cNvPr>
          <p:cNvSpPr/>
          <p:nvPr/>
        </p:nvSpPr>
        <p:spPr>
          <a:xfrm rot="1406132">
            <a:off x="14724801" y="6329398"/>
            <a:ext cx="2056987" cy="1587721"/>
          </a:xfrm>
          <a:custGeom>
            <a:avLst/>
            <a:gdLst/>
            <a:ahLst/>
            <a:cxnLst/>
            <a:rect l="l" t="t" r="r" b="b"/>
            <a:pathLst>
              <a:path w="7778109" h="7673735">
                <a:moveTo>
                  <a:pt x="0" y="0"/>
                </a:moveTo>
                <a:lnTo>
                  <a:pt x="7778109" y="0"/>
                </a:lnTo>
                <a:lnTo>
                  <a:pt x="7778109" y="7673736"/>
                </a:lnTo>
                <a:lnTo>
                  <a:pt x="0" y="7673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31" r="-650" b="-422"/>
            </a:stretch>
          </a:blipFill>
        </p:spPr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7E21BFA0-28D1-42A1-81E2-5AD9A3E2C586}"/>
              </a:ext>
            </a:extLst>
          </p:cNvPr>
          <p:cNvGrpSpPr/>
          <p:nvPr/>
        </p:nvGrpSpPr>
        <p:grpSpPr>
          <a:xfrm>
            <a:off x="9857346" y="5667683"/>
            <a:ext cx="242888" cy="242888"/>
            <a:chOff x="0" y="0"/>
            <a:chExt cx="6350000" cy="635000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9187DFF-E462-4D24-BEF1-8CE48279D06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3537AC1C-131C-4A6C-A9A5-CFBA8A1B93AD}"/>
              </a:ext>
            </a:extLst>
          </p:cNvPr>
          <p:cNvGrpSpPr/>
          <p:nvPr/>
        </p:nvGrpSpPr>
        <p:grpSpPr>
          <a:xfrm>
            <a:off x="7543800" y="2539399"/>
            <a:ext cx="242888" cy="242888"/>
            <a:chOff x="0" y="0"/>
            <a:chExt cx="6350000" cy="635000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84A33D6-F80F-4435-86BB-A5250D7911D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D92E0AF3-F19A-408D-97FF-CE1B968A1A6F}"/>
              </a:ext>
            </a:extLst>
          </p:cNvPr>
          <p:cNvGrpSpPr/>
          <p:nvPr/>
        </p:nvGrpSpPr>
        <p:grpSpPr>
          <a:xfrm>
            <a:off x="13258800" y="7161254"/>
            <a:ext cx="242888" cy="242888"/>
            <a:chOff x="0" y="0"/>
            <a:chExt cx="6350000" cy="6350000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992221E-F8BB-41F9-927D-D2D1F93964F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  <p:extLst>
      <p:ext uri="{BB962C8B-B14F-4D97-AF65-F5344CB8AC3E}">
        <p14:creationId xmlns:p14="http://schemas.microsoft.com/office/powerpoint/2010/main" val="123684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5202163" y="1028700"/>
            <a:ext cx="242888" cy="24288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6214" y="9382809"/>
            <a:ext cx="242888" cy="24288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612930" y="2417955"/>
            <a:ext cx="242888" cy="24288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0">
            <a:extLst>
              <a:ext uri="{FF2B5EF4-FFF2-40B4-BE49-F238E27FC236}">
                <a16:creationId xmlns:a16="http://schemas.microsoft.com/office/drawing/2014/main" id="{A32373F9-96B5-4560-BB05-1C6645159D85}"/>
              </a:ext>
            </a:extLst>
          </p:cNvPr>
          <p:cNvSpPr/>
          <p:nvPr/>
        </p:nvSpPr>
        <p:spPr>
          <a:xfrm rot="10800000">
            <a:off x="10100234" y="5789127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1D04DD48-9ACE-462B-9B49-C10CD64734C2}"/>
              </a:ext>
            </a:extLst>
          </p:cNvPr>
          <p:cNvSpPr/>
          <p:nvPr/>
        </p:nvSpPr>
        <p:spPr>
          <a:xfrm>
            <a:off x="-111645" y="-56865"/>
            <a:ext cx="8153400" cy="3313856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32C8A24D-671E-4BD2-80EF-B741B12A44C2}"/>
              </a:ext>
            </a:extLst>
          </p:cNvPr>
          <p:cNvSpPr/>
          <p:nvPr/>
        </p:nvSpPr>
        <p:spPr>
          <a:xfrm rot="20388411">
            <a:off x="1337472" y="2354928"/>
            <a:ext cx="4343400" cy="3313856"/>
          </a:xfrm>
          <a:custGeom>
            <a:avLst/>
            <a:gdLst/>
            <a:ahLst/>
            <a:cxnLst/>
            <a:rect l="l" t="t" r="r" b="b"/>
            <a:pathLst>
              <a:path w="10384353" h="8229600">
                <a:moveTo>
                  <a:pt x="0" y="0"/>
                </a:moveTo>
                <a:lnTo>
                  <a:pt x="10384354" y="0"/>
                </a:lnTo>
                <a:lnTo>
                  <a:pt x="103843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DE97F45-7E13-4E89-B2E5-BA1A82CF6E99}"/>
              </a:ext>
            </a:extLst>
          </p:cNvPr>
          <p:cNvSpPr txBox="1"/>
          <p:nvPr/>
        </p:nvSpPr>
        <p:spPr>
          <a:xfrm>
            <a:off x="4681168" y="4340911"/>
            <a:ext cx="10287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雖然有法律的保障了，但是同性家庭</a:t>
            </a:r>
            <a:r>
              <a:rPr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還有什麼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阻礙呢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E320F7D4-3A04-4D22-9ADC-4B771EEE46BD}"/>
              </a:ext>
            </a:extLst>
          </p:cNvPr>
          <p:cNvSpPr/>
          <p:nvPr/>
        </p:nvSpPr>
        <p:spPr>
          <a:xfrm rot="1406132">
            <a:off x="14724801" y="6329398"/>
            <a:ext cx="2056987" cy="1587721"/>
          </a:xfrm>
          <a:custGeom>
            <a:avLst/>
            <a:gdLst/>
            <a:ahLst/>
            <a:cxnLst/>
            <a:rect l="l" t="t" r="r" b="b"/>
            <a:pathLst>
              <a:path w="7778109" h="7673735">
                <a:moveTo>
                  <a:pt x="0" y="0"/>
                </a:moveTo>
                <a:lnTo>
                  <a:pt x="7778109" y="0"/>
                </a:lnTo>
                <a:lnTo>
                  <a:pt x="7778109" y="7673736"/>
                </a:lnTo>
                <a:lnTo>
                  <a:pt x="0" y="76737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31" r="-650" b="-422"/>
            </a:stretch>
          </a:blipFill>
        </p:spPr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7E21BFA0-28D1-42A1-81E2-5AD9A3E2C586}"/>
              </a:ext>
            </a:extLst>
          </p:cNvPr>
          <p:cNvGrpSpPr/>
          <p:nvPr/>
        </p:nvGrpSpPr>
        <p:grpSpPr>
          <a:xfrm>
            <a:off x="2362200" y="7658100"/>
            <a:ext cx="242888" cy="242888"/>
            <a:chOff x="0" y="0"/>
            <a:chExt cx="6350000" cy="635000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9187DFF-E462-4D24-BEF1-8CE48279D06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3537AC1C-131C-4A6C-A9A5-CFBA8A1B93AD}"/>
              </a:ext>
            </a:extLst>
          </p:cNvPr>
          <p:cNvGrpSpPr/>
          <p:nvPr/>
        </p:nvGrpSpPr>
        <p:grpSpPr>
          <a:xfrm>
            <a:off x="7543800" y="2539399"/>
            <a:ext cx="242888" cy="242888"/>
            <a:chOff x="0" y="0"/>
            <a:chExt cx="6350000" cy="635000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84A33D6-F80F-4435-86BB-A5250D7911D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D92E0AF3-F19A-408D-97FF-CE1B968A1A6F}"/>
              </a:ext>
            </a:extLst>
          </p:cNvPr>
          <p:cNvGrpSpPr/>
          <p:nvPr/>
        </p:nvGrpSpPr>
        <p:grpSpPr>
          <a:xfrm>
            <a:off x="13258800" y="7161254"/>
            <a:ext cx="242888" cy="242888"/>
            <a:chOff x="0" y="0"/>
            <a:chExt cx="6350000" cy="6350000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992221E-F8BB-41F9-927D-D2D1F93964F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  <p:extLst>
      <p:ext uri="{BB962C8B-B14F-4D97-AF65-F5344CB8AC3E}">
        <p14:creationId xmlns:p14="http://schemas.microsoft.com/office/powerpoint/2010/main" val="119828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B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9844" y="7591345"/>
            <a:ext cx="12489372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3545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播放影片</a:t>
            </a:r>
            <a:r>
              <a:rPr kumimoji="0" lang="en-US" altLang="zh-TW" sz="6600" b="1" i="0" u="none" strike="noStrike" kern="1200" cap="none" spc="0" normalizeH="0" baseline="0" noProof="0" dirty="0">
                <a:ln>
                  <a:noFill/>
                </a:ln>
                <a:solidFill>
                  <a:srgbClr val="03545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: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3545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我們來認識同性家庭</a:t>
            </a:r>
          </a:p>
        </p:txBody>
      </p:sp>
      <p:sp>
        <p:nvSpPr>
          <p:cNvPr id="3" name="Freeform 3"/>
          <p:cNvSpPr/>
          <p:nvPr/>
        </p:nvSpPr>
        <p:spPr>
          <a:xfrm>
            <a:off x="2032262" y="6569333"/>
            <a:ext cx="14665749" cy="740104"/>
          </a:xfrm>
          <a:custGeom>
            <a:avLst/>
            <a:gdLst/>
            <a:ahLst/>
            <a:cxnLst/>
            <a:rect l="l" t="t" r="r" b="b"/>
            <a:pathLst>
              <a:path w="14665749" h="740104">
                <a:moveTo>
                  <a:pt x="0" y="0"/>
                </a:moveTo>
                <a:lnTo>
                  <a:pt x="14665749" y="0"/>
                </a:lnTo>
                <a:lnTo>
                  <a:pt x="14665749" y="740105"/>
                </a:lnTo>
                <a:lnTo>
                  <a:pt x="0" y="7401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6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059844" y="4298789"/>
            <a:ext cx="242888" cy="24288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71600" y="952500"/>
            <a:ext cx="242888" cy="24288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39588" y="7334129"/>
            <a:ext cx="242888" cy="24288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621000" y="7406244"/>
            <a:ext cx="163549" cy="16354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6698011" y="3971691"/>
            <a:ext cx="163549" cy="16354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7145000" y="571500"/>
            <a:ext cx="163549" cy="16354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圖片 16">
            <a:hlinkClick r:id="rId3"/>
            <a:extLst>
              <a:ext uri="{FF2B5EF4-FFF2-40B4-BE49-F238E27FC236}">
                <a16:creationId xmlns:a16="http://schemas.microsoft.com/office/drawing/2014/main" id="{2E52EA97-11DF-4D2F-B834-D1A66B856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77342"/>
            <a:ext cx="9871966" cy="555298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8" name="Freeform 4">
            <a:extLst>
              <a:ext uri="{FF2B5EF4-FFF2-40B4-BE49-F238E27FC236}">
                <a16:creationId xmlns:a16="http://schemas.microsoft.com/office/drawing/2014/main" id="{B281A226-0A9A-47C7-9815-5EC29E0F7F80}"/>
              </a:ext>
            </a:extLst>
          </p:cNvPr>
          <p:cNvSpPr/>
          <p:nvPr/>
        </p:nvSpPr>
        <p:spPr>
          <a:xfrm rot="1005494">
            <a:off x="14580523" y="7548105"/>
            <a:ext cx="2685763" cy="1779252"/>
          </a:xfrm>
          <a:custGeom>
            <a:avLst/>
            <a:gdLst/>
            <a:ahLst/>
            <a:cxnLst/>
            <a:rect l="l" t="t" r="r" b="b"/>
            <a:pathLst>
              <a:path w="11372563" h="8229600">
                <a:moveTo>
                  <a:pt x="0" y="0"/>
                </a:moveTo>
                <a:lnTo>
                  <a:pt x="11372563" y="0"/>
                </a:lnTo>
                <a:lnTo>
                  <a:pt x="1137256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518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">
            <a:extLst>
              <a:ext uri="{FF2B5EF4-FFF2-40B4-BE49-F238E27FC236}">
                <a16:creationId xmlns:a16="http://schemas.microsoft.com/office/drawing/2014/main" id="{87227CC4-9909-4523-BE37-BB936B7B7E18}"/>
              </a:ext>
            </a:extLst>
          </p:cNvPr>
          <p:cNvSpPr txBox="1"/>
          <p:nvPr/>
        </p:nvSpPr>
        <p:spPr>
          <a:xfrm>
            <a:off x="788350" y="495300"/>
            <a:ext cx="17486398" cy="710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zydog"/>
                <a:ea typeface="Lazydog"/>
                <a:cs typeface="Lazydog"/>
                <a:sym typeface="Lazydog"/>
              </a:rPr>
              <a:t>看完影片後，請回答以下問題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MingLiU" panose="02020500000000000000" pitchFamily="18" charset="-120"/>
                <a:ea typeface="PMingLiU" panose="02020500000000000000" pitchFamily="18" charset="-120"/>
                <a:cs typeface="Lazydog"/>
                <a:sym typeface="Lazydog"/>
              </a:rPr>
              <a:t>：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43609D4-A446-4A09-A80E-77C8F146B761}"/>
              </a:ext>
            </a:extLst>
          </p:cNvPr>
          <p:cNvSpPr txBox="1"/>
          <p:nvPr/>
        </p:nvSpPr>
        <p:spPr>
          <a:xfrm>
            <a:off x="2819400" y="1689734"/>
            <a:ext cx="159258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在影片中，瑩瑩和軒軒有幾位媽媽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4000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兩位。</a:t>
            </a:r>
            <a:endParaRPr lang="en-US" altLang="zh-TW" sz="4000" dirty="0">
              <a:solidFill>
                <a:srgbClr val="FFFF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瑩瑩和軒軒的兩位媽媽的關係是什麼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4000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伴侶、女朋友、妻妻</a:t>
            </a:r>
            <a:r>
              <a:rPr lang="en-US" altLang="zh-TW" sz="4000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4000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>
              <a:solidFill>
                <a:srgbClr val="FFFF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琦琦有碰到什麼困難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000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阿公要把琦琦趕出去。</a:t>
            </a:r>
          </a:p>
          <a:p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如果你是瑩瑩，琦琦要被趕出去了，你會怎麼跟阿公說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4000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琦琦是我的媽媽</a:t>
            </a:r>
            <a:r>
              <a:rPr lang="en-US" altLang="zh-TW" sz="4000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家人，我們一起生活很幸福，請不要趕走她。</a:t>
            </a:r>
          </a:p>
          <a:p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對於瑩瑩、琦琦一家人來說，最重要的東西是什麼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4000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愛、陪伴。</a:t>
            </a:r>
            <a:endParaRPr lang="en-US" altLang="zh-TW" sz="4000" dirty="0">
              <a:solidFill>
                <a:srgbClr val="FFFF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C22CFBE9-DC7F-4C20-BDF9-5001F76B3BA0}"/>
              </a:ext>
            </a:extLst>
          </p:cNvPr>
          <p:cNvSpPr/>
          <p:nvPr/>
        </p:nvSpPr>
        <p:spPr>
          <a:xfrm rot="10800000">
            <a:off x="8610600" y="8597266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B2769AF5-93D2-4089-9AF1-97686DE5844D}"/>
              </a:ext>
            </a:extLst>
          </p:cNvPr>
          <p:cNvSpPr/>
          <p:nvPr/>
        </p:nvSpPr>
        <p:spPr>
          <a:xfrm rot="-821654">
            <a:off x="-205699" y="7886411"/>
            <a:ext cx="3219997" cy="1867598"/>
          </a:xfrm>
          <a:custGeom>
            <a:avLst/>
            <a:gdLst/>
            <a:ahLst/>
            <a:cxnLst/>
            <a:rect l="l" t="t" r="r" b="b"/>
            <a:pathLst>
              <a:path w="3219997" h="1867598">
                <a:moveTo>
                  <a:pt x="0" y="0"/>
                </a:moveTo>
                <a:lnTo>
                  <a:pt x="3219997" y="0"/>
                </a:lnTo>
                <a:lnTo>
                  <a:pt x="3219997" y="1867598"/>
                </a:lnTo>
                <a:lnTo>
                  <a:pt x="0" y="18675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930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字方塊 27">
            <a:extLst>
              <a:ext uri="{FF2B5EF4-FFF2-40B4-BE49-F238E27FC236}">
                <a16:creationId xmlns:a16="http://schemas.microsoft.com/office/drawing/2014/main" id="{843609D4-A446-4A09-A80E-77C8F146B761}"/>
              </a:ext>
            </a:extLst>
          </p:cNvPr>
          <p:cNvSpPr txBox="1"/>
          <p:nvPr/>
        </p:nvSpPr>
        <p:spPr>
          <a:xfrm>
            <a:off x="1404299" y="3074729"/>
            <a:ext cx="15925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6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雖然法律一樣保障同性家庭，但只要有人對於同志不理解、不友善的態度，就會造成同性家庭生活上的的困難。</a:t>
            </a: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C22CFBE9-DC7F-4C20-BDF9-5001F76B3BA0}"/>
              </a:ext>
            </a:extLst>
          </p:cNvPr>
          <p:cNvSpPr/>
          <p:nvPr/>
        </p:nvSpPr>
        <p:spPr>
          <a:xfrm rot="10800000">
            <a:off x="10018420" y="5781110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B2769AF5-93D2-4089-9AF1-97686DE5844D}"/>
              </a:ext>
            </a:extLst>
          </p:cNvPr>
          <p:cNvSpPr/>
          <p:nvPr/>
        </p:nvSpPr>
        <p:spPr>
          <a:xfrm rot="-821654">
            <a:off x="-205699" y="7886411"/>
            <a:ext cx="3219997" cy="1867598"/>
          </a:xfrm>
          <a:custGeom>
            <a:avLst/>
            <a:gdLst/>
            <a:ahLst/>
            <a:cxnLst/>
            <a:rect l="l" t="t" r="r" b="b"/>
            <a:pathLst>
              <a:path w="3219997" h="1867598">
                <a:moveTo>
                  <a:pt x="0" y="0"/>
                </a:moveTo>
                <a:lnTo>
                  <a:pt x="3219997" y="0"/>
                </a:lnTo>
                <a:lnTo>
                  <a:pt x="3219997" y="1867598"/>
                </a:lnTo>
                <a:lnTo>
                  <a:pt x="0" y="18675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67DC6F43-6D85-4E38-ADAD-E41E958CB1C8}"/>
              </a:ext>
            </a:extLst>
          </p:cNvPr>
          <p:cNvSpPr/>
          <p:nvPr/>
        </p:nvSpPr>
        <p:spPr>
          <a:xfrm>
            <a:off x="-106028" y="-107548"/>
            <a:ext cx="8153400" cy="3313856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F2BD0560-AF54-400A-9AAC-CFD927B260D8}"/>
              </a:ext>
            </a:extLst>
          </p:cNvPr>
          <p:cNvGrpSpPr/>
          <p:nvPr/>
        </p:nvGrpSpPr>
        <p:grpSpPr>
          <a:xfrm>
            <a:off x="7543800" y="2539399"/>
            <a:ext cx="242888" cy="242888"/>
            <a:chOff x="0" y="0"/>
            <a:chExt cx="6350000" cy="6350000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EF1D5AF-53D2-48EA-9F26-4A75F3CB7FA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D6E96105-51E3-4644-890A-E69D57FBA0DF}"/>
              </a:ext>
            </a:extLst>
          </p:cNvPr>
          <p:cNvGrpSpPr/>
          <p:nvPr/>
        </p:nvGrpSpPr>
        <p:grpSpPr>
          <a:xfrm>
            <a:off x="15392400" y="1367233"/>
            <a:ext cx="242888" cy="242888"/>
            <a:chOff x="0" y="0"/>
            <a:chExt cx="6350000" cy="6350000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BCB1BD9-3933-4F7A-AF99-CAF556DF686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34592D-937F-4706-8D72-B41D5B187926}"/>
              </a:ext>
            </a:extLst>
          </p:cNvPr>
          <p:cNvGrpSpPr/>
          <p:nvPr/>
        </p:nvGrpSpPr>
        <p:grpSpPr>
          <a:xfrm>
            <a:off x="5867400" y="8568283"/>
            <a:ext cx="242888" cy="242888"/>
            <a:chOff x="0" y="0"/>
            <a:chExt cx="6350000" cy="6350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7C382E6-2803-4DEF-ACAD-F16B7297F3E8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4CF31CBD-8492-4BBE-AE90-9306BEBB8B72}"/>
              </a:ext>
            </a:extLst>
          </p:cNvPr>
          <p:cNvGrpSpPr/>
          <p:nvPr/>
        </p:nvGrpSpPr>
        <p:grpSpPr>
          <a:xfrm>
            <a:off x="15849600" y="7009779"/>
            <a:ext cx="242888" cy="242888"/>
            <a:chOff x="0" y="0"/>
            <a:chExt cx="6350000" cy="6350000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04129D9-5090-42B7-AD01-A0AC338F4FC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BFC6F728-AAE6-4521-B342-9A92C133E7F3}"/>
              </a:ext>
            </a:extLst>
          </p:cNvPr>
          <p:cNvGrpSpPr/>
          <p:nvPr/>
        </p:nvGrpSpPr>
        <p:grpSpPr>
          <a:xfrm>
            <a:off x="11353800" y="6268580"/>
            <a:ext cx="242888" cy="242888"/>
            <a:chOff x="0" y="0"/>
            <a:chExt cx="6350000" cy="635000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D620C1F-4E19-4D6E-8A1B-82CEEAC8367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0446C385-1142-4D7C-B0BF-918DF7D50447}"/>
              </a:ext>
            </a:extLst>
          </p:cNvPr>
          <p:cNvGrpSpPr/>
          <p:nvPr/>
        </p:nvGrpSpPr>
        <p:grpSpPr>
          <a:xfrm>
            <a:off x="914400" y="6223650"/>
            <a:ext cx="242888" cy="242888"/>
            <a:chOff x="0" y="0"/>
            <a:chExt cx="6350000" cy="635000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66A5241-9C46-4E98-B95C-B37F8E697A60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  <p:extLst>
      <p:ext uri="{BB962C8B-B14F-4D97-AF65-F5344CB8AC3E}">
        <p14:creationId xmlns:p14="http://schemas.microsoft.com/office/powerpoint/2010/main" val="400314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7370042" y="1002304"/>
            <a:ext cx="242888" cy="24288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6214" y="9382809"/>
            <a:ext cx="242888" cy="24288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612930" y="2417955"/>
            <a:ext cx="242888" cy="24288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0">
            <a:extLst>
              <a:ext uri="{FF2B5EF4-FFF2-40B4-BE49-F238E27FC236}">
                <a16:creationId xmlns:a16="http://schemas.microsoft.com/office/drawing/2014/main" id="{A32373F9-96B5-4560-BB05-1C6645159D85}"/>
              </a:ext>
            </a:extLst>
          </p:cNvPr>
          <p:cNvSpPr/>
          <p:nvPr/>
        </p:nvSpPr>
        <p:spPr>
          <a:xfrm rot="10800000">
            <a:off x="10100234" y="5789127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E320F7D4-3A04-4D22-9ADC-4B771EEE46BD}"/>
              </a:ext>
            </a:extLst>
          </p:cNvPr>
          <p:cNvSpPr/>
          <p:nvPr/>
        </p:nvSpPr>
        <p:spPr>
          <a:xfrm rot="19363599">
            <a:off x="420903" y="451331"/>
            <a:ext cx="2056987" cy="1587721"/>
          </a:xfrm>
          <a:custGeom>
            <a:avLst/>
            <a:gdLst/>
            <a:ahLst/>
            <a:cxnLst/>
            <a:rect l="l" t="t" r="r" b="b"/>
            <a:pathLst>
              <a:path w="7778109" h="7673735">
                <a:moveTo>
                  <a:pt x="0" y="0"/>
                </a:moveTo>
                <a:lnTo>
                  <a:pt x="7778109" y="0"/>
                </a:lnTo>
                <a:lnTo>
                  <a:pt x="7778109" y="7673736"/>
                </a:lnTo>
                <a:lnTo>
                  <a:pt x="0" y="7673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31" r="-650" b="-422"/>
            </a:stretch>
          </a:blipFill>
        </p:spPr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7E21BFA0-28D1-42A1-81E2-5AD9A3E2C586}"/>
              </a:ext>
            </a:extLst>
          </p:cNvPr>
          <p:cNvGrpSpPr/>
          <p:nvPr/>
        </p:nvGrpSpPr>
        <p:grpSpPr>
          <a:xfrm>
            <a:off x="1449396" y="8871461"/>
            <a:ext cx="242888" cy="242888"/>
            <a:chOff x="0" y="0"/>
            <a:chExt cx="6350000" cy="635000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9187DFF-E462-4D24-BEF1-8CE48279D06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D92E0AF3-F19A-408D-97FF-CE1B968A1A6F}"/>
              </a:ext>
            </a:extLst>
          </p:cNvPr>
          <p:cNvGrpSpPr/>
          <p:nvPr/>
        </p:nvGrpSpPr>
        <p:grpSpPr>
          <a:xfrm>
            <a:off x="13258800" y="7161254"/>
            <a:ext cx="242888" cy="242888"/>
            <a:chOff x="0" y="0"/>
            <a:chExt cx="6350000" cy="6350000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992221E-F8BB-41F9-927D-D2D1F93964F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" name="標題 1">
            <a:extLst>
              <a:ext uri="{FF2B5EF4-FFF2-40B4-BE49-F238E27FC236}">
                <a16:creationId xmlns:a16="http://schemas.microsoft.com/office/drawing/2014/main" id="{8D793935-0EC9-496B-ACA2-D373042AAF0E}"/>
              </a:ext>
            </a:extLst>
          </p:cNvPr>
          <p:cNvSpPr txBox="1">
            <a:spLocks/>
          </p:cNvSpPr>
          <p:nvPr/>
        </p:nvSpPr>
        <p:spPr>
          <a:xfrm>
            <a:off x="2286000" y="529508"/>
            <a:ext cx="13030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我們一起試著回應以下的言論，讓社會更友善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B56A252-5527-4C0E-8547-ED22878B2D4C}"/>
              </a:ext>
            </a:extLst>
          </p:cNvPr>
          <p:cNvSpPr/>
          <p:nvPr/>
        </p:nvSpPr>
        <p:spPr>
          <a:xfrm>
            <a:off x="859269" y="2487695"/>
            <a:ext cx="140009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如果你聽到班上有人提出疑問，你會怎麼具體的回應呢</a:t>
            </a:r>
            <a:r>
              <a:rPr lang="en-US" altLang="zh-TW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BFA2FC-6DFC-49CF-B564-BDD098B868CE}"/>
              </a:ext>
            </a:extLst>
          </p:cNvPr>
          <p:cNvSpPr/>
          <p:nvPr/>
        </p:nvSpPr>
        <p:spPr>
          <a:xfrm>
            <a:off x="1565052" y="3570405"/>
            <a:ext cx="13127090" cy="443744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BC1FF841-45EF-411F-B799-71BECDA087DA}"/>
              </a:ext>
            </a:extLst>
          </p:cNvPr>
          <p:cNvSpPr txBox="1">
            <a:spLocks/>
          </p:cNvSpPr>
          <p:nvPr/>
        </p:nvSpPr>
        <p:spPr>
          <a:xfrm>
            <a:off x="2013284" y="5407541"/>
            <a:ext cx="11016916" cy="11461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、同性家庭的小孩也一定喜歡同性別的人嗎？</a:t>
            </a:r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3233B6B1-1E00-4004-AC6B-DADC7223C144}"/>
              </a:ext>
            </a:extLst>
          </p:cNvPr>
          <p:cNvSpPr txBox="1">
            <a:spLocks/>
          </p:cNvSpPr>
          <p:nvPr/>
        </p:nvSpPr>
        <p:spPr>
          <a:xfrm>
            <a:off x="2013284" y="6618104"/>
            <a:ext cx="11321716" cy="114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、同性家庭的小孩好可憐，會因此被別人嘲笑嗎？</a:t>
            </a:r>
          </a:p>
        </p:txBody>
      </p:sp>
      <p:sp>
        <p:nvSpPr>
          <p:cNvPr id="24" name="內容版面配置區 2">
            <a:extLst>
              <a:ext uri="{FF2B5EF4-FFF2-40B4-BE49-F238E27FC236}">
                <a16:creationId xmlns:a16="http://schemas.microsoft.com/office/drawing/2014/main" id="{556A1ACA-B03E-49F1-ABAA-C7B9C8827029}"/>
              </a:ext>
            </a:extLst>
          </p:cNvPr>
          <p:cNvSpPr txBox="1">
            <a:spLocks/>
          </p:cNvSpPr>
          <p:nvPr/>
        </p:nvSpPr>
        <p:spPr>
          <a:xfrm>
            <a:off x="2013284" y="4136671"/>
            <a:ext cx="10515600" cy="114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、有兩個媽媽或兩個爸爸的家庭會很奇怪嗎？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19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7370042" y="1002304"/>
            <a:ext cx="242888" cy="24288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6214" y="9382809"/>
            <a:ext cx="242888" cy="24288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612930" y="2417955"/>
            <a:ext cx="242888" cy="24288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0">
            <a:extLst>
              <a:ext uri="{FF2B5EF4-FFF2-40B4-BE49-F238E27FC236}">
                <a16:creationId xmlns:a16="http://schemas.microsoft.com/office/drawing/2014/main" id="{A32373F9-96B5-4560-BB05-1C6645159D85}"/>
              </a:ext>
            </a:extLst>
          </p:cNvPr>
          <p:cNvSpPr/>
          <p:nvPr/>
        </p:nvSpPr>
        <p:spPr>
          <a:xfrm rot="10800000">
            <a:off x="9982200" y="5825783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E320F7D4-3A04-4D22-9ADC-4B771EEE46BD}"/>
              </a:ext>
            </a:extLst>
          </p:cNvPr>
          <p:cNvSpPr/>
          <p:nvPr/>
        </p:nvSpPr>
        <p:spPr>
          <a:xfrm rot="19363599">
            <a:off x="399553" y="8294367"/>
            <a:ext cx="2056987" cy="1587721"/>
          </a:xfrm>
          <a:custGeom>
            <a:avLst/>
            <a:gdLst/>
            <a:ahLst/>
            <a:cxnLst/>
            <a:rect l="l" t="t" r="r" b="b"/>
            <a:pathLst>
              <a:path w="7778109" h="7673735">
                <a:moveTo>
                  <a:pt x="0" y="0"/>
                </a:moveTo>
                <a:lnTo>
                  <a:pt x="7778109" y="0"/>
                </a:lnTo>
                <a:lnTo>
                  <a:pt x="7778109" y="7673736"/>
                </a:lnTo>
                <a:lnTo>
                  <a:pt x="0" y="7673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31" r="-650" b="-422"/>
            </a:stretch>
          </a:blipFill>
        </p:spPr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7E21BFA0-28D1-42A1-81E2-5AD9A3E2C586}"/>
              </a:ext>
            </a:extLst>
          </p:cNvPr>
          <p:cNvGrpSpPr/>
          <p:nvPr/>
        </p:nvGrpSpPr>
        <p:grpSpPr>
          <a:xfrm>
            <a:off x="1449396" y="8871461"/>
            <a:ext cx="242888" cy="242888"/>
            <a:chOff x="0" y="0"/>
            <a:chExt cx="6350000" cy="635000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9187DFF-E462-4D24-BEF1-8CE48279D06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D92E0AF3-F19A-408D-97FF-CE1B968A1A6F}"/>
              </a:ext>
            </a:extLst>
          </p:cNvPr>
          <p:cNvGrpSpPr/>
          <p:nvPr/>
        </p:nvGrpSpPr>
        <p:grpSpPr>
          <a:xfrm>
            <a:off x="13258800" y="7161254"/>
            <a:ext cx="242888" cy="242888"/>
            <a:chOff x="0" y="0"/>
            <a:chExt cx="6350000" cy="6350000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992221E-F8BB-41F9-927D-D2D1F93964F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95E36873-8305-4744-BB02-31718EA4CE3B}"/>
              </a:ext>
            </a:extLst>
          </p:cNvPr>
          <p:cNvSpPr txBox="1">
            <a:spLocks/>
          </p:cNvSpPr>
          <p:nvPr/>
        </p:nvSpPr>
        <p:spPr>
          <a:xfrm>
            <a:off x="2133600" y="2103459"/>
            <a:ext cx="15107478" cy="5542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目前還是有很多人對同性家庭有迷思、偏見，甚至是歧視。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還記得為什麼琦琦一家人可以組成家庭，開心自在的生活在一起嗎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4000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因為軒軒說同學不會歧視他們。</a:t>
            </a:r>
            <a:endParaRPr lang="en-US" altLang="zh-TW" sz="4000" dirty="0">
              <a:solidFill>
                <a:srgbClr val="FFFF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所以我們要尊重每個人都有選擇自己伴侶的權利，讓歧視消失，讓社會更友善。</a:t>
            </a: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9506422B-EB1F-49B8-BB9E-428760C5BF75}"/>
              </a:ext>
            </a:extLst>
          </p:cNvPr>
          <p:cNvSpPr/>
          <p:nvPr/>
        </p:nvSpPr>
        <p:spPr>
          <a:xfrm>
            <a:off x="-196780" y="-61719"/>
            <a:ext cx="8153400" cy="3313856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832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2039600" y="1925241"/>
            <a:ext cx="242888" cy="24288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EEF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37242" y="9461630"/>
            <a:ext cx="242888" cy="24288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D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397019" y="2072390"/>
            <a:ext cx="242888" cy="24288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D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06800" y="571500"/>
            <a:ext cx="242888" cy="24288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EEF4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4247520" y="1314176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92846">
            <a:off x="4612826" y="7558321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31750">
            <a:off x="16945498" y="5830982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93728">
            <a:off x="6413457" y="942654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 rot="-1392846">
            <a:off x="960528" y="5907840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10F88F7-986F-4065-BC64-3C3D3FC53789}"/>
              </a:ext>
            </a:extLst>
          </p:cNvPr>
          <p:cNvSpPr/>
          <p:nvPr/>
        </p:nvSpPr>
        <p:spPr>
          <a:xfrm>
            <a:off x="1364865" y="3796342"/>
            <a:ext cx="44165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學習目標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B1D9EF0-38B1-4AFB-954F-BE3051334847}"/>
              </a:ext>
            </a:extLst>
          </p:cNvPr>
          <p:cNvSpPr txBox="1"/>
          <p:nvPr/>
        </p:nvSpPr>
        <p:spPr>
          <a:xfrm>
            <a:off x="5493544" y="3946030"/>
            <a:ext cx="13577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、學生能理解什麼叫做「同性家庭」。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、學生能理解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年「</a:t>
            </a:r>
            <a:r>
              <a:rPr lang="zh-TW" alt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釋字七四八號解釋施行法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」通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過之後，同性婚姻才有法律的保障。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、學生能理解同性家庭的處境。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、學生能具體的回應歧視言論，營造友善的學習環境。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0549091-75E9-4AAC-9FFF-BB7902562A67}"/>
              </a:ext>
            </a:extLst>
          </p:cNvPr>
          <p:cNvSpPr/>
          <p:nvPr/>
        </p:nvSpPr>
        <p:spPr>
          <a:xfrm>
            <a:off x="1437916" y="817245"/>
            <a:ext cx="67345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教學時間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en-US" altLang="zh-TW" sz="6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6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節課</a:t>
            </a:r>
            <a:endParaRPr lang="en-US" altLang="zh-TW" sz="6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9CC2E10-64D3-4C05-B174-CC5DC9C68C09}"/>
              </a:ext>
            </a:extLst>
          </p:cNvPr>
          <p:cNvSpPr/>
          <p:nvPr/>
        </p:nvSpPr>
        <p:spPr>
          <a:xfrm>
            <a:off x="1478028" y="2315278"/>
            <a:ext cx="103428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適合領域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zh-TW" altLang="en-US" sz="6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綜合活動、社會</a:t>
            </a:r>
            <a:endParaRPr lang="en-US" altLang="zh-TW" sz="6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686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249148">
            <a:off x="15300684" y="1352669"/>
            <a:ext cx="545542" cy="443935"/>
          </a:xfrm>
          <a:custGeom>
            <a:avLst/>
            <a:gdLst/>
            <a:ahLst/>
            <a:cxnLst/>
            <a:rect l="l" t="t" r="r" b="b"/>
            <a:pathLst>
              <a:path w="545542" h="443935">
                <a:moveTo>
                  <a:pt x="0" y="0"/>
                </a:moveTo>
                <a:lnTo>
                  <a:pt x="545542" y="0"/>
                </a:lnTo>
                <a:lnTo>
                  <a:pt x="545542" y="443936"/>
                </a:lnTo>
                <a:lnTo>
                  <a:pt x="0" y="4439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285243">
            <a:off x="1205224" y="7281629"/>
            <a:ext cx="545542" cy="443935"/>
          </a:xfrm>
          <a:custGeom>
            <a:avLst/>
            <a:gdLst/>
            <a:ahLst/>
            <a:cxnLst/>
            <a:rect l="l" t="t" r="r" b="b"/>
            <a:pathLst>
              <a:path w="545542" h="443935">
                <a:moveTo>
                  <a:pt x="0" y="0"/>
                </a:moveTo>
                <a:lnTo>
                  <a:pt x="545542" y="0"/>
                </a:lnTo>
                <a:lnTo>
                  <a:pt x="545542" y="443935"/>
                </a:lnTo>
                <a:lnTo>
                  <a:pt x="0" y="443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06632">
            <a:off x="14979482" y="6442245"/>
            <a:ext cx="545542" cy="443935"/>
          </a:xfrm>
          <a:custGeom>
            <a:avLst/>
            <a:gdLst/>
            <a:ahLst/>
            <a:cxnLst/>
            <a:rect l="l" t="t" r="r" b="b"/>
            <a:pathLst>
              <a:path w="545542" h="443935">
                <a:moveTo>
                  <a:pt x="0" y="0"/>
                </a:moveTo>
                <a:lnTo>
                  <a:pt x="545542" y="0"/>
                </a:lnTo>
                <a:lnTo>
                  <a:pt x="545542" y="443935"/>
                </a:lnTo>
                <a:lnTo>
                  <a:pt x="0" y="443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35107" y="4505377"/>
            <a:ext cx="242888" cy="24288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373600" y="4076700"/>
            <a:ext cx="242888" cy="24288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4688163" y="8191779"/>
            <a:ext cx="242888" cy="242888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041662" y="7809851"/>
            <a:ext cx="242888" cy="24288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02864C15-220D-440E-B2FE-C1C0125941B8}"/>
              </a:ext>
            </a:extLst>
          </p:cNvPr>
          <p:cNvSpPr/>
          <p:nvPr/>
        </p:nvSpPr>
        <p:spPr>
          <a:xfrm>
            <a:off x="3045673" y="3345862"/>
            <a:ext cx="1234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小朋友，或許有一天，你會發現班上也有像瑩瑩跟軒軒一樣，有兩個媽媽或兩個爸爸的家庭。不要忘記了，每個人的家都不一樣，最重要的是「尊重」喔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3F292167-2FCD-47CA-B746-12C8F95696E3}"/>
              </a:ext>
            </a:extLst>
          </p:cNvPr>
          <p:cNvSpPr/>
          <p:nvPr/>
        </p:nvSpPr>
        <p:spPr>
          <a:xfrm rot="10800000">
            <a:off x="9982200" y="5825783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C21EE978-67ED-4E18-BBC3-083F5B65691F}"/>
              </a:ext>
            </a:extLst>
          </p:cNvPr>
          <p:cNvSpPr/>
          <p:nvPr/>
        </p:nvSpPr>
        <p:spPr>
          <a:xfrm>
            <a:off x="-196780" y="-61719"/>
            <a:ext cx="8153400" cy="3313856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249148">
            <a:off x="15300684" y="1352669"/>
            <a:ext cx="545542" cy="443935"/>
          </a:xfrm>
          <a:custGeom>
            <a:avLst/>
            <a:gdLst/>
            <a:ahLst/>
            <a:cxnLst/>
            <a:rect l="l" t="t" r="r" b="b"/>
            <a:pathLst>
              <a:path w="545542" h="443935">
                <a:moveTo>
                  <a:pt x="0" y="0"/>
                </a:moveTo>
                <a:lnTo>
                  <a:pt x="545542" y="0"/>
                </a:lnTo>
                <a:lnTo>
                  <a:pt x="545542" y="443936"/>
                </a:lnTo>
                <a:lnTo>
                  <a:pt x="0" y="4439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285243">
            <a:off x="1205224" y="7281629"/>
            <a:ext cx="545542" cy="443935"/>
          </a:xfrm>
          <a:custGeom>
            <a:avLst/>
            <a:gdLst/>
            <a:ahLst/>
            <a:cxnLst/>
            <a:rect l="l" t="t" r="r" b="b"/>
            <a:pathLst>
              <a:path w="545542" h="443935">
                <a:moveTo>
                  <a:pt x="0" y="0"/>
                </a:moveTo>
                <a:lnTo>
                  <a:pt x="545542" y="0"/>
                </a:lnTo>
                <a:lnTo>
                  <a:pt x="545542" y="443935"/>
                </a:lnTo>
                <a:lnTo>
                  <a:pt x="0" y="443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06632">
            <a:off x="14979482" y="6442245"/>
            <a:ext cx="545542" cy="443935"/>
          </a:xfrm>
          <a:custGeom>
            <a:avLst/>
            <a:gdLst/>
            <a:ahLst/>
            <a:cxnLst/>
            <a:rect l="l" t="t" r="r" b="b"/>
            <a:pathLst>
              <a:path w="545542" h="443935">
                <a:moveTo>
                  <a:pt x="0" y="0"/>
                </a:moveTo>
                <a:lnTo>
                  <a:pt x="545542" y="0"/>
                </a:lnTo>
                <a:lnTo>
                  <a:pt x="545542" y="443935"/>
                </a:lnTo>
                <a:lnTo>
                  <a:pt x="0" y="443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35107" y="4505377"/>
            <a:ext cx="242888" cy="24288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373600" y="4076700"/>
            <a:ext cx="242888" cy="24288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4688163" y="8191779"/>
            <a:ext cx="242888" cy="242888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041662" y="7809851"/>
            <a:ext cx="242888" cy="24288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02864C15-220D-440E-B2FE-C1C0125941B8}"/>
              </a:ext>
            </a:extLst>
          </p:cNvPr>
          <p:cNvSpPr/>
          <p:nvPr/>
        </p:nvSpPr>
        <p:spPr>
          <a:xfrm>
            <a:off x="6858000" y="1659958"/>
            <a:ext cx="1234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延伸教材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3F292167-2FCD-47CA-B746-12C8F95696E3}"/>
              </a:ext>
            </a:extLst>
          </p:cNvPr>
          <p:cNvSpPr/>
          <p:nvPr/>
        </p:nvSpPr>
        <p:spPr>
          <a:xfrm rot="10800000">
            <a:off x="9982200" y="5825783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C21EE978-67ED-4E18-BBC3-083F5B65691F}"/>
              </a:ext>
            </a:extLst>
          </p:cNvPr>
          <p:cNvSpPr/>
          <p:nvPr/>
        </p:nvSpPr>
        <p:spPr>
          <a:xfrm>
            <a:off x="-196780" y="-61719"/>
            <a:ext cx="8153400" cy="3313856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0E042CF-FCB8-4E87-BA7E-806D4B4D9FB4}"/>
              </a:ext>
            </a:extLst>
          </p:cNvPr>
          <p:cNvSpPr txBox="1"/>
          <p:nvPr/>
        </p:nvSpPr>
        <p:spPr>
          <a:xfrm>
            <a:off x="2976584" y="4472533"/>
            <a:ext cx="14011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  <a:hlinkClick r:id="rId4"/>
              </a:rPr>
              <a:t>https://www.gender.edu.tw/web/index.php/m5/m5_01_02_01?sid=219</a:t>
            </a:r>
            <a:endParaRPr lang="en-US" altLang="zh-TW" sz="3200" dirty="0">
              <a:solidFill>
                <a:schemeClr val="bg1"/>
              </a:solidFill>
            </a:endParaRPr>
          </a:p>
          <a:p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50FB8B4-B11F-4E0E-BA37-38A69E14ADC4}"/>
              </a:ext>
            </a:extLst>
          </p:cNvPr>
          <p:cNvSpPr txBox="1"/>
          <p:nvPr/>
        </p:nvSpPr>
        <p:spPr>
          <a:xfrm>
            <a:off x="2734039" y="3364421"/>
            <a:ext cx="128199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教育部性別平等全球資訊網：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879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004632" y="6918602"/>
            <a:ext cx="242888" cy="24288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EEF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57400" y="8801100"/>
            <a:ext cx="242888" cy="24288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D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397019" y="2072390"/>
            <a:ext cx="242888" cy="24288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D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06800" y="571500"/>
            <a:ext cx="242888" cy="24288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EEF4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4631906" y="2193834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92846">
            <a:off x="960526" y="168517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31750">
            <a:off x="16945498" y="5830982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93728">
            <a:off x="6413457" y="942654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 rot="-1392846">
            <a:off x="4008526" y="547366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0661AC06-4381-4F88-A5F3-595274D7FEBE}"/>
              </a:ext>
            </a:extLst>
          </p:cNvPr>
          <p:cNvSpPr/>
          <p:nvPr/>
        </p:nvSpPr>
        <p:spPr>
          <a:xfrm rot="10800000">
            <a:off x="10018420" y="5781110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10F88F7-986F-4065-BC64-3C3D3FC53789}"/>
              </a:ext>
            </a:extLst>
          </p:cNvPr>
          <p:cNvSpPr/>
          <p:nvPr/>
        </p:nvSpPr>
        <p:spPr>
          <a:xfrm>
            <a:off x="1856909" y="4006255"/>
            <a:ext cx="150589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小朋友，請說一說，你覺得家庭的成員有哪些呢</a:t>
            </a:r>
            <a:r>
              <a:rPr lang="en-US" altLang="zh-TW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320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004632" y="6918602"/>
            <a:ext cx="242888" cy="24288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EEF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57400" y="8801100"/>
            <a:ext cx="242888" cy="24288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D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397019" y="2072390"/>
            <a:ext cx="242888" cy="24288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D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06800" y="571500"/>
            <a:ext cx="242888" cy="24288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EEF4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4631906" y="2193834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92846">
            <a:off x="960526" y="168517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31750">
            <a:off x="492006" y="7215515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93728">
            <a:off x="6413457" y="942654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 rot="-1392846">
            <a:off x="4008526" y="547366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0661AC06-4381-4F88-A5F3-595274D7FEBE}"/>
              </a:ext>
            </a:extLst>
          </p:cNvPr>
          <p:cNvSpPr/>
          <p:nvPr/>
        </p:nvSpPr>
        <p:spPr>
          <a:xfrm rot="10800000">
            <a:off x="10018420" y="5939960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10F88F7-986F-4065-BC64-3C3D3FC53789}"/>
              </a:ext>
            </a:extLst>
          </p:cNvPr>
          <p:cNvSpPr/>
          <p:nvPr/>
        </p:nvSpPr>
        <p:spPr>
          <a:xfrm>
            <a:off x="2292242" y="814388"/>
            <a:ext cx="1403461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家庭的成員有很多，每個家庭的成員也不同，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以下的三張圖也代表三個家庭喔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6FACC0BB-EAB4-4072-965C-196FDBD0A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4" y="3293399"/>
            <a:ext cx="4955192" cy="329932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550C5686-AA6C-44CC-A402-7C6D2F2884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t="5602"/>
          <a:stretch/>
        </p:blipFill>
        <p:spPr>
          <a:xfrm>
            <a:off x="12278272" y="3293399"/>
            <a:ext cx="5091983" cy="339040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3BCA041B-638A-4226-979F-6DEFFC6777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b="26297"/>
          <a:stretch/>
        </p:blipFill>
        <p:spPr>
          <a:xfrm rot="10800000">
            <a:off x="6520374" y="3294580"/>
            <a:ext cx="5091984" cy="329932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517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004632" y="6918602"/>
            <a:ext cx="242888" cy="24288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EEF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57400" y="8801100"/>
            <a:ext cx="242888" cy="24288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D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588512" y="2061385"/>
            <a:ext cx="242888" cy="24288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D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06800" y="571500"/>
            <a:ext cx="242888" cy="24288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EEF4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4953000" y="524821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92846">
            <a:off x="960526" y="168517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31750">
            <a:off x="16945498" y="5830982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93728">
            <a:off x="6413457" y="942654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 rot="-1392846">
            <a:off x="4008526" y="547366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0661AC06-4381-4F88-A5F3-595274D7FEBE}"/>
              </a:ext>
            </a:extLst>
          </p:cNvPr>
          <p:cNvSpPr/>
          <p:nvPr/>
        </p:nvSpPr>
        <p:spPr>
          <a:xfrm rot="10800000">
            <a:off x="10018420" y="5781110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201DE2A1-308F-46B8-9940-965511ECB85F}"/>
              </a:ext>
            </a:extLst>
          </p:cNvPr>
          <p:cNvSpPr txBox="1"/>
          <p:nvPr/>
        </p:nvSpPr>
        <p:spPr>
          <a:xfrm>
            <a:off x="1704648" y="5944267"/>
            <a:ext cx="1292725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如果這三張照片代表三個家庭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你們覺得圖片中兩位大人的關係是什麼呢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</a:t>
            </a: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伴侶、情人、夫夫、妻妻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他們跟小孩的關係是什麼呢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家長、爸爸媽媽。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D9FA0269-7D24-40EB-A0A1-678620CA3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459832"/>
            <a:ext cx="5083054" cy="3416968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DDB56359-3997-48ED-AD51-F5608ECAE8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t="5602"/>
          <a:stretch/>
        </p:blipFill>
        <p:spPr>
          <a:xfrm>
            <a:off x="12085913" y="1482436"/>
            <a:ext cx="5091983" cy="339040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F4727CB-97DC-4D27-BDAA-7F26461EA5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b="26297"/>
          <a:stretch/>
        </p:blipFill>
        <p:spPr>
          <a:xfrm rot="10800000">
            <a:off x="6331765" y="1459832"/>
            <a:ext cx="5267438" cy="341301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4454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004632" y="6918602"/>
            <a:ext cx="242888" cy="24288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EEF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57400" y="8801100"/>
            <a:ext cx="242888" cy="24288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D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397019" y="2072390"/>
            <a:ext cx="242888" cy="24288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D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06800" y="571500"/>
            <a:ext cx="242888" cy="24288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EEF4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4631906" y="2193834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92846">
            <a:off x="960526" y="168517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31750">
            <a:off x="16945498" y="5830982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93728">
            <a:off x="6413457" y="942654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 rot="-1392846">
            <a:off x="4008526" y="547366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0661AC06-4381-4F88-A5F3-595274D7FEBE}"/>
              </a:ext>
            </a:extLst>
          </p:cNvPr>
          <p:cNvSpPr/>
          <p:nvPr/>
        </p:nvSpPr>
        <p:spPr>
          <a:xfrm rot="10800000">
            <a:off x="10018420" y="5781110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5D755CE0-0F83-4216-9D53-90D4226C1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4" y="934584"/>
            <a:ext cx="6580542" cy="4381538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201DE2A1-308F-46B8-9940-965511ECB85F}"/>
              </a:ext>
            </a:extLst>
          </p:cNvPr>
          <p:cNvSpPr txBox="1"/>
          <p:nvPr/>
        </p:nvSpPr>
        <p:spPr>
          <a:xfrm>
            <a:off x="1704648" y="5944267"/>
            <a:ext cx="12927257" cy="171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580"/>
              </a:lnSpc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由兩位相同性別的人結婚所組成的家庭，我們怎麼稱呼這樣的家庭呢</a:t>
            </a:r>
            <a:r>
              <a:rPr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?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2AEA8D3E-3624-432D-BE55-2D29484853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t="5602"/>
          <a:stretch/>
        </p:blipFill>
        <p:spPr>
          <a:xfrm>
            <a:off x="9296400" y="1028976"/>
            <a:ext cx="6580542" cy="438153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AE9059F1-961B-42E7-8307-C603959089FD}"/>
              </a:ext>
            </a:extLst>
          </p:cNvPr>
          <p:cNvSpPr txBox="1"/>
          <p:nvPr/>
        </p:nvSpPr>
        <p:spPr>
          <a:xfrm>
            <a:off x="3288750" y="7506945"/>
            <a:ext cx="7661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>
                <a:solidFill>
                  <a:srgbClr val="FFFF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同性家庭</a:t>
            </a:r>
          </a:p>
        </p:txBody>
      </p:sp>
    </p:spTree>
    <p:extLst>
      <p:ext uri="{BB962C8B-B14F-4D97-AF65-F5344CB8AC3E}">
        <p14:creationId xmlns:p14="http://schemas.microsoft.com/office/powerpoint/2010/main" val="18321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81024" y="1098123"/>
            <a:ext cx="242888" cy="24288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EEF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57400" y="8801100"/>
            <a:ext cx="242888" cy="24288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D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397019" y="2072390"/>
            <a:ext cx="242888" cy="24288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D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06800" y="571500"/>
            <a:ext cx="242888" cy="24288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EEF4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4055162" y="837928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92846">
            <a:off x="765635" y="1862611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31750">
            <a:off x="13525078" y="3408960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93728">
            <a:off x="6413457" y="942654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 rot="-1392846">
            <a:off x="4008526" y="547366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0661AC06-4381-4F88-A5F3-595274D7FEBE}"/>
              </a:ext>
            </a:extLst>
          </p:cNvPr>
          <p:cNvSpPr/>
          <p:nvPr/>
        </p:nvSpPr>
        <p:spPr>
          <a:xfrm rot="10800000">
            <a:off x="10210778" y="5987408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B1A546E4-F329-41FD-B932-C2D296602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7" y="4849046"/>
            <a:ext cx="5125933" cy="341301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B503481-2171-4E39-A628-D81AB8BE0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t="5602"/>
          <a:stretch/>
        </p:blipFill>
        <p:spPr>
          <a:xfrm>
            <a:off x="12056085" y="4849046"/>
            <a:ext cx="5091983" cy="339040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C61113BA-02A8-4493-B125-E9C9492F12A1}"/>
              </a:ext>
            </a:extLst>
          </p:cNvPr>
          <p:cNvSpPr txBox="1"/>
          <p:nvPr/>
        </p:nvSpPr>
        <p:spPr>
          <a:xfrm>
            <a:off x="1911057" y="2089666"/>
            <a:ext cx="14465885" cy="3026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如果其中一位伴侶生病需要開刀，另一位伴侶能幫他簽手術同意書嗎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Lazydog"/>
                <a:sym typeface="Lazydog"/>
              </a:rPr>
              <a:t>(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以下三個家庭依序詢問，覺得可以的請舉手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Lazydog"/>
                <a:sym typeface="Lazydog"/>
              </a:rPr>
              <a:t>)</a:t>
            </a:r>
            <a:b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zydog"/>
                <a:ea typeface="Lazydog"/>
                <a:cs typeface="Lazydog"/>
                <a:sym typeface="Lazydog"/>
              </a:rPr>
            </a:b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D5FF86C-C3ED-4BD1-96DB-98E18814DB20}"/>
              </a:ext>
            </a:extLst>
          </p:cNvPr>
          <p:cNvSpPr/>
          <p:nvPr/>
        </p:nvSpPr>
        <p:spPr>
          <a:xfrm>
            <a:off x="1343525" y="571500"/>
            <a:ext cx="2590800" cy="1028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09E85BA0-E226-4107-BB57-877ED1937F14}"/>
              </a:ext>
            </a:extLst>
          </p:cNvPr>
          <p:cNvSpPr txBox="1"/>
          <p:nvPr/>
        </p:nvSpPr>
        <p:spPr>
          <a:xfrm>
            <a:off x="1756764" y="722745"/>
            <a:ext cx="14465885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zydog"/>
                <a:ea typeface="Lazydog"/>
                <a:cs typeface="Lazydog"/>
                <a:sym typeface="Lazydog"/>
              </a:rPr>
              <a:t>情境一</a:t>
            </a:r>
            <a:b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zydog"/>
                <a:ea typeface="Lazydog"/>
                <a:cs typeface="Lazydog"/>
                <a:sym typeface="Lazydog"/>
              </a:rPr>
            </a:br>
            <a:endParaRPr kumimoji="0" lang="zh-TW" altLang="en-US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zydog"/>
              <a:ea typeface="Lazydog"/>
              <a:cs typeface="Lazydog"/>
              <a:sym typeface="Lazydog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C13E3A4D-EBE7-4EC3-9EC1-38878762F8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b="26297"/>
          <a:stretch/>
        </p:blipFill>
        <p:spPr>
          <a:xfrm rot="10800000">
            <a:off x="6338309" y="4849757"/>
            <a:ext cx="5267438" cy="341301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0091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004632" y="6918602"/>
            <a:ext cx="242888" cy="24288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EEF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57400" y="8801100"/>
            <a:ext cx="242888" cy="24288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D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397019" y="2072390"/>
            <a:ext cx="242888" cy="24288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1BFD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06800" y="571500"/>
            <a:ext cx="242888" cy="24288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7EEF4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4055162" y="837928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92846">
            <a:off x="765635" y="1862611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31750">
            <a:off x="16974624" y="3915670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93728">
            <a:off x="6413457" y="942654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3"/>
                </a:lnTo>
                <a:lnTo>
                  <a:pt x="0" y="3130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 rot="-1392846">
            <a:off x="4008526" y="5473663"/>
            <a:ext cx="384716" cy="313063"/>
          </a:xfrm>
          <a:custGeom>
            <a:avLst/>
            <a:gdLst/>
            <a:ahLst/>
            <a:cxnLst/>
            <a:rect l="l" t="t" r="r" b="b"/>
            <a:pathLst>
              <a:path w="384716" h="313063">
                <a:moveTo>
                  <a:pt x="0" y="0"/>
                </a:moveTo>
                <a:lnTo>
                  <a:pt x="384716" y="0"/>
                </a:lnTo>
                <a:lnTo>
                  <a:pt x="384716" y="313062"/>
                </a:lnTo>
                <a:lnTo>
                  <a:pt x="0" y="313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0661AC06-4381-4F88-A5F3-595274D7FEBE}"/>
              </a:ext>
            </a:extLst>
          </p:cNvPr>
          <p:cNvSpPr/>
          <p:nvPr/>
        </p:nvSpPr>
        <p:spPr>
          <a:xfrm rot="10800000">
            <a:off x="10210778" y="5952700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B1A546E4-F329-41FD-B932-C2D296602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5" y="4763133"/>
            <a:ext cx="5157756" cy="343420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B503481-2171-4E39-A628-D81AB8BE0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t="5602"/>
          <a:stretch/>
        </p:blipFill>
        <p:spPr>
          <a:xfrm>
            <a:off x="12137419" y="4763133"/>
            <a:ext cx="5091983" cy="339040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C61113BA-02A8-4493-B125-E9C9492F12A1}"/>
              </a:ext>
            </a:extLst>
          </p:cNvPr>
          <p:cNvSpPr txBox="1"/>
          <p:nvPr/>
        </p:nvSpPr>
        <p:spPr>
          <a:xfrm>
            <a:off x="1911057" y="2089666"/>
            <a:ext cx="14465885" cy="3783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其中一位伴侶過世後，能將遺產留給另外一位家長來繼續照顧家庭嗎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?</a:t>
            </a:r>
          </a:p>
          <a:p>
            <a:pPr lvl="0">
              <a:lnSpc>
                <a:spcPts val="5880"/>
              </a:lnSpc>
              <a:defRPr/>
            </a:pPr>
            <a:r>
              <a:rPr lang="en-US" altLang="zh-TW" sz="4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(</a:t>
            </a:r>
            <a:r>
              <a:rPr lang="zh-TW" altLang="en-US" sz="4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以下三個家庭依序詢問，覺得可以的請舉手</a:t>
            </a:r>
            <a:r>
              <a:rPr lang="en-US" altLang="zh-TW" sz="4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  <a:t>)</a:t>
            </a:r>
            <a:br>
              <a:rPr lang="en-US" altLang="zh-TW" sz="5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zydog"/>
                <a:sym typeface="Lazydog"/>
              </a:rPr>
            </a:br>
            <a:endParaRPr lang="en-US" altLang="zh-TW" sz="54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zydog"/>
              <a:sym typeface="Lazydog"/>
            </a:endParaRPr>
          </a:p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54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zydog"/>
              <a:sym typeface="Lazydog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D5FF86C-C3ED-4BD1-96DB-98E18814DB20}"/>
              </a:ext>
            </a:extLst>
          </p:cNvPr>
          <p:cNvSpPr/>
          <p:nvPr/>
        </p:nvSpPr>
        <p:spPr>
          <a:xfrm>
            <a:off x="1176425" y="571500"/>
            <a:ext cx="2590800" cy="1028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09E85BA0-E226-4107-BB57-877ED1937F14}"/>
              </a:ext>
            </a:extLst>
          </p:cNvPr>
          <p:cNvSpPr txBox="1"/>
          <p:nvPr/>
        </p:nvSpPr>
        <p:spPr>
          <a:xfrm>
            <a:off x="1756764" y="722745"/>
            <a:ext cx="14465885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zydog"/>
                <a:ea typeface="Lazydog"/>
                <a:cs typeface="Lazydog"/>
                <a:sym typeface="Lazydog"/>
              </a:rPr>
              <a:t>情境二</a:t>
            </a:r>
            <a:b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zydog"/>
                <a:ea typeface="Lazydog"/>
                <a:cs typeface="Lazydog"/>
                <a:sym typeface="Lazydog"/>
              </a:rPr>
            </a:br>
            <a:endParaRPr kumimoji="0" lang="zh-TW" altLang="en-US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zydog"/>
              <a:ea typeface="Lazydog"/>
              <a:cs typeface="Lazydog"/>
              <a:sym typeface="Lazydog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5434CCD7-B32D-444A-8E9E-F203646C7A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b="26297"/>
          <a:stretch/>
        </p:blipFill>
        <p:spPr>
          <a:xfrm rot="10800000">
            <a:off x="6400800" y="4763133"/>
            <a:ext cx="5267438" cy="341301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7236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73271" y="3250337"/>
            <a:ext cx="14465885" cy="4459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altLang="zh-TW" sz="6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zydog"/>
              </a:rPr>
              <a:t>2019</a:t>
            </a:r>
            <a:r>
              <a:rPr lang="zh-TW" altLang="en-US" sz="6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Lazydog"/>
              </a:rPr>
              <a:t>年</a:t>
            </a:r>
            <a:r>
              <a:rPr lang="zh-TW" altLang="en-US" sz="6000" b="1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以前，臺灣的法律只保障「一個男</a:t>
            </a:r>
            <a:endParaRPr lang="en-US" altLang="zh-TW" sz="6000" b="1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>
              <a:lnSpc>
                <a:spcPts val="5880"/>
              </a:lnSpc>
            </a:pPr>
            <a:endParaRPr lang="en-US" altLang="zh-TW" sz="6000" b="1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>
              <a:lnSpc>
                <a:spcPts val="5880"/>
              </a:lnSpc>
            </a:pPr>
            <a:r>
              <a:rPr lang="zh-TW" altLang="en-US" sz="6000" b="1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生跟一個女生」的婚姻，如果兩個男生或</a:t>
            </a:r>
            <a:endParaRPr lang="en-US" altLang="zh-TW" sz="6000" b="1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>
              <a:lnSpc>
                <a:spcPts val="5880"/>
              </a:lnSpc>
            </a:pPr>
            <a:endParaRPr lang="en-US" altLang="zh-TW" sz="6000" b="1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>
              <a:lnSpc>
                <a:spcPts val="5880"/>
              </a:lnSpc>
            </a:pPr>
            <a:r>
              <a:rPr lang="zh-TW" altLang="en-US" sz="6000" b="1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兩個女生舉辦婚禮，也沒有法律的保障。</a:t>
            </a:r>
          </a:p>
          <a:p>
            <a:pPr algn="l">
              <a:lnSpc>
                <a:spcPts val="5880"/>
              </a:lnSpc>
            </a:pPr>
            <a:endParaRPr lang="en-US" altLang="zh-TW" sz="42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5202163" y="1028700"/>
            <a:ext cx="242888" cy="24288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306214" y="9382809"/>
            <a:ext cx="242888" cy="24288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612930" y="2417955"/>
            <a:ext cx="242888" cy="24288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0">
            <a:extLst>
              <a:ext uri="{FF2B5EF4-FFF2-40B4-BE49-F238E27FC236}">
                <a16:creationId xmlns:a16="http://schemas.microsoft.com/office/drawing/2014/main" id="{A32373F9-96B5-4560-BB05-1C6645159D85}"/>
              </a:ext>
            </a:extLst>
          </p:cNvPr>
          <p:cNvSpPr/>
          <p:nvPr/>
        </p:nvSpPr>
        <p:spPr>
          <a:xfrm rot="10800000">
            <a:off x="10120903" y="6057900"/>
            <a:ext cx="8458200" cy="4549299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1D04DD48-9ACE-462B-9B49-C10CD64734C2}"/>
              </a:ext>
            </a:extLst>
          </p:cNvPr>
          <p:cNvSpPr/>
          <p:nvPr/>
        </p:nvSpPr>
        <p:spPr>
          <a:xfrm>
            <a:off x="-152400" y="-63519"/>
            <a:ext cx="8153400" cy="3313856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68B8A291-DFCB-4E27-AE94-77F4E3A80EF6}"/>
              </a:ext>
            </a:extLst>
          </p:cNvPr>
          <p:cNvGrpSpPr/>
          <p:nvPr/>
        </p:nvGrpSpPr>
        <p:grpSpPr>
          <a:xfrm>
            <a:off x="8901112" y="9105900"/>
            <a:ext cx="242888" cy="242888"/>
            <a:chOff x="0" y="0"/>
            <a:chExt cx="6350000" cy="6350000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FAE15F0-5099-4020-9873-FB2712B380AD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Freeform 22">
            <a:extLst>
              <a:ext uri="{FF2B5EF4-FFF2-40B4-BE49-F238E27FC236}">
                <a16:creationId xmlns:a16="http://schemas.microsoft.com/office/drawing/2014/main" id="{9D4F559E-F257-4434-9822-439F53F5A82E}"/>
              </a:ext>
            </a:extLst>
          </p:cNvPr>
          <p:cNvSpPr/>
          <p:nvPr/>
        </p:nvSpPr>
        <p:spPr>
          <a:xfrm rot="19604419">
            <a:off x="519056" y="911749"/>
            <a:ext cx="2056987" cy="1587721"/>
          </a:xfrm>
          <a:custGeom>
            <a:avLst/>
            <a:gdLst/>
            <a:ahLst/>
            <a:cxnLst/>
            <a:rect l="l" t="t" r="r" b="b"/>
            <a:pathLst>
              <a:path w="7778109" h="7673735">
                <a:moveTo>
                  <a:pt x="0" y="0"/>
                </a:moveTo>
                <a:lnTo>
                  <a:pt x="7778109" y="0"/>
                </a:lnTo>
                <a:lnTo>
                  <a:pt x="7778109" y="7673736"/>
                </a:lnTo>
                <a:lnTo>
                  <a:pt x="0" y="7673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31" r="-650" b="-422"/>
            </a:stretch>
          </a:blipFill>
        </p:spPr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CD3C99E8-1A54-4D49-B299-A32517271252}"/>
              </a:ext>
            </a:extLst>
          </p:cNvPr>
          <p:cNvSpPr/>
          <p:nvPr/>
        </p:nvSpPr>
        <p:spPr>
          <a:xfrm>
            <a:off x="0" y="88881"/>
            <a:ext cx="8153400" cy="3313856"/>
          </a:xfrm>
          <a:custGeom>
            <a:avLst/>
            <a:gdLst/>
            <a:ahLst/>
            <a:cxnLst/>
            <a:rect l="l" t="t" r="r" b="b"/>
            <a:pathLst>
              <a:path w="7018849" h="4114800">
                <a:moveTo>
                  <a:pt x="0" y="0"/>
                </a:moveTo>
                <a:lnTo>
                  <a:pt x="7018848" y="0"/>
                </a:lnTo>
                <a:lnTo>
                  <a:pt x="70188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943</Words>
  <Application>Microsoft Office PowerPoint</Application>
  <PresentationFormat>自訂</PresentationFormat>
  <Paragraphs>82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標楷體</vt:lpstr>
      <vt:lpstr>Arial</vt:lpstr>
      <vt:lpstr>PMingLiU</vt:lpstr>
      <vt:lpstr>微軟正黑體</vt:lpstr>
      <vt:lpstr>Calibri</vt:lpstr>
      <vt:lpstr>Lazydog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葉峻綱</cp:lastModifiedBy>
  <cp:revision>92</cp:revision>
  <dcterms:created xsi:type="dcterms:W3CDTF">2006-08-16T00:00:00Z</dcterms:created>
  <dcterms:modified xsi:type="dcterms:W3CDTF">2026-04-15T08:35:50Z</dcterms:modified>
  <dc:identifier>DAG4QNDMTtI</dc:identifier>
</cp:coreProperties>
</file>