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75" r:id="rId4"/>
    <p:sldId id="276" r:id="rId5"/>
    <p:sldId id="277" r:id="rId6"/>
    <p:sldId id="278" r:id="rId7"/>
    <p:sldId id="264" r:id="rId8"/>
    <p:sldId id="265" r:id="rId9"/>
    <p:sldId id="266" r:id="rId10"/>
    <p:sldId id="267" r:id="rId11"/>
    <p:sldId id="268" r:id="rId12"/>
    <p:sldId id="269" r:id="rId13"/>
    <p:sldId id="283" r:id="rId14"/>
    <p:sldId id="284" r:id="rId15"/>
    <p:sldId id="285" r:id="rId16"/>
    <p:sldId id="270" r:id="rId17"/>
    <p:sldId id="271" r:id="rId18"/>
    <p:sldId id="272" r:id="rId19"/>
    <p:sldId id="286" r:id="rId20"/>
  </p:sldIdLst>
  <p:sldSz cx="9144000" cy="6858000" type="screen4x3"/>
  <p:notesSz cx="6807200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gzhU00EKNp9OPpZq5g+5e4rV5u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2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90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5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5841" y="5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759" cy="391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5841" y="9440648"/>
            <a:ext cx="2949785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620b15b8a5_18_521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620b15b8a5_18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20b15b8a5_18_448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620b15b8a5_18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20b15b8a5_18_483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620b15b8a5_18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620b15b8a5_18_493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620b15b8a5_18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20b15b8a5_18_625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620b15b8a5_18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20b15b8a5_18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620b15b8a5_18_635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620b15b8a5_18_635:notes"/>
          <p:cNvSpPr txBox="1">
            <a:spLocks noGrp="1"/>
          </p:cNvSpPr>
          <p:nvPr>
            <p:ph type="sldNum" idx="12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620b15b8a5_18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620b15b8a5_18_645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2620b15b8a5_18_645:notes"/>
          <p:cNvSpPr txBox="1">
            <a:spLocks noGrp="1"/>
          </p:cNvSpPr>
          <p:nvPr>
            <p:ph type="sldNum" idx="12"/>
          </p:nvPr>
        </p:nvSpPr>
        <p:spPr>
          <a:xfrm>
            <a:off x="3855841" y="9440648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20b15b8a5_18_497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620b15b8a5_18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620b15b8a5_18_504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620b15b8a5_18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620b15b8a5_18_513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620b15b8a5_18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620b15b8a5_18_654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2620b15b8a5_18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620b15b8a5_18_528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2620b15b8a5_18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20b15b8a5_18_532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620b15b8a5_18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20b15b8a5_18_538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620b15b8a5_18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20b15b8a5_18_544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620b15b8a5_18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620b15b8a5_18_550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620b15b8a5_18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225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620b15b8a5_18_415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620b15b8a5_18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620b15b8a5_18_419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2620b15b8a5_18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620b15b8a5_18_425:notes"/>
          <p:cNvSpPr txBox="1">
            <a:spLocks noGrp="1"/>
          </p:cNvSpPr>
          <p:nvPr>
            <p:ph type="body" idx="1"/>
          </p:nvPr>
        </p:nvSpPr>
        <p:spPr>
          <a:xfrm>
            <a:off x="680723" y="4783312"/>
            <a:ext cx="5445900" cy="3913500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620b15b8a5_18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6188"/>
            <a:ext cx="4467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空白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" y="1452"/>
            <a:ext cx="9143354" cy="6856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2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2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100" b="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" y="0"/>
            <a:ext cx="914335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3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23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100" b="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2" y="0"/>
            <a:ext cx="914335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24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24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100" b="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25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25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lang="zh-TW" sz="1100" b="0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100" b="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bg>
      <p:bgPr>
        <a:solidFill>
          <a:schemeClr val="dk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空白">
  <p:cSld name="5_空白">
    <p:bg>
      <p:bgPr>
        <a:solidFill>
          <a:schemeClr val="lt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23093" y="5437189"/>
            <a:ext cx="3820907" cy="14208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3676" cy="8385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11" name="Google Shape;11;p21"/>
          <p:cNvCxnSpPr/>
          <p:nvPr/>
        </p:nvCxnSpPr>
        <p:spPr>
          <a:xfrm>
            <a:off x="8402845" y="0"/>
            <a:ext cx="0" cy="2598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1"/>
          <p:cNvSpPr txBox="1"/>
          <p:nvPr/>
        </p:nvSpPr>
        <p:spPr>
          <a:xfrm>
            <a:off x="8402844" y="0"/>
            <a:ext cx="74115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b="0" i="0" u="none" strike="noStrike" cap="none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P-</a:t>
            </a:r>
            <a:fld id="{00000000-1234-1234-1234-123412341234}" type="slidenum">
              <a:rPr lang="zh-TW" sz="1100" b="0" i="0" u="none" strike="noStrike" cap="none">
                <a:solidFill>
                  <a:srgbClr val="3660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100" b="0">
              <a:solidFill>
                <a:srgbClr val="3660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g2620b15b8a5_18_521"/>
          <p:cNvCxnSpPr/>
          <p:nvPr/>
        </p:nvCxnSpPr>
        <p:spPr>
          <a:xfrm>
            <a:off x="685799" y="3175286"/>
            <a:ext cx="7969800" cy="0"/>
          </a:xfrm>
          <a:prstGeom prst="straightConnector1">
            <a:avLst/>
          </a:prstGeom>
          <a:noFill/>
          <a:ln w="19050" cap="flat" cmpd="sng">
            <a:solidFill>
              <a:srgbClr val="25406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8" name="Google Shape;208;g2620b15b8a5_18_521"/>
          <p:cNvCxnSpPr/>
          <p:nvPr/>
        </p:nvCxnSpPr>
        <p:spPr>
          <a:xfrm>
            <a:off x="685800" y="1473577"/>
            <a:ext cx="7969800" cy="0"/>
          </a:xfrm>
          <a:prstGeom prst="straightConnector1">
            <a:avLst/>
          </a:prstGeom>
          <a:noFill/>
          <a:ln w="19050" cap="flat" cmpd="sng">
            <a:solidFill>
              <a:srgbClr val="25406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9" name="Google Shape;209;g2620b15b8a5_18_521"/>
          <p:cNvSpPr txBox="1"/>
          <p:nvPr/>
        </p:nvSpPr>
        <p:spPr>
          <a:xfrm>
            <a:off x="587662" y="1957335"/>
            <a:ext cx="816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新竹市幸福保衛站</a:t>
            </a:r>
            <a:endParaRPr sz="54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g2620b15b8a5_18_521"/>
          <p:cNvSpPr txBox="1"/>
          <p:nvPr/>
        </p:nvSpPr>
        <p:spPr>
          <a:xfrm>
            <a:off x="3210650" y="3772553"/>
            <a:ext cx="230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學校宣導用</a:t>
            </a:r>
            <a:endParaRPr sz="3200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620b15b8a5_18_448"/>
          <p:cNvSpPr txBox="1"/>
          <p:nvPr/>
        </p:nvSpPr>
        <p:spPr>
          <a:xfrm>
            <a:off x="634160" y="716153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學童取餐流程</a:t>
            </a:r>
            <a:endParaRPr sz="44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g2620b15b8a5_18_448"/>
          <p:cNvSpPr/>
          <p:nvPr/>
        </p:nvSpPr>
        <p:spPr>
          <a:xfrm>
            <a:off x="956196" y="1955968"/>
            <a:ext cx="1707232" cy="1691842"/>
          </a:xfrm>
          <a:custGeom>
            <a:avLst/>
            <a:gdLst/>
            <a:ahLst/>
            <a:cxnLst/>
            <a:rect l="l" t="t" r="r" b="b"/>
            <a:pathLst>
              <a:path w="660438" h="653852" extrusionOk="0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w="25400" cap="rnd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30" name="Google Shape;130;g2620b15b8a5_18_448"/>
          <p:cNvGrpSpPr/>
          <p:nvPr/>
        </p:nvGrpSpPr>
        <p:grpSpPr>
          <a:xfrm>
            <a:off x="1570171" y="2190795"/>
            <a:ext cx="534086" cy="615592"/>
            <a:chOff x="5844088" y="2600655"/>
            <a:chExt cx="534460" cy="615592"/>
          </a:xfrm>
        </p:grpSpPr>
        <p:grpSp>
          <p:nvGrpSpPr>
            <p:cNvPr id="131" name="Google Shape;131;g2620b15b8a5_18_448"/>
            <p:cNvGrpSpPr/>
            <p:nvPr/>
          </p:nvGrpSpPr>
          <p:grpSpPr>
            <a:xfrm rot="8489501">
              <a:off x="6012958" y="2653818"/>
              <a:ext cx="216141" cy="555552"/>
              <a:chOff x="6011261" y="2543519"/>
              <a:chExt cx="242348" cy="622911"/>
            </a:xfrm>
          </p:grpSpPr>
          <p:sp>
            <p:nvSpPr>
              <p:cNvPr id="132" name="Google Shape;132;g2620b15b8a5_18_448"/>
              <p:cNvSpPr/>
              <p:nvPr/>
            </p:nvSpPr>
            <p:spPr>
              <a:xfrm>
                <a:off x="6019303" y="2543519"/>
                <a:ext cx="217195" cy="201284"/>
              </a:xfrm>
              <a:custGeom>
                <a:avLst/>
                <a:gdLst/>
                <a:ahLst/>
                <a:cxnLst/>
                <a:rect l="l" t="t" r="r" b="b"/>
                <a:pathLst>
                  <a:path w="217195" h="201788" extrusionOk="0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w="2540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3" name="Google Shape;133;g2620b15b8a5_18_448"/>
              <p:cNvSpPr/>
              <p:nvPr/>
            </p:nvSpPr>
            <p:spPr>
              <a:xfrm>
                <a:off x="6011261" y="2721930"/>
                <a:ext cx="242348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444500" extrusionOk="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w="2540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4" name="Google Shape;134;g2620b15b8a5_18_448"/>
              <p:cNvSpPr/>
              <p:nvPr/>
            </p:nvSpPr>
            <p:spPr>
              <a:xfrm>
                <a:off x="6100764" y="2573365"/>
                <a:ext cx="64073" cy="60536"/>
              </a:xfrm>
              <a:custGeom>
                <a:avLst/>
                <a:gdLst/>
                <a:ahLst/>
                <a:cxnLst/>
                <a:rect l="l" t="t" r="r" b="b"/>
                <a:pathLst>
                  <a:path w="217195" h="201788" extrusionOk="0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244061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35" name="Google Shape;135;g2620b15b8a5_18_448"/>
            <p:cNvSpPr/>
            <p:nvPr/>
          </p:nvSpPr>
          <p:spPr>
            <a:xfrm>
              <a:off x="5844088" y="2600655"/>
              <a:ext cx="182555" cy="195346"/>
            </a:xfrm>
            <a:custGeom>
              <a:avLst/>
              <a:gdLst/>
              <a:ahLst/>
              <a:cxnLst/>
              <a:rect l="l" t="t" r="r" b="b"/>
              <a:pathLst>
                <a:path w="152447" h="148552" extrusionOk="0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w="2540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36" name="Google Shape;136;g2620b15b8a5_18_448"/>
          <p:cNvSpPr txBox="1"/>
          <p:nvPr/>
        </p:nvSpPr>
        <p:spPr>
          <a:xfrm>
            <a:off x="1128300" y="2991725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33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2133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620b15b8a5_18_448"/>
          <p:cNvSpPr/>
          <p:nvPr/>
        </p:nvSpPr>
        <p:spPr>
          <a:xfrm>
            <a:off x="1256874" y="2901887"/>
            <a:ext cx="1080315" cy="17517"/>
          </a:xfrm>
          <a:custGeom>
            <a:avLst/>
            <a:gdLst/>
            <a:ahLst/>
            <a:cxnLst/>
            <a:rect l="l" t="t" r="r" b="b"/>
            <a:pathLst>
              <a:path w="3513221" h="64281" extrusionOk="0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g2620b15b8a5_18_448"/>
          <p:cNvSpPr/>
          <p:nvPr/>
        </p:nvSpPr>
        <p:spPr>
          <a:xfrm>
            <a:off x="3613256" y="1906873"/>
            <a:ext cx="1707232" cy="1691842"/>
          </a:xfrm>
          <a:custGeom>
            <a:avLst/>
            <a:gdLst/>
            <a:ahLst/>
            <a:cxnLst/>
            <a:rect l="l" t="t" r="r" b="b"/>
            <a:pathLst>
              <a:path w="660438" h="653852" extrusionOk="0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w="25400" cap="rnd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g2620b15b8a5_18_448"/>
          <p:cNvSpPr/>
          <p:nvPr/>
        </p:nvSpPr>
        <p:spPr>
          <a:xfrm>
            <a:off x="3887827" y="2931748"/>
            <a:ext cx="1080315" cy="17517"/>
          </a:xfrm>
          <a:custGeom>
            <a:avLst/>
            <a:gdLst/>
            <a:ahLst/>
            <a:cxnLst/>
            <a:rect l="l" t="t" r="r" b="b"/>
            <a:pathLst>
              <a:path w="3513221" h="64281" extrusionOk="0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g2620b15b8a5_18_448"/>
          <p:cNvSpPr txBox="1"/>
          <p:nvPr/>
        </p:nvSpPr>
        <p:spPr>
          <a:xfrm>
            <a:off x="3737061" y="2972663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33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2133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620b15b8a5_18_448"/>
          <p:cNvSpPr txBox="1"/>
          <p:nvPr/>
        </p:nvSpPr>
        <p:spPr>
          <a:xfrm>
            <a:off x="956196" y="3854894"/>
            <a:ext cx="1707600" cy="591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學童填寫基本資料</a:t>
            </a:r>
            <a:endParaRPr/>
          </a:p>
        </p:txBody>
      </p:sp>
      <p:sp>
        <p:nvSpPr>
          <p:cNvPr id="142" name="Google Shape;142;g2620b15b8a5_18_448"/>
          <p:cNvSpPr txBox="1"/>
          <p:nvPr/>
        </p:nvSpPr>
        <p:spPr>
          <a:xfrm>
            <a:off x="3574644" y="3859990"/>
            <a:ext cx="2041200" cy="6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學童取用餐點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於店內食用</a:t>
            </a:r>
            <a:endParaRPr/>
          </a:p>
        </p:txBody>
      </p:sp>
      <p:pic>
        <p:nvPicPr>
          <p:cNvPr id="143" name="Google Shape;143;g2620b15b8a5_18_448"/>
          <p:cNvPicPr preferRelativeResize="0"/>
          <p:nvPr/>
        </p:nvPicPr>
        <p:blipFill rotWithShape="1">
          <a:blip r:embed="rId3">
            <a:alphaModFix/>
          </a:blip>
          <a:srcRect l="5546" t="2169" r="22141" b="3916"/>
          <a:stretch/>
        </p:blipFill>
        <p:spPr>
          <a:xfrm>
            <a:off x="3299519" y="4528774"/>
            <a:ext cx="2380890" cy="17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620b15b8a5_18_448" descr="D:\幸福保衛站培文1\幸福保衛站照片\送件照片\學童填寫表格.jpg"/>
          <p:cNvPicPr preferRelativeResize="0"/>
          <p:nvPr/>
        </p:nvPicPr>
        <p:blipFill rotWithShape="1">
          <a:blip r:embed="rId4">
            <a:alphaModFix/>
          </a:blip>
          <a:srcRect l="14786" r="16664"/>
          <a:stretch/>
        </p:blipFill>
        <p:spPr>
          <a:xfrm>
            <a:off x="714328" y="4540971"/>
            <a:ext cx="2165844" cy="17011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620b15b8a5_18_448"/>
          <p:cNvSpPr/>
          <p:nvPr/>
        </p:nvSpPr>
        <p:spPr>
          <a:xfrm>
            <a:off x="6327269" y="1955968"/>
            <a:ext cx="1707232" cy="1691842"/>
          </a:xfrm>
          <a:custGeom>
            <a:avLst/>
            <a:gdLst/>
            <a:ahLst/>
            <a:cxnLst/>
            <a:rect l="l" t="t" r="r" b="b"/>
            <a:pathLst>
              <a:path w="660438" h="653852" extrusionOk="0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lt1"/>
          </a:solidFill>
          <a:ln w="25400" cap="rnd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g2620b15b8a5_18_448"/>
          <p:cNvSpPr/>
          <p:nvPr/>
        </p:nvSpPr>
        <p:spPr>
          <a:xfrm>
            <a:off x="6640705" y="2884424"/>
            <a:ext cx="1080315" cy="17517"/>
          </a:xfrm>
          <a:custGeom>
            <a:avLst/>
            <a:gdLst/>
            <a:ahLst/>
            <a:cxnLst/>
            <a:rect l="l" t="t" r="r" b="b"/>
            <a:pathLst>
              <a:path w="3513221" h="64281" extrusionOk="0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7" name="Google Shape;147;g2620b15b8a5_18_448"/>
          <p:cNvSpPr txBox="1"/>
          <p:nvPr/>
        </p:nvSpPr>
        <p:spPr>
          <a:xfrm>
            <a:off x="6538817" y="2949211"/>
            <a:ext cx="13824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33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2133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2620b15b8a5_18_4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8367" y="4490805"/>
            <a:ext cx="2185055" cy="1682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620b15b8a5_18_448"/>
          <p:cNvSpPr txBox="1"/>
          <p:nvPr/>
        </p:nvSpPr>
        <p:spPr>
          <a:xfrm>
            <a:off x="6232071" y="3859991"/>
            <a:ext cx="1851000" cy="6465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超商24小時回傳通報</a:t>
            </a:r>
            <a:endParaRPr sz="18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0" name="Google Shape;150;g2620b15b8a5_18_448"/>
          <p:cNvGrpSpPr/>
          <p:nvPr/>
        </p:nvGrpSpPr>
        <p:grpSpPr>
          <a:xfrm>
            <a:off x="6943529" y="2304013"/>
            <a:ext cx="474492" cy="431800"/>
            <a:chOff x="7002741" y="4415743"/>
            <a:chExt cx="507424" cy="461670"/>
          </a:xfrm>
        </p:grpSpPr>
        <p:grpSp>
          <p:nvGrpSpPr>
            <p:cNvPr id="151" name="Google Shape;151;g2620b15b8a5_18_448"/>
            <p:cNvGrpSpPr/>
            <p:nvPr/>
          </p:nvGrpSpPr>
          <p:grpSpPr>
            <a:xfrm>
              <a:off x="7002741" y="4415743"/>
              <a:ext cx="507424" cy="461670"/>
              <a:chOff x="7002966" y="4415883"/>
              <a:chExt cx="602999" cy="548627"/>
            </a:xfrm>
          </p:grpSpPr>
          <p:sp>
            <p:nvSpPr>
              <p:cNvPr id="152" name="Google Shape;152;g2620b15b8a5_18_448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avLst/>
                <a:gdLst/>
                <a:ahLst/>
                <a:cxnLst/>
                <a:rect l="l" t="t" r="r" b="b"/>
                <a:pathLst>
                  <a:path w="602999" h="548627" extrusionOk="0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w="254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53" name="Google Shape;153;g2620b15b8a5_18_448"/>
              <p:cNvSpPr/>
              <p:nvPr/>
            </p:nvSpPr>
            <p:spPr>
              <a:xfrm>
                <a:off x="7396226" y="4776929"/>
                <a:ext cx="201958" cy="165298"/>
              </a:xfrm>
              <a:custGeom>
                <a:avLst/>
                <a:gdLst/>
                <a:ahLst/>
                <a:cxnLst/>
                <a:rect l="l" t="t" r="r" b="b"/>
                <a:pathLst>
                  <a:path w="238298" h="227214" extrusionOk="0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w="254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>
                  <a:solidFill>
                    <a:srgbClr val="595959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154" name="Google Shape;154;g2620b15b8a5_18_448"/>
            <p:cNvSpPr/>
            <p:nvPr/>
          </p:nvSpPr>
          <p:spPr>
            <a:xfrm>
              <a:off x="7077640" y="4605989"/>
              <a:ext cx="363297" cy="6805"/>
            </a:xfrm>
            <a:custGeom>
              <a:avLst/>
              <a:gdLst/>
              <a:ahLst/>
              <a:cxnLst/>
              <a:rect l="l" t="t" r="r" b="b"/>
              <a:pathLst>
                <a:path w="363297" h="21777" extrusionOk="0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5" name="Google Shape;155;g2620b15b8a5_18_448"/>
            <p:cNvSpPr/>
            <p:nvPr/>
          </p:nvSpPr>
          <p:spPr>
            <a:xfrm>
              <a:off x="7074246" y="4517726"/>
              <a:ext cx="365113" cy="6805"/>
            </a:xfrm>
            <a:custGeom>
              <a:avLst/>
              <a:gdLst/>
              <a:ahLst/>
              <a:cxnLst/>
              <a:rect l="l" t="t" r="r" b="b"/>
              <a:pathLst>
                <a:path w="363297" h="21777" extrusionOk="0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6" name="Google Shape;156;g2620b15b8a5_18_448"/>
            <p:cNvSpPr/>
            <p:nvPr/>
          </p:nvSpPr>
          <p:spPr>
            <a:xfrm>
              <a:off x="7089519" y="4685767"/>
              <a:ext cx="363297" cy="6805"/>
            </a:xfrm>
            <a:custGeom>
              <a:avLst/>
              <a:gdLst/>
              <a:ahLst/>
              <a:cxnLst/>
              <a:rect l="l" t="t" r="r" b="b"/>
              <a:pathLst>
                <a:path w="363297" h="21777" extrusionOk="0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7" name="Google Shape;157;g2620b15b8a5_18_448"/>
            <p:cNvSpPr/>
            <p:nvPr/>
          </p:nvSpPr>
          <p:spPr>
            <a:xfrm>
              <a:off x="7081034" y="4767241"/>
              <a:ext cx="246134" cy="0"/>
            </a:xfrm>
            <a:custGeom>
              <a:avLst/>
              <a:gdLst/>
              <a:ahLst/>
              <a:cxnLst/>
              <a:rect l="l" t="t" r="r" b="b"/>
              <a:pathLst>
                <a:path w="363297" h="21777" extrusionOk="0">
                  <a:moveTo>
                    <a:pt x="0" y="0"/>
                  </a:moveTo>
                  <a:cubicBezTo>
                    <a:pt x="31301" y="0"/>
                    <a:pt x="62602" y="0"/>
                    <a:pt x="95442" y="0"/>
                  </a:cubicBezTo>
                  <a:cubicBezTo>
                    <a:pt x="128282" y="0"/>
                    <a:pt x="167794" y="0"/>
                    <a:pt x="197042" y="0"/>
                  </a:cubicBezTo>
                  <a:cubicBezTo>
                    <a:pt x="226290" y="0"/>
                    <a:pt x="243224" y="0"/>
                    <a:pt x="270933" y="0"/>
                  </a:cubicBezTo>
                  <a:cubicBezTo>
                    <a:pt x="298642" y="0"/>
                    <a:pt x="330969" y="0"/>
                    <a:pt x="363297" y="0"/>
                  </a:cubicBezTo>
                </a:path>
              </a:pathLst>
            </a:custGeom>
            <a:noFill/>
            <a:ln w="2540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58" name="Google Shape;158;g2620b15b8a5_18_448"/>
          <p:cNvSpPr/>
          <p:nvPr/>
        </p:nvSpPr>
        <p:spPr>
          <a:xfrm>
            <a:off x="4107446" y="2185182"/>
            <a:ext cx="641499" cy="605895"/>
          </a:xfrm>
          <a:custGeom>
            <a:avLst/>
            <a:gdLst/>
            <a:ahLst/>
            <a:cxnLst/>
            <a:rect l="l" t="t" r="r" b="b"/>
            <a:pathLst>
              <a:path w="21394" h="21252" extrusionOk="0">
                <a:moveTo>
                  <a:pt x="0" y="11486"/>
                </a:moveTo>
                <a:cubicBezTo>
                  <a:pt x="6297" y="11810"/>
                  <a:pt x="8452" y="9094"/>
                  <a:pt x="10432" y="6445"/>
                </a:cubicBezTo>
                <a:cubicBezTo>
                  <a:pt x="11413" y="5133"/>
                  <a:pt x="12361" y="62"/>
                  <a:pt x="14424" y="1"/>
                </a:cubicBezTo>
                <a:cubicBezTo>
                  <a:pt x="15769" y="-39"/>
                  <a:pt x="16223" y="2237"/>
                  <a:pt x="16082" y="3272"/>
                </a:cubicBezTo>
                <a:cubicBezTo>
                  <a:pt x="15861" y="4889"/>
                  <a:pt x="14041" y="6135"/>
                  <a:pt x="14194" y="7965"/>
                </a:cubicBezTo>
                <a:cubicBezTo>
                  <a:pt x="14390" y="10301"/>
                  <a:pt x="17861" y="9673"/>
                  <a:pt x="19260" y="10227"/>
                </a:cubicBezTo>
                <a:cubicBezTo>
                  <a:pt x="19766" y="10428"/>
                  <a:pt x="21231" y="11033"/>
                  <a:pt x="21376" y="11673"/>
                </a:cubicBezTo>
                <a:cubicBezTo>
                  <a:pt x="21570" y="12535"/>
                  <a:pt x="20193" y="13225"/>
                  <a:pt x="19575" y="13518"/>
                </a:cubicBezTo>
                <a:cubicBezTo>
                  <a:pt x="20100" y="13794"/>
                  <a:pt x="21600" y="14815"/>
                  <a:pt x="21175" y="15661"/>
                </a:cubicBezTo>
                <a:cubicBezTo>
                  <a:pt x="20946" y="16116"/>
                  <a:pt x="20069" y="16279"/>
                  <a:pt x="19912" y="16721"/>
                </a:cubicBezTo>
                <a:cubicBezTo>
                  <a:pt x="19755" y="17170"/>
                  <a:pt x="20477" y="17215"/>
                  <a:pt x="20793" y="17467"/>
                </a:cubicBezTo>
                <a:cubicBezTo>
                  <a:pt x="21207" y="17798"/>
                  <a:pt x="21392" y="18222"/>
                  <a:pt x="21094" y="18674"/>
                </a:cubicBezTo>
                <a:cubicBezTo>
                  <a:pt x="20996" y="18822"/>
                  <a:pt x="20711" y="18995"/>
                  <a:pt x="20448" y="19175"/>
                </a:cubicBezTo>
                <a:cubicBezTo>
                  <a:pt x="20191" y="19349"/>
                  <a:pt x="19956" y="19529"/>
                  <a:pt x="19937" y="19697"/>
                </a:cubicBezTo>
                <a:cubicBezTo>
                  <a:pt x="19902" y="20016"/>
                  <a:pt x="20352" y="20019"/>
                  <a:pt x="20495" y="20232"/>
                </a:cubicBezTo>
                <a:cubicBezTo>
                  <a:pt x="21389" y="21561"/>
                  <a:pt x="18668" y="21213"/>
                  <a:pt x="18243" y="21207"/>
                </a:cubicBezTo>
                <a:cubicBezTo>
                  <a:pt x="15548" y="21174"/>
                  <a:pt x="12492" y="21415"/>
                  <a:pt x="9278" y="20028"/>
                </a:cubicBezTo>
                <a:cubicBezTo>
                  <a:pt x="6757" y="18941"/>
                  <a:pt x="4040" y="19440"/>
                  <a:pt x="1192" y="19163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8075" tIns="38075" rIns="38075" bIns="38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9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g2620b15b8a5_18_448"/>
          <p:cNvSpPr/>
          <p:nvPr/>
        </p:nvSpPr>
        <p:spPr>
          <a:xfrm rot="-5400000">
            <a:off x="4551247" y="-2351645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620b15b8a5_18_483"/>
          <p:cNvSpPr txBox="1"/>
          <p:nvPr/>
        </p:nvSpPr>
        <p:spPr>
          <a:xfrm>
            <a:off x="622891" y="1365625"/>
            <a:ext cx="8240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教育處接獲學童取餐資料派案至取餐個案就讀學校(以電子郵件方式通報) </a:t>
            </a:r>
            <a:r>
              <a:rPr lang="zh-TW" sz="3200" b="1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3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Google Shape;165;g2620b15b8a5_18_483"/>
          <p:cNvSpPr/>
          <p:nvPr/>
        </p:nvSpPr>
        <p:spPr>
          <a:xfrm rot="-5400000">
            <a:off x="4499491" y="-2688315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6" name="Google Shape;166;g2620b15b8a5_18_483"/>
          <p:cNvSpPr txBox="1"/>
          <p:nvPr/>
        </p:nvSpPr>
        <p:spPr>
          <a:xfrm>
            <a:off x="540595" y="36973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通報流程</a:t>
            </a:r>
            <a:endParaRPr sz="4400" b="1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7" name="Google Shape;167;g2620b15b8a5_18_4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41556" y="3673949"/>
            <a:ext cx="4562165" cy="256621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g2620b15b8a5_18_4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551" y="4140626"/>
            <a:ext cx="4007453" cy="225419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g2620b15b8a5_18_4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5959" y="5025753"/>
            <a:ext cx="2394711" cy="126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620b15b8a5_18_483" descr="https://www.hccitysbir.org/images/index-footer-logo-0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5959" y="5025753"/>
            <a:ext cx="2225161" cy="628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20b15b8a5_18_493"/>
          <p:cNvSpPr txBox="1"/>
          <p:nvPr/>
        </p:nvSpPr>
        <p:spPr>
          <a:xfrm>
            <a:off x="1863306" y="2688027"/>
            <a:ext cx="5745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學校協助事項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620b15b8a5_18_625"/>
          <p:cNvSpPr txBox="1"/>
          <p:nvPr/>
        </p:nvSpPr>
        <p:spPr>
          <a:xfrm>
            <a:off x="352905" y="1417834"/>
            <a:ext cx="85848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1.鼓勵拜訪學校鄰近超商門市，表達感謝之意，建立良好的社區互動關懷網絡。</a:t>
            </a:r>
            <a:endParaRPr sz="28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2.了解超商是否於店門口明顯處張貼LOGO，並備有通報表單及墊板</a:t>
            </a:r>
            <a:r>
              <a:rPr lang="zh-TW" sz="2800" b="1">
                <a:solidFill>
                  <a:schemeClr val="dk2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28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2" name="Google Shape;322;g2620b15b8a5_18_625"/>
          <p:cNvSpPr/>
          <p:nvPr/>
        </p:nvSpPr>
        <p:spPr>
          <a:xfrm rot="-5400000">
            <a:off x="4435693" y="-2647216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3" name="Google Shape;323;g2620b15b8a5_18_625"/>
          <p:cNvSpPr txBox="1"/>
          <p:nvPr/>
        </p:nvSpPr>
        <p:spPr>
          <a:xfrm>
            <a:off x="476797" y="46462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拜訪超商</a:t>
            </a:r>
            <a:endParaRPr sz="4400" b="1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4" name="Google Shape;324;g2620b15b8a5_18_625"/>
          <p:cNvPicPr preferRelativeResize="0"/>
          <p:nvPr/>
        </p:nvPicPr>
        <p:blipFill rotWithShape="1">
          <a:blip r:embed="rId3">
            <a:alphaModFix/>
          </a:blip>
          <a:srcRect l="14052" r="4719"/>
          <a:stretch/>
        </p:blipFill>
        <p:spPr>
          <a:xfrm>
            <a:off x="85307" y="4237655"/>
            <a:ext cx="2425550" cy="18227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5" name="Google Shape;325;g2620b15b8a5_18_6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8368" y="4201282"/>
            <a:ext cx="1720750" cy="24330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6" name="Google Shape;326;g2620b15b8a5_18_625"/>
          <p:cNvPicPr preferRelativeResize="0"/>
          <p:nvPr/>
        </p:nvPicPr>
        <p:blipFill rotWithShape="1">
          <a:blip r:embed="rId5">
            <a:alphaModFix/>
          </a:blip>
          <a:srcRect l="6629" t="13141"/>
          <a:stretch/>
        </p:blipFill>
        <p:spPr>
          <a:xfrm>
            <a:off x="2729254" y="4232919"/>
            <a:ext cx="2026887" cy="20206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7" name="Google Shape;327;g2620b15b8a5_18_6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6263" y="4221651"/>
            <a:ext cx="2029081" cy="243304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620b15b8a5_18_635"/>
          <p:cNvSpPr txBox="1"/>
          <p:nvPr/>
        </p:nvSpPr>
        <p:spPr>
          <a:xfrm>
            <a:off x="495985" y="391941"/>
            <a:ext cx="79857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政策宣導  </a:t>
            </a:r>
            <a:r>
              <a:rPr lang="zh-TW" sz="3000" b="1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預計113年1月開始向學生宣導</a:t>
            </a:r>
            <a:endParaRPr sz="30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4" name="Google Shape;334;g2620b15b8a5_18_635"/>
          <p:cNvSpPr/>
          <p:nvPr/>
        </p:nvSpPr>
        <p:spPr>
          <a:xfrm rot="-5400000">
            <a:off x="4464987" y="-2749454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5" name="Google Shape;335;g2620b15b8a5_18_635"/>
          <p:cNvSpPr/>
          <p:nvPr/>
        </p:nvSpPr>
        <p:spPr>
          <a:xfrm>
            <a:off x="495986" y="1372893"/>
            <a:ext cx="8094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1.學校集會公開宣導。</a:t>
            </a:r>
            <a:b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2.教師於課堂向學生宣導。</a:t>
            </a:r>
            <a:endParaRPr sz="28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3.學校於每年寒暑假前加強向學生宣導本計畫。</a:t>
            </a:r>
            <a:endParaRPr/>
          </a:p>
        </p:txBody>
      </p:sp>
      <p:pic>
        <p:nvPicPr>
          <p:cNvPr id="336" name="Google Shape;336;g2620b15b8a5_18_6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704" y="3275609"/>
            <a:ext cx="2103100" cy="212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620b15b8a5_18_635" descr="https://img.ltn.com.tw/Upload/news/600/2022/01/16/3802520_1_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0264" y="3503518"/>
            <a:ext cx="3292184" cy="224441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g2620b15b8a5_18_6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6484" y="3766237"/>
            <a:ext cx="2103100" cy="2351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620b15b8a5_18_645"/>
          <p:cNvSpPr txBox="1"/>
          <p:nvPr/>
        </p:nvSpPr>
        <p:spPr>
          <a:xfrm>
            <a:off x="476239" y="1822485"/>
            <a:ext cx="8240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學校全年跑馬燈播放幸福保衛站訊息</a:t>
            </a:r>
            <a:r>
              <a:rPr lang="zh-TW" sz="2800" b="1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。</a:t>
            </a:r>
            <a:endParaRPr sz="2800" b="1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g2620b15b8a5_18_645"/>
          <p:cNvSpPr/>
          <p:nvPr/>
        </p:nvSpPr>
        <p:spPr>
          <a:xfrm rot="-5400000">
            <a:off x="4352839" y="-2231455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6" name="Google Shape;346;g2620b15b8a5_18_645"/>
          <p:cNvSpPr txBox="1"/>
          <p:nvPr/>
        </p:nvSpPr>
        <p:spPr>
          <a:xfrm>
            <a:off x="393943" y="826592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校門口跑馬燈宣導</a:t>
            </a:r>
            <a:endParaRPr sz="4400" b="1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7" name="Google Shape;347;g2620b15b8a5_18_645"/>
          <p:cNvSpPr txBox="1"/>
          <p:nvPr/>
        </p:nvSpPr>
        <p:spPr>
          <a:xfrm>
            <a:off x="1075261" y="2951324"/>
            <a:ext cx="425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Microsoft JhengHei"/>
              <a:buNone/>
            </a:pPr>
            <a:r>
              <a:rPr lang="zh-TW" sz="3200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zh-TW" sz="32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跑馬燈內容</a:t>
            </a:r>
            <a:r>
              <a:rPr lang="zh-TW" sz="3200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」:</a:t>
            </a:r>
            <a:endParaRPr sz="3200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8" name="Google Shape;348;g2620b15b8a5_18_645"/>
          <p:cNvSpPr/>
          <p:nvPr/>
        </p:nvSpPr>
        <p:spPr>
          <a:xfrm>
            <a:off x="1278402" y="3648104"/>
            <a:ext cx="6682200" cy="2089200"/>
          </a:xfrm>
          <a:prstGeom prst="wedgeRectCallout">
            <a:avLst>
              <a:gd name="adj1" fmla="val -49212"/>
              <a:gd name="adj2" fmla="val 27958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「幸福保衛站」保衛幸福讚!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18歲</a:t>
            </a:r>
            <a:r>
              <a:rPr lang="zh-TW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以下學童，家中遇緊急變故飢餓時可至超商求助取餐。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20b15b8a5_18_497"/>
          <p:cNvSpPr txBox="1"/>
          <p:nvPr/>
        </p:nvSpPr>
        <p:spPr>
          <a:xfrm>
            <a:off x="622892" y="1385030"/>
            <a:ext cx="7893300" cy="6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1.請各校承辦人務必加入新竹市幸福保衛站學校LINE群組。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2.接獲教育處派案後(以電子郵件方式通報)，請回覆有收到案件(電子郵件或LINE群組回覆)。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3.接獲學童取餐訊息，請校方瞭解學生狀況，於</a:t>
            </a:r>
            <a:r>
              <a:rPr lang="zh-TW" sz="24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24小時</a:t>
            </a: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內進行個案訪談。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4.單純個案直接提供協助，多元複雜個案則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通報相關單位或通報關懷E起來，由社工師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親訪、評估需求，相關局處協助。</a:t>
            </a:r>
            <a:endParaRPr sz="24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g2620b15b8a5_18_497"/>
          <p:cNvSpPr/>
          <p:nvPr/>
        </p:nvSpPr>
        <p:spPr>
          <a:xfrm rot="-5400000">
            <a:off x="4499491" y="-2631671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2" name="Google Shape;182;g2620b15b8a5_18_497"/>
          <p:cNvSpPr txBox="1"/>
          <p:nvPr/>
        </p:nvSpPr>
        <p:spPr>
          <a:xfrm>
            <a:off x="540595" y="426376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學校配合事項</a:t>
            </a:r>
            <a:endParaRPr sz="4400" b="1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g2620b15b8a5_18_497"/>
          <p:cNvPicPr preferRelativeResize="0"/>
          <p:nvPr/>
        </p:nvPicPr>
        <p:blipFill rotWithShape="1">
          <a:blip r:embed="rId3">
            <a:alphaModFix/>
          </a:blip>
          <a:srcRect l="11008" t="11723"/>
          <a:stretch/>
        </p:blipFill>
        <p:spPr>
          <a:xfrm>
            <a:off x="6743699" y="4878539"/>
            <a:ext cx="2229675" cy="146898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2620b15b8a5_18_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7091" y="3035066"/>
            <a:ext cx="2919849" cy="21898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9" name="Google Shape;189;g2620b15b8a5_18_504"/>
          <p:cNvSpPr txBox="1"/>
          <p:nvPr/>
        </p:nvSpPr>
        <p:spPr>
          <a:xfrm>
            <a:off x="440802" y="1419122"/>
            <a:ext cx="8531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主動關懷、輔導學生、引介資源協助學生。</a:t>
            </a:r>
            <a:endParaRPr sz="3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g2620b15b8a5_18_504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" name="Google Shape;191;g2620b15b8a5_18_504"/>
          <p:cNvSpPr txBox="1"/>
          <p:nvPr/>
        </p:nvSpPr>
        <p:spPr>
          <a:xfrm>
            <a:off x="529962" y="465429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學生關懷輔導 </a:t>
            </a:r>
            <a:endParaRPr/>
          </a:p>
        </p:txBody>
      </p:sp>
      <p:pic>
        <p:nvPicPr>
          <p:cNvPr id="192" name="Google Shape;192;g2620b15b8a5_18_504"/>
          <p:cNvPicPr preferRelativeResize="0"/>
          <p:nvPr/>
        </p:nvPicPr>
        <p:blipFill rotWithShape="1">
          <a:blip r:embed="rId4">
            <a:alphaModFix/>
          </a:blip>
          <a:srcRect l="6404" r="3521" b="12656"/>
          <a:stretch/>
        </p:blipFill>
        <p:spPr>
          <a:xfrm>
            <a:off x="4572000" y="4938618"/>
            <a:ext cx="2976384" cy="16234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3" name="Google Shape;193;g2620b15b8a5_18_504"/>
          <p:cNvSpPr txBox="1"/>
          <p:nvPr/>
        </p:nvSpPr>
        <p:spPr>
          <a:xfrm>
            <a:off x="529962" y="2322690"/>
            <a:ext cx="3845400" cy="4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lang="zh-TW" sz="2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進行校安通報</a:t>
            </a: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lang="zh-TW" sz="2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執行三級輔導機制</a:t>
            </a: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lang="zh-TW" sz="2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通報關懷E起來</a:t>
            </a: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lang="zh-TW" sz="2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協助學生申請營養午餐貧困生補助</a:t>
            </a: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•"/>
            </a:pPr>
            <a:r>
              <a:rPr lang="zh-TW" sz="26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協助申請急難救助</a:t>
            </a: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571500" marR="0" lvl="0" indent="-4064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20b15b8a5_18_513"/>
          <p:cNvSpPr txBox="1"/>
          <p:nvPr/>
        </p:nvSpPr>
        <p:spPr>
          <a:xfrm>
            <a:off x="495028" y="1376258"/>
            <a:ext cx="85083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1.宣導</a:t>
            </a:r>
            <a:r>
              <a:rPr lang="zh-TW" sz="2800" b="1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救急不救窮</a:t>
            </a: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的政策內涵 ，幸福保衛站是提供給遇到急難有需求的人。</a:t>
            </a:r>
            <a:endParaRPr sz="28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</a:t>
            </a:r>
            <a:r>
              <a:rPr lang="zh-TW" sz="2800" b="1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柔性勸導</a:t>
            </a:r>
            <a:r>
              <a:rPr lang="zh-TW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學生正確取餐，把資源留給有需要的人。</a:t>
            </a:r>
            <a:endParaRPr sz="28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g2620b15b8a5_18_513"/>
          <p:cNvSpPr/>
          <p:nvPr/>
        </p:nvSpPr>
        <p:spPr>
          <a:xfrm rot="-5400000">
            <a:off x="4488858" y="-2592618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0" name="Google Shape;200;g2620b15b8a5_18_513"/>
          <p:cNvSpPr txBox="1"/>
          <p:nvPr/>
        </p:nvSpPr>
        <p:spPr>
          <a:xfrm>
            <a:off x="529961" y="465429"/>
            <a:ext cx="751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學校對於錯誤取餐個案勸導 </a:t>
            </a:r>
            <a:endParaRPr/>
          </a:p>
        </p:txBody>
      </p:sp>
      <p:pic>
        <p:nvPicPr>
          <p:cNvPr id="201" name="Google Shape;201;g2620b15b8a5_18_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8072" y="3859479"/>
            <a:ext cx="2581275" cy="17145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2" name="Google Shape;202;g2620b15b8a5_18_513" descr="https://obs.line-scdn.net/0hEErYJOLqGmpPIA_OlIFlPXd2Fht8RgBjbRRQDzhzQFM2DApvIU5JCWsiQEZqRVRpb0FQCmxwR1M2ElhrJg/w1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775" y="3858942"/>
            <a:ext cx="3628225" cy="241639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620b15b8a5_18_654"/>
          <p:cNvSpPr txBox="1"/>
          <p:nvPr/>
        </p:nvSpPr>
        <p:spPr>
          <a:xfrm>
            <a:off x="0" y="2222141"/>
            <a:ext cx="9144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感謝有您  共同守護學子</a:t>
            </a:r>
            <a:endParaRPr sz="6000" b="1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g2620b15b8a5_18_654"/>
          <p:cNvSpPr txBox="1"/>
          <p:nvPr/>
        </p:nvSpPr>
        <p:spPr>
          <a:xfrm>
            <a:off x="512658" y="3703285"/>
            <a:ext cx="837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教育處體育保健科聯繫電話：03-5216121-276</a:t>
            </a:r>
            <a:endParaRPr sz="2800" b="1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承辦人：林怡君</a:t>
            </a:r>
            <a:endParaRPr sz="2800" b="1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20b15b8a5_18_528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計畫簡介</a:t>
            </a:r>
            <a:endParaRPr sz="72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20b15b8a5_18_532"/>
          <p:cNvSpPr/>
          <p:nvPr/>
        </p:nvSpPr>
        <p:spPr>
          <a:xfrm>
            <a:off x="1521772" y="1047102"/>
            <a:ext cx="5925900" cy="1812600"/>
          </a:xfrm>
          <a:prstGeom prst="wedgeRectCallout">
            <a:avLst>
              <a:gd name="adj1" fmla="val -13800"/>
              <a:gd name="adj2" fmla="val 73196"/>
            </a:avLst>
          </a:prstGeom>
          <a:solidFill>
            <a:schemeClr val="lt2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g2620b15b8a5_18_532"/>
          <p:cNvSpPr/>
          <p:nvPr/>
        </p:nvSpPr>
        <p:spPr>
          <a:xfrm>
            <a:off x="1696370" y="1204976"/>
            <a:ext cx="5925900" cy="13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緣起新北市兒少偷竊案，</a:t>
            </a:r>
            <a:b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lang="zh-TW" sz="4000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社會安全網</a:t>
            </a:r>
            <a:r>
              <a:rPr lang="zh-TW"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更完善</a:t>
            </a:r>
            <a:r>
              <a:rPr lang="zh-TW" sz="4000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/>
          </a:p>
        </p:txBody>
      </p:sp>
      <p:pic>
        <p:nvPicPr>
          <p:cNvPr id="222" name="Google Shape;222;g2620b15b8a5_18_532" descr="E:\局務會議工作報告\小插圖\pose_makasenasai_woma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852" y="3371442"/>
            <a:ext cx="2382292" cy="303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620b15b8a5_18_538"/>
          <p:cNvSpPr/>
          <p:nvPr/>
        </p:nvSpPr>
        <p:spPr>
          <a:xfrm>
            <a:off x="395474" y="1077662"/>
            <a:ext cx="763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362" marR="0" lvl="0" indent="-1587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藉由據點綿密、24小時不打烊的超商，提供急難求助學童餐點及通報。</a:t>
            </a:r>
            <a:endParaRPr sz="3200" b="1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8" name="Google Shape;228;g2620b15b8a5_18_538" descr="https://www.ner.gov.tw/api/images/6018a200dc3d07000889b402/2000/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539" y="3343835"/>
            <a:ext cx="3953147" cy="263477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9" name="Google Shape;229;g2620b15b8a5_18_538" descr="https://images.chinatimes.com/newsphoto/2020-07-26/656/B13A00_P_01_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9953" y="2513489"/>
            <a:ext cx="4001434" cy="26655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620b15b8a5_18_544"/>
          <p:cNvSpPr txBox="1"/>
          <p:nvPr/>
        </p:nvSpPr>
        <p:spPr>
          <a:xfrm>
            <a:off x="767751" y="617776"/>
            <a:ext cx="7798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18歲以下家中遇緊急變故學童，飢餓時可至</a:t>
            </a:r>
            <a:r>
              <a:rPr lang="zh-TW"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統一</a:t>
            </a:r>
            <a:r>
              <a:rPr lang="zh-TW" sz="32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lang="zh-TW"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全家</a:t>
            </a:r>
            <a:r>
              <a:rPr lang="zh-TW" sz="32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、</a:t>
            </a:r>
            <a:r>
              <a:rPr lang="zh-TW"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萊爾富</a:t>
            </a:r>
            <a:r>
              <a:rPr lang="zh-TW" sz="3200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或</a:t>
            </a:r>
            <a:r>
              <a:rPr lang="zh-TW" sz="32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來來（OK）</a:t>
            </a: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四大超商門市求助取餐。</a:t>
            </a:r>
            <a:endParaRPr/>
          </a:p>
        </p:txBody>
      </p:sp>
      <p:pic>
        <p:nvPicPr>
          <p:cNvPr id="235" name="Google Shape;235;g2620b15b8a5_18_544" descr="https://images.newtalk.tw/resize_action2/800/album/news/698/61e4bac2ec0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229" y="3932977"/>
            <a:ext cx="4154640" cy="243565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6" name="Google Shape;236;g2620b15b8a5_18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2209" y="2630565"/>
            <a:ext cx="4164827" cy="27661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20b15b8a5_18_550"/>
          <p:cNvSpPr/>
          <p:nvPr/>
        </p:nvSpPr>
        <p:spPr>
          <a:xfrm>
            <a:off x="691883" y="484589"/>
            <a:ext cx="7761000" cy="22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學童填寫基本資料後，交給店員，選取飯</a:t>
            </a:r>
            <a:r>
              <a:rPr lang="zh-TW" sz="3200" b="1">
                <a:solidFill>
                  <a:srgbClr val="262626"/>
                </a:solidFill>
                <a:latin typeface="PMingLiU"/>
                <a:ea typeface="PMingLiU"/>
                <a:cs typeface="PMingLiU"/>
                <a:sym typeface="PMingLiU"/>
              </a:rPr>
              <a:t>、</a:t>
            </a: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麵和麵包等主食餐點及不含酒精之飲料1份(</a:t>
            </a:r>
            <a:r>
              <a:rPr lang="zh-TW"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100</a:t>
            </a: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元為原則)，且須於</a:t>
            </a:r>
            <a:r>
              <a:rPr lang="zh-TW" sz="3200" b="1">
                <a:solidFill>
                  <a:srgbClr val="538CD5"/>
                </a:solidFill>
                <a:latin typeface="Verdana"/>
                <a:ea typeface="Verdana"/>
                <a:cs typeface="Verdana"/>
                <a:sym typeface="Verdana"/>
              </a:rPr>
              <a:t>店內食用完畢</a:t>
            </a:r>
            <a:r>
              <a:rPr lang="zh-TW" sz="3200" b="1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。</a:t>
            </a:r>
            <a:endParaRPr/>
          </a:p>
        </p:txBody>
      </p:sp>
      <p:pic>
        <p:nvPicPr>
          <p:cNvPr id="242" name="Google Shape;242;g2620b15b8a5_18_550" descr="https://images.chinatimes.com/newsphoto/2022-04-28/656/B10A00_P_02_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100" y="3116619"/>
            <a:ext cx="3548520" cy="236387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3" name="Google Shape;243;g2620b15b8a5_18_550" descr="https://tse1.mm.bing.net/th?id=OIP.p1Su07aVknDDbr9PsdP0BwHaEM&amp;pid=Api&amp;P=0&amp;h=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106838" y="2877973"/>
            <a:ext cx="3551910" cy="22288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4" name="Google Shape;244;g2620b15b8a5_18_550" descr="https://images.chinatimes.com/newsphoto/2020-01-24/656/B09A00_P_02_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7542" y="4416301"/>
            <a:ext cx="3113197" cy="207388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20b15b8a5_18_415"/>
          <p:cNvSpPr txBox="1"/>
          <p:nvPr/>
        </p:nvSpPr>
        <p:spPr>
          <a:xfrm>
            <a:off x="2590191" y="2688027"/>
            <a:ext cx="3879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200" b="1" i="0" u="none" strike="noStrike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執行方式</a:t>
            </a:r>
            <a:endParaRPr sz="72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620b15b8a5_18_419"/>
          <p:cNvSpPr/>
          <p:nvPr/>
        </p:nvSpPr>
        <p:spPr>
          <a:xfrm rot="-5400000">
            <a:off x="4533995" y="-2550291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8" name="Google Shape;98;g2620b15b8a5_18_419"/>
          <p:cNvSpPr txBox="1"/>
          <p:nvPr/>
        </p:nvSpPr>
        <p:spPr>
          <a:xfrm>
            <a:off x="657395" y="530335"/>
            <a:ext cx="8075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跨縣市幸福保衛站辦理期程</a:t>
            </a:r>
            <a:endParaRPr sz="44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g2620b15b8a5_18_419"/>
          <p:cNvSpPr txBox="1"/>
          <p:nvPr/>
        </p:nvSpPr>
        <p:spPr>
          <a:xfrm>
            <a:off x="620439" y="2031169"/>
            <a:ext cx="83658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一、112年12月29日假新北市政府辦理計畫  </a:t>
            </a:r>
            <a:endParaRPr sz="3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啟動儀式。</a:t>
            </a:r>
            <a:endParaRPr sz="3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二、</a:t>
            </a:r>
            <a:r>
              <a:rPr lang="zh-TW" sz="32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113年1月20日</a:t>
            </a:r>
            <a:r>
              <a:rPr lang="zh-TW" sz="32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(寒假開始日)啟動本計畫。</a:t>
            </a:r>
            <a:endParaRPr sz="32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20b15b8a5_18_425"/>
          <p:cNvSpPr/>
          <p:nvPr/>
        </p:nvSpPr>
        <p:spPr>
          <a:xfrm rot="-5400000">
            <a:off x="4533995" y="-2593427"/>
            <a:ext cx="140100" cy="7893300"/>
          </a:xfrm>
          <a:prstGeom prst="round2SameRect">
            <a:avLst>
              <a:gd name="adj1" fmla="val 16667"/>
              <a:gd name="adj2" fmla="val 10097"/>
            </a:avLst>
          </a:prstGeom>
          <a:solidFill>
            <a:srgbClr val="B2A0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5" name="Google Shape;105;g2620b15b8a5_18_425"/>
          <p:cNvSpPr txBox="1"/>
          <p:nvPr/>
        </p:nvSpPr>
        <p:spPr>
          <a:xfrm>
            <a:off x="575099" y="440871"/>
            <a:ext cx="679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254061"/>
                </a:solidFill>
                <a:latin typeface="Verdana"/>
                <a:ea typeface="Verdana"/>
                <a:cs typeface="Verdana"/>
                <a:sym typeface="Verdana"/>
              </a:rPr>
              <a:t>幸福保衛站運作模式</a:t>
            </a:r>
            <a:endParaRPr sz="4400" b="1" i="0" u="none" strike="noStrike">
              <a:solidFill>
                <a:srgbClr val="25406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6" name="Google Shape;106;g2620b15b8a5_18_425" descr="「合作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8594" y="2518170"/>
            <a:ext cx="28575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g2620b15b8a5_18_425"/>
          <p:cNvGrpSpPr/>
          <p:nvPr/>
        </p:nvGrpSpPr>
        <p:grpSpPr>
          <a:xfrm>
            <a:off x="2430161" y="1751018"/>
            <a:ext cx="4822763" cy="4062989"/>
            <a:chOff x="854412" y="177507"/>
            <a:chExt cx="4822763" cy="4062989"/>
          </a:xfrm>
        </p:grpSpPr>
        <p:sp>
          <p:nvSpPr>
            <p:cNvPr id="108" name="Google Shape;108;g2620b15b8a5_18_425"/>
            <p:cNvSpPr/>
            <p:nvPr/>
          </p:nvSpPr>
          <p:spPr>
            <a:xfrm>
              <a:off x="2372232" y="177507"/>
              <a:ext cx="1575300" cy="446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g2620b15b8a5_18_425"/>
            <p:cNvSpPr txBox="1"/>
            <p:nvPr/>
          </p:nvSpPr>
          <p:spPr>
            <a:xfrm>
              <a:off x="2394022" y="199297"/>
              <a:ext cx="1531800" cy="4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Microsoft JhengHei"/>
                <a:buNone/>
              </a:pPr>
              <a:r>
                <a:rPr lang="zh-TW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超商門市</a:t>
              </a:r>
              <a:endParaRPr/>
            </a:p>
          </p:txBody>
        </p:sp>
        <p:sp>
          <p:nvSpPr>
            <p:cNvPr id="110" name="Google Shape;110;g2620b15b8a5_18_425"/>
            <p:cNvSpPr/>
            <p:nvPr/>
          </p:nvSpPr>
          <p:spPr>
            <a:xfrm>
              <a:off x="1670735" y="473606"/>
              <a:ext cx="3381300" cy="338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357" y="3930"/>
                  </a:moveTo>
                  <a:lnTo>
                    <a:pt x="81357" y="3930"/>
                  </a:lnTo>
                  <a:cubicBezTo>
                    <a:pt x="100655" y="11281"/>
                    <a:pt x="114817" y="28038"/>
                    <a:pt x="118846" y="48292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g2620b15b8a5_18_425"/>
            <p:cNvSpPr/>
            <p:nvPr/>
          </p:nvSpPr>
          <p:spPr>
            <a:xfrm>
              <a:off x="4431275" y="1850705"/>
              <a:ext cx="1245900" cy="6891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g2620b15b8a5_18_425"/>
            <p:cNvSpPr txBox="1"/>
            <p:nvPr/>
          </p:nvSpPr>
          <p:spPr>
            <a:xfrm>
              <a:off x="4464921" y="1884351"/>
              <a:ext cx="11784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zh-TW" sz="1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教育局(處)或社會局(處)</a:t>
              </a:r>
              <a:endParaRPr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3" name="Google Shape;113;g2620b15b8a5_18_425"/>
            <p:cNvSpPr/>
            <p:nvPr/>
          </p:nvSpPr>
          <p:spPr>
            <a:xfrm>
              <a:off x="1670573" y="533053"/>
              <a:ext cx="3381300" cy="338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34" y="71772"/>
                  </a:moveTo>
                  <a:lnTo>
                    <a:pt x="118834" y="71772"/>
                  </a:lnTo>
                  <a:cubicBezTo>
                    <a:pt x="115025" y="90808"/>
                    <a:pt x="102241" y="106825"/>
                    <a:pt x="84523" y="11476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g2620b15b8a5_18_425"/>
            <p:cNvSpPr/>
            <p:nvPr/>
          </p:nvSpPr>
          <p:spPr>
            <a:xfrm>
              <a:off x="2300494" y="3751796"/>
              <a:ext cx="1737300" cy="488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g2620b15b8a5_18_425"/>
            <p:cNvSpPr txBox="1"/>
            <p:nvPr/>
          </p:nvSpPr>
          <p:spPr>
            <a:xfrm>
              <a:off x="2324355" y="3775657"/>
              <a:ext cx="16896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Microsoft JhengHei"/>
                <a:buNone/>
              </a:pPr>
              <a:r>
                <a:rPr lang="zh-TW" sz="20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學校及社會局</a:t>
              </a:r>
              <a:endParaRPr/>
            </a:p>
          </p:txBody>
        </p:sp>
        <p:sp>
          <p:nvSpPr>
            <p:cNvPr id="116" name="Google Shape;116;g2620b15b8a5_18_425"/>
            <p:cNvSpPr/>
            <p:nvPr/>
          </p:nvSpPr>
          <p:spPr>
            <a:xfrm>
              <a:off x="1294142" y="536462"/>
              <a:ext cx="3381300" cy="338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202" y="114636"/>
                  </a:moveTo>
                  <a:lnTo>
                    <a:pt x="35202" y="114636"/>
                  </a:lnTo>
                  <a:cubicBezTo>
                    <a:pt x="17475" y="106590"/>
                    <a:pt x="4753" y="90444"/>
                    <a:pt x="1078" y="713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g2620b15b8a5_18_425"/>
            <p:cNvSpPr/>
            <p:nvPr/>
          </p:nvSpPr>
          <p:spPr>
            <a:xfrm>
              <a:off x="854412" y="1873904"/>
              <a:ext cx="873300" cy="6567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g2620b15b8a5_18_425"/>
            <p:cNvSpPr txBox="1"/>
            <p:nvPr/>
          </p:nvSpPr>
          <p:spPr>
            <a:xfrm>
              <a:off x="886476" y="1905968"/>
              <a:ext cx="809400" cy="5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zh-TW" sz="1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市政府</a:t>
              </a:r>
              <a:endParaRPr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Microsoft JhengHei"/>
                <a:buNone/>
              </a:pPr>
              <a:r>
                <a:rPr lang="zh-TW" sz="1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跨局處</a:t>
              </a:r>
              <a:endParaRPr/>
            </a:p>
          </p:txBody>
        </p:sp>
        <p:sp>
          <p:nvSpPr>
            <p:cNvPr id="119" name="Google Shape;119;g2620b15b8a5_18_425"/>
            <p:cNvSpPr/>
            <p:nvPr/>
          </p:nvSpPr>
          <p:spPr>
            <a:xfrm>
              <a:off x="1293509" y="472879"/>
              <a:ext cx="3381300" cy="338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" y="49140"/>
                  </a:moveTo>
                  <a:lnTo>
                    <a:pt x="991" y="49140"/>
                  </a:lnTo>
                  <a:cubicBezTo>
                    <a:pt x="4721" y="28870"/>
                    <a:pt x="18595" y="11933"/>
                    <a:pt x="37734" y="428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g2620b15b8a5_18_425">
            <a:hlinkClick r:id="rId4" action="ppaction://hlinksldjump"/>
          </p:cNvPr>
          <p:cNvSpPr txBox="1"/>
          <p:nvPr/>
        </p:nvSpPr>
        <p:spPr>
          <a:xfrm>
            <a:off x="5766892" y="1623018"/>
            <a:ext cx="1962300" cy="63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學童取餐後</a:t>
            </a:r>
            <a:br>
              <a:rPr lang="zh-TW"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超商24小時傳真通報</a:t>
            </a:r>
            <a:endParaRPr/>
          </a:p>
        </p:txBody>
      </p:sp>
      <p:sp>
        <p:nvSpPr>
          <p:cNvPr id="121" name="Google Shape;121;g2620b15b8a5_18_425">
            <a:hlinkClick r:id="rId5" action="ppaction://hlinksldjump"/>
          </p:cNvPr>
          <p:cNvSpPr txBox="1"/>
          <p:nvPr/>
        </p:nvSpPr>
        <p:spPr>
          <a:xfrm>
            <a:off x="7459435" y="3576384"/>
            <a:ext cx="1088400" cy="3387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派案處理</a:t>
            </a:r>
            <a:endParaRPr/>
          </a:p>
        </p:txBody>
      </p:sp>
      <p:sp>
        <p:nvSpPr>
          <p:cNvPr id="122" name="Google Shape;122;g2620b15b8a5_18_425">
            <a:hlinkClick r:id="rId6" action="ppaction://hlinksldjump"/>
          </p:cNvPr>
          <p:cNvSpPr txBox="1"/>
          <p:nvPr/>
        </p:nvSpPr>
        <p:spPr>
          <a:xfrm>
            <a:off x="5836721" y="5313238"/>
            <a:ext cx="2104500" cy="58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學校關懷輔導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評估開案服務</a:t>
            </a:r>
            <a:endParaRPr/>
          </a:p>
        </p:txBody>
      </p:sp>
      <p:sp>
        <p:nvSpPr>
          <p:cNvPr id="123" name="Google Shape;123;g2620b15b8a5_18_425">
            <a:hlinkClick r:id="rId7" action="ppaction://hlinksldjump"/>
          </p:cNvPr>
          <p:cNvSpPr txBox="1"/>
          <p:nvPr/>
        </p:nvSpPr>
        <p:spPr>
          <a:xfrm>
            <a:off x="437322" y="3478034"/>
            <a:ext cx="1644000" cy="58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各項弱勢扶助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關懷E起來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621</Words>
  <Application>Microsoft Office PowerPoint</Application>
  <PresentationFormat>如螢幕大小 (4:3)</PresentationFormat>
  <Paragraphs>68</Paragraphs>
  <Slides>19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Microsoft JhengHei</vt:lpstr>
      <vt:lpstr>PMingLiU</vt:lpstr>
      <vt:lpstr>Arial</vt:lpstr>
      <vt:lpstr>Calibri</vt:lpstr>
      <vt:lpstr>Verdana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TIER</dc:creator>
  <cp:lastModifiedBy>Hui-Yu Wang</cp:lastModifiedBy>
  <cp:revision>2</cp:revision>
  <dcterms:created xsi:type="dcterms:W3CDTF">2022-12-16T08:48:19Z</dcterms:created>
  <dcterms:modified xsi:type="dcterms:W3CDTF">2026-01-11T09:21:26Z</dcterms:modified>
</cp:coreProperties>
</file>