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7" r:id="rId3"/>
    <p:sldId id="322" r:id="rId4"/>
    <p:sldId id="323" r:id="rId5"/>
    <p:sldId id="324" r:id="rId6"/>
    <p:sldId id="330" r:id="rId7"/>
    <p:sldId id="329" r:id="rId8"/>
    <p:sldId id="326" r:id="rId9"/>
    <p:sldId id="333" r:id="rId10"/>
    <p:sldId id="334" r:id="rId11"/>
    <p:sldId id="350" r:id="rId12"/>
    <p:sldId id="283" r:id="rId13"/>
    <p:sldId id="267" r:id="rId14"/>
    <p:sldId id="342" r:id="rId15"/>
    <p:sldId id="258" r:id="rId16"/>
    <p:sldId id="335" r:id="rId17"/>
    <p:sldId id="336" r:id="rId18"/>
    <p:sldId id="337" r:id="rId19"/>
    <p:sldId id="268" r:id="rId20"/>
    <p:sldId id="338" r:id="rId21"/>
    <p:sldId id="339" r:id="rId22"/>
    <p:sldId id="347" r:id="rId23"/>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960D"/>
    <a:srgbClr val="0066CC"/>
    <a:srgbClr val="FFFFCC"/>
    <a:srgbClr val="FF0066"/>
    <a:srgbClr val="996633"/>
    <a:srgbClr val="FFCCFF"/>
    <a:srgbClr val="CCFFFF"/>
    <a:srgbClr val="336699"/>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43" autoAdjust="0"/>
    <p:restoredTop sz="94660"/>
  </p:normalViewPr>
  <p:slideViewPr>
    <p:cSldViewPr>
      <p:cViewPr varScale="1">
        <p:scale>
          <a:sx n="104" d="100"/>
          <a:sy n="104" d="100"/>
        </p:scale>
        <p:origin x="219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EDFA7BA-3B4D-417F-99E9-070F77B1C938}" type="datetimeFigureOut">
              <a:rPr lang="zh-TW" altLang="en-US" smtClean="0"/>
              <a:t>2026/1/2</a:t>
            </a:fld>
            <a:endParaRPr lang="zh-TW" alt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zh-TW" alt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209292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EDFA7BA-3B4D-417F-99E9-070F77B1C938}" type="datetimeFigureOut">
              <a:rPr lang="zh-TW" altLang="en-US" smtClean="0"/>
              <a:t>2026/1/2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3920445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EDFA7BA-3B4D-417F-99E9-070F77B1C938}" type="datetimeFigureOut">
              <a:rPr lang="zh-TW" altLang="en-US" smtClean="0"/>
              <a:t>2026/1/2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1883838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EDFA7BA-3B4D-417F-99E9-070F77B1C938}" type="datetimeFigureOut">
              <a:rPr lang="zh-TW" altLang="en-US" smtClean="0"/>
              <a:t>2026/1/2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422740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2EDFA7BA-3B4D-417F-99E9-070F77B1C938}" type="datetimeFigureOut">
              <a:rPr lang="zh-TW" altLang="en-US" smtClean="0"/>
              <a:t>2026/1/2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2044174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2EDFA7BA-3B4D-417F-99E9-070F77B1C938}" type="datetimeFigureOut">
              <a:rPr lang="zh-TW" altLang="en-US" smtClean="0"/>
              <a:t>2026/1/2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5385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2EDFA7BA-3B4D-417F-99E9-070F77B1C938}" type="datetimeFigureOut">
              <a:rPr lang="zh-TW" altLang="en-US" smtClean="0"/>
              <a:t>2026/1/2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2673827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2EDFA7BA-3B4D-417F-99E9-070F77B1C938}" type="datetimeFigureOut">
              <a:rPr lang="zh-TW" altLang="en-US" smtClean="0"/>
              <a:t>2026/1/2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59476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FA7BA-3B4D-417F-99E9-070F77B1C938}" type="datetimeFigureOut">
              <a:rPr lang="zh-TW" altLang="en-US" smtClean="0"/>
              <a:t>2026/1/2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3251593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zh-TW" altLang="en-US"/>
              <a:t>編輯母片文字樣式</a:t>
            </a:r>
          </a:p>
        </p:txBody>
      </p:sp>
      <p:sp>
        <p:nvSpPr>
          <p:cNvPr id="5" name="Date Placeholder 4"/>
          <p:cNvSpPr>
            <a:spLocks noGrp="1"/>
          </p:cNvSpPr>
          <p:nvPr>
            <p:ph type="dt" sz="half" idx="10"/>
          </p:nvPr>
        </p:nvSpPr>
        <p:spPr/>
        <p:txBody>
          <a:bodyPr/>
          <a:lstStyle/>
          <a:p>
            <a:fld id="{2EDFA7BA-3B4D-417F-99E9-070F77B1C938}" type="datetimeFigureOut">
              <a:rPr lang="zh-TW" altLang="en-US" smtClean="0"/>
              <a:t>2026/1/2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2328830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EDFA7BA-3B4D-417F-99E9-070F77B1C938}" type="datetimeFigureOut">
              <a:rPr lang="zh-TW" altLang="en-US" smtClean="0"/>
              <a:t>2026/1/2</a:t>
            </a:fld>
            <a:endParaRPr lang="zh-TW" alt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zh-TW" alt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85472602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2EDFA7BA-3B4D-417F-99E9-070F77B1C938}" type="datetimeFigureOut">
              <a:rPr lang="zh-TW" altLang="en-US" smtClean="0"/>
              <a:t>2026/1/2</a:t>
            </a:fld>
            <a:endParaRPr lang="zh-TW" alt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zh-TW" altLang="en-US"/>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27628751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youtu.be/gPPMGaZAKl4?si=XY9YShMuWYmMpI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hpa.gov.tw/Pages/EBook.aspx?nodeid=1196"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72108" y="1124744"/>
            <a:ext cx="7772400" cy="2952328"/>
          </a:xfrm>
        </p:spPr>
        <p:txBody>
          <a:bodyPr>
            <a:noAutofit/>
          </a:bodyPr>
          <a:lstStyle/>
          <a:p>
            <a:pPr>
              <a:lnSpc>
                <a:spcPct val="100000"/>
              </a:lnSpc>
            </a:pPr>
            <a:r>
              <a:rPr lang="zh-TW" altLang="en-US" sz="5400" b="1" dirty="0">
                <a:latin typeface="微軟正黑體" panose="020B0604030504040204" pitchFamily="34" charset="-120"/>
                <a:ea typeface="微軟正黑體" panose="020B0604030504040204" pitchFamily="34" charset="-120"/>
              </a:rPr>
              <a:t>東門國小</a:t>
            </a:r>
            <a:r>
              <a:rPr lang="en-US" altLang="zh-TW" sz="5400" b="1" dirty="0">
                <a:latin typeface="微軟正黑體" panose="020B0604030504040204" pitchFamily="34" charset="-120"/>
                <a:ea typeface="微軟正黑體" panose="020B0604030504040204" pitchFamily="34" charset="-120"/>
              </a:rPr>
              <a:t>114</a:t>
            </a:r>
            <a:r>
              <a:rPr lang="zh-TW" altLang="en-US" sz="5400" b="1" dirty="0">
                <a:latin typeface="微軟正黑體" panose="020B0604030504040204" pitchFamily="34" charset="-120"/>
                <a:ea typeface="微軟正黑體" panose="020B0604030504040204" pitchFamily="34" charset="-120"/>
              </a:rPr>
              <a:t>學年度</a:t>
            </a:r>
            <a:br>
              <a:rPr lang="en-US" altLang="zh-TW" sz="5400" b="1" dirty="0">
                <a:latin typeface="微軟正黑體" panose="020B0604030504040204" pitchFamily="34" charset="-120"/>
                <a:ea typeface="微軟正黑體" panose="020B0604030504040204" pitchFamily="34" charset="-120"/>
              </a:rPr>
            </a:br>
            <a:r>
              <a:rPr lang="zh-TW" altLang="en-US" sz="5400" b="1" dirty="0">
                <a:latin typeface="微軟正黑體" panose="020B0604030504040204" pitchFamily="34" charset="-120"/>
                <a:ea typeface="微軟正黑體" panose="020B0604030504040204" pitchFamily="34" charset="-120"/>
              </a:rPr>
              <a:t>健康促進藝文競賽</a:t>
            </a:r>
            <a:br>
              <a:rPr lang="en-US" altLang="zh-TW" sz="5400" b="1" dirty="0">
                <a:latin typeface="微軟正黑體" panose="020B0604030504040204" pitchFamily="34" charset="-120"/>
                <a:ea typeface="微軟正黑體" panose="020B0604030504040204" pitchFamily="34" charset="-120"/>
              </a:rPr>
            </a:br>
            <a:r>
              <a:rPr lang="zh-TW" altLang="en-US" sz="5400" b="1" dirty="0">
                <a:latin typeface="微軟正黑體" panose="020B0604030504040204" pitchFamily="34" charset="-120"/>
                <a:ea typeface="微軟正黑體" panose="020B0604030504040204" pitchFamily="34" charset="-120"/>
              </a:rPr>
              <a:t>參賽說明會</a:t>
            </a:r>
          </a:p>
        </p:txBody>
      </p:sp>
      <p:sp>
        <p:nvSpPr>
          <p:cNvPr id="3" name="副標題 2"/>
          <p:cNvSpPr>
            <a:spLocks noGrp="1"/>
          </p:cNvSpPr>
          <p:nvPr>
            <p:ph type="subTitle" idx="1"/>
          </p:nvPr>
        </p:nvSpPr>
        <p:spPr>
          <a:xfrm>
            <a:off x="1907704" y="5373216"/>
            <a:ext cx="5789240" cy="769640"/>
          </a:xfrm>
        </p:spPr>
        <p:txBody>
          <a:bodyPr>
            <a:noAutofit/>
          </a:bodyPr>
          <a:lstStyle/>
          <a:p>
            <a:r>
              <a:rPr lang="zh-TW" altLang="en-US" sz="3200" b="1" dirty="0">
                <a:solidFill>
                  <a:schemeClr val="accent2">
                    <a:lumMod val="20000"/>
                    <a:lumOff val="80000"/>
                  </a:schemeClr>
                </a:solidFill>
                <a:latin typeface="微軟正黑體" panose="020B0604030504040204" pitchFamily="34" charset="-120"/>
                <a:ea typeface="微軟正黑體" panose="020B0604030504040204" pitchFamily="34" charset="-120"/>
              </a:rPr>
              <a:t>說明單位：學務處衛生組</a:t>
            </a:r>
          </a:p>
        </p:txBody>
      </p:sp>
    </p:spTree>
    <p:extLst>
      <p:ext uri="{BB962C8B-B14F-4D97-AF65-F5344CB8AC3E}">
        <p14:creationId xmlns:p14="http://schemas.microsoft.com/office/powerpoint/2010/main" val="3089066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45298"/>
            <a:ext cx="7924800" cy="850106"/>
          </a:xfrm>
        </p:spPr>
        <p:txBody>
          <a:bodyPr>
            <a:normAutofit/>
          </a:bodyPr>
          <a:lstStyle/>
          <a:p>
            <a:r>
              <a:rPr lang="zh-TW" altLang="en-US" sz="4000" b="1" dirty="0">
                <a:latin typeface="微軟正黑體" panose="020B0604030504040204" pitchFamily="34" charset="-120"/>
                <a:ea typeface="微軟正黑體" panose="020B0604030504040204" pitchFamily="34" charset="-120"/>
              </a:rPr>
              <a:t>口腔衛生漫畫 參考範例</a:t>
            </a:r>
            <a:endParaRPr lang="zh-TW" altLang="en-US" sz="3100" b="1" dirty="0">
              <a:solidFill>
                <a:srgbClr val="FF0000"/>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2100" t="4200" r="3402" b="4801"/>
          <a:stretch/>
        </p:blipFill>
        <p:spPr>
          <a:xfrm>
            <a:off x="899592" y="1412776"/>
            <a:ext cx="7348736" cy="5307420"/>
          </a:xfrm>
          <a:prstGeom prst="rect">
            <a:avLst/>
          </a:prstGeom>
        </p:spPr>
      </p:pic>
      <p:sp>
        <p:nvSpPr>
          <p:cNvPr id="5" name="文字方塊 4"/>
          <p:cNvSpPr txBox="1"/>
          <p:nvPr/>
        </p:nvSpPr>
        <p:spPr>
          <a:xfrm>
            <a:off x="751656" y="995404"/>
            <a:ext cx="6480720"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東門國小優秀作品</a:t>
            </a:r>
          </a:p>
        </p:txBody>
      </p:sp>
    </p:spTree>
    <p:extLst>
      <p:ext uri="{BB962C8B-B14F-4D97-AF65-F5344CB8AC3E}">
        <p14:creationId xmlns:p14="http://schemas.microsoft.com/office/powerpoint/2010/main" val="4147780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45298"/>
            <a:ext cx="7924800" cy="850106"/>
          </a:xfrm>
        </p:spPr>
        <p:txBody>
          <a:bodyPr>
            <a:normAutofit/>
          </a:bodyPr>
          <a:lstStyle/>
          <a:p>
            <a:r>
              <a:rPr lang="zh-TW" altLang="en-US" sz="4000" b="1" dirty="0">
                <a:latin typeface="微軟正黑體" panose="020B0604030504040204" pitchFamily="34" charset="-120"/>
                <a:ea typeface="微軟正黑體" panose="020B0604030504040204" pitchFamily="34" charset="-120"/>
              </a:rPr>
              <a:t>口腔衛生漫畫 參考範例</a:t>
            </a:r>
            <a:endParaRPr lang="zh-TW" altLang="en-US" sz="3100" b="1" dirty="0">
              <a:solidFill>
                <a:srgbClr val="FF000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751656" y="995404"/>
            <a:ext cx="6480720"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東門國小優秀作品 </a:t>
            </a:r>
          </a:p>
        </p:txBody>
      </p:sp>
      <p:pic>
        <p:nvPicPr>
          <p:cNvPr id="6" name="圖片 5">
            <a:extLst>
              <a:ext uri="{FF2B5EF4-FFF2-40B4-BE49-F238E27FC236}">
                <a16:creationId xmlns:a16="http://schemas.microsoft.com/office/drawing/2014/main" id="{1C44F6E5-443F-1958-B0F8-529A8E431000}"/>
              </a:ext>
            </a:extLst>
          </p:cNvPr>
          <p:cNvPicPr>
            <a:picLocks noChangeAspect="1"/>
          </p:cNvPicPr>
          <p:nvPr/>
        </p:nvPicPr>
        <p:blipFill>
          <a:blip r:embed="rId2"/>
          <a:stretch>
            <a:fillRect/>
          </a:stretch>
        </p:blipFill>
        <p:spPr>
          <a:xfrm>
            <a:off x="737763" y="1515395"/>
            <a:ext cx="7632848" cy="5223559"/>
          </a:xfrm>
          <a:prstGeom prst="rect">
            <a:avLst/>
          </a:prstGeom>
        </p:spPr>
      </p:pic>
    </p:spTree>
    <p:extLst>
      <p:ext uri="{BB962C8B-B14F-4D97-AF65-F5344CB8AC3E}">
        <p14:creationId xmlns:p14="http://schemas.microsoft.com/office/powerpoint/2010/main" val="1794765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7652" y="575675"/>
            <a:ext cx="7420744" cy="936104"/>
          </a:xfrm>
        </p:spPr>
        <p:style>
          <a:lnRef idx="3">
            <a:schemeClr val="lt1"/>
          </a:lnRef>
          <a:fillRef idx="1">
            <a:schemeClr val="accent2"/>
          </a:fillRef>
          <a:effectRef idx="1">
            <a:schemeClr val="accent2"/>
          </a:effectRef>
          <a:fontRef idx="minor">
            <a:schemeClr val="lt1"/>
          </a:fontRef>
        </p:style>
        <p:txBody>
          <a:bodyPr>
            <a:normAutofit/>
          </a:bodyPr>
          <a:lstStyle/>
          <a:p>
            <a:r>
              <a:rPr lang="zh-TW" altLang="en-US" sz="4000" b="1" dirty="0">
                <a:latin typeface="微軟正黑體" panose="020B0604030504040204" pitchFamily="34" charset="-120"/>
                <a:ea typeface="微軟正黑體" panose="020B0604030504040204" pitchFamily="34" charset="-120"/>
              </a:rPr>
              <a:t>健康體位創意競賽四格漫畫徵稿</a:t>
            </a:r>
            <a:endParaRPr lang="zh-TW" altLang="en-US" sz="4000" dirty="0"/>
          </a:p>
        </p:txBody>
      </p:sp>
      <p:sp>
        <p:nvSpPr>
          <p:cNvPr id="3" name="內容版面配置區 2"/>
          <p:cNvSpPr>
            <a:spLocks noGrp="1"/>
          </p:cNvSpPr>
          <p:nvPr>
            <p:ph idx="1"/>
          </p:nvPr>
        </p:nvSpPr>
        <p:spPr>
          <a:xfrm>
            <a:off x="611560" y="2105861"/>
            <a:ext cx="8352928" cy="4176464"/>
          </a:xfrm>
        </p:spPr>
        <p:txBody>
          <a:bodyPr>
            <a:noAutofit/>
          </a:bodyPr>
          <a:lstStyle/>
          <a:p>
            <a:pPr>
              <a:buFont typeface="Wingdings" panose="05000000000000000000" pitchFamily="2" charset="2"/>
              <a:buChar char="l"/>
            </a:pPr>
            <a:r>
              <a:rPr lang="zh-TW" altLang="zh-TW" sz="2800" b="1" dirty="0">
                <a:solidFill>
                  <a:srgbClr val="FF0000"/>
                </a:solidFill>
                <a:latin typeface="微軟正黑體" panose="020B0604030504040204" pitchFamily="34" charset="-120"/>
                <a:ea typeface="微軟正黑體" panose="020B0604030504040204" pitchFamily="34" charset="-120"/>
              </a:rPr>
              <a:t>格式：</a:t>
            </a:r>
            <a:r>
              <a:rPr lang="zh-TW" altLang="en-US" sz="2800" b="1" dirty="0">
                <a:solidFill>
                  <a:srgbClr val="FF0000"/>
                </a:solidFill>
                <a:latin typeface="微軟正黑體" panose="020B0604030504040204" pitchFamily="34" charset="-120"/>
                <a:ea typeface="微軟正黑體" panose="020B0604030504040204" pitchFamily="34" charset="-120"/>
              </a:rPr>
              <a:t>八開圖畫紙</a:t>
            </a:r>
            <a:endParaRPr lang="en-US" altLang="zh-TW" sz="2800" b="1" dirty="0">
              <a:solidFill>
                <a:srgbClr val="FF0000"/>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l"/>
            </a:pPr>
            <a:r>
              <a:rPr lang="zh-TW" altLang="en-US" sz="2600" dirty="0">
                <a:latin typeface="微軟正黑體" panose="020B0604030504040204" pitchFamily="34" charset="-120"/>
                <a:ea typeface="微軟正黑體" panose="020B0604030504040204" pitchFamily="34" charset="-120"/>
              </a:rPr>
              <a:t>參加競賽作品之故事架構、創意及對白設計，可參考本次宣導短片加以發揮，以生動活潑之方式表達健康體位。宣導短片網址：</a:t>
            </a:r>
            <a:r>
              <a:rPr lang="en-US" altLang="zh-TW" sz="2000" dirty="0">
                <a:latin typeface="微軟正黑體" panose="020B0604030504040204" pitchFamily="34" charset="-120"/>
                <a:ea typeface="微軟正黑體" panose="020B0604030504040204" pitchFamily="34" charset="-120"/>
                <a:hlinkClick r:id="rId2"/>
              </a:rPr>
              <a:t>https://</a:t>
            </a:r>
            <a:r>
              <a:rPr lang="en-US" altLang="zh-TW" sz="2000" dirty="0" err="1">
                <a:latin typeface="微軟正黑體" panose="020B0604030504040204" pitchFamily="34" charset="-120"/>
                <a:ea typeface="微軟正黑體" panose="020B0604030504040204" pitchFamily="34" charset="-120"/>
                <a:hlinkClick r:id="rId2"/>
              </a:rPr>
              <a:t>youtu.be</a:t>
            </a:r>
            <a:r>
              <a:rPr lang="en-US" altLang="zh-TW" sz="2000" dirty="0">
                <a:latin typeface="微軟正黑體" panose="020B0604030504040204" pitchFamily="34" charset="-120"/>
                <a:ea typeface="微軟正黑體" panose="020B0604030504040204" pitchFamily="34" charset="-120"/>
                <a:hlinkClick r:id="rId2"/>
              </a:rPr>
              <a:t>/</a:t>
            </a:r>
            <a:r>
              <a:rPr lang="en-US" altLang="zh-TW" sz="2000" dirty="0" err="1">
                <a:latin typeface="微軟正黑體" panose="020B0604030504040204" pitchFamily="34" charset="-120"/>
                <a:ea typeface="微軟正黑體" panose="020B0604030504040204" pitchFamily="34" charset="-120"/>
                <a:hlinkClick r:id="rId2"/>
              </a:rPr>
              <a:t>gPPMGaZAKl4?si</a:t>
            </a:r>
            <a:r>
              <a:rPr lang="en-US" altLang="zh-TW" sz="2000" dirty="0">
                <a:latin typeface="微軟正黑體" panose="020B0604030504040204" pitchFamily="34" charset="-120"/>
                <a:ea typeface="微軟正黑體" panose="020B0604030504040204" pitchFamily="34" charset="-120"/>
                <a:hlinkClick r:id="rId2"/>
              </a:rPr>
              <a:t>=</a:t>
            </a:r>
            <a:r>
              <a:rPr lang="en-US" altLang="zh-TW" sz="2000" dirty="0" err="1">
                <a:latin typeface="微軟正黑體" panose="020B0604030504040204" pitchFamily="34" charset="-120"/>
                <a:ea typeface="微軟正黑體" panose="020B0604030504040204" pitchFamily="34" charset="-120"/>
                <a:hlinkClick r:id="rId2"/>
              </a:rPr>
              <a:t>XY9YShMuWYmMpI1</a:t>
            </a:r>
            <a:endParaRPr lang="zh-TW" altLang="en-US" sz="2000" dirty="0">
              <a:latin typeface="微軟正黑體" panose="020B0604030504040204" pitchFamily="34" charset="-120"/>
              <a:ea typeface="微軟正黑體" panose="020B0604030504040204" pitchFamily="34" charset="-120"/>
            </a:endParaRPr>
          </a:p>
          <a:p>
            <a:pPr marL="0" lvl="1" indent="0">
              <a:lnSpc>
                <a:spcPct val="100000"/>
              </a:lnSpc>
              <a:buNone/>
            </a:pPr>
            <a:r>
              <a:rPr lang="zh-TW" altLang="zh-TW" sz="2800" b="1" dirty="0">
                <a:solidFill>
                  <a:srgbClr val="0066CC"/>
                </a:solidFill>
                <a:latin typeface="微軟正黑體" panose="020B0604030504040204" pitchFamily="34" charset="-120"/>
                <a:ea typeface="微軟正黑體" panose="020B0604030504040204" pitchFamily="34" charset="-120"/>
              </a:rPr>
              <a:t>主題</a:t>
            </a:r>
            <a:r>
              <a:rPr lang="zh-TW" altLang="en-US" sz="2800" b="1" dirty="0">
                <a:solidFill>
                  <a:srgbClr val="0066CC"/>
                </a:solidFill>
                <a:latin typeface="微軟正黑體" panose="020B0604030504040204" pitchFamily="34" charset="-120"/>
                <a:ea typeface="微軟正黑體" panose="020B0604030504040204" pitchFamily="34" charset="-120"/>
              </a:rPr>
              <a:t>：</a:t>
            </a:r>
            <a:endParaRPr lang="en-US" altLang="zh-TW" sz="2800" b="1" dirty="0">
              <a:solidFill>
                <a:srgbClr val="0066CC"/>
              </a:solidFill>
              <a:latin typeface="微軟正黑體" panose="020B0604030504040204" pitchFamily="34" charset="-120"/>
              <a:ea typeface="微軟正黑體" panose="020B0604030504040204" pitchFamily="34" charset="-120"/>
            </a:endParaRPr>
          </a:p>
          <a:p>
            <a:pPr marL="0" lvl="1" indent="0">
              <a:lnSpc>
                <a:spcPct val="100000"/>
              </a:lnSpc>
              <a:buNone/>
            </a:pPr>
            <a:r>
              <a:rPr lang="zh-TW" altLang="en-US" sz="2000" b="1" dirty="0">
                <a:solidFill>
                  <a:srgbClr val="FF0000"/>
                </a:solidFill>
                <a:latin typeface="微軟正黑體" panose="020B0604030504040204" pitchFamily="34" charset="-120"/>
                <a:ea typeface="微軟正黑體" panose="020B0604030504040204" pitchFamily="34" charset="-120"/>
              </a:rPr>
              <a:t>報名表須註明主題，主題選擇如下</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可自選單一主題或多個主題融合</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marL="0" lvl="1" indent="0">
              <a:lnSpc>
                <a:spcPct val="100000"/>
              </a:lnSpc>
              <a:buNone/>
            </a:pPr>
            <a:r>
              <a:rPr lang="en-US" altLang="zh-TW" sz="2000" b="1" dirty="0">
                <a:solidFill>
                  <a:schemeClr val="tx1"/>
                </a:solidFill>
                <a:latin typeface="微軟正黑體" panose="020B0604030504040204" pitchFamily="34" charset="-120"/>
                <a:ea typeface="微軟正黑體" panose="020B0604030504040204" pitchFamily="34" charset="-120"/>
              </a:rPr>
              <a:t>A.</a:t>
            </a:r>
            <a:r>
              <a:rPr lang="zh-TW" altLang="en-US" sz="2000" b="1" dirty="0">
                <a:solidFill>
                  <a:schemeClr val="tx1"/>
                </a:solidFill>
                <a:latin typeface="微軟正黑體" panose="020B0604030504040204" pitchFamily="34" charset="-120"/>
                <a:ea typeface="微軟正黑體" panose="020B0604030504040204" pitchFamily="34" charset="-120"/>
              </a:rPr>
              <a:t>睡滿八小時                                                  </a:t>
            </a:r>
            <a:r>
              <a:rPr lang="en-US" altLang="zh-TW" sz="2000" b="1" dirty="0">
                <a:solidFill>
                  <a:schemeClr val="tx1"/>
                </a:solidFill>
                <a:latin typeface="微軟正黑體" panose="020B0604030504040204" pitchFamily="34" charset="-120"/>
                <a:ea typeface="微軟正黑體" panose="020B0604030504040204" pitchFamily="34" charset="-120"/>
              </a:rPr>
              <a:t>D.</a:t>
            </a:r>
            <a:r>
              <a:rPr lang="zh-TW" altLang="en-US" sz="2000" b="1" dirty="0">
                <a:solidFill>
                  <a:schemeClr val="tx1"/>
                </a:solidFill>
                <a:latin typeface="微軟正黑體" panose="020B0604030504040204" pitchFamily="34" charset="-120"/>
                <a:ea typeface="微軟正黑體" panose="020B0604030504040204" pitchFamily="34" charset="-120"/>
              </a:rPr>
              <a:t>天天運動一小時</a:t>
            </a:r>
            <a:r>
              <a:rPr lang="en-US" altLang="zh-TW" sz="2000" b="1" dirty="0">
                <a:solidFill>
                  <a:schemeClr val="tx1"/>
                </a:solidFill>
                <a:latin typeface="微軟正黑體" panose="020B0604030504040204" pitchFamily="34" charset="-120"/>
                <a:ea typeface="微軟正黑體" panose="020B0604030504040204" pitchFamily="34" charset="-120"/>
              </a:rPr>
              <a:t>(</a:t>
            </a:r>
            <a:r>
              <a:rPr lang="zh-TW" altLang="en-US" sz="2000" b="1" dirty="0">
                <a:solidFill>
                  <a:schemeClr val="tx1"/>
                </a:solidFill>
                <a:latin typeface="微軟正黑體" panose="020B0604030504040204" pitchFamily="34" charset="-120"/>
                <a:ea typeface="微軟正黑體" panose="020B0604030504040204" pitchFamily="34" charset="-120"/>
              </a:rPr>
              <a:t>至少</a:t>
            </a:r>
            <a:r>
              <a:rPr lang="en-US" altLang="zh-TW" sz="2000" b="1" dirty="0">
                <a:solidFill>
                  <a:schemeClr val="tx1"/>
                </a:solidFill>
                <a:latin typeface="微軟正黑體" panose="020B0604030504040204" pitchFamily="34" charset="-120"/>
                <a:ea typeface="微軟正黑體" panose="020B0604030504040204" pitchFamily="34" charset="-120"/>
              </a:rPr>
              <a:t>) </a:t>
            </a:r>
          </a:p>
          <a:p>
            <a:pPr marL="0" lvl="1" indent="0">
              <a:lnSpc>
                <a:spcPct val="100000"/>
              </a:lnSpc>
              <a:buNone/>
            </a:pPr>
            <a:r>
              <a:rPr lang="en-US" altLang="zh-TW" sz="2000" b="1" dirty="0">
                <a:solidFill>
                  <a:schemeClr val="tx1"/>
                </a:solidFill>
                <a:latin typeface="微軟正黑體" panose="020B0604030504040204" pitchFamily="34" charset="-120"/>
                <a:ea typeface="微軟正黑體" panose="020B0604030504040204" pitchFamily="34" charset="-120"/>
              </a:rPr>
              <a:t>B.</a:t>
            </a:r>
            <a:r>
              <a:rPr lang="zh-TW" altLang="en-US" sz="2000" b="1" dirty="0">
                <a:solidFill>
                  <a:schemeClr val="tx1"/>
                </a:solidFill>
                <a:latin typeface="微軟正黑體" panose="020B0604030504040204" pitchFamily="34" charset="-120"/>
                <a:ea typeface="微軟正黑體" panose="020B0604030504040204" pitchFamily="34" charset="-120"/>
              </a:rPr>
              <a:t>天天五蔬果                                                  </a:t>
            </a:r>
            <a:r>
              <a:rPr lang="en-US" altLang="zh-TW" sz="2000" b="1" dirty="0">
                <a:solidFill>
                  <a:schemeClr val="tx1"/>
                </a:solidFill>
                <a:latin typeface="微軟正黑體" panose="020B0604030504040204" pitchFamily="34" charset="-120"/>
                <a:ea typeface="微軟正黑體" panose="020B0604030504040204" pitchFamily="34" charset="-120"/>
              </a:rPr>
              <a:t>E.</a:t>
            </a:r>
            <a:r>
              <a:rPr lang="zh-TW" altLang="en-US" sz="2000" b="1" dirty="0">
                <a:solidFill>
                  <a:schemeClr val="tx1"/>
                </a:solidFill>
                <a:latin typeface="微軟正黑體" panose="020B0604030504040204" pitchFamily="34" charset="-120"/>
                <a:ea typeface="微軟正黑體" panose="020B0604030504040204" pitchFamily="34" charset="-120"/>
              </a:rPr>
              <a:t>喝足白開水拒絕含糖飲料</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marL="0" lvl="1" indent="0">
              <a:lnSpc>
                <a:spcPct val="100000"/>
              </a:lnSpc>
              <a:buNone/>
            </a:pPr>
            <a:r>
              <a:rPr lang="en-US" altLang="zh-TW" sz="2000" b="1" dirty="0">
                <a:solidFill>
                  <a:schemeClr val="tx1"/>
                </a:solidFill>
                <a:latin typeface="微軟正黑體" panose="020B0604030504040204" pitchFamily="34" charset="-120"/>
                <a:ea typeface="微軟正黑體" panose="020B0604030504040204" pitchFamily="34" charset="-120"/>
              </a:rPr>
              <a:t>C.</a:t>
            </a:r>
            <a:r>
              <a:rPr lang="zh-TW" altLang="en-US" sz="2000" b="1" dirty="0">
                <a:solidFill>
                  <a:schemeClr val="tx1"/>
                </a:solidFill>
                <a:latin typeface="微軟正黑體" panose="020B0604030504040204" pitchFamily="34" charset="-120"/>
                <a:ea typeface="微軟正黑體" panose="020B0604030504040204" pitchFamily="34" charset="-120"/>
              </a:rPr>
              <a:t>課後久坐看螢幕時間少於兩小時</a:t>
            </a:r>
            <a:endParaRPr lang="zh-TW"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911752" y="3020"/>
            <a:ext cx="2232248"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TW" altLang="en-US" sz="3600" b="1" dirty="0">
                <a:latin typeface="微軟正黑體" panose="020B0604030504040204" pitchFamily="34" charset="-120"/>
                <a:ea typeface="微軟正黑體" panose="020B0604030504040204" pitchFamily="34" charset="-120"/>
              </a:rPr>
              <a:t>五年級</a:t>
            </a:r>
            <a:r>
              <a:rPr lang="zh-TW" altLang="en-US" sz="2000" b="1" dirty="0">
                <a:latin typeface="微軟正黑體" panose="020B0604030504040204" pitchFamily="34" charset="-120"/>
                <a:ea typeface="微軟正黑體" panose="020B0604030504040204" pitchFamily="34" charset="-120"/>
              </a:rPr>
              <a:t>為主</a:t>
            </a:r>
          </a:p>
        </p:txBody>
      </p:sp>
      <p:pic>
        <p:nvPicPr>
          <p:cNvPr id="5" name="圖片 4"/>
          <p:cNvPicPr>
            <a:picLocks noChangeAspect="1"/>
          </p:cNvPicPr>
          <p:nvPr/>
        </p:nvPicPr>
        <p:blipFill>
          <a:blip r:embed="rId3"/>
          <a:stretch>
            <a:fillRect/>
          </a:stretch>
        </p:blipFill>
        <p:spPr>
          <a:xfrm>
            <a:off x="7764488" y="3429000"/>
            <a:ext cx="1200000" cy="1047619"/>
          </a:xfrm>
          <a:prstGeom prst="rect">
            <a:avLst/>
          </a:prstGeom>
        </p:spPr>
      </p:pic>
    </p:spTree>
    <p:extLst>
      <p:ext uri="{BB962C8B-B14F-4D97-AF65-F5344CB8AC3E}">
        <p14:creationId xmlns:p14="http://schemas.microsoft.com/office/powerpoint/2010/main" val="4086627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7206" y="260648"/>
            <a:ext cx="7757612" cy="1278901"/>
          </a:xfrm>
        </p:spPr>
        <p:txBody>
          <a:bodyPr>
            <a:normAutofit/>
          </a:bodyPr>
          <a:lstStyle/>
          <a:p>
            <a:pPr>
              <a:lnSpc>
                <a:spcPct val="100000"/>
              </a:lnSpc>
            </a:pPr>
            <a:r>
              <a:rPr lang="zh-TW" altLang="en-US" sz="3600" b="1" dirty="0">
                <a:latin typeface="微軟正黑體" panose="020B0604030504040204" pitchFamily="34" charset="-120"/>
                <a:ea typeface="微軟正黑體" panose="020B0604030504040204" pitchFamily="34" charset="-120"/>
              </a:rPr>
              <a:t>健康體位四格漫畫 參考範例</a:t>
            </a:r>
            <a:endParaRPr lang="zh-TW" altLang="en-US" sz="3600"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a:stretch>
            <a:fillRect/>
          </a:stretch>
        </p:blipFill>
        <p:spPr>
          <a:xfrm>
            <a:off x="1043608" y="1412776"/>
            <a:ext cx="7125270" cy="5184576"/>
          </a:xfrm>
          <a:prstGeom prst="rect">
            <a:avLst/>
          </a:prstGeom>
        </p:spPr>
      </p:pic>
    </p:spTree>
    <p:extLst>
      <p:ext uri="{BB962C8B-B14F-4D97-AF65-F5344CB8AC3E}">
        <p14:creationId xmlns:p14="http://schemas.microsoft.com/office/powerpoint/2010/main" val="3952178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7206" y="260648"/>
            <a:ext cx="7953226" cy="1278901"/>
          </a:xfrm>
        </p:spPr>
        <p:txBody>
          <a:bodyPr>
            <a:normAutofit/>
          </a:bodyPr>
          <a:lstStyle/>
          <a:p>
            <a:pPr>
              <a:lnSpc>
                <a:spcPct val="100000"/>
              </a:lnSpc>
            </a:pPr>
            <a:r>
              <a:rPr lang="zh-TW" altLang="en-US" sz="3600" b="1" dirty="0">
                <a:latin typeface="微軟正黑體" panose="020B0604030504040204" pitchFamily="34" charset="-120"/>
                <a:ea typeface="微軟正黑體" panose="020B0604030504040204" pitchFamily="34" charset="-120"/>
              </a:rPr>
              <a:t>健康體位四格漫畫 參考範例</a:t>
            </a:r>
            <a:endParaRPr lang="zh-TW" altLang="en-US" sz="3600"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2"/>
          <a:srcRect l="36004" t="35559" r="35993" b="16436"/>
          <a:stretch/>
        </p:blipFill>
        <p:spPr>
          <a:xfrm>
            <a:off x="450024" y="1844824"/>
            <a:ext cx="4032447" cy="3888432"/>
          </a:xfrm>
          <a:prstGeom prst="rect">
            <a:avLst/>
          </a:prstGeom>
        </p:spPr>
      </p:pic>
      <p:pic>
        <p:nvPicPr>
          <p:cNvPr id="4" name="圖片 3"/>
          <p:cNvPicPr>
            <a:picLocks noChangeAspect="1"/>
          </p:cNvPicPr>
          <p:nvPr/>
        </p:nvPicPr>
        <p:blipFill rotWithShape="1">
          <a:blip r:embed="rId3"/>
          <a:srcRect l="36530" t="38101" r="37008" b="17449"/>
          <a:stretch/>
        </p:blipFill>
        <p:spPr>
          <a:xfrm>
            <a:off x="4644009" y="1811612"/>
            <a:ext cx="4150516" cy="3921643"/>
          </a:xfrm>
          <a:prstGeom prst="rect">
            <a:avLst/>
          </a:prstGeom>
        </p:spPr>
      </p:pic>
    </p:spTree>
    <p:extLst>
      <p:ext uri="{BB962C8B-B14F-4D97-AF65-F5344CB8AC3E}">
        <p14:creationId xmlns:p14="http://schemas.microsoft.com/office/powerpoint/2010/main" val="3419750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188640"/>
            <a:ext cx="7992888" cy="936104"/>
          </a:xfrm>
        </p:spPr>
        <p:style>
          <a:lnRef idx="3">
            <a:schemeClr val="lt1"/>
          </a:lnRef>
          <a:fillRef idx="1">
            <a:schemeClr val="accent2"/>
          </a:fillRef>
          <a:effectRef idx="1">
            <a:schemeClr val="accent2"/>
          </a:effectRef>
          <a:fontRef idx="minor">
            <a:schemeClr val="lt1"/>
          </a:fontRef>
        </p:style>
        <p:txBody>
          <a:bodyPr>
            <a:noAutofit/>
          </a:bodyPr>
          <a:lstStyle/>
          <a:p>
            <a:pPr algn="l"/>
            <a:r>
              <a:rPr lang="zh-TW" altLang="zh-TW" sz="4000" b="1" dirty="0">
                <a:latin typeface="微軟正黑體" panose="020B0604030504040204" pitchFamily="34" charset="-120"/>
                <a:ea typeface="微軟正黑體" panose="020B0604030504040204" pitchFamily="34" charset="-120"/>
              </a:rPr>
              <a:t>「性教育</a:t>
            </a:r>
            <a:r>
              <a:rPr lang="en-US" altLang="zh-TW" sz="4000" b="1" dirty="0">
                <a:latin typeface="微軟正黑體" panose="020B0604030504040204" pitchFamily="34" charset="-120"/>
                <a:ea typeface="微軟正黑體" panose="020B0604030504040204" pitchFamily="34" charset="-120"/>
              </a:rPr>
              <a:t>/</a:t>
            </a:r>
            <a:r>
              <a:rPr lang="zh-TW" altLang="zh-TW" sz="4000" b="1" dirty="0">
                <a:latin typeface="微軟正黑體" panose="020B0604030504040204" pitchFamily="34" charset="-120"/>
                <a:ea typeface="微軟正黑體" panose="020B0604030504040204" pitchFamily="34" charset="-120"/>
              </a:rPr>
              <a:t>愛滋防治議題」漫畫比賽</a:t>
            </a:r>
            <a:endParaRPr lang="zh-TW" altLang="en-US" sz="4000" dirty="0">
              <a:solidFill>
                <a:srgbClr val="C0000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611560" y="1556792"/>
            <a:ext cx="7924800" cy="5112568"/>
          </a:xfrm>
        </p:spPr>
        <p:txBody>
          <a:bodyPr>
            <a:noAutofit/>
          </a:bodyPr>
          <a:lstStyle/>
          <a:p>
            <a:pPr>
              <a:lnSpc>
                <a:spcPts val="3400"/>
              </a:lnSpc>
              <a:spcBef>
                <a:spcPts val="0"/>
              </a:spcBef>
            </a:pPr>
            <a:r>
              <a:rPr lang="zh-TW" altLang="en-US" sz="2800" b="1" dirty="0">
                <a:solidFill>
                  <a:srgbClr val="C00000"/>
                </a:solidFill>
                <a:latin typeface="微軟正黑體" panose="020B0604030504040204" pitchFamily="34" charset="-120"/>
                <a:ea typeface="微軟正黑體" panose="020B0604030504040204" pitchFamily="34" charset="-120"/>
              </a:rPr>
              <a:t>八開大小</a:t>
            </a:r>
            <a:endParaRPr lang="en-US" altLang="zh-TW" sz="2800" b="1" dirty="0">
              <a:solidFill>
                <a:schemeClr val="accent6">
                  <a:lumMod val="75000"/>
                </a:schemeClr>
              </a:solidFill>
              <a:latin typeface="微軟正黑體" panose="020B0604030504040204" pitchFamily="34" charset="-120"/>
              <a:ea typeface="微軟正黑體" panose="020B0604030504040204" pitchFamily="34" charset="-120"/>
            </a:endParaRPr>
          </a:p>
          <a:p>
            <a:pPr>
              <a:lnSpc>
                <a:spcPts val="3400"/>
              </a:lnSpc>
              <a:spcBef>
                <a:spcPts val="0"/>
              </a:spcBef>
            </a:pPr>
            <a:r>
              <a:rPr lang="zh-TW" altLang="zh-TW" sz="2800" b="1" dirty="0">
                <a:solidFill>
                  <a:schemeClr val="accent6">
                    <a:lumMod val="75000"/>
                  </a:schemeClr>
                </a:solidFill>
                <a:latin typeface="微軟正黑體" panose="020B0604030504040204" pitchFamily="34" charset="-120"/>
                <a:ea typeface="微軟正黑體" panose="020B0604030504040204" pitchFamily="34" charset="-120"/>
              </a:rPr>
              <a:t>主題</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sym typeface="Wingdings" panose="05000000000000000000" pitchFamily="2" charset="2"/>
              </a:rPr>
              <a:t>1.</a:t>
            </a:r>
            <a:r>
              <a:rPr lang="zh-TW" altLang="zh-TW" sz="2800" b="1" dirty="0">
                <a:solidFill>
                  <a:schemeClr val="accent6">
                    <a:lumMod val="75000"/>
                  </a:schemeClr>
                </a:solidFill>
                <a:latin typeface="微軟正黑體" panose="020B0604030504040204" pitchFamily="34" charset="-120"/>
                <a:ea typeface="微軟正黑體" panose="020B0604030504040204" pitchFamily="34" charset="-120"/>
              </a:rPr>
              <a:t>性教育</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    </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2.</a:t>
            </a:r>
            <a:r>
              <a:rPr lang="zh-TW" altLang="zh-TW" sz="2800" b="1" dirty="0">
                <a:solidFill>
                  <a:schemeClr val="accent6">
                    <a:lumMod val="75000"/>
                  </a:schemeClr>
                </a:solidFill>
                <a:latin typeface="微軟正黑體" panose="020B0604030504040204" pitchFamily="34" charset="-120"/>
                <a:ea typeface="微軟正黑體" panose="020B0604030504040204" pitchFamily="34" charset="-120"/>
              </a:rPr>
              <a:t>愛滋病防治與關懷</a:t>
            </a:r>
          </a:p>
          <a:p>
            <a:pPr marL="0" indent="0">
              <a:buNone/>
            </a:pPr>
            <a:r>
              <a:rPr lang="zh-TW" altLang="en-US" sz="2400" dirty="0">
                <a:solidFill>
                  <a:srgbClr val="FF0066"/>
                </a:solidFill>
                <a:latin typeface="微軟正黑體" panose="020B0604030504040204" pitchFamily="34" charset="-120"/>
                <a:ea typeface="微軟正黑體" panose="020B0604030504040204" pitchFamily="34" charset="-120"/>
              </a:rPr>
              <a:t>性教育</a:t>
            </a:r>
            <a:r>
              <a:rPr lang="en-US" altLang="zh-TW" sz="2400" dirty="0">
                <a:solidFill>
                  <a:srgbClr val="FF0066"/>
                </a:solidFill>
                <a:latin typeface="微軟正黑體" panose="020B0604030504040204" pitchFamily="34" charset="-120"/>
                <a:ea typeface="微軟正黑體" panose="020B0604030504040204" pitchFamily="34" charset="-120"/>
              </a:rPr>
              <a:t>~</a:t>
            </a:r>
            <a:r>
              <a:rPr lang="zh-TW" altLang="en-US" sz="2400" dirty="0">
                <a:solidFill>
                  <a:srgbClr val="FF0066"/>
                </a:solidFill>
                <a:latin typeface="微軟正黑體" panose="020B0604030504040204" pitchFamily="34" charset="-120"/>
                <a:ea typeface="微軟正黑體" panose="020B0604030504040204" pitchFamily="34" charset="-120"/>
              </a:rPr>
              <a:t>我的青春記事</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青春期生理與外觀變化之保健與調適或因生理的改變而造成的煩惱可以如何解決</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如：青春痘的出現引發了什麼問題及處理結果</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第二性徵的出現帶來哪些問題與結果</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身高不夠高或太高有什麼困擾及解決辦法</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體重的變化帶來怎樣的問題與解決方式</a:t>
            </a:r>
            <a:r>
              <a:rPr lang="en-US" altLang="zh-TW" sz="2400" dirty="0">
                <a:latin typeface="微軟正黑體" panose="020B0604030504040204" pitchFamily="34" charset="-120"/>
                <a:ea typeface="微軟正黑體" panose="020B0604030504040204" pitchFamily="34" charset="-120"/>
              </a:rPr>
              <a:t>……) </a:t>
            </a:r>
            <a:r>
              <a:rPr lang="en-US" altLang="zh-TW" dirty="0"/>
              <a:t>	</a:t>
            </a:r>
          </a:p>
          <a:p>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以標語及插畫創作於</a:t>
            </a:r>
            <a:r>
              <a:rPr lang="en-US" altLang="zh-TW" dirty="0">
                <a:latin typeface="微軟正黑體" panose="020B0604030504040204" pitchFamily="34" charset="-120"/>
                <a:ea typeface="微軟正黑體" panose="020B0604030504040204" pitchFamily="34" charset="-120"/>
              </a:rPr>
              <a:t>8</a:t>
            </a:r>
            <a:r>
              <a:rPr lang="zh-TW" altLang="en-US" dirty="0">
                <a:latin typeface="微軟正黑體" panose="020B0604030504040204" pitchFamily="34" charset="-120"/>
                <a:ea typeface="微軟正黑體" panose="020B0604030504040204" pitchFamily="34" charset="-120"/>
              </a:rPr>
              <a:t>開圖紙</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紙張種類不限</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，製作方式不限</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例如</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平面手繪或電腦繪圖等皆可，且不限顏料或畫風，黑白或彩色均可</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，但請勿用立體剪貼。</a:t>
            </a:r>
          </a:p>
          <a:p>
            <a:r>
              <a:rPr lang="en-US" altLang="zh-TW" dirty="0">
                <a:latin typeface="微軟正黑體" panose="020B0604030504040204" pitchFamily="34" charset="-120"/>
                <a:ea typeface="微軟正黑體" panose="020B0604030504040204" pitchFamily="34" charset="-120"/>
              </a:rPr>
              <a:t>2.</a:t>
            </a:r>
            <a:r>
              <a:rPr lang="zh-TW" altLang="zh-TW" dirty="0">
                <a:latin typeface="微軟正黑體" panose="020B0604030504040204" pitchFamily="34" charset="-120"/>
                <a:ea typeface="微軟正黑體" panose="020B0604030504040204" pitchFamily="34" charset="-120"/>
              </a:rPr>
              <a:t>字數及呈現方式</a:t>
            </a:r>
            <a:r>
              <a:rPr lang="en-US" altLang="zh-TW"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作品一律為平面文字作品，字數限定在</a:t>
            </a:r>
            <a:r>
              <a:rPr lang="en-US" altLang="zh-TW" dirty="0">
                <a:latin typeface="微軟正黑體" panose="020B0604030504040204" pitchFamily="34" charset="-120"/>
                <a:ea typeface="微軟正黑體" panose="020B0604030504040204" pitchFamily="34" charset="-120"/>
              </a:rPr>
              <a:t>20</a:t>
            </a:r>
            <a:r>
              <a:rPr lang="zh-TW" altLang="zh-TW" dirty="0">
                <a:latin typeface="微軟正黑體" panose="020B0604030504040204" pitchFamily="34" charset="-120"/>
                <a:ea typeface="微軟正黑體" panose="020B0604030504040204" pitchFamily="34" charset="-120"/>
              </a:rPr>
              <a:t>字內</a:t>
            </a:r>
            <a:r>
              <a:rPr lang="en-US" altLang="zh-TW"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可使用外語，每字符視做一字</a:t>
            </a:r>
            <a:r>
              <a:rPr lang="en-US" altLang="zh-TW"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如</a:t>
            </a:r>
            <a:r>
              <a:rPr lang="en-US" altLang="zh-TW" dirty="0">
                <a:latin typeface="微軟正黑體" panose="020B0604030504040204" pitchFamily="34" charset="-120"/>
                <a:ea typeface="微軟正黑體" panose="020B0604030504040204" pitchFamily="34" charset="-120"/>
              </a:rPr>
              <a:t>Apple</a:t>
            </a:r>
            <a:r>
              <a:rPr lang="zh-TW" altLang="zh-TW" dirty="0">
                <a:latin typeface="微軟正黑體" panose="020B0604030504040204" pitchFamily="34" charset="-120"/>
                <a:ea typeface="微軟正黑體" panose="020B0604030504040204" pitchFamily="34" charset="-120"/>
              </a:rPr>
              <a:t>為五字</a:t>
            </a:r>
            <a:r>
              <a:rPr lang="en-US" altLang="zh-TW"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，若使用諧音、方言請以繁體中文方式創作。字數計算不含標點符號</a:t>
            </a:r>
            <a:r>
              <a:rPr lang="en-US" altLang="zh-TW"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516216" y="1124744"/>
            <a:ext cx="208823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TW" altLang="en-US" sz="3600" b="1" dirty="0">
                <a:latin typeface="微軟正黑體" panose="020B0604030504040204" pitchFamily="34" charset="-120"/>
                <a:ea typeface="微軟正黑體" panose="020B0604030504040204" pitchFamily="34" charset="-120"/>
              </a:rPr>
              <a:t>六年級</a:t>
            </a:r>
            <a:r>
              <a:rPr lang="zh-TW" altLang="en-US" sz="2000" b="1" dirty="0">
                <a:latin typeface="微軟正黑體" panose="020B0604030504040204" pitchFamily="34" charset="-120"/>
                <a:ea typeface="微軟正黑體" panose="020B0604030504040204" pitchFamily="34" charset="-120"/>
              </a:rPr>
              <a:t>為主</a:t>
            </a:r>
          </a:p>
        </p:txBody>
      </p:sp>
    </p:spTree>
    <p:extLst>
      <p:ext uri="{BB962C8B-B14F-4D97-AF65-F5344CB8AC3E}">
        <p14:creationId xmlns:p14="http://schemas.microsoft.com/office/powerpoint/2010/main" val="2122862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6564" y="260648"/>
            <a:ext cx="7924800" cy="1138138"/>
          </a:xfrm>
        </p:spPr>
        <p:txBody>
          <a:bodyPr>
            <a:noAutofit/>
          </a:bodyPr>
          <a:lstStyle/>
          <a:p>
            <a:r>
              <a:rPr lang="zh-TW" altLang="en-US" sz="3600" b="1" dirty="0">
                <a:latin typeface="微軟正黑體" panose="020B0604030504040204" pitchFamily="34" charset="-120"/>
                <a:ea typeface="微軟正黑體" panose="020B0604030504040204" pitchFamily="34" charset="-120"/>
              </a:rPr>
              <a:t>性教育愛滋四格漫畫 參考範例</a:t>
            </a:r>
            <a:br>
              <a:rPr lang="en-US" altLang="zh-TW" sz="3600" b="1" dirty="0">
                <a:latin typeface="微軟正黑體" panose="020B0604030504040204" pitchFamily="34" charset="-120"/>
                <a:ea typeface="微軟正黑體" panose="020B0604030504040204" pitchFamily="34" charset="-120"/>
              </a:rPr>
            </a:b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今年不是四格</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 </a:t>
            </a:r>
            <a:endParaRPr lang="zh-TW" altLang="en-US" sz="36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r="8428" b="5900"/>
          <a:stretch/>
        </p:blipFill>
        <p:spPr>
          <a:xfrm rot="5400000">
            <a:off x="2035030" y="191705"/>
            <a:ext cx="5328592" cy="7742754"/>
          </a:xfrm>
          <a:prstGeom prst="rect">
            <a:avLst/>
          </a:prstGeom>
        </p:spPr>
      </p:pic>
    </p:spTree>
    <p:extLst>
      <p:ext uri="{BB962C8B-B14F-4D97-AF65-F5344CB8AC3E}">
        <p14:creationId xmlns:p14="http://schemas.microsoft.com/office/powerpoint/2010/main" val="469863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6564" y="260648"/>
            <a:ext cx="7924800" cy="1138138"/>
          </a:xfrm>
        </p:spPr>
        <p:txBody>
          <a:bodyPr>
            <a:noAutofit/>
          </a:bodyPr>
          <a:lstStyle/>
          <a:p>
            <a:r>
              <a:rPr lang="zh-TW" altLang="en-US" sz="3600" b="1" dirty="0">
                <a:latin typeface="微軟正黑體" panose="020B0604030504040204" pitchFamily="34" charset="-120"/>
                <a:ea typeface="微軟正黑體" panose="020B0604030504040204" pitchFamily="34" charset="-120"/>
              </a:rPr>
              <a:t>性教育愛滋四格漫畫 參考範例</a:t>
            </a:r>
            <a:br>
              <a:rPr lang="en-US" altLang="zh-TW" sz="3600" b="1" dirty="0">
                <a:latin typeface="微軟正黑體" panose="020B0604030504040204" pitchFamily="34" charset="-120"/>
                <a:ea typeface="微軟正黑體" panose="020B0604030504040204" pitchFamily="34" charset="-120"/>
              </a:rPr>
            </a:b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今年不是四格</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 </a:t>
            </a:r>
            <a:endParaRPr lang="zh-TW" altLang="en-US" sz="36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9388" t="-6699" r="9388" b="6699"/>
          <a:stretch/>
        </p:blipFill>
        <p:spPr>
          <a:xfrm rot="5400000">
            <a:off x="2047408" y="-167087"/>
            <a:ext cx="5544617" cy="7840250"/>
          </a:xfrm>
          <a:prstGeom prst="rect">
            <a:avLst/>
          </a:prstGeom>
        </p:spPr>
      </p:pic>
    </p:spTree>
    <p:extLst>
      <p:ext uri="{BB962C8B-B14F-4D97-AF65-F5344CB8AC3E}">
        <p14:creationId xmlns:p14="http://schemas.microsoft.com/office/powerpoint/2010/main" val="2784679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6564" y="260648"/>
            <a:ext cx="7924800" cy="1138138"/>
          </a:xfrm>
        </p:spPr>
        <p:txBody>
          <a:bodyPr>
            <a:noAutofit/>
          </a:bodyPr>
          <a:lstStyle/>
          <a:p>
            <a:r>
              <a:rPr lang="zh-TW" altLang="en-US" sz="3600" b="1" dirty="0">
                <a:latin typeface="微軟正黑體" panose="020B0604030504040204" pitchFamily="34" charset="-120"/>
                <a:ea typeface="微軟正黑體" panose="020B0604030504040204" pitchFamily="34" charset="-120"/>
              </a:rPr>
              <a:t>性教育愛滋四格漫畫 參考範例</a:t>
            </a:r>
            <a:br>
              <a:rPr lang="en-US" altLang="zh-TW" sz="3600" b="1" dirty="0">
                <a:latin typeface="微軟正黑體" panose="020B0604030504040204" pitchFamily="34" charset="-120"/>
                <a:ea typeface="微軟正黑體" panose="020B0604030504040204" pitchFamily="34" charset="-120"/>
              </a:rPr>
            </a:b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今年不是四格</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 </a:t>
            </a:r>
            <a:endParaRPr lang="zh-TW" altLang="en-US" sz="36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2"/>
          <a:stretch>
            <a:fillRect/>
          </a:stretch>
        </p:blipFill>
        <p:spPr>
          <a:xfrm>
            <a:off x="714470" y="1398786"/>
            <a:ext cx="7848987" cy="5450479"/>
          </a:xfrm>
          <a:prstGeom prst="rect">
            <a:avLst/>
          </a:prstGeom>
        </p:spPr>
      </p:pic>
    </p:spTree>
    <p:extLst>
      <p:ext uri="{BB962C8B-B14F-4D97-AF65-F5344CB8AC3E}">
        <p14:creationId xmlns:p14="http://schemas.microsoft.com/office/powerpoint/2010/main" val="717955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6564" y="260648"/>
            <a:ext cx="7924800" cy="1138138"/>
          </a:xfrm>
        </p:spPr>
        <p:txBody>
          <a:bodyPr>
            <a:noAutofit/>
          </a:bodyPr>
          <a:lstStyle/>
          <a:p>
            <a:r>
              <a:rPr lang="zh-TW" altLang="en-US" sz="3600" b="1" dirty="0">
                <a:latin typeface="微軟正黑體" panose="020B0604030504040204" pitchFamily="34" charset="-120"/>
                <a:ea typeface="微軟正黑體" panose="020B0604030504040204" pitchFamily="34" charset="-120"/>
              </a:rPr>
              <a:t>性教育愛滋四格漫畫 參考範例</a:t>
            </a:r>
            <a:br>
              <a:rPr lang="en-US" altLang="zh-TW" sz="3600" b="1" dirty="0">
                <a:latin typeface="微軟正黑體" panose="020B0604030504040204" pitchFamily="34" charset="-120"/>
                <a:ea typeface="微軟正黑體" panose="020B0604030504040204" pitchFamily="34" charset="-120"/>
              </a:rPr>
            </a:b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今年不是四格</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 </a:t>
            </a:r>
            <a:endParaRPr lang="zh-TW" altLang="en-US" sz="36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2"/>
          <a:stretch>
            <a:fillRect/>
          </a:stretch>
        </p:blipFill>
        <p:spPr>
          <a:xfrm>
            <a:off x="651372" y="1448010"/>
            <a:ext cx="7881067" cy="5287298"/>
          </a:xfrm>
          <a:prstGeom prst="rect">
            <a:avLst/>
          </a:prstGeom>
        </p:spPr>
      </p:pic>
    </p:spTree>
    <p:extLst>
      <p:ext uri="{BB962C8B-B14F-4D97-AF65-F5344CB8AC3E}">
        <p14:creationId xmlns:p14="http://schemas.microsoft.com/office/powerpoint/2010/main" val="290659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2919" y="499533"/>
            <a:ext cx="8079581" cy="1417299"/>
          </a:xfrm>
        </p:spPr>
        <p:txBody>
          <a:bodyPr/>
          <a:lstStyle/>
          <a:p>
            <a:r>
              <a:rPr lang="zh-TW" altLang="en-US" sz="4800" b="1" dirty="0">
                <a:latin typeface="微軟正黑體" panose="020B0604030504040204" pitchFamily="34" charset="-120"/>
                <a:ea typeface="微軟正黑體" panose="020B0604030504040204" pitchFamily="34" charset="-120"/>
              </a:rPr>
              <a:t>參賽同學請確認</a:t>
            </a:r>
          </a:p>
        </p:txBody>
      </p:sp>
      <p:sp>
        <p:nvSpPr>
          <p:cNvPr id="3" name="內容版面配置區 2"/>
          <p:cNvSpPr>
            <a:spLocks noGrp="1"/>
          </p:cNvSpPr>
          <p:nvPr>
            <p:ph idx="1"/>
          </p:nvPr>
        </p:nvSpPr>
        <p:spPr>
          <a:xfrm>
            <a:off x="755576" y="1916833"/>
            <a:ext cx="7772870" cy="3721970"/>
          </a:xfrm>
          <a:noFill/>
        </p:spPr>
        <p:txBody>
          <a:bodyPr>
            <a:normAutofit/>
          </a:bodyPr>
          <a:lstStyle/>
          <a:p>
            <a:r>
              <a:rPr lang="en-US" altLang="zh-TW" sz="3200" dirty="0">
                <a:solidFill>
                  <a:schemeClr val="bg2">
                    <a:lumMod val="50000"/>
                  </a:schemeClr>
                </a:solidFill>
                <a:latin typeface="微軟正黑體" panose="020B0604030504040204" pitchFamily="34" charset="-120"/>
                <a:ea typeface="微軟正黑體" panose="020B0604030504040204" pitchFamily="34" charset="-120"/>
              </a:rPr>
              <a:t>1.</a:t>
            </a:r>
            <a:r>
              <a:rPr lang="zh-TW" altLang="en-US" sz="3200" dirty="0">
                <a:solidFill>
                  <a:schemeClr val="bg2">
                    <a:lumMod val="50000"/>
                  </a:schemeClr>
                </a:solidFill>
                <a:latin typeface="微軟正黑體" panose="020B0604030504040204" pitchFamily="34" charset="-120"/>
                <a:ea typeface="微軟正黑體" panose="020B0604030504040204" pitchFamily="34" charset="-120"/>
              </a:rPr>
              <a:t>參賽主題</a:t>
            </a:r>
            <a:r>
              <a:rPr lang="en-US" altLang="zh-TW" sz="3200" dirty="0">
                <a:solidFill>
                  <a:schemeClr val="bg2">
                    <a:lumMod val="50000"/>
                  </a:schemeClr>
                </a:solidFill>
                <a:latin typeface="微軟正黑體" panose="020B0604030504040204" pitchFamily="34" charset="-120"/>
                <a:ea typeface="微軟正黑體" panose="020B0604030504040204" pitchFamily="34" charset="-120"/>
              </a:rPr>
              <a:t>(</a:t>
            </a:r>
            <a:r>
              <a:rPr lang="zh-TW" altLang="en-US" sz="3200" dirty="0">
                <a:solidFill>
                  <a:schemeClr val="bg2">
                    <a:lumMod val="50000"/>
                  </a:schemeClr>
                </a:solidFill>
                <a:latin typeface="微軟正黑體" panose="020B0604030504040204" pitchFamily="34" charset="-120"/>
                <a:ea typeface="微軟正黑體" panose="020B0604030504040204" pitchFamily="34" charset="-120"/>
              </a:rPr>
              <a:t>比賽辦法與報名表</a:t>
            </a:r>
            <a:r>
              <a:rPr lang="en-US" altLang="zh-TW" sz="3200" dirty="0">
                <a:solidFill>
                  <a:schemeClr val="bg2">
                    <a:lumMod val="50000"/>
                  </a:schemeClr>
                </a:solidFill>
                <a:latin typeface="微軟正黑體" panose="020B0604030504040204" pitchFamily="34" charset="-120"/>
                <a:ea typeface="微軟正黑體" panose="020B0604030504040204" pitchFamily="34" charset="-120"/>
              </a:rPr>
              <a:t>)</a:t>
            </a:r>
          </a:p>
          <a:p>
            <a:r>
              <a:rPr lang="en-US" altLang="zh-TW" sz="3200" dirty="0">
                <a:solidFill>
                  <a:schemeClr val="bg2">
                    <a:lumMod val="50000"/>
                  </a:schemeClr>
                </a:solidFill>
                <a:latin typeface="微軟正黑體" panose="020B0604030504040204" pitchFamily="34" charset="-120"/>
                <a:ea typeface="微軟正黑體" panose="020B0604030504040204" pitchFamily="34" charset="-120"/>
              </a:rPr>
              <a:t>2.</a:t>
            </a:r>
            <a:r>
              <a:rPr lang="zh-TW" altLang="en-US" sz="3200" dirty="0">
                <a:solidFill>
                  <a:schemeClr val="bg2">
                    <a:lumMod val="50000"/>
                  </a:schemeClr>
                </a:solidFill>
                <a:latin typeface="微軟正黑體" panose="020B0604030504040204" pitchFamily="34" charset="-120"/>
                <a:ea typeface="微軟正黑體" panose="020B0604030504040204" pitchFamily="34" charset="-120"/>
              </a:rPr>
              <a:t>比賽用紙</a:t>
            </a:r>
            <a:r>
              <a:rPr lang="en-US" altLang="zh-TW" sz="3200" dirty="0">
                <a:solidFill>
                  <a:schemeClr val="bg2">
                    <a:lumMod val="50000"/>
                  </a:schemeClr>
                </a:solidFill>
                <a:latin typeface="微軟正黑體" panose="020B0604030504040204" pitchFamily="34" charset="-120"/>
                <a:ea typeface="微軟正黑體" panose="020B0604030504040204" pitchFamily="34" charset="-120"/>
              </a:rPr>
              <a:t>(</a:t>
            </a:r>
            <a:r>
              <a:rPr lang="zh-TW" altLang="en-US" sz="3200" dirty="0">
                <a:solidFill>
                  <a:schemeClr val="bg2">
                    <a:lumMod val="50000"/>
                  </a:schemeClr>
                </a:solidFill>
                <a:latin typeface="微軟正黑體" panose="020B0604030504040204" pitchFamily="34" charset="-120"/>
                <a:ea typeface="微軟正黑體" panose="020B0604030504040204" pitchFamily="34" charset="-120"/>
              </a:rPr>
              <a:t>是否符合</a:t>
            </a:r>
            <a:r>
              <a:rPr lang="en-US" altLang="zh-TW" sz="3200" dirty="0">
                <a:solidFill>
                  <a:schemeClr val="bg2">
                    <a:lumMod val="50000"/>
                  </a:schemeClr>
                </a:solidFill>
                <a:latin typeface="微軟正黑體" panose="020B0604030504040204" pitchFamily="34" charset="-120"/>
                <a:ea typeface="微軟正黑體" panose="020B0604030504040204" pitchFamily="34" charset="-120"/>
              </a:rPr>
              <a:t>)</a:t>
            </a:r>
          </a:p>
          <a:p>
            <a:r>
              <a:rPr lang="en-US" altLang="zh-TW" sz="3200" dirty="0">
                <a:solidFill>
                  <a:schemeClr val="bg2">
                    <a:lumMod val="50000"/>
                  </a:schemeClr>
                </a:solidFill>
                <a:latin typeface="微軟正黑體" panose="020B0604030504040204" pitchFamily="34" charset="-120"/>
                <a:ea typeface="微軟正黑體" panose="020B0604030504040204" pitchFamily="34" charset="-120"/>
              </a:rPr>
              <a:t>3.</a:t>
            </a:r>
            <a:r>
              <a:rPr lang="zh-TW" altLang="en-US" sz="3600" dirty="0">
                <a:solidFill>
                  <a:srgbClr val="FF0066"/>
                </a:solidFill>
                <a:latin typeface="微軟正黑體" panose="020B0604030504040204" pitchFamily="34" charset="-120"/>
                <a:ea typeface="微軟正黑體" panose="020B0604030504040204" pitchFamily="34" charset="-120"/>
              </a:rPr>
              <a:t>交件日期</a:t>
            </a:r>
            <a:r>
              <a:rPr lang="zh-TW" altLang="en-US" sz="3600" dirty="0">
                <a:solidFill>
                  <a:srgbClr val="FF0066"/>
                </a:solidFill>
                <a:latin typeface="微軟正黑體" panose="020B0604030504040204" pitchFamily="34" charset="-120"/>
                <a:ea typeface="微軟正黑體" panose="020B0604030504040204" pitchFamily="34" charset="-120"/>
                <a:sym typeface="Wingdings" panose="05000000000000000000" pitchFamily="2" charset="2"/>
              </a:rPr>
              <a:t></a:t>
            </a:r>
            <a:r>
              <a:rPr lang="en-US" altLang="zh-TW" sz="3600" dirty="0">
                <a:solidFill>
                  <a:srgbClr val="FF0066"/>
                </a:solidFill>
                <a:latin typeface="微軟正黑體" panose="020B0604030504040204" pitchFamily="34" charset="-120"/>
                <a:ea typeface="微軟正黑體" panose="020B0604030504040204" pitchFamily="34" charset="-120"/>
              </a:rPr>
              <a:t>2/24(</a:t>
            </a:r>
            <a:r>
              <a:rPr lang="zh-TW" altLang="en-US" sz="3600" dirty="0">
                <a:solidFill>
                  <a:srgbClr val="FF0066"/>
                </a:solidFill>
                <a:latin typeface="微軟正黑體" panose="020B0604030504040204" pitchFamily="34" charset="-120"/>
                <a:ea typeface="微軟正黑體" panose="020B0604030504040204" pitchFamily="34" charset="-120"/>
              </a:rPr>
              <a:t>二</a:t>
            </a:r>
            <a:r>
              <a:rPr lang="en-US" altLang="zh-TW" sz="3600" dirty="0">
                <a:solidFill>
                  <a:srgbClr val="FF0066"/>
                </a:solidFill>
                <a:latin typeface="微軟正黑體" panose="020B0604030504040204" pitchFamily="34" charset="-120"/>
                <a:ea typeface="微軟正黑體" panose="020B0604030504040204" pitchFamily="34" charset="-120"/>
              </a:rPr>
              <a:t>)</a:t>
            </a:r>
            <a:r>
              <a:rPr lang="zh-TW" altLang="en-US" sz="3600" dirty="0">
                <a:solidFill>
                  <a:srgbClr val="FF0066"/>
                </a:solidFill>
                <a:latin typeface="微軟正黑體" panose="020B0604030504040204" pitchFamily="34" charset="-120"/>
                <a:ea typeface="微軟正黑體" panose="020B0604030504040204" pitchFamily="34" charset="-120"/>
              </a:rPr>
              <a:t>放學</a:t>
            </a:r>
            <a:r>
              <a:rPr lang="en-US" altLang="zh-TW" sz="3600" dirty="0">
                <a:solidFill>
                  <a:srgbClr val="FF0066"/>
                </a:solidFill>
                <a:latin typeface="微軟正黑體" panose="020B0604030504040204" pitchFamily="34" charset="-120"/>
                <a:ea typeface="微軟正黑體" panose="020B0604030504040204" pitchFamily="34" charset="-120"/>
              </a:rPr>
              <a:t>16:00</a:t>
            </a:r>
            <a:r>
              <a:rPr lang="zh-TW" altLang="en-US" sz="3600" dirty="0">
                <a:solidFill>
                  <a:srgbClr val="FF0066"/>
                </a:solidFill>
                <a:latin typeface="微軟正黑體" panose="020B0604030504040204" pitchFamily="34" charset="-120"/>
                <a:ea typeface="微軟正黑體" panose="020B0604030504040204" pitchFamily="34" charset="-120"/>
              </a:rPr>
              <a:t>前</a:t>
            </a:r>
            <a:endParaRPr lang="en-US" altLang="zh-TW" sz="3600" dirty="0">
              <a:solidFill>
                <a:srgbClr val="FF0066"/>
              </a:solidFill>
              <a:latin typeface="微軟正黑體" panose="020B0604030504040204" pitchFamily="34" charset="-120"/>
              <a:ea typeface="微軟正黑體" panose="020B0604030504040204" pitchFamily="34" charset="-120"/>
            </a:endParaRPr>
          </a:p>
          <a:p>
            <a:r>
              <a:rPr lang="en-US" altLang="zh-TW" sz="3200" dirty="0">
                <a:solidFill>
                  <a:schemeClr val="bg2">
                    <a:lumMod val="50000"/>
                  </a:schemeClr>
                </a:solidFill>
                <a:latin typeface="微軟正黑體" panose="020B0604030504040204" pitchFamily="34" charset="-120"/>
                <a:ea typeface="微軟正黑體" panose="020B0604030504040204" pitchFamily="34" charset="-120"/>
              </a:rPr>
              <a:t>4.</a:t>
            </a:r>
            <a:r>
              <a:rPr lang="zh-TW" altLang="en-US" sz="3200" dirty="0">
                <a:solidFill>
                  <a:schemeClr val="bg2">
                    <a:lumMod val="50000"/>
                  </a:schemeClr>
                </a:solidFill>
                <a:latin typeface="微軟正黑體" panose="020B0604030504040204" pitchFamily="34" charset="-120"/>
                <a:ea typeface="微軟正黑體" panose="020B0604030504040204" pitchFamily="34" charset="-120"/>
              </a:rPr>
              <a:t>交件一律</a:t>
            </a:r>
            <a:r>
              <a:rPr lang="zh-TW" altLang="en-US" sz="4000" b="1" dirty="0">
                <a:solidFill>
                  <a:schemeClr val="bg2">
                    <a:lumMod val="50000"/>
                  </a:schemeClr>
                </a:solidFill>
                <a:latin typeface="微軟正黑體" panose="020B0604030504040204" pitchFamily="34" charset="-120"/>
                <a:ea typeface="微軟正黑體" panose="020B0604030504040204" pitchFamily="34" charset="-120"/>
              </a:rPr>
              <a:t>親自送到</a:t>
            </a:r>
            <a:r>
              <a:rPr lang="zh-TW" altLang="en-US" sz="4000" b="1" dirty="0">
                <a:solidFill>
                  <a:srgbClr val="0066CC"/>
                </a:solidFill>
                <a:latin typeface="微軟正黑體" panose="020B0604030504040204" pitchFamily="34" charset="-120"/>
                <a:ea typeface="微軟正黑體" panose="020B0604030504040204" pitchFamily="34" charset="-120"/>
              </a:rPr>
              <a:t>學務處</a:t>
            </a:r>
            <a:endParaRPr lang="en-US" altLang="zh-TW" sz="4000" b="1" dirty="0">
              <a:solidFill>
                <a:srgbClr val="0066CC"/>
              </a:solidFill>
              <a:latin typeface="微軟正黑體" panose="020B0604030504040204" pitchFamily="34" charset="-120"/>
              <a:ea typeface="微軟正黑體" panose="020B0604030504040204" pitchFamily="34" charset="-120"/>
            </a:endParaRPr>
          </a:p>
          <a:p>
            <a:pPr marL="0" indent="0">
              <a:buNone/>
            </a:pPr>
            <a:r>
              <a:rPr lang="zh-TW" altLang="en-US" sz="3200" dirty="0">
                <a:solidFill>
                  <a:schemeClr val="bg2">
                    <a:lumMod val="50000"/>
                  </a:schemeClr>
                </a:solidFill>
                <a:latin typeface="微軟正黑體" panose="020B0604030504040204" pitchFamily="34" charset="-120"/>
                <a:ea typeface="微軟正黑體" panose="020B0604030504040204" pitchFamily="34" charset="-120"/>
              </a:rPr>
              <a:t>    </a:t>
            </a:r>
            <a:r>
              <a:rPr lang="en-US" altLang="zh-TW" sz="3200" dirty="0">
                <a:solidFill>
                  <a:schemeClr val="bg2">
                    <a:lumMod val="50000"/>
                  </a:schemeClr>
                </a:solidFill>
                <a:latin typeface="微軟正黑體" panose="020B0604030504040204" pitchFamily="34" charset="-120"/>
                <a:ea typeface="微軟正黑體" panose="020B0604030504040204" pitchFamily="34" charset="-120"/>
              </a:rPr>
              <a:t>(</a:t>
            </a:r>
            <a:r>
              <a:rPr lang="zh-TW" altLang="en-US" sz="3200" u="sng" dirty="0">
                <a:solidFill>
                  <a:schemeClr val="bg2">
                    <a:lumMod val="50000"/>
                  </a:schemeClr>
                </a:solidFill>
                <a:latin typeface="微軟正黑體" panose="020B0604030504040204" pitchFamily="34" charset="-120"/>
                <a:ea typeface="微軟正黑體" panose="020B0604030504040204" pitchFamily="34" charset="-120"/>
              </a:rPr>
              <a:t>交件時要連同報名表與相關文件交出</a:t>
            </a:r>
            <a:r>
              <a:rPr lang="en-US" altLang="zh-TW" sz="3200" dirty="0">
                <a:solidFill>
                  <a:schemeClr val="bg2">
                    <a:lumMod val="50000"/>
                  </a:schemeClr>
                </a:solidFill>
                <a:latin typeface="微軟正黑體" panose="020B0604030504040204" pitchFamily="34" charset="-120"/>
                <a:ea typeface="微軟正黑體" panose="020B0604030504040204" pitchFamily="34" charset="-120"/>
              </a:rPr>
              <a:t>)</a:t>
            </a:r>
            <a:endParaRPr lang="zh-TW" altLang="en-US" sz="3200" dirty="0">
              <a:solidFill>
                <a:schemeClr val="bg2">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72347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6564" y="260648"/>
            <a:ext cx="7924800" cy="1138138"/>
          </a:xfrm>
        </p:spPr>
        <p:txBody>
          <a:bodyPr>
            <a:noAutofit/>
          </a:bodyPr>
          <a:lstStyle/>
          <a:p>
            <a:r>
              <a:rPr lang="zh-TW" altLang="en-US" sz="3600" b="1" dirty="0">
                <a:latin typeface="微軟正黑體" panose="020B0604030504040204" pitchFamily="34" charset="-120"/>
                <a:ea typeface="微軟正黑體" panose="020B0604030504040204" pitchFamily="34" charset="-120"/>
              </a:rPr>
              <a:t>性教育愛滋四格漫畫 參考範例</a:t>
            </a:r>
            <a:br>
              <a:rPr lang="en-US" altLang="zh-TW" sz="3600" b="1" dirty="0">
                <a:latin typeface="微軟正黑體" panose="020B0604030504040204" pitchFamily="34" charset="-120"/>
                <a:ea typeface="微軟正黑體" panose="020B0604030504040204" pitchFamily="34" charset="-120"/>
              </a:rPr>
            </a:b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今年不是四格</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 </a:t>
            </a:r>
            <a:endParaRPr lang="zh-TW" altLang="en-US" sz="36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a:stretch>
            <a:fillRect/>
          </a:stretch>
        </p:blipFill>
        <p:spPr>
          <a:xfrm>
            <a:off x="676564" y="1414632"/>
            <a:ext cx="7694363" cy="5262237"/>
          </a:xfrm>
          <a:prstGeom prst="rect">
            <a:avLst/>
          </a:prstGeom>
        </p:spPr>
      </p:pic>
    </p:spTree>
    <p:extLst>
      <p:ext uri="{BB962C8B-B14F-4D97-AF65-F5344CB8AC3E}">
        <p14:creationId xmlns:p14="http://schemas.microsoft.com/office/powerpoint/2010/main" val="1599826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6564" y="260648"/>
            <a:ext cx="7924800" cy="1138138"/>
          </a:xfrm>
        </p:spPr>
        <p:txBody>
          <a:bodyPr>
            <a:noAutofit/>
          </a:bodyPr>
          <a:lstStyle/>
          <a:p>
            <a:r>
              <a:rPr lang="zh-TW" altLang="en-US" sz="3600" b="1" dirty="0">
                <a:latin typeface="微軟正黑體" panose="020B0604030504040204" pitchFamily="34" charset="-120"/>
                <a:ea typeface="微軟正黑體" panose="020B0604030504040204" pitchFamily="34" charset="-120"/>
              </a:rPr>
              <a:t>性教育愛滋四格漫畫 參考範例</a:t>
            </a:r>
            <a:br>
              <a:rPr lang="en-US" altLang="zh-TW" sz="3600" b="1" dirty="0">
                <a:latin typeface="微軟正黑體" panose="020B0604030504040204" pitchFamily="34" charset="-120"/>
                <a:ea typeface="微軟正黑體" panose="020B0604030504040204" pitchFamily="34" charset="-120"/>
              </a:rPr>
            </a:b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今年不是四格</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 </a:t>
            </a:r>
            <a:endParaRPr lang="zh-TW" altLang="en-US" sz="36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a:stretch>
            <a:fillRect/>
          </a:stretch>
        </p:blipFill>
        <p:spPr>
          <a:xfrm>
            <a:off x="676564" y="1398786"/>
            <a:ext cx="7744559" cy="5287709"/>
          </a:xfrm>
          <a:prstGeom prst="rect">
            <a:avLst/>
          </a:prstGeom>
        </p:spPr>
      </p:pic>
    </p:spTree>
    <p:extLst>
      <p:ext uri="{BB962C8B-B14F-4D97-AF65-F5344CB8AC3E}">
        <p14:creationId xmlns:p14="http://schemas.microsoft.com/office/powerpoint/2010/main" val="2098347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792488254"/>
              </p:ext>
            </p:extLst>
          </p:nvPr>
        </p:nvGraphicFramePr>
        <p:xfrm>
          <a:off x="190143" y="598596"/>
          <a:ext cx="8763713" cy="6397755"/>
        </p:xfrm>
        <a:graphic>
          <a:graphicData uri="http://schemas.openxmlformats.org/drawingml/2006/table">
            <a:tbl>
              <a:tblPr firstRow="1" firstCol="1" bandRow="1">
                <a:tableStyleId>{5C22544A-7EE6-4342-B048-85BDC9FD1C3A}</a:tableStyleId>
              </a:tblPr>
              <a:tblGrid>
                <a:gridCol w="515108">
                  <a:extLst>
                    <a:ext uri="{9D8B030D-6E8A-4147-A177-3AD203B41FA5}">
                      <a16:colId xmlns:a16="http://schemas.microsoft.com/office/drawing/2014/main" val="1752903357"/>
                    </a:ext>
                  </a:extLst>
                </a:gridCol>
                <a:gridCol w="2029617">
                  <a:extLst>
                    <a:ext uri="{9D8B030D-6E8A-4147-A177-3AD203B41FA5}">
                      <a16:colId xmlns:a16="http://schemas.microsoft.com/office/drawing/2014/main" val="3027254020"/>
                    </a:ext>
                  </a:extLst>
                </a:gridCol>
                <a:gridCol w="2029617">
                  <a:extLst>
                    <a:ext uri="{9D8B030D-6E8A-4147-A177-3AD203B41FA5}">
                      <a16:colId xmlns:a16="http://schemas.microsoft.com/office/drawing/2014/main" val="2250500083"/>
                    </a:ext>
                  </a:extLst>
                </a:gridCol>
                <a:gridCol w="2029617">
                  <a:extLst>
                    <a:ext uri="{9D8B030D-6E8A-4147-A177-3AD203B41FA5}">
                      <a16:colId xmlns:a16="http://schemas.microsoft.com/office/drawing/2014/main" val="821099154"/>
                    </a:ext>
                  </a:extLst>
                </a:gridCol>
                <a:gridCol w="2159754">
                  <a:extLst>
                    <a:ext uri="{9D8B030D-6E8A-4147-A177-3AD203B41FA5}">
                      <a16:colId xmlns:a16="http://schemas.microsoft.com/office/drawing/2014/main" val="1022510748"/>
                    </a:ext>
                  </a:extLst>
                </a:gridCol>
              </a:tblGrid>
              <a:tr h="950877">
                <a:tc>
                  <a:txBody>
                    <a:bodyPr/>
                    <a:lstStyle/>
                    <a:p>
                      <a:pPr algn="ctr">
                        <a:spcAft>
                          <a:spcPts val="0"/>
                        </a:spcAft>
                      </a:pPr>
                      <a:r>
                        <a:rPr lang="en-US" sz="1500" kern="100" dirty="0">
                          <a:effectLst/>
                          <a:latin typeface="微軟正黑體" panose="020B0604030504040204" pitchFamily="34" charset="-120"/>
                          <a:ea typeface="微軟正黑體" panose="020B0604030504040204" pitchFamily="34" charset="-120"/>
                        </a:rPr>
                        <a:t> </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solidFill>
                      <a:schemeClr val="accent1">
                        <a:lumMod val="40000"/>
                        <a:lumOff val="60000"/>
                      </a:schemeClr>
                    </a:solidFill>
                  </a:tcPr>
                </a:tc>
                <a:tc>
                  <a:txBody>
                    <a:bodyPr/>
                    <a:lstStyle/>
                    <a:p>
                      <a:pPr algn="ctr">
                        <a:lnSpc>
                          <a:spcPct val="100000"/>
                        </a:lnSpc>
                        <a:spcAft>
                          <a:spcPts val="0"/>
                        </a:spcAft>
                      </a:pPr>
                      <a:r>
                        <a:rPr lang="zh-TW"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「我</a:t>
                      </a:r>
                      <a:r>
                        <a:rPr lang="en-US"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EYE</a:t>
                      </a:r>
                      <a:r>
                        <a:rPr lang="zh-TW"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視力‧</a:t>
                      </a:r>
                      <a:r>
                        <a:rPr lang="en-US"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EYE</a:t>
                      </a:r>
                      <a:r>
                        <a:rPr lang="zh-TW"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設計」貼圖設計競賽</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ct val="100000"/>
                        </a:lnSpc>
                        <a:spcAft>
                          <a:spcPts val="0"/>
                        </a:spcAft>
                      </a:pPr>
                      <a:r>
                        <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口腔衛生</a:t>
                      </a:r>
                    </a:p>
                    <a:p>
                      <a:pPr algn="ctr">
                        <a:lnSpc>
                          <a:spcPct val="100000"/>
                        </a:lnSpc>
                        <a:spcAft>
                          <a:spcPts val="0"/>
                        </a:spcAft>
                      </a:pPr>
                      <a:r>
                        <a:rPr lang="zh-TW"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創意漫畫徵圖競賽</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ct val="100000"/>
                        </a:lnSpc>
                        <a:spcAft>
                          <a:spcPts val="0"/>
                        </a:spcAft>
                      </a:pPr>
                      <a:r>
                        <a:rPr lang="zh-TW" altLang="en-US"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健康體位創意競</a:t>
                      </a:r>
                    </a:p>
                    <a:p>
                      <a:pPr algn="ctr">
                        <a:lnSpc>
                          <a:spcPct val="100000"/>
                        </a:lnSpc>
                        <a:spcAft>
                          <a:spcPts val="0"/>
                        </a:spcAft>
                      </a:pPr>
                      <a:r>
                        <a:rPr lang="zh-TW" altLang="en-US"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賽四格漫畫徵稿</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ct val="100000"/>
                        </a:lnSpc>
                        <a:spcAft>
                          <a:spcPts val="0"/>
                        </a:spcAft>
                      </a:pPr>
                      <a:r>
                        <a:rPr lang="zh-TW" altLang="zh-TW" sz="14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性教育</a:t>
                      </a:r>
                      <a:r>
                        <a:rPr lang="en-US" altLang="zh-TW" sz="14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a:t>
                      </a:r>
                      <a:r>
                        <a:rPr lang="zh-TW" altLang="zh-TW" sz="14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愛滋防治</a:t>
                      </a:r>
                    </a:p>
                    <a:p>
                      <a:pPr algn="ctr">
                        <a:lnSpc>
                          <a:spcPct val="100000"/>
                        </a:lnSpc>
                        <a:spcAft>
                          <a:spcPts val="0"/>
                        </a:spcAft>
                      </a:pPr>
                      <a:r>
                        <a:rPr lang="zh-TW" altLang="en-US" sz="14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設計</a:t>
                      </a:r>
                      <a:r>
                        <a:rPr lang="zh-TW" altLang="zh-TW" sz="14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比賽</a:t>
                      </a:r>
                      <a:endParaRPr lang="zh-TW" altLang="zh-TW" sz="14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extLst>
                  <a:ext uri="{0D108BD9-81ED-4DB2-BD59-A6C34878D82A}">
                    <a16:rowId xmlns:a16="http://schemas.microsoft.com/office/drawing/2014/main" val="1846727678"/>
                  </a:ext>
                </a:extLst>
              </a:tr>
              <a:tr h="453457">
                <a:tc>
                  <a:txBody>
                    <a:bodyPr/>
                    <a:lstStyle/>
                    <a:p>
                      <a:pPr algn="ctr">
                        <a:lnSpc>
                          <a:spcPct val="100000"/>
                        </a:lnSpc>
                        <a:spcAft>
                          <a:spcPts val="0"/>
                        </a:spcAft>
                      </a:pPr>
                      <a:r>
                        <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參賽</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ts val="1800"/>
                        </a:lnSpc>
                        <a:spcAft>
                          <a:spcPts val="0"/>
                        </a:spcAft>
                      </a:pPr>
                      <a:r>
                        <a:rPr lang="zh-TW" sz="1800" b="1" kern="100" dirty="0">
                          <a:effectLst/>
                          <a:latin typeface="微軟正黑體" panose="020B0604030504040204" pitchFamily="34" charset="-120"/>
                          <a:ea typeface="微軟正黑體" panose="020B0604030504040204" pitchFamily="34" charset="-120"/>
                        </a:rPr>
                        <a:t>三年級</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3">
                        <a:lumMod val="40000"/>
                        <a:lumOff val="60000"/>
                      </a:schemeClr>
                    </a:solidFill>
                  </a:tcPr>
                </a:tc>
                <a:tc>
                  <a:txBody>
                    <a:bodyPr/>
                    <a:lstStyle/>
                    <a:p>
                      <a:pPr algn="ctr">
                        <a:lnSpc>
                          <a:spcPts val="1800"/>
                        </a:lnSpc>
                        <a:spcAft>
                          <a:spcPts val="0"/>
                        </a:spcAft>
                      </a:pPr>
                      <a:r>
                        <a:rPr lang="zh-TW" sz="1800" b="1" kern="100" dirty="0">
                          <a:effectLst/>
                          <a:latin typeface="微軟正黑體" panose="020B0604030504040204" pitchFamily="34" charset="-120"/>
                          <a:ea typeface="微軟正黑體" panose="020B0604030504040204" pitchFamily="34" charset="-120"/>
                        </a:rPr>
                        <a:t>四年級</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6">
                        <a:lumMod val="60000"/>
                        <a:lumOff val="40000"/>
                      </a:schemeClr>
                    </a:solidFill>
                  </a:tcPr>
                </a:tc>
                <a:tc>
                  <a:txBody>
                    <a:bodyPr/>
                    <a:lstStyle/>
                    <a:p>
                      <a:pPr algn="ctr">
                        <a:lnSpc>
                          <a:spcPts val="1800"/>
                        </a:lnSpc>
                        <a:spcAft>
                          <a:spcPts val="0"/>
                        </a:spcAft>
                      </a:pPr>
                      <a:r>
                        <a:rPr lang="zh-TW" sz="1800" b="1" kern="100" dirty="0">
                          <a:effectLst/>
                          <a:latin typeface="微軟正黑體" panose="020B0604030504040204" pitchFamily="34" charset="-120"/>
                          <a:ea typeface="微軟正黑體" panose="020B0604030504040204" pitchFamily="34" charset="-120"/>
                        </a:rPr>
                        <a:t>五年級</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bg2">
                        <a:lumMod val="75000"/>
                      </a:schemeClr>
                    </a:solidFill>
                  </a:tcPr>
                </a:tc>
                <a:tc>
                  <a:txBody>
                    <a:bodyPr/>
                    <a:lstStyle/>
                    <a:p>
                      <a:pPr algn="ctr">
                        <a:lnSpc>
                          <a:spcPts val="1800"/>
                        </a:lnSpc>
                        <a:spcAft>
                          <a:spcPts val="0"/>
                        </a:spcAft>
                      </a:pPr>
                      <a:r>
                        <a:rPr lang="zh-TW" sz="1800" b="1" kern="100" dirty="0">
                          <a:effectLst/>
                          <a:latin typeface="微軟正黑體" panose="020B0604030504040204" pitchFamily="34" charset="-120"/>
                          <a:ea typeface="微軟正黑體" panose="020B0604030504040204" pitchFamily="34" charset="-120"/>
                        </a:rPr>
                        <a:t>六年級</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4">
                        <a:lumMod val="20000"/>
                        <a:lumOff val="80000"/>
                      </a:schemeClr>
                    </a:solidFill>
                  </a:tcPr>
                </a:tc>
                <a:extLst>
                  <a:ext uri="{0D108BD9-81ED-4DB2-BD59-A6C34878D82A}">
                    <a16:rowId xmlns:a16="http://schemas.microsoft.com/office/drawing/2014/main" val="932721632"/>
                  </a:ext>
                </a:extLst>
              </a:tr>
              <a:tr h="700765">
                <a:tc>
                  <a:txBody>
                    <a:bodyPr/>
                    <a:lstStyle/>
                    <a:p>
                      <a:pPr algn="ctr">
                        <a:lnSpc>
                          <a:spcPct val="100000"/>
                        </a:lnSpc>
                        <a:spcAft>
                          <a:spcPts val="0"/>
                        </a:spcAft>
                      </a:pPr>
                      <a:r>
                        <a:rPr lang="zh-TW" altLang="en-US"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規格</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ct val="100000"/>
                        </a:lnSpc>
                        <a:spcAft>
                          <a:spcPts val="0"/>
                        </a:spcAft>
                      </a:pPr>
                      <a:r>
                        <a:rPr lang="zh-TW" altLang="en-US" sz="1500" kern="0" dirty="0">
                          <a:effectLst/>
                          <a:latin typeface="微軟正黑體" panose="020B0604030504040204" pitchFamily="34" charset="-120"/>
                          <a:ea typeface="微軟正黑體" panose="020B0604030504040204" pitchFamily="34" charset="-120"/>
                        </a:rPr>
                        <a:t>八</a:t>
                      </a:r>
                      <a:r>
                        <a:rPr lang="zh-TW" sz="1500" kern="0" dirty="0">
                          <a:effectLst/>
                          <a:latin typeface="微軟正黑體" panose="020B0604030504040204" pitchFamily="34" charset="-120"/>
                          <a:ea typeface="微軟正黑體" panose="020B0604030504040204" pitchFamily="34" charset="-120"/>
                        </a:rPr>
                        <a:t>開圖畫紙</a:t>
                      </a:r>
                      <a:br>
                        <a:rPr lang="en-US" altLang="zh-TW" sz="1500" kern="0" dirty="0">
                          <a:effectLst/>
                          <a:latin typeface="微軟正黑體" panose="020B0604030504040204" pitchFamily="34" charset="-120"/>
                          <a:ea typeface="微軟正黑體" panose="020B0604030504040204" pitchFamily="34" charset="-120"/>
                        </a:rPr>
                      </a:br>
                      <a:r>
                        <a:rPr lang="zh-TW" altLang="en-US" sz="1600" b="1" dirty="0">
                          <a:solidFill>
                            <a:srgbClr val="FF0000"/>
                          </a:solidFill>
                          <a:latin typeface="微軟正黑體" panose="020B0604030504040204" pitchFamily="34" charset="-120"/>
                          <a:ea typeface="微軟正黑體" panose="020B0604030504040204" pitchFamily="34" charset="-120"/>
                        </a:rPr>
                        <a:t>自行繪製六格</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a:lnSpc>
                          <a:spcPct val="100000"/>
                        </a:lnSpc>
                        <a:spcAft>
                          <a:spcPts val="0"/>
                        </a:spcAft>
                      </a:pPr>
                      <a:r>
                        <a:rPr lang="zh-TW" altLang="en-US" sz="1600" b="1" dirty="0">
                          <a:solidFill>
                            <a:srgbClr val="FF0000"/>
                          </a:solidFill>
                          <a:latin typeface="微軟正黑體" panose="020B0604030504040204" pitchFamily="34" charset="-120"/>
                          <a:ea typeface="微軟正黑體" panose="020B0604030504040204" pitchFamily="34" charset="-120"/>
                        </a:rPr>
                        <a:t>每格</a:t>
                      </a:r>
                      <a:r>
                        <a:rPr lang="en-US" altLang="zh-TW" sz="1600" b="1" dirty="0">
                          <a:solidFill>
                            <a:srgbClr val="FF0000"/>
                          </a:solidFill>
                          <a:latin typeface="微軟正黑體" panose="020B0604030504040204" pitchFamily="34" charset="-120"/>
                          <a:ea typeface="微軟正黑體" panose="020B0604030504040204" pitchFamily="34" charset="-120"/>
                        </a:rPr>
                        <a:t>12</a:t>
                      </a:r>
                      <a:r>
                        <a:rPr lang="zh-TW" altLang="en-US" sz="1600" b="1" dirty="0">
                          <a:solidFill>
                            <a:srgbClr val="FF0000"/>
                          </a:solidFill>
                          <a:latin typeface="微軟正黑體" panose="020B0604030504040204" pitchFamily="34" charset="-120"/>
                          <a:ea typeface="微軟正黑體" panose="020B0604030504040204" pitchFamily="34" charset="-120"/>
                        </a:rPr>
                        <a:t>*</a:t>
                      </a:r>
                      <a:r>
                        <a:rPr lang="en-US" altLang="zh-TW" sz="1600" b="1" dirty="0">
                          <a:solidFill>
                            <a:srgbClr val="FF0000"/>
                          </a:solidFill>
                          <a:latin typeface="微軟正黑體" panose="020B0604030504040204" pitchFamily="34" charset="-120"/>
                          <a:ea typeface="微軟正黑體" panose="020B0604030504040204" pitchFamily="34" charset="-120"/>
                        </a:rPr>
                        <a:t>12</a:t>
                      </a:r>
                      <a:r>
                        <a:rPr lang="zh-TW" altLang="en-US" sz="1600" b="1" dirty="0">
                          <a:solidFill>
                            <a:srgbClr val="FF0000"/>
                          </a:solidFill>
                          <a:latin typeface="微軟正黑體" panose="020B0604030504040204" pitchFamily="34" charset="-120"/>
                          <a:ea typeface="微軟正黑體" panose="020B0604030504040204" pitchFamily="34" charset="-120"/>
                        </a:rPr>
                        <a:t>公分</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3">
                        <a:lumMod val="40000"/>
                        <a:lumOff val="60000"/>
                      </a:schemeClr>
                    </a:solidFill>
                  </a:tcPr>
                </a:tc>
                <a:tc>
                  <a:txBody>
                    <a:bodyPr/>
                    <a:lstStyle/>
                    <a:p>
                      <a:pPr algn="ctr">
                        <a:lnSpc>
                          <a:spcPct val="100000"/>
                        </a:lnSpc>
                        <a:spcAft>
                          <a:spcPts val="0"/>
                        </a:spcAft>
                      </a:pPr>
                      <a:r>
                        <a:rPr lang="zh-TW" sz="1500" kern="0" dirty="0">
                          <a:effectLst/>
                          <a:latin typeface="微軟正黑體" panose="020B0604030504040204" pitchFamily="34" charset="-120"/>
                          <a:ea typeface="微軟正黑體" panose="020B0604030504040204" pitchFamily="34" charset="-120"/>
                        </a:rPr>
                        <a:t>八開圖畫紙</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6">
                        <a:lumMod val="60000"/>
                        <a:lumOff val="40000"/>
                      </a:schemeClr>
                    </a:solidFill>
                  </a:tcPr>
                </a:tc>
                <a:tc>
                  <a:txBody>
                    <a:bodyPr/>
                    <a:lstStyle/>
                    <a:p>
                      <a:pPr algn="ctr">
                        <a:lnSpc>
                          <a:spcPct val="100000"/>
                        </a:lnSpc>
                        <a:spcAft>
                          <a:spcPts val="0"/>
                        </a:spcAft>
                      </a:pPr>
                      <a:r>
                        <a:rPr lang="zh-TW" altLang="zh-TW" sz="1500" kern="0" dirty="0">
                          <a:effectLst/>
                          <a:latin typeface="微軟正黑體" panose="020B0604030504040204" pitchFamily="34" charset="-120"/>
                          <a:ea typeface="微軟正黑體" panose="020B0604030504040204" pitchFamily="34" charset="-120"/>
                        </a:rPr>
                        <a:t>八開圖畫紙</a:t>
                      </a:r>
                      <a:endParaRPr lang="zh-TW" alt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bg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500" kern="0">
                          <a:effectLst/>
                          <a:latin typeface="微軟正黑體" panose="020B0604030504040204" pitchFamily="34" charset="-120"/>
                          <a:ea typeface="微軟正黑體" panose="020B0604030504040204" pitchFamily="34" charset="-120"/>
                        </a:rPr>
                        <a:t>八開圖畫紙</a:t>
                      </a:r>
                      <a:endParaRPr lang="zh-TW" alt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4">
                        <a:lumMod val="20000"/>
                        <a:lumOff val="80000"/>
                      </a:schemeClr>
                    </a:solidFill>
                  </a:tcPr>
                </a:tc>
                <a:extLst>
                  <a:ext uri="{0D108BD9-81ED-4DB2-BD59-A6C34878D82A}">
                    <a16:rowId xmlns:a16="http://schemas.microsoft.com/office/drawing/2014/main" val="2942181121"/>
                  </a:ext>
                </a:extLst>
              </a:tr>
              <a:tr h="436661">
                <a:tc>
                  <a:txBody>
                    <a:bodyPr/>
                    <a:lstStyle/>
                    <a:p>
                      <a:pPr algn="ctr">
                        <a:lnSpc>
                          <a:spcPct val="100000"/>
                        </a:lnSpc>
                        <a:spcAft>
                          <a:spcPts val="0"/>
                        </a:spcAft>
                      </a:pPr>
                      <a:r>
                        <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交件</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gridSpan="4">
                  <a:txBody>
                    <a:bodyPr/>
                    <a:lstStyle/>
                    <a:p>
                      <a:pPr algn="ctr">
                        <a:lnSpc>
                          <a:spcPct val="100000"/>
                        </a:lnSpc>
                        <a:spcAft>
                          <a:spcPts val="0"/>
                        </a:spcAft>
                      </a:pPr>
                      <a:r>
                        <a:rPr lang="en-US" sz="2100" kern="100" dirty="0">
                          <a:solidFill>
                            <a:srgbClr val="FF0000"/>
                          </a:solidFill>
                          <a:effectLst/>
                          <a:latin typeface="微軟正黑體" panose="020B0604030504040204" pitchFamily="34" charset="-120"/>
                          <a:ea typeface="微軟正黑體" panose="020B0604030504040204" pitchFamily="34" charset="-120"/>
                        </a:rPr>
                        <a:t>114</a:t>
                      </a:r>
                      <a:r>
                        <a:rPr lang="zh-TW" sz="2100" kern="100" dirty="0">
                          <a:solidFill>
                            <a:srgbClr val="FF0000"/>
                          </a:solidFill>
                          <a:effectLst/>
                          <a:latin typeface="微軟正黑體" panose="020B0604030504040204" pitchFamily="34" charset="-120"/>
                          <a:ea typeface="微軟正黑體" panose="020B0604030504040204" pitchFamily="34" charset="-120"/>
                        </a:rPr>
                        <a:t>年</a:t>
                      </a:r>
                      <a:r>
                        <a:rPr lang="en-US" sz="2100" kern="100" dirty="0">
                          <a:solidFill>
                            <a:srgbClr val="FF0000"/>
                          </a:solidFill>
                          <a:effectLst/>
                          <a:latin typeface="微軟正黑體" panose="020B0604030504040204" pitchFamily="34" charset="-120"/>
                          <a:ea typeface="微軟正黑體" panose="020B0604030504040204" pitchFamily="34" charset="-120"/>
                        </a:rPr>
                        <a:t>2</a:t>
                      </a:r>
                      <a:r>
                        <a:rPr lang="zh-TW" sz="2100" kern="100" dirty="0">
                          <a:solidFill>
                            <a:srgbClr val="FF0000"/>
                          </a:solidFill>
                          <a:effectLst/>
                          <a:latin typeface="微軟正黑體" panose="020B0604030504040204" pitchFamily="34" charset="-120"/>
                          <a:ea typeface="微軟正黑體" panose="020B0604030504040204" pitchFamily="34" charset="-120"/>
                        </a:rPr>
                        <a:t>月</a:t>
                      </a:r>
                      <a:r>
                        <a:rPr lang="en-US" sz="2100" kern="100" dirty="0">
                          <a:solidFill>
                            <a:srgbClr val="FF0000"/>
                          </a:solidFill>
                          <a:effectLst/>
                          <a:latin typeface="微軟正黑體" panose="020B0604030504040204" pitchFamily="34" charset="-120"/>
                          <a:ea typeface="微軟正黑體" panose="020B0604030504040204" pitchFamily="34" charset="-120"/>
                        </a:rPr>
                        <a:t>2</a:t>
                      </a:r>
                      <a:r>
                        <a:rPr lang="en-US" altLang="zh-TW" sz="2100" kern="100" dirty="0">
                          <a:solidFill>
                            <a:srgbClr val="FF0000"/>
                          </a:solidFill>
                          <a:effectLst/>
                          <a:latin typeface="微軟正黑體" panose="020B0604030504040204" pitchFamily="34" charset="-120"/>
                          <a:ea typeface="微軟正黑體" panose="020B0604030504040204" pitchFamily="34" charset="-120"/>
                        </a:rPr>
                        <a:t>4</a:t>
                      </a:r>
                      <a:r>
                        <a:rPr lang="zh-TW" sz="2100" kern="100" dirty="0">
                          <a:solidFill>
                            <a:srgbClr val="FF0000"/>
                          </a:solidFill>
                          <a:effectLst/>
                          <a:latin typeface="微軟正黑體" panose="020B0604030504040204" pitchFamily="34" charset="-120"/>
                          <a:ea typeface="微軟正黑體" panose="020B0604030504040204" pitchFamily="34" charset="-120"/>
                        </a:rPr>
                        <a:t>日</a:t>
                      </a:r>
                      <a:r>
                        <a:rPr lang="en-US" sz="2100" kern="100" dirty="0">
                          <a:solidFill>
                            <a:srgbClr val="FF0000"/>
                          </a:solidFill>
                          <a:effectLst/>
                          <a:latin typeface="微軟正黑體" panose="020B0604030504040204" pitchFamily="34" charset="-120"/>
                          <a:ea typeface="微軟正黑體" panose="020B0604030504040204" pitchFamily="34" charset="-120"/>
                        </a:rPr>
                        <a:t>(</a:t>
                      </a:r>
                      <a:r>
                        <a:rPr lang="zh-TW" altLang="en-US" sz="2100" kern="100" dirty="0">
                          <a:solidFill>
                            <a:srgbClr val="FF0000"/>
                          </a:solidFill>
                          <a:effectLst/>
                          <a:latin typeface="微軟正黑體" panose="020B0604030504040204" pitchFamily="34" charset="-120"/>
                          <a:ea typeface="微軟正黑體" panose="020B0604030504040204" pitchFamily="34" charset="-120"/>
                        </a:rPr>
                        <a:t>二</a:t>
                      </a:r>
                      <a:r>
                        <a:rPr lang="en-US" sz="2100" kern="100" dirty="0">
                          <a:solidFill>
                            <a:srgbClr val="FF0000"/>
                          </a:solidFill>
                          <a:effectLst/>
                          <a:latin typeface="微軟正黑體" panose="020B0604030504040204" pitchFamily="34" charset="-120"/>
                          <a:ea typeface="微軟正黑體" panose="020B0604030504040204" pitchFamily="34" charset="-120"/>
                        </a:rPr>
                        <a:t>)</a:t>
                      </a:r>
                      <a:r>
                        <a:rPr lang="en-US" altLang="zh-TW" sz="2100" kern="100" dirty="0">
                          <a:solidFill>
                            <a:srgbClr val="FF0000"/>
                          </a:solidFill>
                          <a:effectLst/>
                          <a:latin typeface="微軟正黑體" panose="020B0604030504040204" pitchFamily="34" charset="-120"/>
                          <a:ea typeface="微軟正黑體" panose="020B0604030504040204" pitchFamily="34" charset="-120"/>
                        </a:rPr>
                        <a:t>16:00</a:t>
                      </a:r>
                      <a:r>
                        <a:rPr lang="zh-TW" altLang="en-US" sz="2100" kern="100" dirty="0">
                          <a:solidFill>
                            <a:srgbClr val="FF0000"/>
                          </a:solidFill>
                          <a:effectLst/>
                          <a:latin typeface="微軟正黑體" panose="020B0604030504040204" pitchFamily="34" charset="-120"/>
                          <a:ea typeface="微軟正黑體" panose="020B0604030504040204" pitchFamily="34" charset="-120"/>
                        </a:rPr>
                        <a:t>放學</a:t>
                      </a:r>
                      <a:r>
                        <a:rPr lang="zh-TW" sz="2100" kern="100" dirty="0">
                          <a:solidFill>
                            <a:srgbClr val="FF0000"/>
                          </a:solidFill>
                          <a:effectLst/>
                          <a:latin typeface="微軟正黑體" panose="020B0604030504040204" pitchFamily="34" charset="-120"/>
                          <a:ea typeface="微軟正黑體" panose="020B0604030504040204" pitchFamily="34" charset="-120"/>
                        </a:rPr>
                        <a:t>前</a:t>
                      </a:r>
                      <a:endParaRPr lang="zh-TW" sz="21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rgbClr val="FFFFC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718028841"/>
                  </a:ext>
                </a:extLst>
              </a:tr>
              <a:tr h="3667958">
                <a:tc>
                  <a:txBody>
                    <a:bodyPr/>
                    <a:lstStyle/>
                    <a:p>
                      <a:pPr algn="ctr">
                        <a:spcAft>
                          <a:spcPts val="0"/>
                        </a:spcAft>
                      </a:pPr>
                      <a:r>
                        <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主</a:t>
                      </a:r>
                      <a:endParaRPr lang="en-US" alt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題</a:t>
                      </a:r>
                      <a:endParaRPr lang="en-US" alt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說</a:t>
                      </a:r>
                      <a:endParaRPr lang="en-US" alt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明</a:t>
                      </a:r>
                    </a:p>
                  </a:txBody>
                  <a:tcPr marL="51435" marR="51435" marT="0" marB="0" anchor="ctr">
                    <a:solidFill>
                      <a:schemeClr val="accent1">
                        <a:lumMod val="40000"/>
                        <a:lumOff val="60000"/>
                      </a:schemeClr>
                    </a:solidFill>
                  </a:tcPr>
                </a:tc>
                <a:tc>
                  <a:txBody>
                    <a:bodyPr/>
                    <a:lstStyle/>
                    <a:p>
                      <a:pPr marL="342900" lvl="0" indent="-342900">
                        <a:spcAft>
                          <a:spcPts val="0"/>
                        </a:spcAft>
                        <a:buFont typeface="Wingdings" panose="05000000000000000000" pitchFamily="2" charset="2"/>
                        <a:buChar char="l"/>
                      </a:pP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海報主題二擇一</a:t>
                      </a:r>
                      <a:endParaRPr lang="en-US" altLang="zh-TW"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spcAft>
                          <a:spcPts val="0"/>
                        </a:spcAft>
                      </a:pPr>
                      <a:r>
                        <a:rPr lang="zh-TW" altLang="zh-TW" sz="14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主題</a:t>
                      </a:r>
                      <a:endPar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u"/>
                      </a:pP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護眼密碼</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p>
                    <a:p>
                      <a:pPr marL="0" lvl="0" indent="0">
                        <a:spcAft>
                          <a:spcPts val="0"/>
                        </a:spcAft>
                        <a:buFont typeface="Wingdings" panose="05000000000000000000" pitchFamily="2" charset="2"/>
                        <a:buNone/>
                      </a:pP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853240</a:t>
                      </a:r>
                    </a:p>
                    <a:p>
                      <a:pPr marL="0" lvl="0" indent="0">
                        <a:spcAft>
                          <a:spcPts val="0"/>
                        </a:spcAft>
                        <a:buFont typeface="Wingdings" panose="05000000000000000000" pitchFamily="2" charset="2"/>
                        <a:buNone/>
                      </a:pP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8</a:t>
                      </a: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］：睡滿</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8</a:t>
                      </a: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小時。</a:t>
                      </a:r>
                    </a:p>
                    <a:p>
                      <a:pPr marL="0" lvl="0" indent="0">
                        <a:spcAft>
                          <a:spcPts val="0"/>
                        </a:spcAft>
                        <a:buFont typeface="Wingdings" panose="05000000000000000000" pitchFamily="2" charset="2"/>
                        <a:buNone/>
                      </a:pP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5</a:t>
                      </a: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］：天天</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5</a:t>
                      </a: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蔬果。</a:t>
                      </a:r>
                    </a:p>
                    <a:p>
                      <a:pPr marL="0" lvl="0" indent="0">
                        <a:spcAft>
                          <a:spcPts val="0"/>
                        </a:spcAft>
                        <a:buFont typeface="Wingdings" panose="05000000000000000000" pitchFamily="2" charset="2"/>
                        <a:buNone/>
                      </a:pP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a:t>
                      </a: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］：坐姿</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a:t>
                      </a: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直角。</a:t>
                      </a:r>
                    </a:p>
                    <a:p>
                      <a:pPr marL="0" lvl="0" indent="0">
                        <a:spcAft>
                          <a:spcPts val="0"/>
                        </a:spcAft>
                        <a:buFont typeface="Wingdings" panose="05000000000000000000" pitchFamily="2" charset="2"/>
                        <a:buNone/>
                      </a:pP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2</a:t>
                      </a: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］：戶外</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2</a:t>
                      </a: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小時。</a:t>
                      </a:r>
                    </a:p>
                    <a:p>
                      <a:pPr marL="0" lvl="0" indent="0">
                        <a:spcAft>
                          <a:spcPts val="0"/>
                        </a:spcAft>
                        <a:buFont typeface="Wingdings" panose="05000000000000000000" pitchFamily="2" charset="2"/>
                        <a:buNone/>
                      </a:pP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4</a:t>
                      </a: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］：避免</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4</a:t>
                      </a: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光害。</a:t>
                      </a:r>
                    </a:p>
                    <a:p>
                      <a:pPr marL="0" lvl="0" indent="0">
                        <a:spcAft>
                          <a:spcPts val="0"/>
                        </a:spcAft>
                        <a:buFont typeface="Wingdings" panose="05000000000000000000" pitchFamily="2" charset="2"/>
                        <a:buNone/>
                      </a:pP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0</a:t>
                      </a: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3010</a:t>
                      </a: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護眼原則。</a:t>
                      </a:r>
                      <a:endPar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spcAft>
                          <a:spcPts val="0"/>
                        </a:spcAft>
                        <a:buFont typeface="Wingdings" panose="05000000000000000000" pitchFamily="2" charset="2"/>
                        <a:buChar char="u"/>
                      </a:pP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護眼行動：</a:t>
                      </a:r>
                      <a:endPar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lvl="0"/>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1.</a:t>
                      </a:r>
                      <a:r>
                        <a:rPr lang="zh-TW"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［規律用眼</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3010</a:t>
                      </a:r>
                      <a:r>
                        <a:rPr lang="zh-TW"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p>
                    <a:p>
                      <a:pPr lvl="0"/>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2.</a:t>
                      </a:r>
                      <a:r>
                        <a:rPr lang="zh-TW"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［戶外活動</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120</a:t>
                      </a:r>
                      <a:r>
                        <a:rPr lang="zh-TW"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lvl="0"/>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a:t>
                      </a:r>
                      <a:r>
                        <a:rPr lang="zh-TW"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3C</a:t>
                      </a:r>
                      <a:r>
                        <a:rPr lang="zh-TW"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小於</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1</a:t>
                      </a:r>
                      <a:r>
                        <a:rPr lang="zh-TW"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lvl="0"/>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4.</a:t>
                      </a:r>
                      <a:r>
                        <a:rPr lang="zh-TW"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［定期就醫］</a:t>
                      </a:r>
                      <a:endPar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lvl="0"/>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5.</a:t>
                      </a:r>
                      <a:r>
                        <a:rPr lang="zh-TW"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［均衡飲食］</a:t>
                      </a:r>
                      <a:endPar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lvl="0"/>
                      <a:r>
                        <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6.</a:t>
                      </a:r>
                      <a:r>
                        <a:rPr lang="zh-TW"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［充足睡眠］</a:t>
                      </a:r>
                      <a:endParaRPr lang="en-US" alt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0" lvl="0" indent="0">
                        <a:spcAft>
                          <a:spcPts val="0"/>
                        </a:spcAft>
                        <a:buFont typeface="Wingdings" panose="05000000000000000000" pitchFamily="2" charset="2"/>
                        <a:buNone/>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solidFill>
                      <a:schemeClr val="accent3">
                        <a:lumMod val="40000"/>
                        <a:lumOff val="60000"/>
                      </a:schemeClr>
                    </a:solidFill>
                  </a:tcPr>
                </a:tc>
                <a:tc>
                  <a:txBody>
                    <a:bodyPr/>
                    <a:lstStyle/>
                    <a:p>
                      <a:pPr marL="342900" lvl="0" indent="-342900">
                        <a:lnSpc>
                          <a:spcPct val="150000"/>
                        </a:lnSpc>
                        <a:spcAft>
                          <a:spcPts val="0"/>
                        </a:spcAft>
                        <a:buFont typeface="Wingdings" panose="05000000000000000000" pitchFamily="2" charset="2"/>
                        <a:buChar char=""/>
                      </a:pP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平面設計</a:t>
                      </a:r>
                      <a:r>
                        <a:rPr 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單面</a:t>
                      </a:r>
                      <a:r>
                        <a:rPr 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，亦可電腦繪圖。直式橫式皆可，紙張材質不限。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50000"/>
                        </a:lnSpc>
                        <a:spcAft>
                          <a:spcPts val="0"/>
                        </a:spcAft>
                      </a:pPr>
                      <a:r>
                        <a:rPr lang="zh-TW" sz="14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主題</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u"/>
                      </a:pPr>
                      <a:r>
                        <a:rPr lang="zh-TW" altLang="en-US" sz="12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用餐後含點心飲料會漱口潔牙</a:t>
                      </a:r>
                      <a:endParaRPr lang="en-US" altLang="zh-TW" sz="12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nSpc>
                          <a:spcPct val="150000"/>
                        </a:lnSpc>
                        <a:spcAft>
                          <a:spcPts val="0"/>
                        </a:spcAft>
                        <a:buFont typeface="Wingdings" panose="05000000000000000000" pitchFamily="2" charset="2"/>
                        <a:buChar char="u"/>
                      </a:pPr>
                      <a:r>
                        <a:rPr lang="zh-TW" sz="12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貝氏刷牙法配合</a:t>
                      </a:r>
                      <a:r>
                        <a:rPr lang="en-US" sz="1200" kern="100" dirty="0" err="1">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1000ppm</a:t>
                      </a:r>
                      <a:r>
                        <a:rPr lang="zh-TW" sz="12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含氟牙膏</a:t>
                      </a:r>
                      <a:endParaRPr lang="en-US" altLang="zh-TW" sz="12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nSpc>
                          <a:spcPct val="150000"/>
                        </a:lnSpc>
                        <a:spcAft>
                          <a:spcPts val="0"/>
                        </a:spcAft>
                        <a:buFont typeface="Wingdings" panose="05000000000000000000" pitchFamily="2" charset="2"/>
                        <a:buChar char="u"/>
                      </a:pPr>
                      <a:r>
                        <a:rPr lang="zh-TW" altLang="en-US" sz="1200" kern="100" dirty="0">
                          <a:effectLst/>
                          <a:latin typeface="微軟正黑體" panose="020B0604030504040204" pitchFamily="34" charset="-120"/>
                          <a:ea typeface="微軟正黑體" panose="020B0604030504040204" pitchFamily="34" charset="-120"/>
                          <a:cs typeface="Times New Roman" panose="02020603050405020304" pitchFamily="18" charset="0"/>
                        </a:rPr>
                        <a:t>會使用牙線</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u"/>
                      </a:pPr>
                      <a:r>
                        <a:rPr lang="zh-TW" sz="12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第一大臼齒窩溝封填</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u"/>
                      </a:pPr>
                      <a:r>
                        <a:rPr lang="zh-TW" sz="12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定期看牙醫</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lvl="0" indent="0">
                        <a:lnSpc>
                          <a:spcPct val="150000"/>
                        </a:lnSpc>
                        <a:spcAft>
                          <a:spcPts val="0"/>
                        </a:spcAft>
                        <a:buFont typeface="Wingdings" panose="05000000000000000000" pitchFamily="2" charset="2"/>
                        <a:buNone/>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solidFill>
                      <a:schemeClr val="accent6">
                        <a:lumMod val="60000"/>
                        <a:lumOff val="40000"/>
                      </a:schemeClr>
                    </a:solidFill>
                  </a:tcPr>
                </a:tc>
                <a:tc>
                  <a:txBody>
                    <a:bodyPr/>
                    <a:lstStyle/>
                    <a:p>
                      <a:pPr marL="342900" lvl="0" indent="-342900">
                        <a:lnSpc>
                          <a:spcPct val="150000"/>
                        </a:lnSpc>
                        <a:spcBef>
                          <a:spcPts val="250"/>
                        </a:spcBef>
                        <a:spcAft>
                          <a:spcPts val="0"/>
                        </a:spcAft>
                        <a:buFont typeface="Wingdings" panose="05000000000000000000" pitchFamily="2" charset="2"/>
                        <a:buChar char=""/>
                      </a:pP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參加競賽作品之故事架構、創意及對白設計。</a:t>
                      </a:r>
                      <a:endParaRPr lang="en-US" altLang="zh-TW"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lnSpc>
                          <a:spcPct val="150000"/>
                        </a:lnSpc>
                        <a:spcBef>
                          <a:spcPts val="250"/>
                        </a:spcBef>
                        <a:spcAft>
                          <a:spcPts val="0"/>
                        </a:spcAft>
                        <a:buFont typeface="Wingdings" panose="05000000000000000000" pitchFamily="2" charset="2"/>
                        <a:buChar char=""/>
                      </a:pPr>
                      <a:r>
                        <a:rPr lang="zh-TW" sz="1400" b="1"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主題</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可自選單一主題或多個主題融合</a:t>
                      </a:r>
                      <a:r>
                        <a:rPr lang="en-US" altLang="zh-TW"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marL="342900" lvl="0" indent="-342900">
                        <a:lnSpc>
                          <a:spcPct val="150000"/>
                        </a:lnSpc>
                        <a:spcAft>
                          <a:spcPts val="0"/>
                        </a:spcAft>
                        <a:buFont typeface="Wingdings" panose="05000000000000000000" pitchFamily="2" charset="2"/>
                        <a:buChar char="u"/>
                      </a:pPr>
                      <a:r>
                        <a:rPr lang="en-US" altLang="zh-TW" sz="1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1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睡滿八小時</a:t>
                      </a:r>
                    </a:p>
                    <a:p>
                      <a:pPr marL="342900" lvl="0" indent="-342900">
                        <a:lnSpc>
                          <a:spcPct val="150000"/>
                        </a:lnSpc>
                        <a:spcAft>
                          <a:spcPts val="0"/>
                        </a:spcAft>
                        <a:buFont typeface="Wingdings" panose="05000000000000000000" pitchFamily="2" charset="2"/>
                        <a:buChar char="u"/>
                      </a:pPr>
                      <a:r>
                        <a:rPr lang="en-US" altLang="zh-TW" sz="1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sz="1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天天五蔬果</a:t>
                      </a:r>
                    </a:p>
                    <a:p>
                      <a:pPr marL="342900" lvl="0" indent="-342900">
                        <a:lnSpc>
                          <a:spcPct val="150000"/>
                        </a:lnSpc>
                        <a:spcAft>
                          <a:spcPts val="0"/>
                        </a:spcAft>
                        <a:buFont typeface="Wingdings" panose="05000000000000000000" pitchFamily="2" charset="2"/>
                        <a:buChar char="u"/>
                      </a:pPr>
                      <a:r>
                        <a:rPr lang="en-US" altLang="zh-TW" sz="1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1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課後久坐看螢幕時間少於兩小時</a:t>
                      </a:r>
                    </a:p>
                    <a:p>
                      <a:pPr marL="342900" lvl="0" indent="-342900">
                        <a:lnSpc>
                          <a:spcPct val="150000"/>
                        </a:lnSpc>
                        <a:spcAft>
                          <a:spcPts val="0"/>
                        </a:spcAft>
                        <a:buFont typeface="Wingdings" panose="05000000000000000000" pitchFamily="2" charset="2"/>
                        <a:buChar char="u"/>
                      </a:pPr>
                      <a:r>
                        <a:rPr lang="en-US" altLang="zh-TW" sz="1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D.</a:t>
                      </a:r>
                      <a:r>
                        <a:rPr lang="zh-TW" altLang="en-US" sz="1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天天運動一小時</a:t>
                      </a:r>
                      <a:r>
                        <a:rPr lang="en-US" altLang="zh-TW" sz="1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至少</a:t>
                      </a:r>
                      <a:r>
                        <a:rPr lang="en-US" altLang="zh-TW" sz="1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marL="342900" lvl="0" indent="-342900">
                        <a:lnSpc>
                          <a:spcPct val="150000"/>
                        </a:lnSpc>
                        <a:spcAft>
                          <a:spcPts val="0"/>
                        </a:spcAft>
                        <a:buFont typeface="Wingdings" panose="05000000000000000000" pitchFamily="2" charset="2"/>
                        <a:buChar char="u"/>
                      </a:pPr>
                      <a:r>
                        <a:rPr lang="en-US" altLang="zh-TW" sz="1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12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喝足白開水拒絕含糖飲料</a:t>
                      </a:r>
                    </a:p>
                  </a:txBody>
                  <a:tcPr marL="51435" marR="51435" marT="0" marB="0">
                    <a:solidFill>
                      <a:schemeClr val="bg2">
                        <a:lumMod val="75000"/>
                      </a:schemeClr>
                    </a:solidFill>
                  </a:tcPr>
                </a:tc>
                <a:tc>
                  <a:txBody>
                    <a:bodyPr/>
                    <a:lstStyle/>
                    <a:p>
                      <a:pPr marL="342900" lvl="0" indent="-342900">
                        <a:lnSpc>
                          <a:spcPct val="150000"/>
                        </a:lnSpc>
                        <a:spcAft>
                          <a:spcPts val="0"/>
                        </a:spcAft>
                        <a:buFont typeface="Wingdings" panose="05000000000000000000" pitchFamily="2" charset="2"/>
                        <a:buChar char=""/>
                      </a:pPr>
                      <a:r>
                        <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以標語</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插畫方式創作，製作方式不限</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例如</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平面手繪或電腦繪圖等皆可，且不限顏料或畫風，黑白或彩色均可</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，但請勿用立體剪貼。</a:t>
                      </a:r>
                    </a:p>
                    <a:p>
                      <a:pPr>
                        <a:lnSpc>
                          <a:spcPct val="150000"/>
                        </a:lnSpc>
                        <a:spcAft>
                          <a:spcPts val="0"/>
                        </a:spcAft>
                      </a:pPr>
                      <a:r>
                        <a:rPr lang="zh-TW" altLang="zh-TW" sz="14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主題</a:t>
                      </a:r>
                      <a:endPar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u"/>
                      </a:pPr>
                      <a:r>
                        <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性教育</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我的青春記事</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u"/>
                      </a:pPr>
                      <a:r>
                        <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愛滋病防治與關懷</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lnSpc>
                          <a:spcPct val="150000"/>
                        </a:lnSpc>
                        <a:spcAft>
                          <a:spcPts val="0"/>
                        </a:spcAft>
                        <a:buFont typeface="Wingdings" panose="05000000000000000000" pitchFamily="2" charset="2"/>
                        <a:buNone/>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solidFill>
                      <a:schemeClr val="accent4">
                        <a:lumMod val="20000"/>
                        <a:lumOff val="80000"/>
                      </a:schemeClr>
                    </a:solidFill>
                  </a:tcPr>
                </a:tc>
                <a:extLst>
                  <a:ext uri="{0D108BD9-81ED-4DB2-BD59-A6C34878D82A}">
                    <a16:rowId xmlns:a16="http://schemas.microsoft.com/office/drawing/2014/main" val="3688039081"/>
                  </a:ext>
                </a:extLst>
              </a:tr>
            </a:tbl>
          </a:graphicData>
        </a:graphic>
      </p:graphicFrame>
      <p:sp>
        <p:nvSpPr>
          <p:cNvPr id="5" name="Rectangle 1"/>
          <p:cNvSpPr>
            <a:spLocks noChangeArrowheads="1"/>
          </p:cNvSpPr>
          <p:nvPr/>
        </p:nvSpPr>
        <p:spPr bwMode="auto">
          <a:xfrm>
            <a:off x="128766" y="160014"/>
            <a:ext cx="3622089"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zh-TW" sz="2400" b="1"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114</a:t>
            </a:r>
            <a:r>
              <a:rPr lang="zh-TW" altLang="en-US" sz="2400" b="1"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健促藝文競賽一覽表</a:t>
            </a:r>
            <a:endParaRPr lang="zh-TW" altLang="en-US" sz="2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74966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8632" y="476672"/>
            <a:ext cx="6986736" cy="994122"/>
          </a:xfrm>
        </p:spPr>
        <p:style>
          <a:lnRef idx="3">
            <a:schemeClr val="lt1"/>
          </a:lnRef>
          <a:fillRef idx="1">
            <a:schemeClr val="accent2"/>
          </a:fillRef>
          <a:effectRef idx="1">
            <a:schemeClr val="accent2"/>
          </a:effectRef>
          <a:fontRef idx="minor">
            <a:schemeClr val="lt1"/>
          </a:fontRef>
        </p:style>
        <p:txBody>
          <a:bodyPr>
            <a:normAutofit fontScale="90000"/>
          </a:bodyPr>
          <a:lstStyle/>
          <a:p>
            <a:r>
              <a:rPr lang="zh-TW" altLang="zh-TW" sz="4000" b="1" dirty="0">
                <a:latin typeface="微軟正黑體" panose="020B0604030504040204" pitchFamily="34" charset="-120"/>
                <a:ea typeface="微軟正黑體" panose="020B0604030504040204" pitchFamily="34" charset="-120"/>
              </a:rPr>
              <a:t>「我</a:t>
            </a:r>
            <a:r>
              <a:rPr lang="en-US" altLang="zh-TW" sz="4000" b="1" dirty="0">
                <a:latin typeface="微軟正黑體" panose="020B0604030504040204" pitchFamily="34" charset="-120"/>
                <a:ea typeface="微軟正黑體" panose="020B0604030504040204" pitchFamily="34" charset="-120"/>
              </a:rPr>
              <a:t>EYE</a:t>
            </a:r>
            <a:r>
              <a:rPr lang="zh-TW" altLang="zh-TW" sz="4000" b="1" dirty="0">
                <a:latin typeface="微軟正黑體" panose="020B0604030504040204" pitchFamily="34" charset="-120"/>
                <a:ea typeface="微軟正黑體" panose="020B0604030504040204" pitchFamily="34" charset="-120"/>
              </a:rPr>
              <a:t>視力‧</a:t>
            </a:r>
            <a:r>
              <a:rPr lang="en-US" altLang="zh-TW" sz="4000" b="1" dirty="0">
                <a:latin typeface="微軟正黑體" panose="020B0604030504040204" pitchFamily="34" charset="-120"/>
                <a:ea typeface="微軟正黑體" panose="020B0604030504040204" pitchFamily="34" charset="-120"/>
              </a:rPr>
              <a:t>EYE</a:t>
            </a:r>
            <a:r>
              <a:rPr lang="zh-TW" altLang="en-US" sz="4000" b="1" dirty="0">
                <a:latin typeface="微軟正黑體" panose="020B0604030504040204" pitchFamily="34" charset="-120"/>
                <a:ea typeface="微軟正黑體" panose="020B0604030504040204" pitchFamily="34" charset="-120"/>
              </a:rPr>
              <a:t>設計</a:t>
            </a:r>
            <a:r>
              <a:rPr lang="zh-TW"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創意貼圖              </a:t>
            </a:r>
            <a:endParaRPr lang="zh-TW" altLang="en-US" sz="36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539552" y="1556792"/>
            <a:ext cx="8208912" cy="1368152"/>
          </a:xfrm>
        </p:spPr>
        <p:txBody>
          <a:bodyPr>
            <a:normAutofit fontScale="77500" lnSpcReduction="20000"/>
          </a:bodyPr>
          <a:lstStyle/>
          <a:p>
            <a:pPr marL="72000" indent="-72000" algn="l">
              <a:lnSpc>
                <a:spcPct val="120000"/>
              </a:lnSpc>
              <a:spcBef>
                <a:spcPts val="1200"/>
              </a:spcBef>
            </a:pPr>
            <a:r>
              <a:rPr lang="zh-TW" altLang="zh-TW" sz="3300" b="1" dirty="0">
                <a:solidFill>
                  <a:srgbClr val="FF0000"/>
                </a:solidFill>
                <a:latin typeface="微軟正黑體" panose="020B0604030504040204" pitchFamily="34" charset="-120"/>
                <a:ea typeface="微軟正黑體" panose="020B0604030504040204" pitchFamily="34" charset="-120"/>
              </a:rPr>
              <a:t>格式：</a:t>
            </a:r>
            <a:r>
              <a:rPr lang="zh-TW" altLang="en-US" sz="3300" b="1" dirty="0">
                <a:solidFill>
                  <a:srgbClr val="FF0000"/>
                </a:solidFill>
                <a:latin typeface="微軟正黑體" panose="020B0604030504040204" pitchFamily="34" charset="-120"/>
                <a:ea typeface="微軟正黑體" panose="020B0604030504040204" pitchFamily="34" charset="-120"/>
              </a:rPr>
              <a:t>八開大小，自行繪製六格，每格</a:t>
            </a:r>
            <a:r>
              <a:rPr lang="en-US" altLang="zh-TW" sz="3300" b="1" dirty="0">
                <a:solidFill>
                  <a:srgbClr val="FF0000"/>
                </a:solidFill>
                <a:latin typeface="微軟正黑體" panose="020B0604030504040204" pitchFamily="34" charset="-120"/>
                <a:ea typeface="微軟正黑體" panose="020B0604030504040204" pitchFamily="34" charset="-120"/>
              </a:rPr>
              <a:t>12</a:t>
            </a:r>
            <a:r>
              <a:rPr lang="zh-TW" altLang="en-US" sz="3300" b="1" dirty="0">
                <a:solidFill>
                  <a:srgbClr val="FF0000"/>
                </a:solidFill>
                <a:latin typeface="微軟正黑體" panose="020B0604030504040204" pitchFamily="34" charset="-120"/>
                <a:ea typeface="微軟正黑體" panose="020B0604030504040204" pitchFamily="34" charset="-120"/>
              </a:rPr>
              <a:t>*</a:t>
            </a:r>
            <a:r>
              <a:rPr lang="en-US" altLang="zh-TW" sz="3300" b="1" dirty="0">
                <a:solidFill>
                  <a:srgbClr val="FF0000"/>
                </a:solidFill>
                <a:latin typeface="微軟正黑體" panose="020B0604030504040204" pitchFamily="34" charset="-120"/>
                <a:ea typeface="微軟正黑體" panose="020B0604030504040204" pitchFamily="34" charset="-120"/>
              </a:rPr>
              <a:t>12</a:t>
            </a:r>
            <a:r>
              <a:rPr lang="zh-TW" altLang="en-US" sz="3300" b="1" dirty="0">
                <a:solidFill>
                  <a:srgbClr val="FF0000"/>
                </a:solidFill>
                <a:latin typeface="微軟正黑體" panose="020B0604030504040204" pitchFamily="34" charset="-120"/>
                <a:ea typeface="微軟正黑體" panose="020B0604030504040204" pitchFamily="34" charset="-120"/>
              </a:rPr>
              <a:t>公分，直橫皆可，</a:t>
            </a:r>
            <a:r>
              <a:rPr lang="zh-TW" altLang="en-US" sz="3300" b="1" u="sng" dirty="0">
                <a:solidFill>
                  <a:schemeClr val="tx1"/>
                </a:solidFill>
                <a:latin typeface="微軟正黑體" panose="020B0604030504040204" pitchFamily="34" charset="-120"/>
                <a:ea typeface="微軟正黑體" panose="020B0604030504040204" pitchFamily="34" charset="-120"/>
              </a:rPr>
              <a:t>六張貼圖為一套，請以「核心主人翁」串聯，並以「相同畫風」作為設計重點。 </a:t>
            </a:r>
          </a:p>
          <a:p>
            <a:pPr>
              <a:lnSpc>
                <a:spcPct val="150000"/>
              </a:lnSpc>
            </a:pPr>
            <a:endParaRPr lang="en-US" altLang="zh-TW" sz="28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876256" y="-4500"/>
            <a:ext cx="2160240"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TW" altLang="en-US" sz="3600" b="1" dirty="0">
                <a:latin typeface="微軟正黑體" panose="020B0604030504040204" pitchFamily="34" charset="-120"/>
                <a:ea typeface="微軟正黑體" panose="020B0604030504040204" pitchFamily="34" charset="-120"/>
              </a:rPr>
              <a:t>三年級</a:t>
            </a:r>
            <a:r>
              <a:rPr lang="zh-TW" altLang="en-US" sz="2000" b="1" dirty="0">
                <a:latin typeface="微軟正黑體" panose="020B0604030504040204" pitchFamily="34" charset="-120"/>
                <a:ea typeface="微軟正黑體" panose="020B0604030504040204" pitchFamily="34" charset="-120"/>
              </a:rPr>
              <a:t>為主</a:t>
            </a:r>
          </a:p>
        </p:txBody>
      </p:sp>
      <p:sp>
        <p:nvSpPr>
          <p:cNvPr id="5" name="文字方塊 4">
            <a:extLst>
              <a:ext uri="{FF2B5EF4-FFF2-40B4-BE49-F238E27FC236}">
                <a16:creationId xmlns:a16="http://schemas.microsoft.com/office/drawing/2014/main" id="{CCABE9DD-7346-6FB1-A69E-656683E31C90}"/>
              </a:ext>
            </a:extLst>
          </p:cNvPr>
          <p:cNvSpPr txBox="1"/>
          <p:nvPr/>
        </p:nvSpPr>
        <p:spPr>
          <a:xfrm>
            <a:off x="29126" y="3940124"/>
            <a:ext cx="1658042" cy="1200329"/>
          </a:xfrm>
          <a:prstGeom prst="rect">
            <a:avLst/>
          </a:prstGeom>
          <a:solidFill>
            <a:srgbClr val="CD960D"/>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zh-TW" altLang="en-US" sz="3600" b="1" dirty="0">
                <a:latin typeface="微軟正黑體" panose="020B0604030504040204" pitchFamily="34" charset="-120"/>
                <a:ea typeface="微軟正黑體" panose="020B0604030504040204" pitchFamily="34" charset="-120"/>
              </a:rPr>
              <a:t>主題</a:t>
            </a:r>
            <a:endParaRPr lang="en-US" altLang="zh-TW" sz="3600" b="1" dirty="0">
              <a:latin typeface="微軟正黑體" panose="020B0604030504040204" pitchFamily="34" charset="-120"/>
              <a:ea typeface="微軟正黑體" panose="020B0604030504040204" pitchFamily="34" charset="-120"/>
            </a:endParaRPr>
          </a:p>
          <a:p>
            <a:pPr algn="ctr"/>
            <a:r>
              <a:rPr lang="zh-TW" altLang="en-US" sz="3600" b="1" dirty="0">
                <a:latin typeface="微軟正黑體" panose="020B0604030504040204" pitchFamily="34" charset="-120"/>
                <a:ea typeface="微軟正黑體" panose="020B0604030504040204" pitchFamily="34" charset="-120"/>
              </a:rPr>
              <a:t>二擇一</a:t>
            </a:r>
            <a:endParaRPr lang="zh-TW" altLang="en-US" sz="2000" b="1" dirty="0">
              <a:latin typeface="微軟正黑體" panose="020B0604030504040204" pitchFamily="34" charset="-120"/>
              <a:ea typeface="微軟正黑體" panose="020B0604030504040204" pitchFamily="34" charset="-120"/>
            </a:endParaRPr>
          </a:p>
        </p:txBody>
      </p:sp>
      <p:pic>
        <p:nvPicPr>
          <p:cNvPr id="10" name="圖片 9">
            <a:extLst>
              <a:ext uri="{FF2B5EF4-FFF2-40B4-BE49-F238E27FC236}">
                <a16:creationId xmlns:a16="http://schemas.microsoft.com/office/drawing/2014/main" id="{9482CB32-63F8-796C-BE23-575B8865D8EF}"/>
              </a:ext>
            </a:extLst>
          </p:cNvPr>
          <p:cNvPicPr>
            <a:picLocks noChangeAspect="1"/>
          </p:cNvPicPr>
          <p:nvPr/>
        </p:nvPicPr>
        <p:blipFill>
          <a:blip r:embed="rId2"/>
          <a:stretch>
            <a:fillRect/>
          </a:stretch>
        </p:blipFill>
        <p:spPr>
          <a:xfrm>
            <a:off x="1687168" y="3006711"/>
            <a:ext cx="7333196" cy="3744416"/>
          </a:xfrm>
          <a:prstGeom prst="rect">
            <a:avLst/>
          </a:prstGeom>
        </p:spPr>
      </p:pic>
    </p:spTree>
    <p:extLst>
      <p:ext uri="{BB962C8B-B14F-4D97-AF65-F5344CB8AC3E}">
        <p14:creationId xmlns:p14="http://schemas.microsoft.com/office/powerpoint/2010/main" val="3387190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611560" y="0"/>
            <a:ext cx="7924800" cy="850106"/>
          </a:xfrm>
        </p:spPr>
        <p:txBody>
          <a:bodyPr>
            <a:normAutofit/>
          </a:bodyPr>
          <a:lstStyle/>
          <a:p>
            <a:r>
              <a:rPr lang="zh-TW" altLang="en-US" dirty="0"/>
              <a:t> </a:t>
            </a:r>
            <a:r>
              <a:rPr lang="zh-TW" altLang="en-US" dirty="0">
                <a:latin typeface="微軟正黑體" panose="020B0604030504040204" pitchFamily="34" charset="-120"/>
                <a:ea typeface="微軟正黑體" panose="020B0604030504040204" pitchFamily="34" charset="-120"/>
              </a:rPr>
              <a:t>參考範例</a:t>
            </a:r>
            <a:r>
              <a:rPr lang="zh-TW" altLang="en-US" sz="2700" dirty="0">
                <a:latin typeface="微軟正黑體" panose="020B0604030504040204" pitchFamily="34" charset="-120"/>
                <a:ea typeface="微軟正黑體" panose="020B0604030504040204" pitchFamily="34" charset="-120"/>
              </a:rPr>
              <a:t> 建功國小同學優秀作品</a:t>
            </a: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872444"/>
            <a:ext cx="8424936" cy="5831240"/>
          </a:xfrm>
          <a:prstGeom prst="rect">
            <a:avLst/>
          </a:prstGeom>
        </p:spPr>
      </p:pic>
      <p:sp>
        <p:nvSpPr>
          <p:cNvPr id="2" name="文字方塊 1">
            <a:extLst>
              <a:ext uri="{FF2B5EF4-FFF2-40B4-BE49-F238E27FC236}">
                <a16:creationId xmlns:a16="http://schemas.microsoft.com/office/drawing/2014/main" id="{F75C9144-A150-47A8-1677-B9FF185E2762}"/>
              </a:ext>
            </a:extLst>
          </p:cNvPr>
          <p:cNvSpPr txBox="1"/>
          <p:nvPr/>
        </p:nvSpPr>
        <p:spPr>
          <a:xfrm>
            <a:off x="4884688" y="6057353"/>
            <a:ext cx="424847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TW" altLang="en-US" sz="3600" b="1" dirty="0">
                <a:latin typeface="微軟正黑體" panose="020B0604030504040204" pitchFamily="34" charset="-120"/>
                <a:ea typeface="微軟正黑體" panose="020B0604030504040204" pitchFamily="34" charset="-120"/>
              </a:rPr>
              <a:t>此次需六張貼圖唷！</a:t>
            </a:r>
            <a:endParaRPr lang="zh-TW" altLang="en-US"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04992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611560" y="130622"/>
            <a:ext cx="7924800" cy="850106"/>
          </a:xfrm>
        </p:spPr>
        <p:txBody>
          <a:bodyPr>
            <a:normAutofit/>
          </a:bodyPr>
          <a:lstStyle/>
          <a:p>
            <a:r>
              <a:rPr lang="zh-TW" altLang="en-US" dirty="0"/>
              <a:t> </a:t>
            </a:r>
            <a:r>
              <a:rPr lang="zh-TW" altLang="en-US" dirty="0">
                <a:latin typeface="微軟正黑體" panose="020B0604030504040204" pitchFamily="34" charset="-120"/>
                <a:ea typeface="微軟正黑體" panose="020B0604030504040204" pitchFamily="34" charset="-120"/>
              </a:rPr>
              <a:t>參考範例 </a:t>
            </a:r>
            <a:r>
              <a:rPr lang="zh-TW" altLang="en-US" sz="2400" dirty="0">
                <a:latin typeface="微軟正黑體" panose="020B0604030504040204" pitchFamily="34" charset="-120"/>
                <a:ea typeface="微軟正黑體" panose="020B0604030504040204" pitchFamily="34" charset="-120"/>
              </a:rPr>
              <a:t>西門國小同學優秀作品</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980728"/>
            <a:ext cx="7956376" cy="5506931"/>
          </a:xfrm>
          <a:prstGeom prst="rect">
            <a:avLst/>
          </a:prstGeom>
        </p:spPr>
      </p:pic>
      <p:sp>
        <p:nvSpPr>
          <p:cNvPr id="3" name="文字方塊 2">
            <a:extLst>
              <a:ext uri="{FF2B5EF4-FFF2-40B4-BE49-F238E27FC236}">
                <a16:creationId xmlns:a16="http://schemas.microsoft.com/office/drawing/2014/main" id="{F722D8BD-4DA8-E4A6-A831-4D3053E72474}"/>
              </a:ext>
            </a:extLst>
          </p:cNvPr>
          <p:cNvSpPr txBox="1"/>
          <p:nvPr/>
        </p:nvSpPr>
        <p:spPr>
          <a:xfrm>
            <a:off x="4884688" y="6057353"/>
            <a:ext cx="424847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TW" altLang="en-US" sz="3600" b="1" dirty="0">
                <a:latin typeface="微軟正黑體" panose="020B0604030504040204" pitchFamily="34" charset="-120"/>
                <a:ea typeface="微軟正黑體" panose="020B0604030504040204" pitchFamily="34" charset="-120"/>
              </a:rPr>
              <a:t>此次需六張貼圖唷！</a:t>
            </a:r>
            <a:endParaRPr lang="zh-TW" altLang="en-US"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20635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611560" y="130622"/>
            <a:ext cx="7924800" cy="850106"/>
          </a:xfrm>
        </p:spPr>
        <p:txBody>
          <a:bodyPr>
            <a:normAutofit/>
          </a:bodyPr>
          <a:lstStyle/>
          <a:p>
            <a:r>
              <a:rPr lang="zh-TW" altLang="en-US" dirty="0"/>
              <a:t> </a:t>
            </a:r>
            <a:r>
              <a:rPr lang="zh-TW" altLang="en-US" dirty="0">
                <a:latin typeface="微軟正黑體" panose="020B0604030504040204" pitchFamily="34" charset="-120"/>
                <a:ea typeface="微軟正黑體" panose="020B0604030504040204" pitchFamily="34" charset="-120"/>
              </a:rPr>
              <a:t>參考範例 </a:t>
            </a:r>
            <a:r>
              <a:rPr lang="zh-TW" altLang="en-US" sz="2400" dirty="0">
                <a:latin typeface="微軟正黑體" panose="020B0604030504040204" pitchFamily="34" charset="-120"/>
                <a:ea typeface="微軟正黑體" panose="020B0604030504040204" pitchFamily="34" charset="-120"/>
              </a:rPr>
              <a:t>青草湖國小同學優秀作品</a:t>
            </a: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976" y="1124744"/>
            <a:ext cx="8028384" cy="5556771"/>
          </a:xfrm>
          <a:prstGeom prst="rect">
            <a:avLst/>
          </a:prstGeom>
        </p:spPr>
      </p:pic>
      <p:sp>
        <p:nvSpPr>
          <p:cNvPr id="2" name="文字方塊 1">
            <a:extLst>
              <a:ext uri="{FF2B5EF4-FFF2-40B4-BE49-F238E27FC236}">
                <a16:creationId xmlns:a16="http://schemas.microsoft.com/office/drawing/2014/main" id="{1406F5A0-2041-6D3F-C609-4B74C320DA6F}"/>
              </a:ext>
            </a:extLst>
          </p:cNvPr>
          <p:cNvSpPr txBox="1"/>
          <p:nvPr/>
        </p:nvSpPr>
        <p:spPr>
          <a:xfrm>
            <a:off x="4884688" y="6057353"/>
            <a:ext cx="424847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TW" altLang="en-US" sz="3600" b="1" dirty="0">
                <a:latin typeface="微軟正黑體" panose="020B0604030504040204" pitchFamily="34" charset="-120"/>
                <a:ea typeface="微軟正黑體" panose="020B0604030504040204" pitchFamily="34" charset="-120"/>
              </a:rPr>
              <a:t>此次需六張貼圖唷！</a:t>
            </a:r>
            <a:endParaRPr lang="zh-TW" altLang="en-US"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38402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35696" y="332656"/>
            <a:ext cx="5690592" cy="994122"/>
          </a:xfrm>
        </p:spPr>
        <p:style>
          <a:lnRef idx="3">
            <a:schemeClr val="lt1"/>
          </a:lnRef>
          <a:fillRef idx="1">
            <a:schemeClr val="accent2"/>
          </a:fillRef>
          <a:effectRef idx="1">
            <a:schemeClr val="accent2"/>
          </a:effectRef>
          <a:fontRef idx="minor">
            <a:schemeClr val="lt1"/>
          </a:fontRef>
        </p:style>
        <p:txBody>
          <a:bodyPr>
            <a:normAutofit/>
          </a:bodyPr>
          <a:lstStyle/>
          <a:p>
            <a:pPr algn="ctr"/>
            <a:r>
              <a:rPr lang="zh-TW" altLang="zh-TW" sz="4000" b="1" dirty="0">
                <a:latin typeface="微軟正黑體" panose="020B0604030504040204" pitchFamily="34" charset="-120"/>
                <a:ea typeface="微軟正黑體" panose="020B0604030504040204" pitchFamily="34" charset="-120"/>
              </a:rPr>
              <a:t>口腔衛生</a:t>
            </a:r>
            <a:r>
              <a:rPr lang="zh-TW" altLang="en-US" sz="4000" b="1" dirty="0">
                <a:latin typeface="微軟正黑體" panose="020B0604030504040204" pitchFamily="34" charset="-120"/>
                <a:ea typeface="微軟正黑體" panose="020B0604030504040204" pitchFamily="34" charset="-120"/>
              </a:rPr>
              <a:t>創意漫畫徵圖       </a:t>
            </a:r>
            <a:endParaRPr lang="zh-TW" altLang="en-US" sz="40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609600" y="1577936"/>
            <a:ext cx="7924800" cy="5256584"/>
          </a:xfrm>
        </p:spPr>
        <p:txBody>
          <a:bodyPr>
            <a:normAutofit lnSpcReduction="10000"/>
          </a:bodyPr>
          <a:lstStyle/>
          <a:p>
            <a:r>
              <a:rPr lang="zh-TW" altLang="en-US" sz="3600" b="1" dirty="0">
                <a:solidFill>
                  <a:srgbClr val="FF0000"/>
                </a:solidFill>
                <a:latin typeface="微軟正黑體" panose="020B0604030504040204" pitchFamily="34" charset="-120"/>
                <a:ea typeface="微軟正黑體" panose="020B0604030504040204" pitchFamily="34" charset="-120"/>
              </a:rPr>
              <a:t>格式：八</a:t>
            </a:r>
            <a:r>
              <a:rPr lang="zh-TW" altLang="zh-TW" sz="3600" b="1" dirty="0">
                <a:solidFill>
                  <a:srgbClr val="FF0000"/>
                </a:solidFill>
                <a:latin typeface="微軟正黑體" panose="020B0604030504040204" pitchFamily="34" charset="-120"/>
                <a:ea typeface="微軟正黑體" panose="020B0604030504040204" pitchFamily="34" charset="-120"/>
              </a:rPr>
              <a:t>開圖畫紙</a:t>
            </a:r>
            <a:endParaRPr lang="en-US" altLang="zh-TW" sz="3600" b="1" dirty="0">
              <a:solidFill>
                <a:srgbClr val="FF0000"/>
              </a:solidFill>
              <a:latin typeface="微軟正黑體" panose="020B0604030504040204" pitchFamily="34" charset="-120"/>
              <a:ea typeface="微軟正黑體" panose="020B0604030504040204" pitchFamily="34" charset="-120"/>
            </a:endParaRPr>
          </a:p>
          <a:p>
            <a:r>
              <a:rPr lang="zh-TW" altLang="en-US" sz="3600" b="1" dirty="0">
                <a:latin typeface="微軟正黑體" panose="020B0604030504040204" pitchFamily="34" charset="-120"/>
                <a:ea typeface="微軟正黑體" panose="020B0604030504040204" pitchFamily="34" charset="-120"/>
              </a:rPr>
              <a:t>內容</a:t>
            </a:r>
            <a:r>
              <a:rPr lang="en-US" altLang="zh-TW" sz="3600" b="1" dirty="0">
                <a:latin typeface="微軟正黑體" panose="020B0604030504040204" pitchFamily="34" charset="-120"/>
                <a:ea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a:p>
            <a:pPr>
              <a:lnSpc>
                <a:spcPct val="100000"/>
              </a:lnSpc>
            </a:pPr>
            <a:r>
              <a:rPr lang="zh-TW" altLang="zh-TW" sz="2800" dirty="0">
                <a:latin typeface="微軟正黑體" panose="020B0604030504040204" pitchFamily="34" charset="-120"/>
                <a:ea typeface="微軟正黑體" panose="020B0604030504040204" pitchFamily="34" charset="-120"/>
              </a:rPr>
              <a:t>平面</a:t>
            </a:r>
            <a:r>
              <a:rPr lang="zh-TW" altLang="en-US" sz="2800" dirty="0">
                <a:latin typeface="微軟正黑體" panose="020B0604030504040204" pitchFamily="34" charset="-120"/>
                <a:ea typeface="微軟正黑體" panose="020B0604030504040204" pitchFamily="34" charset="-120"/>
              </a:rPr>
              <a:t>設計或電腦繪圖方式</a:t>
            </a:r>
            <a:endParaRPr lang="zh-TW" altLang="zh-TW" sz="2800" dirty="0">
              <a:latin typeface="微軟正黑體" panose="020B0604030504040204" pitchFamily="34" charset="-120"/>
              <a:ea typeface="微軟正黑體" panose="020B0604030504040204" pitchFamily="34" charset="-120"/>
            </a:endParaRPr>
          </a:p>
          <a:p>
            <a:pPr>
              <a:lnSpc>
                <a:spcPct val="110000"/>
              </a:lnSpc>
            </a:pPr>
            <a:r>
              <a:rPr lang="zh-TW" altLang="en-US" sz="2800" dirty="0">
                <a:latin typeface="微軟正黑體" panose="020B0604030504040204" pitchFamily="34" charset="-120"/>
                <a:ea typeface="微軟正黑體" panose="020B0604030504040204" pitchFamily="34" charset="-120"/>
              </a:rPr>
              <a:t>請參賽者以「口腔保健」為主題，自行發揮創意及聯想力， 創作潔牙護齒創意 漫畫融入口腔保健推行重點 ，如「用餐後含點心飲料會漱口潔牙」、「 會 使用牙線」、「貝氏刷牙法配合 </a:t>
            </a:r>
            <a:r>
              <a:rPr lang="en-US" altLang="zh-TW" sz="2800" dirty="0" err="1">
                <a:latin typeface="微軟正黑體" panose="020B0604030504040204" pitchFamily="34" charset="-120"/>
                <a:ea typeface="微軟正黑體" panose="020B0604030504040204" pitchFamily="34" charset="-120"/>
              </a:rPr>
              <a:t>1000ppm</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含氟牙膏」、「第一大臼齒窩溝封填」、「定期看牙醫」、或其他口腔保健內容， 作品須傳達口腔保健的正確觀念。</a:t>
            </a:r>
            <a:br>
              <a:rPr lang="en-US" altLang="zh-TW"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參考網站：</a:t>
            </a:r>
            <a:r>
              <a:rPr lang="zh-TW" altLang="en-US" sz="2800" dirty="0">
                <a:solidFill>
                  <a:srgbClr val="FF0066"/>
                </a:solidFill>
                <a:latin typeface="微軟正黑體" panose="020B0604030504040204" pitchFamily="34" charset="-120"/>
                <a:ea typeface="微軟正黑體" panose="020B0604030504040204" pitchFamily="34" charset="-120"/>
                <a:hlinkClick r:id="rId2"/>
              </a:rPr>
              <a:t>護齒護照</a:t>
            </a:r>
            <a:endParaRPr lang="en-US" altLang="zh-TW" sz="2800" dirty="0">
              <a:solidFill>
                <a:srgbClr val="FF0066"/>
              </a:solidFill>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911752" y="-62518"/>
            <a:ext cx="2232248"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TW" altLang="en-US" sz="3600" b="1" dirty="0">
                <a:latin typeface="微軟正黑體" panose="020B0604030504040204" pitchFamily="34" charset="-120"/>
                <a:ea typeface="微軟正黑體" panose="020B0604030504040204" pitchFamily="34" charset="-120"/>
              </a:rPr>
              <a:t>四年級</a:t>
            </a:r>
            <a:r>
              <a:rPr lang="zh-TW" altLang="en-US" sz="2000" b="1" dirty="0">
                <a:latin typeface="微軟正黑體" panose="020B0604030504040204" pitchFamily="34" charset="-120"/>
                <a:ea typeface="微軟正黑體" panose="020B0604030504040204" pitchFamily="34" charset="-120"/>
              </a:rPr>
              <a:t>為主</a:t>
            </a:r>
          </a:p>
        </p:txBody>
      </p:sp>
    </p:spTree>
    <p:extLst>
      <p:ext uri="{BB962C8B-B14F-4D97-AF65-F5344CB8AC3E}">
        <p14:creationId xmlns:p14="http://schemas.microsoft.com/office/powerpoint/2010/main" val="2431360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45298"/>
            <a:ext cx="7924800" cy="850106"/>
          </a:xfrm>
        </p:spPr>
        <p:txBody>
          <a:bodyPr>
            <a:normAutofit/>
          </a:bodyPr>
          <a:lstStyle/>
          <a:p>
            <a:r>
              <a:rPr lang="zh-TW" altLang="en-US" sz="4000" b="1" dirty="0">
                <a:latin typeface="微軟正黑體" panose="020B0604030504040204" pitchFamily="34" charset="-120"/>
                <a:ea typeface="微軟正黑體" panose="020B0604030504040204" pitchFamily="34" charset="-120"/>
              </a:rPr>
              <a:t>口腔衛生漫畫 參考範例  </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100" b="1" dirty="0">
                <a:solidFill>
                  <a:srgbClr val="FF0000"/>
                </a:solidFill>
                <a:latin typeface="微軟正黑體" panose="020B0604030504040204" pitchFamily="34" charset="-120"/>
                <a:ea typeface="微軟正黑體" panose="020B0604030504040204" pitchFamily="34" charset="-120"/>
              </a:rPr>
              <a:t>今年不是四格</a:t>
            </a:r>
            <a:r>
              <a:rPr lang="en-US" altLang="zh-TW" sz="3100" b="1" dirty="0">
                <a:solidFill>
                  <a:srgbClr val="FF0000"/>
                </a:solidFill>
                <a:latin typeface="微軟正黑體" panose="020B0604030504040204" pitchFamily="34" charset="-120"/>
                <a:ea typeface="微軟正黑體" panose="020B0604030504040204" pitchFamily="34" charset="-120"/>
              </a:rPr>
              <a:t>]</a:t>
            </a:r>
            <a:r>
              <a:rPr lang="zh-TW" altLang="en-US" sz="3100" b="1" dirty="0">
                <a:solidFill>
                  <a:srgbClr val="FF0000"/>
                </a:solidFill>
                <a:latin typeface="微軟正黑體" panose="020B0604030504040204" pitchFamily="34" charset="-120"/>
                <a:ea typeface="微軟正黑體" panose="020B0604030504040204" pitchFamily="34" charset="-120"/>
              </a:rPr>
              <a:t> </a:t>
            </a:r>
          </a:p>
        </p:txBody>
      </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33075"/>
          <a:stretch/>
        </p:blipFill>
        <p:spPr>
          <a:xfrm>
            <a:off x="683568" y="995404"/>
            <a:ext cx="7272808" cy="5140741"/>
          </a:xfrm>
          <a:prstGeom prst="rect">
            <a:avLst/>
          </a:prstGeom>
        </p:spPr>
      </p:pic>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t="57198" r="70076" b="14503"/>
          <a:stretch/>
        </p:blipFill>
        <p:spPr>
          <a:xfrm>
            <a:off x="6407696" y="5633863"/>
            <a:ext cx="2736304" cy="1224137"/>
          </a:xfrm>
          <a:prstGeom prst="rect">
            <a:avLst/>
          </a:prstGeom>
        </p:spPr>
      </p:pic>
    </p:spTree>
    <p:extLst>
      <p:ext uri="{BB962C8B-B14F-4D97-AF65-F5344CB8AC3E}">
        <p14:creationId xmlns:p14="http://schemas.microsoft.com/office/powerpoint/2010/main" val="3417620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45298"/>
            <a:ext cx="7924800" cy="850106"/>
          </a:xfrm>
        </p:spPr>
        <p:txBody>
          <a:bodyPr>
            <a:normAutofit/>
          </a:bodyPr>
          <a:lstStyle/>
          <a:p>
            <a:r>
              <a:rPr lang="zh-TW" altLang="en-US" sz="4000" b="1" dirty="0">
                <a:latin typeface="微軟正黑體" panose="020B0604030504040204" pitchFamily="34" charset="-120"/>
                <a:ea typeface="微軟正黑體" panose="020B0604030504040204" pitchFamily="34" charset="-120"/>
              </a:rPr>
              <a:t>口腔衛生漫畫 參考範例</a:t>
            </a:r>
            <a:endParaRPr lang="zh-TW" altLang="en-US" sz="3100" b="1" dirty="0">
              <a:solidFill>
                <a:srgbClr val="FF0000"/>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31100"/>
          <a:stretch/>
        </p:blipFill>
        <p:spPr>
          <a:xfrm>
            <a:off x="586524" y="995404"/>
            <a:ext cx="7805820" cy="5373555"/>
          </a:xfrm>
          <a:prstGeom prst="rect">
            <a:avLst/>
          </a:prstGeom>
        </p:spPr>
      </p:pic>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t="59771" r="71650" b="13665"/>
          <a:stretch/>
        </p:blipFill>
        <p:spPr>
          <a:xfrm>
            <a:off x="6973787" y="5886689"/>
            <a:ext cx="2170213" cy="964539"/>
          </a:xfrm>
          <a:prstGeom prst="rect">
            <a:avLst/>
          </a:prstGeom>
        </p:spPr>
      </p:pic>
    </p:spTree>
    <p:extLst>
      <p:ext uri="{BB962C8B-B14F-4D97-AF65-F5344CB8AC3E}">
        <p14:creationId xmlns:p14="http://schemas.microsoft.com/office/powerpoint/2010/main" val="1689489313"/>
      </p:ext>
    </p:extLst>
  </p:cSld>
  <p:clrMapOvr>
    <a:masterClrMapping/>
  </p:clrMapOvr>
</p:sld>
</file>

<file path=ppt/theme/theme1.xml><?xml version="1.0" encoding="utf-8"?>
<a:theme xmlns:a="http://schemas.openxmlformats.org/drawingml/2006/main" name="都會">
  <a:themeElements>
    <a:clrScheme name="都會">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都會">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都會">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都會</Template>
  <TotalTime>4363</TotalTime>
  <Words>1153</Words>
  <Application>Microsoft Office PowerPoint</Application>
  <PresentationFormat>如螢幕大小 (4:3)</PresentationFormat>
  <Paragraphs>116</Paragraphs>
  <Slides>22</Slides>
  <Notes>0</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22</vt:i4>
      </vt:variant>
    </vt:vector>
  </HeadingPairs>
  <TitlesOfParts>
    <vt:vector size="27" baseType="lpstr">
      <vt:lpstr>微軟正黑體</vt:lpstr>
      <vt:lpstr>Arial</vt:lpstr>
      <vt:lpstr>Calibri Light</vt:lpstr>
      <vt:lpstr>Wingdings</vt:lpstr>
      <vt:lpstr>都會</vt:lpstr>
      <vt:lpstr>東門國小114學年度 健康促進藝文競賽 參賽說明會</vt:lpstr>
      <vt:lpstr>參賽同學請確認</vt:lpstr>
      <vt:lpstr>「我EYE視力‧EYE設計」創意貼圖              </vt:lpstr>
      <vt:lpstr> 參考範例 建功國小同學優秀作品</vt:lpstr>
      <vt:lpstr> 參考範例 西門國小同學優秀作品</vt:lpstr>
      <vt:lpstr> 參考範例 青草湖國小同學優秀作品</vt:lpstr>
      <vt:lpstr>口腔衛生創意漫畫徵圖       </vt:lpstr>
      <vt:lpstr>口腔衛生漫畫 參考範例  [今年不是四格] </vt:lpstr>
      <vt:lpstr>口腔衛生漫畫 參考範例</vt:lpstr>
      <vt:lpstr>口腔衛生漫畫 參考範例</vt:lpstr>
      <vt:lpstr>口腔衛生漫畫 參考範例</vt:lpstr>
      <vt:lpstr>健康體位創意競賽四格漫畫徵稿</vt:lpstr>
      <vt:lpstr>健康體位四格漫畫 參考範例</vt:lpstr>
      <vt:lpstr>健康體位四格漫畫 參考範例</vt:lpstr>
      <vt:lpstr>「性教育/愛滋防治議題」漫畫比賽</vt:lpstr>
      <vt:lpstr>性教育愛滋四格漫畫 參考範例 [今年不是四格] </vt:lpstr>
      <vt:lpstr>性教育愛滋四格漫畫 參考範例 [今年不是四格] </vt:lpstr>
      <vt:lpstr>性教育愛滋四格漫畫 參考範例 [今年不是四格] </vt:lpstr>
      <vt:lpstr>性教育愛滋四格漫畫 參考範例 [今年不是四格] </vt:lpstr>
      <vt:lpstr>性教育愛滋四格漫畫 參考範例 [今年不是四格] </vt:lpstr>
      <vt:lpstr>性教育愛滋四格漫畫 參考範例 [今年不是四格] </vt:lpstr>
      <vt:lpstr>PowerPoint 簡報</vt:lpstr>
    </vt:vector>
  </TitlesOfParts>
  <Company>東門國小</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東門國小105學年度 健康促進藝文競賽 參賽說明會</dc:title>
  <dc:creator>東門國小</dc:creator>
  <cp:lastModifiedBy>陳俐諺</cp:lastModifiedBy>
  <cp:revision>114</cp:revision>
  <dcterms:created xsi:type="dcterms:W3CDTF">2017-01-12T01:36:27Z</dcterms:created>
  <dcterms:modified xsi:type="dcterms:W3CDTF">2026-01-02T07:31:46Z</dcterms:modified>
</cp:coreProperties>
</file>