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99" r:id="rId3"/>
    <p:sldId id="258" r:id="rId4"/>
    <p:sldId id="290" r:id="rId5"/>
    <p:sldId id="272" r:id="rId6"/>
    <p:sldId id="273" r:id="rId7"/>
    <p:sldId id="262" r:id="rId8"/>
    <p:sldId id="263" r:id="rId9"/>
    <p:sldId id="261" r:id="rId10"/>
    <p:sldId id="292" r:id="rId11"/>
    <p:sldId id="274" r:id="rId12"/>
    <p:sldId id="291" r:id="rId13"/>
    <p:sldId id="294" r:id="rId14"/>
    <p:sldId id="296" r:id="rId15"/>
    <p:sldId id="297" r:id="rId16"/>
    <p:sldId id="295" r:id="rId17"/>
    <p:sldId id="275" r:id="rId18"/>
    <p:sldId id="257" r:id="rId19"/>
    <p:sldId id="300" r:id="rId20"/>
  </p:sldIdLst>
  <p:sldSz cx="18288000" cy="10287000"/>
  <p:notesSz cx="6858000" cy="9144000"/>
  <p:embeddedFontLst>
    <p:embeddedFont>
      <p:font typeface="標楷體" panose="03000509000000000000" pitchFamily="65" charset="-120"/>
      <p:regular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書法中楷（破音三）" panose="02010609010101010101" pitchFamily="49" charset="-120"/>
      <p:regular r:id="rId26"/>
    </p:embeddedFont>
    <p:embeddedFont>
      <p:font typeface="書法中楷（注音一）" panose="02010609010101010101" pitchFamily="49" charset="-120"/>
      <p:regular r:id="rId27"/>
    </p:embeddedFont>
    <p:embeddedFont>
      <p:font typeface="Jua" panose="02020500000000000000" charset="-12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軟正黑體" panose="020B0604030504040204" pitchFamily="34" charset="-120"/>
      <p:regular r:id="rId33"/>
      <p:bold r:id="rId34"/>
    </p:embeddedFont>
    <p:embeddedFont>
      <p:font typeface="書法中楷（破音二）" panose="02010609010101010101" pitchFamily="49" charset="-120"/>
      <p:regular r:id="rId35"/>
    </p:embeddedFont>
    <p:embeddedFont>
      <p:font typeface="Londrina Solid" panose="020205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2" autoAdjust="0"/>
    <p:restoredTop sz="94622" autoAdjust="0"/>
  </p:normalViewPr>
  <p:slideViewPr>
    <p:cSldViewPr>
      <p:cViewPr varScale="1">
        <p:scale>
          <a:sx n="73" d="100"/>
          <a:sy n="73" d="100"/>
        </p:scale>
        <p:origin x="5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PxSWDQcoJs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iarc.mohw.gov.tw/" TargetMode="External"/><Relationship Id="rId2" Type="http://schemas.openxmlformats.org/officeDocument/2006/relationships/hyperlink" Target="https://eliteracy.edu.tw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86671">
            <a:off x="13701173" y="6955438"/>
            <a:ext cx="3860707" cy="3899704"/>
          </a:xfrm>
          <a:custGeom>
            <a:avLst/>
            <a:gdLst/>
            <a:ahLst/>
            <a:cxnLst/>
            <a:rect l="l" t="t" r="r" b="b"/>
            <a:pathLst>
              <a:path w="3860707" h="3899704">
                <a:moveTo>
                  <a:pt x="0" y="0"/>
                </a:moveTo>
                <a:lnTo>
                  <a:pt x="3860707" y="0"/>
                </a:lnTo>
                <a:lnTo>
                  <a:pt x="3860707" y="3899704"/>
                </a:lnTo>
                <a:lnTo>
                  <a:pt x="0" y="3899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83710">
            <a:off x="3281519" y="-328541"/>
            <a:ext cx="3583625" cy="3077438"/>
          </a:xfrm>
          <a:custGeom>
            <a:avLst/>
            <a:gdLst/>
            <a:ahLst/>
            <a:cxnLst/>
            <a:rect l="l" t="t" r="r" b="b"/>
            <a:pathLst>
              <a:path w="3583625" h="3077438">
                <a:moveTo>
                  <a:pt x="0" y="0"/>
                </a:moveTo>
                <a:lnTo>
                  <a:pt x="3583626" y="0"/>
                </a:lnTo>
                <a:lnTo>
                  <a:pt x="3583626" y="3077439"/>
                </a:lnTo>
                <a:lnTo>
                  <a:pt x="0" y="307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Freeform 4"/>
          <p:cNvSpPr/>
          <p:nvPr/>
        </p:nvSpPr>
        <p:spPr>
          <a:xfrm rot="670633" flipH="1">
            <a:off x="-1606397" y="550516"/>
            <a:ext cx="4271066" cy="4403161"/>
          </a:xfrm>
          <a:custGeom>
            <a:avLst/>
            <a:gdLst/>
            <a:ahLst/>
            <a:cxnLst/>
            <a:rect l="l" t="t" r="r" b="b"/>
            <a:pathLst>
              <a:path w="4271066" h="4403161">
                <a:moveTo>
                  <a:pt x="4271066" y="0"/>
                </a:moveTo>
                <a:lnTo>
                  <a:pt x="0" y="0"/>
                </a:lnTo>
                <a:lnTo>
                  <a:pt x="0" y="4403161"/>
                </a:lnTo>
                <a:lnTo>
                  <a:pt x="4271066" y="4403161"/>
                </a:lnTo>
                <a:lnTo>
                  <a:pt x="42710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0265" flipH="1">
            <a:off x="3300617" y="7213809"/>
            <a:ext cx="3574506" cy="3960671"/>
          </a:xfrm>
          <a:custGeom>
            <a:avLst/>
            <a:gdLst/>
            <a:ahLst/>
            <a:cxnLst/>
            <a:rect l="l" t="t" r="r" b="b"/>
            <a:pathLst>
              <a:path w="3574506" h="3960671">
                <a:moveTo>
                  <a:pt x="3574506" y="0"/>
                </a:moveTo>
                <a:lnTo>
                  <a:pt x="0" y="0"/>
                </a:lnTo>
                <a:lnTo>
                  <a:pt x="0" y="3960671"/>
                </a:lnTo>
                <a:lnTo>
                  <a:pt x="3574506" y="3960671"/>
                </a:lnTo>
                <a:lnTo>
                  <a:pt x="357450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65022" y="7429500"/>
            <a:ext cx="3473284" cy="3963805"/>
          </a:xfrm>
          <a:custGeom>
            <a:avLst/>
            <a:gdLst/>
            <a:ahLst/>
            <a:cxnLst/>
            <a:rect l="l" t="t" r="r" b="b"/>
            <a:pathLst>
              <a:path w="3473284" h="3963805">
                <a:moveTo>
                  <a:pt x="0" y="0"/>
                </a:moveTo>
                <a:lnTo>
                  <a:pt x="3473285" y="0"/>
                </a:lnTo>
                <a:lnTo>
                  <a:pt x="3473285" y="3963806"/>
                </a:lnTo>
                <a:lnTo>
                  <a:pt x="0" y="3963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8380">
            <a:off x="16370062" y="1530223"/>
            <a:ext cx="3564237" cy="4540430"/>
          </a:xfrm>
          <a:custGeom>
            <a:avLst/>
            <a:gdLst/>
            <a:ahLst/>
            <a:cxnLst/>
            <a:rect l="l" t="t" r="r" b="b"/>
            <a:pathLst>
              <a:path w="3564237" h="4540430">
                <a:moveTo>
                  <a:pt x="0" y="0"/>
                </a:moveTo>
                <a:lnTo>
                  <a:pt x="3564238" y="0"/>
                </a:lnTo>
                <a:lnTo>
                  <a:pt x="3564238" y="4540430"/>
                </a:lnTo>
                <a:lnTo>
                  <a:pt x="0" y="45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579">
            <a:off x="12186433" y="-365116"/>
            <a:ext cx="3731416" cy="3320960"/>
          </a:xfrm>
          <a:custGeom>
            <a:avLst/>
            <a:gdLst/>
            <a:ahLst/>
            <a:cxnLst/>
            <a:rect l="l" t="t" r="r" b="b"/>
            <a:pathLst>
              <a:path w="3731416" h="3320960">
                <a:moveTo>
                  <a:pt x="0" y="0"/>
                </a:moveTo>
                <a:lnTo>
                  <a:pt x="3731417" y="0"/>
                </a:lnTo>
                <a:lnTo>
                  <a:pt x="3731417" y="3320960"/>
                </a:lnTo>
                <a:lnTo>
                  <a:pt x="0" y="3320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96479">
            <a:off x="-1395267" y="5555703"/>
            <a:ext cx="4207089" cy="5300270"/>
          </a:xfrm>
          <a:custGeom>
            <a:avLst/>
            <a:gdLst/>
            <a:ahLst/>
            <a:cxnLst/>
            <a:rect l="l" t="t" r="r" b="b"/>
            <a:pathLst>
              <a:path w="4207089" h="5300270">
                <a:moveTo>
                  <a:pt x="0" y="0"/>
                </a:moveTo>
                <a:lnTo>
                  <a:pt x="4207089" y="0"/>
                </a:lnTo>
                <a:lnTo>
                  <a:pt x="4207089" y="5300270"/>
                </a:lnTo>
                <a:lnTo>
                  <a:pt x="0" y="53002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32174">
            <a:off x="7767879" y="-373637"/>
            <a:ext cx="3770180" cy="3204653"/>
          </a:xfrm>
          <a:custGeom>
            <a:avLst/>
            <a:gdLst/>
            <a:ahLst/>
            <a:cxnLst/>
            <a:rect l="l" t="t" r="r" b="b"/>
            <a:pathLst>
              <a:path w="3770180" h="3204653">
                <a:moveTo>
                  <a:pt x="0" y="0"/>
                </a:moveTo>
                <a:lnTo>
                  <a:pt x="3770180" y="0"/>
                </a:lnTo>
                <a:lnTo>
                  <a:pt x="3770180" y="3204653"/>
                </a:lnTo>
                <a:lnTo>
                  <a:pt x="0" y="3204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556257A-A158-208D-B98A-F9859D3D4FB0}"/>
              </a:ext>
            </a:extLst>
          </p:cNvPr>
          <p:cNvSpPr txBox="1"/>
          <p:nvPr/>
        </p:nvSpPr>
        <p:spPr>
          <a:xfrm>
            <a:off x="2027186" y="3566952"/>
            <a:ext cx="14194975" cy="1436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00B05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我是網路小小兵</a:t>
            </a:r>
            <a:endParaRPr lang="en-US" altLang="zh-TW" sz="9600" b="1" dirty="0">
              <a:solidFill>
                <a:srgbClr val="00B05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5406AB1-79FD-48C7-C7F6-98C0E23FCBCC}"/>
              </a:ext>
            </a:extLst>
          </p:cNvPr>
          <p:cNvSpPr/>
          <p:nvPr/>
        </p:nvSpPr>
        <p:spPr>
          <a:xfrm>
            <a:off x="5544330" y="5607994"/>
            <a:ext cx="7010400" cy="1326616"/>
          </a:xfrm>
          <a:custGeom>
            <a:avLst/>
            <a:gdLst/>
            <a:ahLst/>
            <a:cxnLst/>
            <a:rect l="l" t="t" r="r" b="b"/>
            <a:pathLst>
              <a:path w="12244302" h="1799455">
                <a:moveTo>
                  <a:pt x="11305402" y="1788268"/>
                </a:moveTo>
                <a:cubicBezTo>
                  <a:pt x="11305402" y="1788268"/>
                  <a:pt x="10885650" y="1799455"/>
                  <a:pt x="10423065" y="1796834"/>
                </a:cubicBezTo>
                <a:cubicBezTo>
                  <a:pt x="3955298" y="1794671"/>
                  <a:pt x="1057073" y="1786847"/>
                  <a:pt x="1057073" y="1786847"/>
                </a:cubicBezTo>
                <a:cubicBezTo>
                  <a:pt x="812931" y="1778013"/>
                  <a:pt x="565145" y="1761032"/>
                  <a:pt x="398404" y="1702854"/>
                </a:cubicBezTo>
                <a:cubicBezTo>
                  <a:pt x="120505" y="1605892"/>
                  <a:pt x="0" y="1428364"/>
                  <a:pt x="0" y="764026"/>
                </a:cubicBezTo>
                <a:cubicBezTo>
                  <a:pt x="8536" y="440430"/>
                  <a:pt x="34263" y="311302"/>
                  <a:pt x="140291" y="225758"/>
                </a:cubicBezTo>
                <a:cubicBezTo>
                  <a:pt x="342602" y="62530"/>
                  <a:pt x="736658" y="7673"/>
                  <a:pt x="1155311" y="7673"/>
                </a:cubicBezTo>
                <a:cubicBezTo>
                  <a:pt x="1155311" y="7673"/>
                  <a:pt x="1551711" y="15681"/>
                  <a:pt x="8451090" y="7673"/>
                </a:cubicBezTo>
                <a:cubicBezTo>
                  <a:pt x="10666723" y="0"/>
                  <a:pt x="11130650" y="7673"/>
                  <a:pt x="11130650" y="7673"/>
                </a:cubicBezTo>
                <a:cubicBezTo>
                  <a:pt x="11498958" y="15152"/>
                  <a:pt x="11862271" y="84484"/>
                  <a:pt x="12060011" y="207066"/>
                </a:cubicBezTo>
                <a:cubicBezTo>
                  <a:pt x="12211028" y="300683"/>
                  <a:pt x="12244302" y="425358"/>
                  <a:pt x="12235162" y="764026"/>
                </a:cubicBezTo>
                <a:cubicBezTo>
                  <a:pt x="12235162" y="1546329"/>
                  <a:pt x="11952165" y="1760427"/>
                  <a:pt x="11305402" y="178826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F31F07-9829-4B59-8F7E-5B31E9E50A96}"/>
              </a:ext>
            </a:extLst>
          </p:cNvPr>
          <p:cNvSpPr txBox="1"/>
          <p:nvPr/>
        </p:nvSpPr>
        <p:spPr>
          <a:xfrm>
            <a:off x="5664841" y="5840415"/>
            <a:ext cx="6769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育部國民</a:t>
            </a:r>
            <a:r>
              <a:rPr lang="zh-TW" altLang="en-US" sz="25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育中央輔導團性別平等</a:t>
            </a:r>
            <a:r>
              <a:rPr lang="zh-TW" altLang="en-US" sz="2500" b="1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教</a:t>
            </a:r>
            <a:r>
              <a:rPr lang="zh-TW" altLang="en-US" sz="2500" b="1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育議題分團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58774" y="799824"/>
            <a:ext cx="17221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8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跟網路上的朋友，該怎麼互動呢？</a:t>
            </a:r>
            <a:endParaRPr lang="en-US" altLang="zh-TW" sz="7800" dirty="0">
              <a:solidFill>
                <a:schemeClr val="accent2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5000" dirty="0">
              <a:solidFill>
                <a:schemeClr val="accent3">
                  <a:lumMod val="50000"/>
                </a:schemeClr>
              </a:solidFill>
              <a:latin typeface="書法中楷（破音三）" panose="02010609010101010101" pitchFamily="49" charset="-120"/>
              <a:ea typeface="書法中楷（破音三）" panose="02010609010101010101" pitchFamily="49" charset="-120"/>
            </a:endParaRPr>
          </a:p>
          <a:p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起看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看，</a:t>
            </a:r>
            <a:r>
              <a:rPr lang="zh-TW" altLang="en-US" sz="7800" u="sng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小朋友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網友</a:t>
            </a:r>
            <a:r>
              <a:rPr lang="zh-TW" altLang="en-US" sz="7800" u="sng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的互動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7800" dirty="0" smtClean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說說你的想法？</a:t>
            </a:r>
            <a:endParaRPr lang="zh-TW" altLang="en-US" sz="7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FD491097-F707-103C-3113-73577F4A200B}"/>
              </a:ext>
            </a:extLst>
          </p:cNvPr>
          <p:cNvSpPr/>
          <p:nvPr/>
        </p:nvSpPr>
        <p:spPr>
          <a:xfrm>
            <a:off x="63652" y="8039100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2B508D3A-8A52-D952-6252-9A19AEEAFD9F}"/>
              </a:ext>
            </a:extLst>
          </p:cNvPr>
          <p:cNvSpPr/>
          <p:nvPr/>
        </p:nvSpPr>
        <p:spPr>
          <a:xfrm>
            <a:off x="3934905" y="8075079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8051298-9A76-9ACB-D78A-26CAB8340C54}"/>
              </a:ext>
            </a:extLst>
          </p:cNvPr>
          <p:cNvSpPr/>
          <p:nvPr/>
        </p:nvSpPr>
        <p:spPr>
          <a:xfrm>
            <a:off x="8497903" y="8075079"/>
            <a:ext cx="1676400" cy="2036505"/>
          </a:xfrm>
          <a:custGeom>
            <a:avLst/>
            <a:gdLst/>
            <a:ahLst/>
            <a:cxnLst/>
            <a:rect l="l" t="t" r="r" b="b"/>
            <a:pathLst>
              <a:path w="838163" h="1158084">
                <a:moveTo>
                  <a:pt x="0" y="0"/>
                </a:moveTo>
                <a:lnTo>
                  <a:pt x="838163" y="0"/>
                </a:lnTo>
                <a:lnTo>
                  <a:pt x="838163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516E902F-C511-6475-27E7-AEB1857E09C0}"/>
              </a:ext>
            </a:extLst>
          </p:cNvPr>
          <p:cNvSpPr/>
          <p:nvPr/>
        </p:nvSpPr>
        <p:spPr>
          <a:xfrm>
            <a:off x="16224326" y="8051671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4C071410-100C-21B8-27D9-097F6D74A752}"/>
              </a:ext>
            </a:extLst>
          </p:cNvPr>
          <p:cNvSpPr/>
          <p:nvPr/>
        </p:nvSpPr>
        <p:spPr>
          <a:xfrm>
            <a:off x="12181788" y="8249713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304800" y="419100"/>
            <a:ext cx="3276600" cy="3748874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3962400" y="11430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你到底是誰？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11658600" y="9464814"/>
            <a:ext cx="6482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：中小學資訊素養與認知網</a:t>
            </a:r>
            <a:endParaRPr lang="en-US" altLang="zh-TW" sz="2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000" dirty="0"/>
              <a:t>https://eliteracy.edu.tw/</a:t>
            </a:r>
            <a:endParaRPr lang="zh-TW" altLang="en-US" sz="2000" dirty="0"/>
          </a:p>
        </p:txBody>
      </p:sp>
      <p:pic>
        <p:nvPicPr>
          <p:cNvPr id="2" name="online friends~who are you (to 27secs)">
            <a:hlinkClick r:id="" action="ppaction://media"/>
            <a:extLst>
              <a:ext uri="{FF2B5EF4-FFF2-40B4-BE49-F238E27FC236}">
                <a16:creationId xmlns:a16="http://schemas.microsoft.com/office/drawing/2014/main" id="{ED9BDACE-D94E-4501-8836-675D6837D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1" y="1447800"/>
            <a:ext cx="12954000" cy="7286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240000" y="7277100"/>
            <a:ext cx="2769972" cy="3275870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形 5" descr="放大鏡">
            <a:extLst>
              <a:ext uri="{FF2B5EF4-FFF2-40B4-BE49-F238E27FC236}">
                <a16:creationId xmlns:a16="http://schemas.microsoft.com/office/drawing/2014/main" id="{2357BB31-5653-41DE-B3DC-7F5BC6F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48" y="263679"/>
            <a:ext cx="1609724" cy="1609724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878CBC8-0347-49AD-A07C-9948B257A1BB}"/>
              </a:ext>
            </a:extLst>
          </p:cNvPr>
          <p:cNvSpPr txBox="1"/>
          <p:nvPr/>
        </p:nvSpPr>
        <p:spPr>
          <a:xfrm>
            <a:off x="914400" y="2247900"/>
            <a:ext cx="15544800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影片中的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認識的？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59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玩遊戲時心情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如何？</a:t>
            </a:r>
            <a:endParaRPr lang="en-US" altLang="zh-TW" sz="5900" dirty="0">
              <a:solidFill>
                <a:schemeClr val="tx1">
                  <a:lumMod val="75000"/>
                  <a:lumOff val="25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陰陰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邀請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開視訊或見面，</a:t>
            </a:r>
            <a:r>
              <a:rPr lang="zh-TW" altLang="en-US" sz="59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可可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想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想這麼做</a:t>
            </a:r>
            <a:r>
              <a:rPr lang="en-US" altLang="zh-TW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r>
              <a:rPr lang="zh-TW" altLang="en-US" sz="5900" dirty="0">
                <a:solidFill>
                  <a:schemeClr val="tx1">
                    <a:lumMod val="75000"/>
                    <a:lumOff val="25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如果是你，你會怎麼做？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8CEC5A-EEA5-6C8B-81D1-99F5E55BED7F}"/>
              </a:ext>
            </a:extLst>
          </p:cNvPr>
          <p:cNvSpPr/>
          <p:nvPr/>
        </p:nvSpPr>
        <p:spPr>
          <a:xfrm>
            <a:off x="2342872" y="389819"/>
            <a:ext cx="8494633" cy="12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問題與討論：</a:t>
            </a:r>
            <a:endParaRPr lang="en-US" altLang="zh-TW" sz="72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46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228600" y="342900"/>
            <a:ext cx="3529827" cy="4038600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4267200" y="228600"/>
            <a:ext cx="7848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猜猜他是誰？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10134600" y="9434334"/>
            <a:ext cx="7701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影片主題與來源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L9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因特內星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| 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課程前導短片</a:t>
            </a:r>
            <a:endParaRPr lang="en-US" altLang="zh-TW" sz="2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en-US" altLang="zh-TW" sz="2000" dirty="0"/>
              <a:t>https://www.youtube.com/watch?v=7PxSWDQcoJs</a:t>
            </a:r>
            <a:endParaRPr lang="zh-TW" altLang="en-US" sz="2000" dirty="0"/>
          </a:p>
        </p:txBody>
      </p:sp>
      <p:pic>
        <p:nvPicPr>
          <p:cNvPr id="2" name="線上媒體 1" title="L9因特內星 | 課程前導短片 | 千德爾：彩虹小隊的宇宙冒險　情感教育12堂課">
            <a:hlinkClick r:id="" action="ppaction://media"/>
            <a:extLst>
              <a:ext uri="{FF2B5EF4-FFF2-40B4-BE49-F238E27FC236}">
                <a16:creationId xmlns:a16="http://schemas.microsoft.com/office/drawing/2014/main" id="{108832E8-B696-442F-941B-2CE5C7472A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1765697"/>
            <a:ext cx="12578121" cy="72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73954" y="495300"/>
            <a:ext cx="16724297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影片中的</a:t>
            </a:r>
            <a:r>
              <a:rPr lang="en-US" altLang="zh-TW" sz="7200" u="sng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7200" u="sng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7200" u="sng" dirty="0">
                <a:solidFill>
                  <a:schemeClr val="accent2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zh-TW" altLang="en-US" sz="7200" dirty="0">
                <a:solidFill>
                  <a:schemeClr val="accent2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7200" dirty="0">
                <a:solidFill>
                  <a:schemeClr val="accent2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麼樣子呢？</a:t>
            </a:r>
            <a:endParaRPr lang="en-US" altLang="zh-TW" sz="7200" dirty="0">
              <a:solidFill>
                <a:schemeClr val="accent2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5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請畫出你想像的</a:t>
            </a:r>
            <a:r>
              <a:rPr lang="en-US" altLang="zh-TW" sz="66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600" u="sng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600" u="sng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的樣子，要詳細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點，可以看出他的年齡、性別、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興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趣或做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6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麼工作等等。</a:t>
            </a:r>
            <a:endParaRPr lang="zh-TW" altLang="en-US" sz="6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FD491097-F707-103C-3113-73577F4A200B}"/>
              </a:ext>
            </a:extLst>
          </p:cNvPr>
          <p:cNvSpPr/>
          <p:nvPr/>
        </p:nvSpPr>
        <p:spPr>
          <a:xfrm>
            <a:off x="63652" y="8039100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2B508D3A-8A52-D952-6252-9A19AEEAFD9F}"/>
              </a:ext>
            </a:extLst>
          </p:cNvPr>
          <p:cNvSpPr/>
          <p:nvPr/>
        </p:nvSpPr>
        <p:spPr>
          <a:xfrm>
            <a:off x="3934905" y="8075079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8051298-9A76-9ACB-D78A-26CAB8340C54}"/>
              </a:ext>
            </a:extLst>
          </p:cNvPr>
          <p:cNvSpPr/>
          <p:nvPr/>
        </p:nvSpPr>
        <p:spPr>
          <a:xfrm>
            <a:off x="8497903" y="8075079"/>
            <a:ext cx="1676400" cy="2036505"/>
          </a:xfrm>
          <a:custGeom>
            <a:avLst/>
            <a:gdLst/>
            <a:ahLst/>
            <a:cxnLst/>
            <a:rect l="l" t="t" r="r" b="b"/>
            <a:pathLst>
              <a:path w="838163" h="1158084">
                <a:moveTo>
                  <a:pt x="0" y="0"/>
                </a:moveTo>
                <a:lnTo>
                  <a:pt x="838163" y="0"/>
                </a:lnTo>
                <a:lnTo>
                  <a:pt x="838163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516E902F-C511-6475-27E7-AEB1857E09C0}"/>
              </a:ext>
            </a:extLst>
          </p:cNvPr>
          <p:cNvSpPr/>
          <p:nvPr/>
        </p:nvSpPr>
        <p:spPr>
          <a:xfrm>
            <a:off x="16224326" y="8051671"/>
            <a:ext cx="1993748" cy="2072484"/>
          </a:xfrm>
          <a:custGeom>
            <a:avLst/>
            <a:gdLst/>
            <a:ahLst/>
            <a:cxnLst/>
            <a:rect l="l" t="t" r="r" b="b"/>
            <a:pathLst>
              <a:path w="939496" h="1158084">
                <a:moveTo>
                  <a:pt x="0" y="0"/>
                </a:moveTo>
                <a:lnTo>
                  <a:pt x="939495" y="0"/>
                </a:lnTo>
                <a:lnTo>
                  <a:pt x="939495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4C071410-100C-21B8-27D9-097F6D74A752}"/>
              </a:ext>
            </a:extLst>
          </p:cNvPr>
          <p:cNvSpPr/>
          <p:nvPr/>
        </p:nvSpPr>
        <p:spPr>
          <a:xfrm>
            <a:off x="12181788" y="8249713"/>
            <a:ext cx="2133600" cy="19812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7831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7F2AC4C2-B487-49FE-ADE6-B7FD9F940464}"/>
              </a:ext>
            </a:extLst>
          </p:cNvPr>
          <p:cNvSpPr txBox="1"/>
          <p:nvPr/>
        </p:nvSpPr>
        <p:spPr>
          <a:xfrm>
            <a:off x="5791200" y="442467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72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你猜對了嗎？</a:t>
            </a:r>
            <a:endParaRPr lang="en-US" altLang="zh-TW" sz="72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F37E4D-31FA-435A-A72A-6ACD22D9E07F}"/>
              </a:ext>
            </a:extLst>
          </p:cNvPr>
          <p:cNvSpPr/>
          <p:nvPr/>
        </p:nvSpPr>
        <p:spPr>
          <a:xfrm>
            <a:off x="7239000" y="9234694"/>
            <a:ext cx="10363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圖片來源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: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：千德爾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~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彩虹小隊的宇宙冒險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L9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因特內星 </a:t>
            </a:r>
            <a:r>
              <a:rPr lang="en-US" altLang="zh-TW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en-US" sz="2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課程簡報</a:t>
            </a:r>
            <a:endParaRPr lang="zh-TW" altLang="en-US" sz="2000" dirty="0"/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FDF81007-9103-D7DF-2E94-2F2F3F3EBB6F}"/>
              </a:ext>
            </a:extLst>
          </p:cNvPr>
          <p:cNvSpPr/>
          <p:nvPr/>
        </p:nvSpPr>
        <p:spPr>
          <a:xfrm>
            <a:off x="361385" y="365007"/>
            <a:ext cx="2819400" cy="26670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Google Shape;157;p29">
            <a:extLst>
              <a:ext uri="{FF2B5EF4-FFF2-40B4-BE49-F238E27FC236}">
                <a16:creationId xmlns:a16="http://schemas.microsoft.com/office/drawing/2014/main" id="{21523B4F-C42D-DBC7-2C54-A81C786ACF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2628900"/>
            <a:ext cx="10363224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D659D38-64A9-33A7-60F8-9166649E2C5F}"/>
              </a:ext>
            </a:extLst>
          </p:cNvPr>
          <p:cNvSpPr txBox="1"/>
          <p:nvPr/>
        </p:nvSpPr>
        <p:spPr>
          <a:xfrm>
            <a:off x="838200" y="3939719"/>
            <a:ext cx="6400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</a:t>
            </a: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70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歲的女性科學家，喜歡玩遊戲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泡茶。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2648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999643" y="8277681"/>
            <a:ext cx="1678757" cy="1985359"/>
          </a:xfrm>
          <a:custGeom>
            <a:avLst/>
            <a:gdLst/>
            <a:ahLst/>
            <a:cxnLst/>
            <a:rect l="l" t="t" r="r" b="b"/>
            <a:pathLst>
              <a:path w="6122059" h="6183897">
                <a:moveTo>
                  <a:pt x="0" y="0"/>
                </a:moveTo>
                <a:lnTo>
                  <a:pt x="6122059" y="0"/>
                </a:lnTo>
                <a:lnTo>
                  <a:pt x="6122059" y="6183898"/>
                </a:lnTo>
                <a:lnTo>
                  <a:pt x="0" y="618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圖形 5" descr="放大鏡">
            <a:extLst>
              <a:ext uri="{FF2B5EF4-FFF2-40B4-BE49-F238E27FC236}">
                <a16:creationId xmlns:a16="http://schemas.microsoft.com/office/drawing/2014/main" id="{2357BB31-5653-41DE-B3DC-7F5BC6F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848" y="416079"/>
            <a:ext cx="1609724" cy="1609724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0878CBC8-0347-49AD-A07C-9948B257A1BB}"/>
              </a:ext>
            </a:extLst>
          </p:cNvPr>
          <p:cNvSpPr txBox="1"/>
          <p:nvPr/>
        </p:nvSpPr>
        <p:spPr>
          <a:xfrm>
            <a:off x="1066800" y="2210665"/>
            <a:ext cx="16306800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你畫的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en-US" altLang="zh-TW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的照片有什麼相同或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相同的地方</a:t>
            </a: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</a:p>
          <a:p>
            <a:pPr>
              <a:lnSpc>
                <a:spcPts val="8000"/>
              </a:lnSpc>
            </a:pP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哪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個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相同的地方最讓你覺得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驚訝？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000"/>
              </a:lnSpc>
            </a:pPr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</a:t>
            </a:r>
            <a:r>
              <a:rPr lang="en-US" altLang="zh-TW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SPP</a:t>
            </a:r>
            <a:r>
              <a:rPr lang="zh-TW" altLang="en-US" sz="60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每袋</a:t>
            </a:r>
            <a:r>
              <a:rPr lang="zh-TW" altLang="en-US" sz="6000" u="sng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子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是你的網路朋友，你發現他跟你想像的不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樣，你會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做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zh-TW" altLang="en-US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F8CEC5A-EEA5-6C8B-81D1-99F5E55BED7F}"/>
              </a:ext>
            </a:extLst>
          </p:cNvPr>
          <p:cNvSpPr/>
          <p:nvPr/>
        </p:nvSpPr>
        <p:spPr>
          <a:xfrm>
            <a:off x="2362200" y="451158"/>
            <a:ext cx="8494633" cy="1201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72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問題與討論：</a:t>
            </a:r>
            <a:endParaRPr lang="en-US" altLang="zh-TW" sz="72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028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313834" y="388461"/>
            <a:ext cx="17660332" cy="7848599"/>
            <a:chOff x="0" y="0"/>
            <a:chExt cx="783749" cy="366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3749" cy="366761"/>
            </a:xfrm>
            <a:custGeom>
              <a:avLst/>
              <a:gdLst/>
              <a:ahLst/>
              <a:cxnLst/>
              <a:rect l="l" t="t" r="r" b="b"/>
              <a:pathLst>
                <a:path w="783749" h="366761">
                  <a:moveTo>
                    <a:pt x="61594" y="0"/>
                  </a:moveTo>
                  <a:lnTo>
                    <a:pt x="722155" y="0"/>
                  </a:lnTo>
                  <a:cubicBezTo>
                    <a:pt x="738491" y="0"/>
                    <a:pt x="754157" y="6489"/>
                    <a:pt x="765708" y="18040"/>
                  </a:cubicBezTo>
                  <a:cubicBezTo>
                    <a:pt x="777260" y="29591"/>
                    <a:pt x="783749" y="45258"/>
                    <a:pt x="783749" y="61594"/>
                  </a:cubicBezTo>
                  <a:lnTo>
                    <a:pt x="783749" y="305167"/>
                  </a:lnTo>
                  <a:cubicBezTo>
                    <a:pt x="783749" y="321503"/>
                    <a:pt x="777260" y="337169"/>
                    <a:pt x="765708" y="348720"/>
                  </a:cubicBezTo>
                  <a:cubicBezTo>
                    <a:pt x="754157" y="360271"/>
                    <a:pt x="738491" y="366761"/>
                    <a:pt x="722155" y="366761"/>
                  </a:cubicBezTo>
                  <a:lnTo>
                    <a:pt x="61594" y="366761"/>
                  </a:lnTo>
                  <a:cubicBezTo>
                    <a:pt x="45258" y="366761"/>
                    <a:pt x="29591" y="360271"/>
                    <a:pt x="18040" y="348720"/>
                  </a:cubicBezTo>
                  <a:cubicBezTo>
                    <a:pt x="6489" y="337169"/>
                    <a:pt x="0" y="321503"/>
                    <a:pt x="0" y="305167"/>
                  </a:cubicBezTo>
                  <a:lnTo>
                    <a:pt x="0" y="61594"/>
                  </a:lnTo>
                  <a:cubicBezTo>
                    <a:pt x="0" y="45258"/>
                    <a:pt x="6489" y="29591"/>
                    <a:pt x="18040" y="18040"/>
                  </a:cubicBezTo>
                  <a:cubicBezTo>
                    <a:pt x="29591" y="6489"/>
                    <a:pt x="45258" y="0"/>
                    <a:pt x="61594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783749" cy="433436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1181" y="8062125"/>
            <a:ext cx="1949339" cy="2499180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3639392" y="8005329"/>
            <a:ext cx="2090003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968267" y="7981555"/>
            <a:ext cx="2139229" cy="2555974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6" y="0"/>
                </a:lnTo>
                <a:lnTo>
                  <a:pt x="3778096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8346368" y="8005329"/>
            <a:ext cx="2090004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460044" y="7991855"/>
            <a:ext cx="2090004" cy="2617748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TextBox 22"/>
          <p:cNvSpPr txBox="1"/>
          <p:nvPr/>
        </p:nvSpPr>
        <p:spPr>
          <a:xfrm>
            <a:off x="1066800" y="764032"/>
            <a:ext cx="16401068" cy="7181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透過網路認識的朋友，他的年齡、性別、外表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性</a:t>
            </a:r>
            <a:r>
              <a:rPr lang="zh-TW" altLang="en-US" sz="6000" dirty="0">
                <a:solidFill>
                  <a:srgbClr val="C0504D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等等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，可能跟我們想像的不大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樣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，這稱為網路交友的「匿名性」。有時候還會有身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分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訊息作假的可能，大家使用網路交友時要注意保護自己的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個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資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喔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+mn-cs"/>
              </a:rPr>
              <a:t>！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Jua"/>
              <a:ea typeface="+mn-ea"/>
              <a:cs typeface="+mn-cs"/>
            </a:endParaRPr>
          </a:p>
        </p:txBody>
      </p:sp>
      <p:sp>
        <p:nvSpPr>
          <p:cNvPr id="11" name="Freeform 26"/>
          <p:cNvSpPr/>
          <p:nvPr/>
        </p:nvSpPr>
        <p:spPr>
          <a:xfrm flipH="1">
            <a:off x="12788920" y="7933255"/>
            <a:ext cx="2090004" cy="2612771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3778096" y="0"/>
                </a:moveTo>
                <a:lnTo>
                  <a:pt x="0" y="0"/>
                </a:lnTo>
                <a:lnTo>
                  <a:pt x="0" y="3816259"/>
                </a:lnTo>
                <a:lnTo>
                  <a:pt x="3778096" y="3816259"/>
                </a:lnTo>
                <a:lnTo>
                  <a:pt x="37780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27"/>
          <p:cNvSpPr/>
          <p:nvPr/>
        </p:nvSpPr>
        <p:spPr>
          <a:xfrm>
            <a:off x="14902596" y="7919781"/>
            <a:ext cx="2090004" cy="2617748"/>
          </a:xfrm>
          <a:custGeom>
            <a:avLst/>
            <a:gdLst/>
            <a:ahLst/>
            <a:cxnLst/>
            <a:rect l="l" t="t" r="r" b="b"/>
            <a:pathLst>
              <a:path w="3778096" h="3816258">
                <a:moveTo>
                  <a:pt x="0" y="0"/>
                </a:moveTo>
                <a:lnTo>
                  <a:pt x="3778095" y="0"/>
                </a:lnTo>
                <a:lnTo>
                  <a:pt x="3778095" y="3816259"/>
                </a:lnTo>
                <a:lnTo>
                  <a:pt x="0" y="381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1790700"/>
            <a:ext cx="16611600" cy="8001000"/>
            <a:chOff x="0" y="0"/>
            <a:chExt cx="1013382" cy="567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382" cy="567870"/>
            </a:xfrm>
            <a:custGeom>
              <a:avLst/>
              <a:gdLst/>
              <a:ahLst/>
              <a:cxnLst/>
              <a:rect l="l" t="t" r="r" b="b"/>
              <a:pathLst>
                <a:path w="1013382" h="567870">
                  <a:moveTo>
                    <a:pt x="47637" y="0"/>
                  </a:moveTo>
                  <a:lnTo>
                    <a:pt x="965745" y="0"/>
                  </a:lnTo>
                  <a:cubicBezTo>
                    <a:pt x="992054" y="0"/>
                    <a:pt x="1013382" y="21328"/>
                    <a:pt x="1013382" y="47637"/>
                  </a:cubicBezTo>
                  <a:lnTo>
                    <a:pt x="1013382" y="520233"/>
                  </a:lnTo>
                  <a:cubicBezTo>
                    <a:pt x="1013382" y="546542"/>
                    <a:pt x="992054" y="567870"/>
                    <a:pt x="965745" y="567870"/>
                  </a:cubicBezTo>
                  <a:lnTo>
                    <a:pt x="47637" y="567870"/>
                  </a:lnTo>
                  <a:cubicBezTo>
                    <a:pt x="21328" y="567870"/>
                    <a:pt x="0" y="546542"/>
                    <a:pt x="0" y="520233"/>
                  </a:cubicBezTo>
                  <a:lnTo>
                    <a:pt x="0" y="47637"/>
                  </a:lnTo>
                  <a:cubicBezTo>
                    <a:pt x="0" y="21328"/>
                    <a:pt x="21328" y="0"/>
                    <a:pt x="47637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382" cy="634545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19800" y="361197"/>
            <a:ext cx="6096000" cy="1131831"/>
            <a:chOff x="0" y="0"/>
            <a:chExt cx="1610292" cy="2788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93" cy="278841"/>
            </a:xfrm>
            <a:custGeom>
              <a:avLst/>
              <a:gdLst/>
              <a:ahLst/>
              <a:cxnLst/>
              <a:rect l="l" t="t" r="r" b="b"/>
              <a:pathLst>
                <a:path w="1610293" h="278841">
                  <a:moveTo>
                    <a:pt x="63019" y="0"/>
                  </a:moveTo>
                  <a:lnTo>
                    <a:pt x="1547274" y="0"/>
                  </a:lnTo>
                  <a:cubicBezTo>
                    <a:pt x="1582078" y="0"/>
                    <a:pt x="1610293" y="28214"/>
                    <a:pt x="1610293" y="63019"/>
                  </a:cubicBezTo>
                  <a:lnTo>
                    <a:pt x="1610293" y="215822"/>
                  </a:lnTo>
                  <a:cubicBezTo>
                    <a:pt x="1610293" y="250626"/>
                    <a:pt x="1582078" y="278841"/>
                    <a:pt x="1547274" y="278841"/>
                  </a:cubicBezTo>
                  <a:lnTo>
                    <a:pt x="63019" y="278841"/>
                  </a:lnTo>
                  <a:cubicBezTo>
                    <a:pt x="28214" y="278841"/>
                    <a:pt x="0" y="250626"/>
                    <a:pt x="0" y="215822"/>
                  </a:cubicBezTo>
                  <a:lnTo>
                    <a:pt x="0" y="63019"/>
                  </a:lnTo>
                  <a:cubicBezTo>
                    <a:pt x="0" y="28214"/>
                    <a:pt x="28214" y="0"/>
                    <a:pt x="63019" y="0"/>
                  </a:cubicBezTo>
                  <a:close/>
                </a:path>
              </a:pathLst>
            </a:custGeom>
            <a:solidFill>
              <a:srgbClr val="74B69F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0292" cy="316941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266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21135" y="341955"/>
            <a:ext cx="549332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書法中楷（破音二）" panose="02010609010101010101" charset="-120"/>
                <a:ea typeface="書法中楷（破音二）" panose="02010609010101010101" charset="-120"/>
              </a:rPr>
              <a:t>教</a:t>
            </a:r>
            <a:r>
              <a:rPr lang="zh-TW" altLang="en-US" sz="6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師總結</a:t>
            </a:r>
            <a:endParaRPr lang="en-US" altLang="zh-TW" sz="6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929CEC0-8A1B-4602-A6FB-2884268DFABE}"/>
              </a:ext>
            </a:extLst>
          </p:cNvPr>
          <p:cNvSpPr txBox="1"/>
          <p:nvPr/>
        </p:nvSpPr>
        <p:spPr>
          <a:xfrm>
            <a:off x="1371600" y="2000143"/>
            <a:ext cx="15804270" cy="7720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網路交友是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種常見的交朋友方式，網路交友時要留意匿名性可能會帶來的問題。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如果在網路交友的過程中，發生了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知道該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怎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處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理的狀況或有疑問時，找身邊信任的大人分享及求助喔！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C3261EEB-1F87-C07B-DA19-1156600D309D}"/>
              </a:ext>
            </a:extLst>
          </p:cNvPr>
          <p:cNvSpPr/>
          <p:nvPr/>
        </p:nvSpPr>
        <p:spPr>
          <a:xfrm>
            <a:off x="16085430" y="8190950"/>
            <a:ext cx="1890540" cy="1810193"/>
          </a:xfrm>
          <a:custGeom>
            <a:avLst/>
            <a:gdLst/>
            <a:ahLst/>
            <a:cxnLst/>
            <a:rect l="l" t="t" r="r" b="b"/>
            <a:pathLst>
              <a:path w="1208695" h="1157326">
                <a:moveTo>
                  <a:pt x="0" y="0"/>
                </a:moveTo>
                <a:lnTo>
                  <a:pt x="1208695" y="0"/>
                </a:lnTo>
                <a:lnTo>
                  <a:pt x="1208695" y="1157326"/>
                </a:lnTo>
                <a:lnTo>
                  <a:pt x="0" y="115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0"/>
          <p:cNvSpPr/>
          <p:nvPr/>
        </p:nvSpPr>
        <p:spPr>
          <a:xfrm flipH="1">
            <a:off x="4172111" y="206547"/>
            <a:ext cx="1580989" cy="1835359"/>
          </a:xfrm>
          <a:custGeom>
            <a:avLst/>
            <a:gdLst/>
            <a:ahLst/>
            <a:cxnLst/>
            <a:rect l="l" t="t" r="r" b="b"/>
            <a:pathLst>
              <a:path w="2027997" h="2550939">
                <a:moveTo>
                  <a:pt x="2027996" y="0"/>
                </a:moveTo>
                <a:lnTo>
                  <a:pt x="0" y="0"/>
                </a:lnTo>
                <a:lnTo>
                  <a:pt x="0" y="2550939"/>
                </a:lnTo>
                <a:lnTo>
                  <a:pt x="2027996" y="2550939"/>
                </a:lnTo>
                <a:lnTo>
                  <a:pt x="202799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402EAEB-2E6B-20E5-56FB-65AC9079DE0B}"/>
              </a:ext>
            </a:extLst>
          </p:cNvPr>
          <p:cNvSpPr txBox="1"/>
          <p:nvPr/>
        </p:nvSpPr>
        <p:spPr>
          <a:xfrm>
            <a:off x="708830" y="352854"/>
            <a:ext cx="16740970" cy="868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6000" b="1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網路資源</a:t>
            </a:r>
            <a:endParaRPr lang="en-US" altLang="zh-TW" sz="6000" b="1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54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學習資源</a:t>
            </a: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中小學資訊素養與認知網</a:t>
            </a:r>
            <a:endParaRPr lang="en-US" altLang="zh-TW" sz="5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	</a:t>
            </a: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網站 </a:t>
            </a:r>
            <a:r>
              <a:rPr lang="en-US" altLang="zh-TW" sz="5400" dirty="0">
                <a:solidFill>
                  <a:srgbClr val="333333"/>
                </a:solidFill>
                <a:latin typeface="Comic Sans MS" panose="030F0702030302020204" pitchFamily="66" charset="0"/>
                <a:ea typeface="書法中楷（注音一）" panose="02010609010101010101" pitchFamily="49" charset="-120"/>
                <a:cs typeface="Arial" panose="020B0604020202020204" pitchFamily="34" charset="0"/>
                <a:hlinkClick r:id="rId2"/>
              </a:rPr>
              <a:t>https://eliteracy.edu.tw/</a:t>
            </a: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書法中楷（注音一）" panose="02010609010101010101" pitchFamily="49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書法中楷（注音一）" panose="02010609010101010101" pitchFamily="49" charset="-12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54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求助資源</a:t>
            </a:r>
            <a:r>
              <a:rPr lang="en-US" altLang="zh-TW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性影像處理中心</a:t>
            </a:r>
            <a:r>
              <a:rPr lang="en-US" altLang="zh-TW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400" dirty="0">
                <a:solidFill>
                  <a:srgbClr val="333333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  <a:cs typeface="Times New Roman" panose="02020603050405020304" pitchFamily="18" charset="0"/>
              </a:rPr>
              <a:t>網站</a:t>
            </a:r>
            <a:r>
              <a:rPr lang="zh-TW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5400" dirty="0">
                <a:solidFill>
                  <a:srgbClr val="333333"/>
                </a:solidFill>
                <a:latin typeface="Comic Sans MS" panose="030F0702030302020204" pitchFamily="66" charset="0"/>
                <a:ea typeface="微軟正黑體" panose="020B0604030504040204" pitchFamily="34" charset="-120"/>
                <a:cs typeface="Arial" panose="020B0604020202020204" pitchFamily="34" charset="0"/>
                <a:hlinkClick r:id="rId3"/>
              </a:rPr>
              <a:t>https://siarc.mohw.gov.tw/</a:t>
            </a:r>
            <a:endParaRPr lang="en-US" altLang="zh-TW" sz="5400" dirty="0">
              <a:solidFill>
                <a:srgbClr val="333333"/>
              </a:solidFill>
              <a:latin typeface="Comic Sans MS" panose="030F0702030302020204" pitchFamily="66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TW" sz="4400" dirty="0">
              <a:solidFill>
                <a:srgbClr val="33333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Freeform 25">
            <a:extLst>
              <a:ext uri="{FF2B5EF4-FFF2-40B4-BE49-F238E27FC236}">
                <a16:creationId xmlns:a16="http://schemas.microsoft.com/office/drawing/2014/main" id="{35B4689F-36C0-39F1-90BA-C015ACB4B73A}"/>
              </a:ext>
            </a:extLst>
          </p:cNvPr>
          <p:cNvSpPr/>
          <p:nvPr/>
        </p:nvSpPr>
        <p:spPr>
          <a:xfrm>
            <a:off x="15849600" y="406665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4D7FF70A-ABC2-2E1D-1B6E-C6F7F4D40481}"/>
              </a:ext>
            </a:extLst>
          </p:cNvPr>
          <p:cNvSpPr/>
          <p:nvPr/>
        </p:nvSpPr>
        <p:spPr>
          <a:xfrm>
            <a:off x="16154400" y="4381500"/>
            <a:ext cx="150097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BCBE0B40-71CC-0CF0-077E-3B1AF292C648}"/>
              </a:ext>
            </a:extLst>
          </p:cNvPr>
          <p:cNvSpPr/>
          <p:nvPr/>
        </p:nvSpPr>
        <p:spPr>
          <a:xfrm>
            <a:off x="4343400" y="8724899"/>
            <a:ext cx="1626640" cy="1323505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630486A8-511B-8206-BD6E-AF0BCBD0B995}"/>
              </a:ext>
            </a:extLst>
          </p:cNvPr>
          <p:cNvSpPr/>
          <p:nvPr/>
        </p:nvSpPr>
        <p:spPr>
          <a:xfrm>
            <a:off x="9982200" y="8662752"/>
            <a:ext cx="14247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07B736ED-6FA4-BB08-2D67-0EA5DFE0A8AC}"/>
              </a:ext>
            </a:extLst>
          </p:cNvPr>
          <p:cNvSpPr/>
          <p:nvPr/>
        </p:nvSpPr>
        <p:spPr>
          <a:xfrm>
            <a:off x="13716000" y="7063233"/>
            <a:ext cx="1500970" cy="1447800"/>
          </a:xfrm>
          <a:custGeom>
            <a:avLst/>
            <a:gdLst/>
            <a:ahLst/>
            <a:cxnLst/>
            <a:rect l="l" t="t" r="r" b="b"/>
            <a:pathLst>
              <a:path w="1348570" h="1158084">
                <a:moveTo>
                  <a:pt x="0" y="0"/>
                </a:moveTo>
                <a:lnTo>
                  <a:pt x="1348569" y="0"/>
                </a:lnTo>
                <a:lnTo>
                  <a:pt x="1348569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038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2745130"/>
            <a:ext cx="15925800" cy="6360770"/>
            <a:chOff x="0" y="0"/>
            <a:chExt cx="1013382" cy="567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382" cy="567870"/>
            </a:xfrm>
            <a:custGeom>
              <a:avLst/>
              <a:gdLst/>
              <a:ahLst/>
              <a:cxnLst/>
              <a:rect l="l" t="t" r="r" b="b"/>
              <a:pathLst>
                <a:path w="1013382" h="567870">
                  <a:moveTo>
                    <a:pt x="47637" y="0"/>
                  </a:moveTo>
                  <a:lnTo>
                    <a:pt x="965745" y="0"/>
                  </a:lnTo>
                  <a:cubicBezTo>
                    <a:pt x="992054" y="0"/>
                    <a:pt x="1013382" y="21328"/>
                    <a:pt x="1013382" y="47637"/>
                  </a:cubicBezTo>
                  <a:lnTo>
                    <a:pt x="1013382" y="520233"/>
                  </a:lnTo>
                  <a:cubicBezTo>
                    <a:pt x="1013382" y="546542"/>
                    <a:pt x="992054" y="567870"/>
                    <a:pt x="965745" y="567870"/>
                  </a:cubicBezTo>
                  <a:lnTo>
                    <a:pt x="47637" y="567870"/>
                  </a:lnTo>
                  <a:cubicBezTo>
                    <a:pt x="21328" y="567870"/>
                    <a:pt x="0" y="546542"/>
                    <a:pt x="0" y="520233"/>
                  </a:cubicBezTo>
                  <a:lnTo>
                    <a:pt x="0" y="47637"/>
                  </a:lnTo>
                  <a:cubicBezTo>
                    <a:pt x="0" y="21328"/>
                    <a:pt x="21328" y="0"/>
                    <a:pt x="47637" y="0"/>
                  </a:cubicBezTo>
                  <a:close/>
                </a:path>
              </a:pathLst>
            </a:custGeom>
            <a:solidFill>
              <a:srgbClr val="FEFEFE"/>
            </a:solidFill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13382" cy="634545"/>
            </a:xfrm>
            <a:prstGeom prst="rect">
              <a:avLst/>
            </a:prstGeom>
          </p:spPr>
          <p:txBody>
            <a:bodyPr lIns="33306" tIns="33306" rIns="33306" bIns="33306" rtlCol="0" anchor="ctr"/>
            <a:lstStyle/>
            <a:p>
              <a:pPr algn="ctr">
                <a:lnSpc>
                  <a:spcPts val="4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19800" y="361197"/>
            <a:ext cx="6096000" cy="1131831"/>
            <a:chOff x="0" y="0"/>
            <a:chExt cx="1610292" cy="278841"/>
          </a:xfrm>
          <a:solidFill>
            <a:schemeClr val="accent2">
              <a:lumMod val="7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0293" cy="278841"/>
            </a:xfrm>
            <a:custGeom>
              <a:avLst/>
              <a:gdLst/>
              <a:ahLst/>
              <a:cxnLst/>
              <a:rect l="l" t="t" r="r" b="b"/>
              <a:pathLst>
                <a:path w="1610293" h="278841">
                  <a:moveTo>
                    <a:pt x="63019" y="0"/>
                  </a:moveTo>
                  <a:lnTo>
                    <a:pt x="1547274" y="0"/>
                  </a:lnTo>
                  <a:cubicBezTo>
                    <a:pt x="1582078" y="0"/>
                    <a:pt x="1610293" y="28214"/>
                    <a:pt x="1610293" y="63019"/>
                  </a:cubicBezTo>
                  <a:lnTo>
                    <a:pt x="1610293" y="215822"/>
                  </a:lnTo>
                  <a:cubicBezTo>
                    <a:pt x="1610293" y="250626"/>
                    <a:pt x="1582078" y="278841"/>
                    <a:pt x="1547274" y="278841"/>
                  </a:cubicBezTo>
                  <a:lnTo>
                    <a:pt x="63019" y="278841"/>
                  </a:lnTo>
                  <a:cubicBezTo>
                    <a:pt x="28214" y="278841"/>
                    <a:pt x="0" y="250626"/>
                    <a:pt x="0" y="215822"/>
                  </a:cubicBezTo>
                  <a:lnTo>
                    <a:pt x="0" y="63019"/>
                  </a:lnTo>
                  <a:cubicBezTo>
                    <a:pt x="0" y="28214"/>
                    <a:pt x="28214" y="0"/>
                    <a:pt x="63019" y="0"/>
                  </a:cubicBezTo>
                  <a:close/>
                </a:path>
              </a:pathLst>
            </a:custGeom>
            <a:grpFill/>
            <a:ln w="28575" cap="rnd">
              <a:solidFill>
                <a:srgbClr val="4D4D4D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0292" cy="316941"/>
            </a:xfrm>
            <a:prstGeom prst="rect">
              <a:avLst/>
            </a:prstGeom>
            <a:grpFill/>
          </p:spPr>
          <p:txBody>
            <a:bodyPr lIns="33306" tIns="33306" rIns="33306" bIns="33306" rtlCol="0" anchor="ctr"/>
            <a:lstStyle/>
            <a:p>
              <a:pPr algn="ctr">
                <a:lnSpc>
                  <a:spcPts val="266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21135" y="341955"/>
            <a:ext cx="549332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學習重點</a:t>
            </a:r>
            <a:endParaRPr lang="en-US" altLang="zh-TW" sz="6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929CEC0-8A1B-4602-A6FB-2884268DFABE}"/>
              </a:ext>
            </a:extLst>
          </p:cNvPr>
          <p:cNvSpPr txBox="1"/>
          <p:nvPr/>
        </p:nvSpPr>
        <p:spPr>
          <a:xfrm>
            <a:off x="2590800" y="3636005"/>
            <a:ext cx="13868400" cy="3155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認識網路匿名性。 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8600"/>
              </a:lnSpc>
            </a:pPr>
            <a:r>
              <a:rPr lang="en-US" altLang="zh-TW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6000" dirty="0">
                <a:solidFill>
                  <a:schemeClr val="accent3">
                    <a:lumMod val="5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能適時與信任的大人討論網路交友遇到的狀況。</a:t>
            </a:r>
            <a:endParaRPr lang="en-US" altLang="zh-TW" sz="6000" dirty="0">
              <a:solidFill>
                <a:schemeClr val="accent3">
                  <a:lumMod val="50000"/>
                </a:schemeClr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C87F4885-AF30-ADFD-0E6A-77A28C46A55B}"/>
              </a:ext>
            </a:extLst>
          </p:cNvPr>
          <p:cNvSpPr/>
          <p:nvPr/>
        </p:nvSpPr>
        <p:spPr>
          <a:xfrm>
            <a:off x="3124200" y="-24628"/>
            <a:ext cx="2137064" cy="2647998"/>
          </a:xfrm>
          <a:custGeom>
            <a:avLst/>
            <a:gdLst/>
            <a:ahLst/>
            <a:cxnLst/>
            <a:rect l="l" t="t" r="r" b="b"/>
            <a:pathLst>
              <a:path w="4207089" h="5300270">
                <a:moveTo>
                  <a:pt x="0" y="0"/>
                </a:moveTo>
                <a:lnTo>
                  <a:pt x="4207089" y="0"/>
                </a:lnTo>
                <a:lnTo>
                  <a:pt x="4207089" y="5300270"/>
                </a:lnTo>
                <a:lnTo>
                  <a:pt x="0" y="530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8E64FCB-38F0-643D-CE37-C0361372102D}"/>
              </a:ext>
            </a:extLst>
          </p:cNvPr>
          <p:cNvSpPr/>
          <p:nvPr/>
        </p:nvSpPr>
        <p:spPr>
          <a:xfrm rot="600265" flipH="1">
            <a:off x="15896344" y="7603784"/>
            <a:ext cx="2192512" cy="2484551"/>
          </a:xfrm>
          <a:custGeom>
            <a:avLst/>
            <a:gdLst/>
            <a:ahLst/>
            <a:cxnLst/>
            <a:rect l="l" t="t" r="r" b="b"/>
            <a:pathLst>
              <a:path w="3574506" h="3960671">
                <a:moveTo>
                  <a:pt x="3574506" y="0"/>
                </a:moveTo>
                <a:lnTo>
                  <a:pt x="0" y="0"/>
                </a:lnTo>
                <a:lnTo>
                  <a:pt x="0" y="3960671"/>
                </a:lnTo>
                <a:lnTo>
                  <a:pt x="3574506" y="3960671"/>
                </a:lnTo>
                <a:lnTo>
                  <a:pt x="357450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9906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163800" y="6438900"/>
            <a:ext cx="2669643" cy="3413605"/>
          </a:xfrm>
          <a:custGeom>
            <a:avLst/>
            <a:gdLst/>
            <a:ahLst/>
            <a:cxnLst/>
            <a:rect l="l" t="t" r="r" b="b"/>
            <a:pathLst>
              <a:path w="6532245" h="8229600">
                <a:moveTo>
                  <a:pt x="0" y="0"/>
                </a:moveTo>
                <a:lnTo>
                  <a:pt x="6532245" y="0"/>
                </a:lnTo>
                <a:lnTo>
                  <a:pt x="65322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838200" y="1638300"/>
            <a:ext cx="1668780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你有使用過「網路」</a:t>
            </a:r>
            <a:r>
              <a:rPr lang="zh-TW" altLang="en-US" sz="75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你曾經使用網路來做</a:t>
            </a:r>
            <a:r>
              <a:rPr lang="zh-TW" altLang="en-US" sz="75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75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75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0166485" y="4038190"/>
            <a:ext cx="549332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SHOWING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73808" y="4038190"/>
            <a:ext cx="424853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TELLING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02514" y="7748848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5" y="0"/>
                </a:lnTo>
                <a:lnTo>
                  <a:pt x="3482215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4632021" y="7767898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3482215" y="0"/>
                </a:moveTo>
                <a:lnTo>
                  <a:pt x="0" y="0"/>
                </a:lnTo>
                <a:lnTo>
                  <a:pt x="0" y="4387043"/>
                </a:lnTo>
                <a:lnTo>
                  <a:pt x="3482215" y="4387043"/>
                </a:lnTo>
                <a:lnTo>
                  <a:pt x="34822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710947" y="77488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6" y="0"/>
                </a:lnTo>
                <a:lnTo>
                  <a:pt x="3482216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0768159" y="77488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3482215" y="0"/>
                </a:moveTo>
                <a:lnTo>
                  <a:pt x="0" y="0"/>
                </a:lnTo>
                <a:lnTo>
                  <a:pt x="0" y="4387043"/>
                </a:lnTo>
                <a:lnTo>
                  <a:pt x="3482215" y="4387043"/>
                </a:lnTo>
                <a:lnTo>
                  <a:pt x="34822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44600" y="7781947"/>
            <a:ext cx="2744074" cy="3457101"/>
          </a:xfrm>
          <a:custGeom>
            <a:avLst/>
            <a:gdLst/>
            <a:ahLst/>
            <a:cxnLst/>
            <a:rect l="l" t="t" r="r" b="b"/>
            <a:pathLst>
              <a:path w="3482215" h="4387043">
                <a:moveTo>
                  <a:pt x="0" y="0"/>
                </a:moveTo>
                <a:lnTo>
                  <a:pt x="3482215" y="0"/>
                </a:lnTo>
                <a:lnTo>
                  <a:pt x="3482215" y="4387043"/>
                </a:lnTo>
                <a:lnTo>
                  <a:pt x="0" y="438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C2C8E35-6965-44CA-95BF-767E46BF338B}"/>
              </a:ext>
            </a:extLst>
          </p:cNvPr>
          <p:cNvSpPr/>
          <p:nvPr/>
        </p:nvSpPr>
        <p:spPr>
          <a:xfrm>
            <a:off x="2387583" y="288494"/>
            <a:ext cx="133908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你有使用過「網路」</a:t>
            </a:r>
            <a:r>
              <a:rPr lang="zh-TW" altLang="en-US" sz="60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 你曾經使用網路來做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19FC473-05D3-4AFF-8502-A87ECEEED4C6}"/>
              </a:ext>
            </a:extLst>
          </p:cNvPr>
          <p:cNvSpPr txBox="1"/>
          <p:nvPr/>
        </p:nvSpPr>
        <p:spPr>
          <a:xfrm>
            <a:off x="3810000" y="2471884"/>
            <a:ext cx="874825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在網路上玩遊戲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91EF60AF-89DC-4132-969F-F63560968E47}"/>
              </a:ext>
            </a:extLst>
          </p:cNvPr>
          <p:cNvSpPr txBox="1"/>
          <p:nvPr/>
        </p:nvSpPr>
        <p:spPr>
          <a:xfrm>
            <a:off x="8686800" y="5143593"/>
            <a:ext cx="869220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在網路上寫功課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452347E9-955F-46F3-A8A5-4484D75D637B}"/>
              </a:ext>
            </a:extLst>
          </p:cNvPr>
          <p:cNvSpPr txBox="1"/>
          <p:nvPr/>
        </p:nvSpPr>
        <p:spPr>
          <a:xfrm>
            <a:off x="855120" y="3824014"/>
            <a:ext cx="985143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6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我沒有使用過網路</a:t>
            </a:r>
            <a:endParaRPr lang="en-US" sz="6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26D2F759-9D2B-473A-9473-6CA61DAA0634}"/>
              </a:ext>
            </a:extLst>
          </p:cNvPr>
          <p:cNvSpPr txBox="1"/>
          <p:nvPr/>
        </p:nvSpPr>
        <p:spPr>
          <a:xfrm>
            <a:off x="1269358" y="6600170"/>
            <a:ext cx="94694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在網路上看影片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1822AC3D-D896-C69B-2D6C-AC03ADD4C7F1}"/>
              </a:ext>
            </a:extLst>
          </p:cNvPr>
          <p:cNvSpPr txBox="1"/>
          <p:nvPr/>
        </p:nvSpPr>
        <p:spPr>
          <a:xfrm>
            <a:off x="12344400" y="6627564"/>
            <a:ext cx="5334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還有</a:t>
            </a:r>
            <a:r>
              <a:rPr lang="zh-TW" altLang="en-US" sz="60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en-US" altLang="zh-TW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?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9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457200" y="5372100"/>
            <a:ext cx="4648200" cy="4508562"/>
          </a:xfrm>
          <a:custGeom>
            <a:avLst/>
            <a:gdLst/>
            <a:ahLst/>
            <a:cxnLst/>
            <a:rect l="l" t="t" r="r" b="b"/>
            <a:pathLst>
              <a:path w="6557544" h="6524757">
                <a:moveTo>
                  <a:pt x="0" y="0"/>
                </a:moveTo>
                <a:lnTo>
                  <a:pt x="6557544" y="0"/>
                </a:lnTo>
                <a:lnTo>
                  <a:pt x="6557544" y="6524756"/>
                </a:lnTo>
                <a:lnTo>
                  <a:pt x="0" y="6524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6172200" y="1790700"/>
            <a:ext cx="10896600" cy="643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88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有沒有人聽過「網路交友」這個詞？是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麼意</a:t>
            </a:r>
            <a:r>
              <a:rPr lang="zh-TW" altLang="en-US" sz="80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思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呢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218702" y="8039100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43668" y="8178390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78000" y="8011036"/>
            <a:ext cx="3577803" cy="3559914"/>
          </a:xfrm>
          <a:custGeom>
            <a:avLst/>
            <a:gdLst/>
            <a:ahLst/>
            <a:cxnLst/>
            <a:rect l="l" t="t" r="r" b="b"/>
            <a:pathLst>
              <a:path w="3931440" h="3911783">
                <a:moveTo>
                  <a:pt x="0" y="0"/>
                </a:moveTo>
                <a:lnTo>
                  <a:pt x="3931440" y="0"/>
                </a:lnTo>
                <a:lnTo>
                  <a:pt x="3931440" y="3911783"/>
                </a:lnTo>
                <a:lnTo>
                  <a:pt x="0" y="391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3523464" y="8190321"/>
            <a:ext cx="3012369" cy="3547983"/>
            <a:chOff x="0" y="0"/>
            <a:chExt cx="4413490" cy="5198231"/>
          </a:xfrm>
        </p:grpSpPr>
        <p:sp>
          <p:nvSpPr>
            <p:cNvPr id="21" name="Freeform 21"/>
            <p:cNvSpPr/>
            <p:nvPr/>
          </p:nvSpPr>
          <p:spPr>
            <a:xfrm flipH="1">
              <a:off x="283025" y="0"/>
              <a:ext cx="4130465" cy="5198231"/>
            </a:xfrm>
            <a:custGeom>
              <a:avLst/>
              <a:gdLst/>
              <a:ahLst/>
              <a:cxnLst/>
              <a:rect l="l" t="t" r="r" b="b"/>
              <a:pathLst>
                <a:path w="4130465" h="5198231">
                  <a:moveTo>
                    <a:pt x="4130465" y="0"/>
                  </a:moveTo>
                  <a:lnTo>
                    <a:pt x="0" y="0"/>
                  </a:lnTo>
                  <a:lnTo>
                    <a:pt x="0" y="5198231"/>
                  </a:lnTo>
                  <a:lnTo>
                    <a:pt x="4130465" y="5198231"/>
                  </a:lnTo>
                  <a:lnTo>
                    <a:pt x="4130465" y="0"/>
                  </a:lnTo>
                  <a:close/>
                </a:path>
              </a:pathLst>
            </a:custGeom>
            <a:blipFill>
              <a:blip r:embed="rId2"/>
              <a:stretch>
                <a:fillRect t="-336" r="-2690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5946119">
              <a:off x="-676551" y="1921920"/>
              <a:ext cx="2153179" cy="465320"/>
            </a:xfrm>
            <a:custGeom>
              <a:avLst/>
              <a:gdLst/>
              <a:ahLst/>
              <a:cxnLst/>
              <a:rect l="l" t="t" r="r" b="b"/>
              <a:pathLst>
                <a:path w="2153179" h="465320">
                  <a:moveTo>
                    <a:pt x="0" y="0"/>
                  </a:moveTo>
                  <a:lnTo>
                    <a:pt x="2153179" y="0"/>
                  </a:lnTo>
                  <a:lnTo>
                    <a:pt x="2153179" y="465320"/>
                  </a:lnTo>
                  <a:lnTo>
                    <a:pt x="0" y="46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5737" t="-134854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1021463" y="8178390"/>
            <a:ext cx="3012369" cy="3547983"/>
            <a:chOff x="0" y="0"/>
            <a:chExt cx="4413490" cy="5198231"/>
          </a:xfrm>
        </p:grpSpPr>
        <p:sp>
          <p:nvSpPr>
            <p:cNvPr id="30" name="Freeform 30"/>
            <p:cNvSpPr/>
            <p:nvPr/>
          </p:nvSpPr>
          <p:spPr>
            <a:xfrm flipH="1">
              <a:off x="283025" y="0"/>
              <a:ext cx="4130465" cy="5198231"/>
            </a:xfrm>
            <a:custGeom>
              <a:avLst/>
              <a:gdLst/>
              <a:ahLst/>
              <a:cxnLst/>
              <a:rect l="l" t="t" r="r" b="b"/>
              <a:pathLst>
                <a:path w="4130465" h="5198231">
                  <a:moveTo>
                    <a:pt x="4130465" y="0"/>
                  </a:moveTo>
                  <a:lnTo>
                    <a:pt x="0" y="0"/>
                  </a:lnTo>
                  <a:lnTo>
                    <a:pt x="0" y="5198231"/>
                  </a:lnTo>
                  <a:lnTo>
                    <a:pt x="4130465" y="5198231"/>
                  </a:lnTo>
                  <a:lnTo>
                    <a:pt x="4130465" y="0"/>
                  </a:lnTo>
                  <a:close/>
                </a:path>
              </a:pathLst>
            </a:custGeom>
            <a:blipFill>
              <a:blip r:embed="rId2"/>
              <a:stretch>
                <a:fillRect t="-336" r="-2690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5946119">
              <a:off x="-676551" y="1921920"/>
              <a:ext cx="2153179" cy="465320"/>
            </a:xfrm>
            <a:custGeom>
              <a:avLst/>
              <a:gdLst/>
              <a:ahLst/>
              <a:cxnLst/>
              <a:rect l="l" t="t" r="r" b="b"/>
              <a:pathLst>
                <a:path w="2153179" h="465320">
                  <a:moveTo>
                    <a:pt x="0" y="0"/>
                  </a:moveTo>
                  <a:lnTo>
                    <a:pt x="2153179" y="0"/>
                  </a:lnTo>
                  <a:lnTo>
                    <a:pt x="2153179" y="465320"/>
                  </a:lnTo>
                  <a:lnTo>
                    <a:pt x="0" y="46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 l="-5737" t="-134854"/>
              </a:stretch>
            </a:blipFill>
          </p:spPr>
        </p:sp>
      </p:grpSp>
      <p:sp>
        <p:nvSpPr>
          <p:cNvPr id="32" name="TextBox 10">
            <a:extLst>
              <a:ext uri="{FF2B5EF4-FFF2-40B4-BE49-F238E27FC236}">
                <a16:creationId xmlns:a16="http://schemas.microsoft.com/office/drawing/2014/main" id="{25AB4259-962F-4D2A-B32E-611A75089A59}"/>
              </a:ext>
            </a:extLst>
          </p:cNvPr>
          <p:cNvSpPr txBox="1"/>
          <p:nvPr/>
        </p:nvSpPr>
        <p:spPr>
          <a:xfrm>
            <a:off x="914400" y="266700"/>
            <a:ext cx="16678275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有沒有聽過「網路交友」這個詞？ 是</a:t>
            </a:r>
            <a:r>
              <a:rPr lang="zh-TW" altLang="en-US" sz="57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麼意</a:t>
            </a:r>
            <a:r>
              <a:rPr lang="zh-TW" altLang="en-US" sz="57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思</a:t>
            </a:r>
            <a:r>
              <a:rPr lang="zh-TW" altLang="en-US" sz="57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呢</a:t>
            </a:r>
            <a:r>
              <a:rPr lang="zh-TW" altLang="en-US" sz="57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57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BB3B6C14-C014-4183-88CE-1F6B3EDD8272}"/>
              </a:ext>
            </a:extLst>
          </p:cNvPr>
          <p:cNvSpPr txBox="1"/>
          <p:nvPr/>
        </p:nvSpPr>
        <p:spPr>
          <a:xfrm>
            <a:off x="4343400" y="5412777"/>
            <a:ext cx="12775897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有聽過，就是在網路上認識新的朋友。</a:t>
            </a:r>
            <a:endParaRPr lang="en-US" sz="66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0EC682E0-7462-44B1-AD88-0247B3A661B7}"/>
              </a:ext>
            </a:extLst>
          </p:cNvPr>
          <p:cNvSpPr txBox="1"/>
          <p:nvPr/>
        </p:nvSpPr>
        <p:spPr>
          <a:xfrm>
            <a:off x="6046938" y="2429271"/>
            <a:ext cx="108966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沒有聽過</a:t>
            </a: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知道？</a:t>
            </a:r>
            <a:endParaRPr lang="en-US" sz="66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5DE768A7-3024-41BA-952B-1D3955E954FA}"/>
              </a:ext>
            </a:extLst>
          </p:cNvPr>
          <p:cNvSpPr txBox="1"/>
          <p:nvPr/>
        </p:nvSpPr>
        <p:spPr>
          <a:xfrm>
            <a:off x="457200" y="3840462"/>
            <a:ext cx="1713547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600" dirty="0">
                <a:solidFill>
                  <a:srgbClr val="0070C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有聽過，就是在網路上交朋友。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flipH="1">
            <a:off x="12115800" y="3619500"/>
            <a:ext cx="5588268" cy="6191986"/>
          </a:xfrm>
          <a:custGeom>
            <a:avLst/>
            <a:gdLst/>
            <a:ahLst/>
            <a:cxnLst/>
            <a:rect l="l" t="t" r="r" b="b"/>
            <a:pathLst>
              <a:path w="6138432" h="6801586">
                <a:moveTo>
                  <a:pt x="6138432" y="0"/>
                </a:moveTo>
                <a:lnTo>
                  <a:pt x="0" y="0"/>
                </a:lnTo>
                <a:lnTo>
                  <a:pt x="0" y="6801586"/>
                </a:lnTo>
                <a:lnTo>
                  <a:pt x="6138432" y="6801586"/>
                </a:lnTo>
                <a:lnTo>
                  <a:pt x="61384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DFA0D-8B5F-4003-A192-AC40A8D47D08}"/>
              </a:ext>
            </a:extLst>
          </p:cNvPr>
          <p:cNvSpPr txBox="1"/>
          <p:nvPr/>
        </p:nvSpPr>
        <p:spPr>
          <a:xfrm>
            <a:off x="1143000" y="800100"/>
            <a:ext cx="1188719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charset="-120"/>
                <a:ea typeface="書法中楷（破音三）" panose="02010609010101010101" charset="-120"/>
              </a:rPr>
              <a:t>和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在學校或安親班交朋友有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8000" dirty="0" smtClean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</a:t>
            </a:r>
            <a:r>
              <a:rPr lang="zh-TW" altLang="en-US" sz="8000" dirty="0" smtClean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8000" dirty="0" smtClean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樣？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 flipH="1">
            <a:off x="-256895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48121" y="7937832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0" y="0"/>
                </a:moveTo>
                <a:lnTo>
                  <a:pt x="3447582" y="0"/>
                </a:lnTo>
                <a:lnTo>
                  <a:pt x="3447582" y="3820036"/>
                </a:lnTo>
                <a:lnTo>
                  <a:pt x="0" y="382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7420209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58761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0" y="0"/>
                </a:moveTo>
                <a:lnTo>
                  <a:pt x="3447582" y="0"/>
                </a:lnTo>
                <a:lnTo>
                  <a:pt x="3447582" y="3820036"/>
                </a:lnTo>
                <a:lnTo>
                  <a:pt x="0" y="3820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5097313" y="7937833"/>
            <a:ext cx="3447582" cy="3820035"/>
          </a:xfrm>
          <a:custGeom>
            <a:avLst/>
            <a:gdLst/>
            <a:ahLst/>
            <a:cxnLst/>
            <a:rect l="l" t="t" r="r" b="b"/>
            <a:pathLst>
              <a:path w="3447582" h="3820035">
                <a:moveTo>
                  <a:pt x="3447582" y="0"/>
                </a:moveTo>
                <a:lnTo>
                  <a:pt x="0" y="0"/>
                </a:lnTo>
                <a:lnTo>
                  <a:pt x="0" y="3820036"/>
                </a:lnTo>
                <a:lnTo>
                  <a:pt x="3447582" y="3820036"/>
                </a:lnTo>
                <a:lnTo>
                  <a:pt x="34475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D286A83-880C-408B-8793-9AB30A97F256}"/>
              </a:ext>
            </a:extLst>
          </p:cNvPr>
          <p:cNvSpPr/>
          <p:nvPr/>
        </p:nvSpPr>
        <p:spPr>
          <a:xfrm>
            <a:off x="533400" y="114300"/>
            <a:ext cx="17553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和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在學校或安親班交朋友有</a:t>
            </a:r>
            <a:r>
              <a:rPr lang="zh-TW" altLang="en-US" sz="60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</a:t>
            </a:r>
            <a:r>
              <a:rPr lang="zh-TW" altLang="en-US" sz="6000" dirty="0" smtClean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60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19FC473-05D3-4AFF-8502-A87ECEEED4C6}"/>
              </a:ext>
            </a:extLst>
          </p:cNvPr>
          <p:cNvSpPr txBox="1"/>
          <p:nvPr/>
        </p:nvSpPr>
        <p:spPr>
          <a:xfrm>
            <a:off x="1050495" y="2446235"/>
            <a:ext cx="1651955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在網路上交朋友，</a:t>
            </a:r>
            <a:r>
              <a:rPr lang="zh-TW" altLang="en-US" sz="6000" dirty="0">
                <a:solidFill>
                  <a:srgbClr val="7030A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rgbClr val="7030A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能每天見面</a:t>
            </a:r>
            <a:endParaRPr lang="en-US" sz="6000" dirty="0">
              <a:solidFill>
                <a:srgbClr val="7030A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91EF60AF-89DC-4132-969F-F63560968E47}"/>
              </a:ext>
            </a:extLst>
          </p:cNvPr>
          <p:cNvSpPr txBox="1"/>
          <p:nvPr/>
        </p:nvSpPr>
        <p:spPr>
          <a:xfrm>
            <a:off x="533400" y="3695004"/>
            <a:ext cx="8148682" cy="2769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般的朋友可以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起寫功課，還有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起玩。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26D2F759-9D2B-473A-9473-6CA61DAA0634}"/>
              </a:ext>
            </a:extLst>
          </p:cNvPr>
          <p:cNvSpPr txBox="1"/>
          <p:nvPr/>
        </p:nvSpPr>
        <p:spPr>
          <a:xfrm>
            <a:off x="9936178" y="3792642"/>
            <a:ext cx="7484765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網路上的朋友，</a:t>
            </a:r>
            <a:r>
              <a:rPr lang="zh-TW" altLang="en-US" sz="6000" dirty="0">
                <a:solidFill>
                  <a:srgbClr val="008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6000" dirty="0">
                <a:solidFill>
                  <a:srgbClr val="008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知道他是誰。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452347E9-955F-46F3-A8A5-4484D75D637B}"/>
              </a:ext>
            </a:extLst>
          </p:cNvPr>
          <p:cNvSpPr txBox="1"/>
          <p:nvPr/>
        </p:nvSpPr>
        <p:spPr>
          <a:xfrm>
            <a:off x="6181491" y="6746481"/>
            <a:ext cx="93726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交朋友都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一</a:t>
            </a:r>
            <a:r>
              <a:rPr lang="zh-TW" altLang="en-US" sz="66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</a:t>
            </a:r>
            <a:r>
              <a:rPr lang="zh-TW" altLang="en-US" sz="6600" dirty="0" smtClean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啦</a:t>
            </a:r>
            <a:r>
              <a:rPr lang="zh-TW" altLang="en-US" sz="66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！</a:t>
            </a:r>
            <a:endParaRPr lang="en-US" sz="6600" dirty="0">
              <a:solidFill>
                <a:srgbClr val="C00000"/>
              </a:solidFill>
              <a:latin typeface="書法中楷（破音二）" panose="02010609010101010101" pitchFamily="49" charset="-120"/>
              <a:ea typeface="書法中楷（破音二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0">
            <a:extLst>
              <a:ext uri="{FF2B5EF4-FFF2-40B4-BE49-F238E27FC236}">
                <a16:creationId xmlns:a16="http://schemas.microsoft.com/office/drawing/2014/main" id="{4CF79481-0078-40D5-9E08-BD15D34AB67D}"/>
              </a:ext>
            </a:extLst>
          </p:cNvPr>
          <p:cNvSpPr txBox="1"/>
          <p:nvPr/>
        </p:nvSpPr>
        <p:spPr>
          <a:xfrm>
            <a:off x="2362200" y="1409700"/>
            <a:ext cx="14706600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10449"/>
              </a:lnSpc>
            </a:pP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你覺得可以在網路上交朋友</a:t>
            </a:r>
            <a:r>
              <a:rPr lang="zh-TW" altLang="en-US" sz="8000" dirty="0">
                <a:solidFill>
                  <a:srgbClr val="C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嗎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？為</a:t>
            </a:r>
            <a:r>
              <a:rPr lang="zh-TW" altLang="en-US" sz="8000" dirty="0">
                <a:solidFill>
                  <a:srgbClr val="C000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什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麼？</a:t>
            </a:r>
            <a:endParaRPr lang="en-US" altLang="zh-TW" sz="80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>
              <a:lnSpc>
                <a:spcPts val="10449"/>
              </a:lnSpc>
            </a:pP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倆倆討論</a:t>
            </a:r>
            <a:r>
              <a:rPr lang="en-US" altLang="zh-TW" sz="8000" dirty="0">
                <a:solidFill>
                  <a:srgbClr val="C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  <a:endParaRPr lang="en-US" altLang="zh-TW" sz="8800" dirty="0">
              <a:solidFill>
                <a:srgbClr val="C0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D7FF7310-73F5-8C4F-1FCB-96503F9B7781}"/>
              </a:ext>
            </a:extLst>
          </p:cNvPr>
          <p:cNvSpPr/>
          <p:nvPr/>
        </p:nvSpPr>
        <p:spPr>
          <a:xfrm>
            <a:off x="14679186" y="7696891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C5E545FF-BA68-8C01-F075-6FA6F88B7620}"/>
              </a:ext>
            </a:extLst>
          </p:cNvPr>
          <p:cNvSpPr/>
          <p:nvPr/>
        </p:nvSpPr>
        <p:spPr>
          <a:xfrm>
            <a:off x="3867483" y="7698069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89C2AEC8-12B0-4D6C-FFF3-14230606B4E6}"/>
              </a:ext>
            </a:extLst>
          </p:cNvPr>
          <p:cNvSpPr/>
          <p:nvPr/>
        </p:nvSpPr>
        <p:spPr>
          <a:xfrm>
            <a:off x="7354832" y="7734300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7CE351BF-1CCF-7B74-9725-CD86AD319C76}"/>
              </a:ext>
            </a:extLst>
          </p:cNvPr>
          <p:cNvSpPr/>
          <p:nvPr/>
        </p:nvSpPr>
        <p:spPr>
          <a:xfrm>
            <a:off x="11143917" y="7734300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0DBCBCA-6CAC-9361-0BEC-B7B5F8EEB811}"/>
              </a:ext>
            </a:extLst>
          </p:cNvPr>
          <p:cNvSpPr/>
          <p:nvPr/>
        </p:nvSpPr>
        <p:spPr>
          <a:xfrm>
            <a:off x="152400" y="7846243"/>
            <a:ext cx="3523485" cy="3417122"/>
          </a:xfrm>
          <a:custGeom>
            <a:avLst/>
            <a:gdLst/>
            <a:ahLst/>
            <a:cxnLst/>
            <a:rect l="l" t="t" r="r" b="b"/>
            <a:pathLst>
              <a:path w="1017666" h="1158084">
                <a:moveTo>
                  <a:pt x="0" y="0"/>
                </a:moveTo>
                <a:lnTo>
                  <a:pt x="1017666" y="0"/>
                </a:lnTo>
                <a:lnTo>
                  <a:pt x="1017666" y="1158084"/>
                </a:lnTo>
                <a:lnTo>
                  <a:pt x="0" y="1158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658</Words>
  <Application>Microsoft Office PowerPoint</Application>
  <PresentationFormat>自訂</PresentationFormat>
  <Paragraphs>66</Paragraphs>
  <Slides>19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3" baseType="lpstr">
      <vt:lpstr>標楷體</vt:lpstr>
      <vt:lpstr>新細明體</vt:lpstr>
      <vt:lpstr>Comic Sans MS</vt:lpstr>
      <vt:lpstr>書法中楷（破音三）</vt:lpstr>
      <vt:lpstr>書法中楷（注音一）</vt:lpstr>
      <vt:lpstr>Times New Roman</vt:lpstr>
      <vt:lpstr>Wingdings</vt:lpstr>
      <vt:lpstr>Jua</vt:lpstr>
      <vt:lpstr>Calibri</vt:lpstr>
      <vt:lpstr>Arial</vt:lpstr>
      <vt:lpstr>微軟正黑體</vt:lpstr>
      <vt:lpstr>書法中楷（破音二）</vt:lpstr>
      <vt:lpstr>Londrina Solid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32</cp:revision>
  <dcterms:created xsi:type="dcterms:W3CDTF">2006-08-16T00:00:00Z</dcterms:created>
  <dcterms:modified xsi:type="dcterms:W3CDTF">2025-04-23T06:44:44Z</dcterms:modified>
  <dc:identifier>DAGbtR_0Mhg</dc:identifier>
</cp:coreProperties>
</file>