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322" r:id="rId4"/>
    <p:sldId id="323" r:id="rId5"/>
    <p:sldId id="324" r:id="rId6"/>
    <p:sldId id="330" r:id="rId7"/>
    <p:sldId id="331" r:id="rId8"/>
    <p:sldId id="332" r:id="rId9"/>
    <p:sldId id="329" r:id="rId10"/>
    <p:sldId id="326" r:id="rId11"/>
    <p:sldId id="333" r:id="rId12"/>
    <p:sldId id="334" r:id="rId13"/>
    <p:sldId id="283" r:id="rId14"/>
    <p:sldId id="267" r:id="rId15"/>
    <p:sldId id="342" r:id="rId16"/>
    <p:sldId id="314" r:id="rId17"/>
    <p:sldId id="315" r:id="rId18"/>
    <p:sldId id="344" r:id="rId19"/>
    <p:sldId id="316" r:id="rId20"/>
    <p:sldId id="345" r:id="rId21"/>
    <p:sldId id="258" r:id="rId22"/>
    <p:sldId id="335" r:id="rId23"/>
    <p:sldId id="336" r:id="rId24"/>
    <p:sldId id="337" r:id="rId25"/>
    <p:sldId id="268" r:id="rId26"/>
    <p:sldId id="338" r:id="rId27"/>
    <p:sldId id="339" r:id="rId28"/>
    <p:sldId id="347" r:id="rId29"/>
    <p:sldId id="348" r:id="rId3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FFCC"/>
    <a:srgbClr val="FF0066"/>
    <a:srgbClr val="996633"/>
    <a:srgbClr val="FFCCFF"/>
    <a:srgbClr val="CCFFFF"/>
    <a:srgbClr val="3366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94660"/>
  </p:normalViewPr>
  <p:slideViewPr>
    <p:cSldViewPr>
      <p:cViewPr varScale="1">
        <p:scale>
          <a:sx n="83" d="100"/>
          <a:sy n="83" d="100"/>
        </p:scale>
        <p:origin x="1747" y="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EDFA7BA-3B4D-417F-99E9-070F77B1C938}" type="datetimeFigureOut">
              <a:rPr lang="zh-TW" altLang="en-US" smtClean="0"/>
              <a:t>2025/1/2</a:t>
            </a:fld>
            <a:endParaRPr lang="zh-TW" alt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zh-TW" alt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09292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392044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188383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422740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04417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538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67382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59476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325159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zh-TW" altLang="en-US" smtClean="0"/>
              <a:t>編輯母片文字樣式</a:t>
            </a:r>
          </a:p>
        </p:txBody>
      </p:sp>
      <p:sp>
        <p:nvSpPr>
          <p:cNvPr id="5" name="Date Placeholder 4"/>
          <p:cNvSpPr>
            <a:spLocks noGrp="1"/>
          </p:cNvSpPr>
          <p:nvPr>
            <p:ph type="dt" sz="half" idx="10"/>
          </p:nvPr>
        </p:nvSpPr>
        <p:spPr/>
        <p:txBody>
          <a:bodyPr/>
          <a:lstStyle/>
          <a:p>
            <a:fld id="{2EDFA7BA-3B4D-417F-99E9-070F77B1C938}" type="datetimeFigureOut">
              <a:rPr lang="zh-TW" altLang="en-US" smtClean="0"/>
              <a:t>2025/1/2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32883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EDFA7BA-3B4D-417F-99E9-070F77B1C938}" type="datetimeFigureOut">
              <a:rPr lang="zh-TW" altLang="en-US" smtClean="0"/>
              <a:t>2025/1/2</a:t>
            </a:fld>
            <a:endParaRPr lang="zh-TW" alt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85472602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2EDFA7BA-3B4D-417F-99E9-070F77B1C938}" type="datetimeFigureOut">
              <a:rPr lang="zh-TW" altLang="en-US" smtClean="0"/>
              <a:t>2025/1/2</a:t>
            </a:fld>
            <a:endParaRPr lang="zh-TW" alt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zh-TW" alt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488AB332-3B49-4B29-9B6F-4D7BBAE88C67}" type="slidenum">
              <a:rPr lang="zh-TW" altLang="en-US" smtClean="0"/>
              <a:t>‹#›</a:t>
            </a:fld>
            <a:endParaRPr lang="zh-TW" altLang="en-US"/>
          </a:p>
        </p:txBody>
      </p:sp>
    </p:spTree>
    <p:extLst>
      <p:ext uri="{BB962C8B-B14F-4D97-AF65-F5344CB8AC3E}">
        <p14:creationId xmlns:p14="http://schemas.microsoft.com/office/powerpoint/2010/main" val="27628751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gPPMGaZAKl4?si=XY9YShMuWYmMpI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hpa.gov.tw/Pages/EBook.aspx?nodeid=119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72108" y="1124744"/>
            <a:ext cx="7772400" cy="2952328"/>
          </a:xfrm>
        </p:spPr>
        <p:txBody>
          <a:bodyPr>
            <a:noAutofit/>
          </a:bodyPr>
          <a:lstStyle/>
          <a:p>
            <a:pPr>
              <a:lnSpc>
                <a:spcPct val="100000"/>
              </a:lnSpc>
            </a:pPr>
            <a:r>
              <a:rPr lang="zh-TW" altLang="en-US" sz="5400" b="1" dirty="0" smtClean="0">
                <a:latin typeface="微軟正黑體" panose="020B0604030504040204" pitchFamily="34" charset="-120"/>
                <a:ea typeface="微軟正黑體" panose="020B0604030504040204" pitchFamily="34" charset="-120"/>
              </a:rPr>
              <a:t>東門國小</a:t>
            </a:r>
            <a:r>
              <a:rPr lang="en-US" altLang="zh-TW" sz="5400" b="1" dirty="0" smtClean="0">
                <a:latin typeface="微軟正黑體" panose="020B0604030504040204" pitchFamily="34" charset="-120"/>
                <a:ea typeface="微軟正黑體" panose="020B0604030504040204" pitchFamily="34" charset="-120"/>
              </a:rPr>
              <a:t>113</a:t>
            </a:r>
            <a:r>
              <a:rPr lang="zh-TW" altLang="en-US" sz="5400" b="1" dirty="0" smtClean="0">
                <a:latin typeface="微軟正黑體" panose="020B0604030504040204" pitchFamily="34" charset="-120"/>
                <a:ea typeface="微軟正黑體" panose="020B0604030504040204" pitchFamily="34" charset="-120"/>
              </a:rPr>
              <a:t>學年度</a:t>
            </a:r>
            <a:r>
              <a:rPr lang="en-US" altLang="zh-TW" sz="5400" b="1" dirty="0" smtClean="0">
                <a:latin typeface="微軟正黑體" panose="020B0604030504040204" pitchFamily="34" charset="-120"/>
                <a:ea typeface="微軟正黑體" panose="020B0604030504040204" pitchFamily="34" charset="-120"/>
              </a:rPr>
              <a:t/>
            </a:r>
            <a:br>
              <a:rPr lang="en-US" altLang="zh-TW" sz="5400" b="1" dirty="0" smtClean="0">
                <a:latin typeface="微軟正黑體" panose="020B0604030504040204" pitchFamily="34" charset="-120"/>
                <a:ea typeface="微軟正黑體" panose="020B0604030504040204" pitchFamily="34" charset="-120"/>
              </a:rPr>
            </a:br>
            <a:r>
              <a:rPr lang="zh-TW" altLang="en-US" sz="5400" b="1" dirty="0">
                <a:latin typeface="微軟正黑體" panose="020B0604030504040204" pitchFamily="34" charset="-120"/>
                <a:ea typeface="微軟正黑體" panose="020B0604030504040204" pitchFamily="34" charset="-120"/>
              </a:rPr>
              <a:t>健康促進藝文</a:t>
            </a:r>
            <a:r>
              <a:rPr lang="zh-TW" altLang="en-US" sz="5400" b="1" dirty="0" smtClean="0">
                <a:latin typeface="微軟正黑體" panose="020B0604030504040204" pitchFamily="34" charset="-120"/>
                <a:ea typeface="微軟正黑體" panose="020B0604030504040204" pitchFamily="34" charset="-120"/>
              </a:rPr>
              <a:t>競賽</a:t>
            </a:r>
            <a:r>
              <a:rPr lang="en-US" altLang="zh-TW" sz="5400" b="1" dirty="0" smtClean="0">
                <a:latin typeface="微軟正黑體" panose="020B0604030504040204" pitchFamily="34" charset="-120"/>
                <a:ea typeface="微軟正黑體" panose="020B0604030504040204" pitchFamily="34" charset="-120"/>
              </a:rPr>
              <a:t/>
            </a:r>
            <a:br>
              <a:rPr lang="en-US" altLang="zh-TW" sz="5400" b="1" dirty="0" smtClean="0">
                <a:latin typeface="微軟正黑體" panose="020B0604030504040204" pitchFamily="34" charset="-120"/>
                <a:ea typeface="微軟正黑體" panose="020B0604030504040204" pitchFamily="34" charset="-120"/>
              </a:rPr>
            </a:br>
            <a:r>
              <a:rPr lang="zh-TW" altLang="en-US" sz="5400" b="1" dirty="0" smtClean="0">
                <a:latin typeface="微軟正黑體" panose="020B0604030504040204" pitchFamily="34" charset="-120"/>
                <a:ea typeface="微軟正黑體" panose="020B0604030504040204" pitchFamily="34" charset="-120"/>
              </a:rPr>
              <a:t>參賽說明</a:t>
            </a:r>
            <a:r>
              <a:rPr lang="zh-TW" altLang="en-US" sz="5400" b="1" dirty="0">
                <a:latin typeface="微軟正黑體" panose="020B0604030504040204" pitchFamily="34" charset="-120"/>
                <a:ea typeface="微軟正黑體" panose="020B0604030504040204" pitchFamily="34" charset="-120"/>
              </a:rPr>
              <a:t>會</a:t>
            </a:r>
          </a:p>
        </p:txBody>
      </p:sp>
      <p:sp>
        <p:nvSpPr>
          <p:cNvPr id="3" name="副標題 2"/>
          <p:cNvSpPr>
            <a:spLocks noGrp="1"/>
          </p:cNvSpPr>
          <p:nvPr>
            <p:ph type="subTitle" idx="1"/>
          </p:nvPr>
        </p:nvSpPr>
        <p:spPr>
          <a:xfrm>
            <a:off x="1907704" y="5373216"/>
            <a:ext cx="5789240" cy="769640"/>
          </a:xfrm>
        </p:spPr>
        <p:txBody>
          <a:bodyPr>
            <a:noAutofit/>
          </a:bodyPr>
          <a:lstStyle/>
          <a:p>
            <a:r>
              <a:rPr lang="zh-TW" altLang="en-US" sz="3200" b="1" dirty="0" smtClean="0">
                <a:solidFill>
                  <a:schemeClr val="accent2">
                    <a:lumMod val="20000"/>
                    <a:lumOff val="80000"/>
                  </a:schemeClr>
                </a:solidFill>
                <a:latin typeface="微軟正黑體" panose="020B0604030504040204" pitchFamily="34" charset="-120"/>
                <a:ea typeface="微軟正黑體" panose="020B0604030504040204" pitchFamily="34" charset="-120"/>
              </a:rPr>
              <a:t>說明單位：學務處衛生組</a:t>
            </a:r>
            <a:endParaRPr lang="zh-TW" altLang="en-US" sz="32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9066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smtClean="0">
                <a:latin typeface="微軟正黑體" panose="020B0604030504040204" pitchFamily="34" charset="-120"/>
                <a:ea typeface="微軟正黑體" panose="020B0604030504040204" pitchFamily="34" charset="-120"/>
              </a:rPr>
              <a:t>口腔衛生漫畫 </a:t>
            </a:r>
            <a:r>
              <a:rPr lang="zh-TW" altLang="en-US" sz="4000" b="1" dirty="0">
                <a:latin typeface="微軟正黑體" panose="020B0604030504040204" pitchFamily="34" charset="-120"/>
                <a:ea typeface="微軟正黑體" panose="020B0604030504040204" pitchFamily="34" charset="-120"/>
              </a:rPr>
              <a:t>參考</a:t>
            </a:r>
            <a:r>
              <a:rPr lang="zh-TW" altLang="en-US" sz="4000" b="1" dirty="0" smtClean="0">
                <a:latin typeface="微軟正黑體" panose="020B0604030504040204" pitchFamily="34" charset="-120"/>
                <a:ea typeface="微軟正黑體" panose="020B0604030504040204" pitchFamily="34" charset="-120"/>
              </a:rPr>
              <a:t>範例  </a:t>
            </a: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今年不是四格</a:t>
            </a:r>
            <a:r>
              <a:rPr lang="en-US" altLang="zh-TW" sz="31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 </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33075"/>
          <a:stretch/>
        </p:blipFill>
        <p:spPr>
          <a:xfrm>
            <a:off x="683568" y="995404"/>
            <a:ext cx="7272808" cy="5140741"/>
          </a:xfrm>
          <a:prstGeom prst="rect">
            <a:avLst/>
          </a:prstGeom>
        </p:spPr>
      </p:pic>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t="57198" r="70076" b="14503"/>
          <a:stretch/>
        </p:blipFill>
        <p:spPr>
          <a:xfrm>
            <a:off x="6407696" y="5633863"/>
            <a:ext cx="2736304" cy="1224137"/>
          </a:xfrm>
          <a:prstGeom prst="rect">
            <a:avLst/>
          </a:prstGeom>
        </p:spPr>
      </p:pic>
    </p:spTree>
    <p:extLst>
      <p:ext uri="{BB962C8B-B14F-4D97-AF65-F5344CB8AC3E}">
        <p14:creationId xmlns:p14="http://schemas.microsoft.com/office/powerpoint/2010/main" val="3417620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smtClean="0">
                <a:latin typeface="微軟正黑體" panose="020B0604030504040204" pitchFamily="34" charset="-120"/>
                <a:ea typeface="微軟正黑體" panose="020B0604030504040204" pitchFamily="34" charset="-120"/>
              </a:rPr>
              <a:t>口腔衛生漫畫 </a:t>
            </a:r>
            <a:r>
              <a:rPr lang="zh-TW" altLang="en-US" sz="4000" b="1" dirty="0">
                <a:latin typeface="微軟正黑體" panose="020B0604030504040204" pitchFamily="34" charset="-120"/>
                <a:ea typeface="微軟正黑體" panose="020B0604030504040204" pitchFamily="34" charset="-120"/>
              </a:rPr>
              <a:t>參考</a:t>
            </a:r>
            <a:r>
              <a:rPr lang="zh-TW" altLang="en-US" sz="4000" b="1" dirty="0" smtClean="0">
                <a:latin typeface="微軟正黑體" panose="020B0604030504040204" pitchFamily="34" charset="-120"/>
                <a:ea typeface="微軟正黑體" panose="020B0604030504040204" pitchFamily="34" charset="-120"/>
              </a:rPr>
              <a:t>範例  </a:t>
            </a: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今年不是四格</a:t>
            </a:r>
            <a:r>
              <a:rPr lang="en-US" altLang="zh-TW" sz="31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 </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1100"/>
          <a:stretch/>
        </p:blipFill>
        <p:spPr>
          <a:xfrm>
            <a:off x="527034" y="995404"/>
            <a:ext cx="7805820" cy="5373555"/>
          </a:xfrm>
          <a:prstGeom prst="rect">
            <a:avLst/>
          </a:prstGeom>
        </p:spPr>
      </p:pic>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59771" r="71650" b="13665"/>
          <a:stretch/>
        </p:blipFill>
        <p:spPr>
          <a:xfrm>
            <a:off x="6973787" y="5886689"/>
            <a:ext cx="2170213" cy="964539"/>
          </a:xfrm>
          <a:prstGeom prst="rect">
            <a:avLst/>
          </a:prstGeom>
        </p:spPr>
      </p:pic>
    </p:spTree>
    <p:extLst>
      <p:ext uri="{BB962C8B-B14F-4D97-AF65-F5344CB8AC3E}">
        <p14:creationId xmlns:p14="http://schemas.microsoft.com/office/powerpoint/2010/main" val="1689489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45298"/>
            <a:ext cx="7924800" cy="850106"/>
          </a:xfrm>
        </p:spPr>
        <p:txBody>
          <a:bodyPr>
            <a:normAutofit/>
          </a:bodyPr>
          <a:lstStyle/>
          <a:p>
            <a:r>
              <a:rPr lang="zh-TW" altLang="en-US" sz="4000" b="1" dirty="0" smtClean="0">
                <a:latin typeface="微軟正黑體" panose="020B0604030504040204" pitchFamily="34" charset="-120"/>
                <a:ea typeface="微軟正黑體" panose="020B0604030504040204" pitchFamily="34" charset="-120"/>
              </a:rPr>
              <a:t>口腔衛生漫畫 </a:t>
            </a:r>
            <a:r>
              <a:rPr lang="zh-TW" altLang="en-US" sz="4000" b="1" dirty="0">
                <a:latin typeface="微軟正黑體" panose="020B0604030504040204" pitchFamily="34" charset="-120"/>
                <a:ea typeface="微軟正黑體" panose="020B0604030504040204" pitchFamily="34" charset="-120"/>
              </a:rPr>
              <a:t>參考</a:t>
            </a:r>
            <a:r>
              <a:rPr lang="zh-TW" altLang="en-US" sz="4000" b="1" dirty="0" smtClean="0">
                <a:latin typeface="微軟正黑體" panose="020B0604030504040204" pitchFamily="34" charset="-120"/>
                <a:ea typeface="微軟正黑體" panose="020B0604030504040204" pitchFamily="34" charset="-120"/>
              </a:rPr>
              <a:t>範例  </a:t>
            </a: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今年不是四格</a:t>
            </a:r>
            <a:r>
              <a:rPr lang="en-US" altLang="zh-TW" sz="3100" b="1" dirty="0" smtClean="0">
                <a:solidFill>
                  <a:srgbClr val="FF0000"/>
                </a:solidFill>
                <a:latin typeface="微軟正黑體" panose="020B0604030504040204" pitchFamily="34" charset="-120"/>
                <a:ea typeface="微軟正黑體" panose="020B0604030504040204" pitchFamily="34" charset="-120"/>
              </a:rPr>
              <a:t>]</a:t>
            </a:r>
            <a:r>
              <a:rPr lang="zh-TW" altLang="en-US" sz="3100" b="1" dirty="0" smtClean="0">
                <a:solidFill>
                  <a:srgbClr val="FF0000"/>
                </a:solidFill>
                <a:latin typeface="微軟正黑體" panose="020B0604030504040204" pitchFamily="34" charset="-120"/>
                <a:ea typeface="微軟正黑體" panose="020B0604030504040204" pitchFamily="34" charset="-120"/>
              </a:rPr>
              <a:t> </a:t>
            </a:r>
            <a:endParaRPr lang="zh-TW" altLang="en-US" sz="3100" b="1" dirty="0">
              <a:solidFill>
                <a:srgbClr val="FF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100" t="4200" r="3402" b="4801"/>
          <a:stretch/>
        </p:blipFill>
        <p:spPr>
          <a:xfrm>
            <a:off x="899592" y="1412776"/>
            <a:ext cx="7348736" cy="5307420"/>
          </a:xfrm>
          <a:prstGeom prst="rect">
            <a:avLst/>
          </a:prstGeom>
        </p:spPr>
      </p:pic>
      <p:sp>
        <p:nvSpPr>
          <p:cNvPr id="5" name="文字方塊 4"/>
          <p:cNvSpPr txBox="1"/>
          <p:nvPr/>
        </p:nvSpPr>
        <p:spPr>
          <a:xfrm>
            <a:off x="1333600" y="908720"/>
            <a:ext cx="6480720" cy="400110"/>
          </a:xfrm>
          <a:prstGeom prst="rect">
            <a:avLst/>
          </a:prstGeom>
          <a:noFill/>
        </p:spPr>
        <p:txBody>
          <a:bodyPr wrap="square" rtlCol="0">
            <a:spAutoFit/>
          </a:bodyPr>
          <a:lstStyle/>
          <a:p>
            <a:r>
              <a:rPr lang="zh-TW" altLang="en-US" sz="2000" dirty="0" smtClean="0">
                <a:latin typeface="微軟正黑體" panose="020B0604030504040204" pitchFamily="34" charset="-120"/>
                <a:ea typeface="微軟正黑體" panose="020B0604030504040204" pitchFamily="34" charset="-120"/>
              </a:rPr>
              <a:t>東門國小優秀作品</a:t>
            </a:r>
            <a:r>
              <a:rPr lang="en-US" altLang="zh-TW" sz="2000" dirty="0" smtClean="0">
                <a:latin typeface="微軟正黑體" panose="020B0604030504040204" pitchFamily="34" charset="-120"/>
                <a:ea typeface="微軟正黑體" panose="020B0604030504040204" pitchFamily="34" charset="-120"/>
              </a:rPr>
              <a:t>408</a:t>
            </a:r>
            <a:r>
              <a:rPr lang="zh-TW" altLang="en-US" sz="2000" dirty="0" smtClean="0">
                <a:latin typeface="微軟正黑體" panose="020B0604030504040204" pitchFamily="34" charset="-120"/>
                <a:ea typeface="微軟正黑體" panose="020B0604030504040204" pitchFamily="34" charset="-120"/>
              </a:rPr>
              <a:t>星</a:t>
            </a:r>
            <a:r>
              <a:rPr lang="zh-TW" altLang="en-US" sz="2000" dirty="0">
                <a:latin typeface="微軟正黑體" panose="020B0604030504040204" pitchFamily="34" charset="-120"/>
                <a:ea typeface="微軟正黑體" panose="020B0604030504040204" pitchFamily="34" charset="-120"/>
              </a:rPr>
              <a:t>霓</a:t>
            </a:r>
          </a:p>
        </p:txBody>
      </p:sp>
    </p:spTree>
    <p:extLst>
      <p:ext uri="{BB962C8B-B14F-4D97-AF65-F5344CB8AC3E}">
        <p14:creationId xmlns:p14="http://schemas.microsoft.com/office/powerpoint/2010/main" val="4147780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476672"/>
            <a:ext cx="7420744" cy="936104"/>
          </a:xfrm>
        </p:spPr>
        <p:style>
          <a:lnRef idx="3">
            <a:schemeClr val="lt1"/>
          </a:lnRef>
          <a:fillRef idx="1">
            <a:schemeClr val="accent2"/>
          </a:fillRef>
          <a:effectRef idx="1">
            <a:schemeClr val="accent2"/>
          </a:effectRef>
          <a:fontRef idx="minor">
            <a:schemeClr val="lt1"/>
          </a:fontRef>
        </p:style>
        <p:txBody>
          <a:bodyPr>
            <a:normAutofit/>
          </a:bodyPr>
          <a:lstStyle/>
          <a:p>
            <a:r>
              <a:rPr lang="zh-TW" altLang="en-US" sz="4000" b="1" dirty="0">
                <a:latin typeface="微軟正黑體" panose="020B0604030504040204" pitchFamily="34" charset="-120"/>
                <a:ea typeface="微軟正黑體" panose="020B0604030504040204" pitchFamily="34" charset="-120"/>
              </a:rPr>
              <a:t>健康體位創意</a:t>
            </a:r>
            <a:r>
              <a:rPr lang="zh-TW" altLang="en-US" sz="4000" b="1" dirty="0" smtClean="0">
                <a:latin typeface="微軟正黑體" panose="020B0604030504040204" pitchFamily="34" charset="-120"/>
                <a:ea typeface="微軟正黑體" panose="020B0604030504040204" pitchFamily="34" charset="-120"/>
              </a:rPr>
              <a:t>競賽</a:t>
            </a:r>
            <a:r>
              <a:rPr lang="zh-TW" altLang="en-US" sz="4000" b="1" dirty="0">
                <a:latin typeface="微軟正黑體" panose="020B0604030504040204" pitchFamily="34" charset="-120"/>
                <a:ea typeface="微軟正黑體" panose="020B0604030504040204" pitchFamily="34" charset="-120"/>
              </a:rPr>
              <a:t>四格漫畫徵稿</a:t>
            </a:r>
            <a:endParaRPr lang="zh-TW" altLang="en-US" sz="4000" dirty="0"/>
          </a:p>
        </p:txBody>
      </p:sp>
      <p:sp>
        <p:nvSpPr>
          <p:cNvPr id="3" name="內容版面配置區 2"/>
          <p:cNvSpPr>
            <a:spLocks noGrp="1"/>
          </p:cNvSpPr>
          <p:nvPr>
            <p:ph idx="1"/>
          </p:nvPr>
        </p:nvSpPr>
        <p:spPr>
          <a:xfrm>
            <a:off x="611560" y="2105861"/>
            <a:ext cx="8352928" cy="4176464"/>
          </a:xfrm>
        </p:spPr>
        <p:txBody>
          <a:bodyPr>
            <a:noAutofit/>
          </a:bodyPr>
          <a:lstStyle/>
          <a:p>
            <a:pPr>
              <a:buFont typeface="Wingdings" panose="05000000000000000000" pitchFamily="2" charset="2"/>
              <a:buChar char="l"/>
            </a:pPr>
            <a:r>
              <a:rPr lang="zh-TW" altLang="zh-TW" sz="2800" b="1" dirty="0">
                <a:solidFill>
                  <a:srgbClr val="FF0000"/>
                </a:solidFill>
                <a:latin typeface="微軟正黑體" panose="020B0604030504040204" pitchFamily="34" charset="-120"/>
                <a:ea typeface="微軟正黑體" panose="020B0604030504040204" pitchFamily="34" charset="-120"/>
              </a:rPr>
              <a:t>格式</a:t>
            </a:r>
            <a:r>
              <a:rPr lang="zh-TW"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八開圖畫紙</a:t>
            </a:r>
            <a:endParaRPr lang="en-US" altLang="zh-TW" sz="2800" b="1" dirty="0" smtClean="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l"/>
            </a:pPr>
            <a:r>
              <a:rPr lang="zh-TW" altLang="en-US" sz="2600" dirty="0">
                <a:latin typeface="微軟正黑體" panose="020B0604030504040204" pitchFamily="34" charset="-120"/>
                <a:ea typeface="微軟正黑體" panose="020B0604030504040204" pitchFamily="34" charset="-120"/>
              </a:rPr>
              <a:t>參加競賽作品之故事架構、創意及對白設計，可參考本次宣導短片</a:t>
            </a:r>
            <a:r>
              <a:rPr lang="zh-TW" altLang="en-US" sz="2600" dirty="0" smtClean="0">
                <a:latin typeface="微軟正黑體" panose="020B0604030504040204" pitchFamily="34" charset="-120"/>
                <a:ea typeface="微軟正黑體" panose="020B0604030504040204" pitchFamily="34" charset="-120"/>
              </a:rPr>
              <a:t>加以</a:t>
            </a:r>
            <a:r>
              <a:rPr lang="zh-TW" altLang="en-US" sz="2600" dirty="0">
                <a:latin typeface="微軟正黑體" panose="020B0604030504040204" pitchFamily="34" charset="-120"/>
                <a:ea typeface="微軟正黑體" panose="020B0604030504040204" pitchFamily="34" charset="-120"/>
              </a:rPr>
              <a:t>發揮，以生動活潑之方式表達健康體位</a:t>
            </a:r>
            <a:r>
              <a:rPr lang="zh-TW" altLang="en-US" sz="2600" dirty="0" smtClean="0">
                <a:latin typeface="微軟正黑體" panose="020B0604030504040204" pitchFamily="34" charset="-120"/>
                <a:ea typeface="微軟正黑體" panose="020B0604030504040204" pitchFamily="34" charset="-120"/>
              </a:rPr>
              <a:t>。宣導</a:t>
            </a:r>
            <a:r>
              <a:rPr lang="zh-TW" altLang="en-US" sz="2600" dirty="0">
                <a:latin typeface="微軟正黑體" panose="020B0604030504040204" pitchFamily="34" charset="-120"/>
                <a:ea typeface="微軟正黑體" panose="020B0604030504040204" pitchFamily="34" charset="-120"/>
              </a:rPr>
              <a:t>短片網址：</a:t>
            </a:r>
            <a:r>
              <a:rPr lang="en-US" altLang="zh-TW" sz="2000" dirty="0">
                <a:latin typeface="微軟正黑體" panose="020B0604030504040204" pitchFamily="34" charset="-120"/>
                <a:ea typeface="微軟正黑體" panose="020B0604030504040204" pitchFamily="34" charset="-120"/>
                <a:hlinkClick r:id="rId2"/>
              </a:rPr>
              <a:t>https://</a:t>
            </a:r>
            <a:r>
              <a:rPr lang="en-US" altLang="zh-TW" sz="2000" dirty="0" err="1" smtClean="0">
                <a:latin typeface="微軟正黑體" panose="020B0604030504040204" pitchFamily="34" charset="-120"/>
                <a:ea typeface="微軟正黑體" panose="020B0604030504040204" pitchFamily="34" charset="-120"/>
                <a:hlinkClick r:id="rId2"/>
              </a:rPr>
              <a:t>youtu.be</a:t>
            </a:r>
            <a:r>
              <a:rPr lang="en-US" altLang="zh-TW" sz="2000" dirty="0" smtClean="0">
                <a:latin typeface="微軟正黑體" panose="020B0604030504040204" pitchFamily="34" charset="-120"/>
                <a:ea typeface="微軟正黑體" panose="020B0604030504040204" pitchFamily="34" charset="-120"/>
                <a:hlinkClick r:id="rId2"/>
              </a:rPr>
              <a:t>/</a:t>
            </a:r>
            <a:r>
              <a:rPr lang="en-US" altLang="zh-TW" sz="2000" dirty="0" err="1" smtClean="0">
                <a:latin typeface="微軟正黑體" panose="020B0604030504040204" pitchFamily="34" charset="-120"/>
                <a:ea typeface="微軟正黑體" panose="020B0604030504040204" pitchFamily="34" charset="-120"/>
                <a:hlinkClick r:id="rId2"/>
              </a:rPr>
              <a:t>gPPMGaZAKl4?si</a:t>
            </a:r>
            <a:r>
              <a:rPr lang="en-US" altLang="zh-TW" sz="2000" dirty="0" smtClean="0">
                <a:latin typeface="微軟正黑體" panose="020B0604030504040204" pitchFamily="34" charset="-120"/>
                <a:ea typeface="微軟正黑體" panose="020B0604030504040204" pitchFamily="34" charset="-120"/>
                <a:hlinkClick r:id="rId2"/>
              </a:rPr>
              <a:t>=</a:t>
            </a:r>
            <a:r>
              <a:rPr lang="en-US" altLang="zh-TW" sz="2000" dirty="0" err="1" smtClean="0">
                <a:latin typeface="微軟正黑體" panose="020B0604030504040204" pitchFamily="34" charset="-120"/>
                <a:ea typeface="微軟正黑體" panose="020B0604030504040204" pitchFamily="34" charset="-120"/>
                <a:hlinkClick r:id="rId2"/>
              </a:rPr>
              <a:t>XY9YShMuWYmMpI1</a:t>
            </a:r>
            <a:endParaRPr lang="zh-TW" altLang="en-US" sz="2000" dirty="0">
              <a:latin typeface="微軟正黑體" panose="020B0604030504040204" pitchFamily="34" charset="-120"/>
              <a:ea typeface="微軟正黑體" panose="020B0604030504040204" pitchFamily="34" charset="-120"/>
            </a:endParaRPr>
          </a:p>
          <a:p>
            <a:pPr marL="0" lvl="1" indent="0">
              <a:lnSpc>
                <a:spcPct val="100000"/>
              </a:lnSpc>
              <a:buNone/>
            </a:pPr>
            <a:r>
              <a:rPr lang="zh-TW" altLang="zh-TW" sz="2800" b="1" dirty="0" smtClean="0">
                <a:solidFill>
                  <a:srgbClr val="0066CC"/>
                </a:solidFill>
                <a:latin typeface="微軟正黑體" panose="020B0604030504040204" pitchFamily="34" charset="-120"/>
                <a:ea typeface="微軟正黑體" panose="020B0604030504040204" pitchFamily="34" charset="-120"/>
              </a:rPr>
              <a:t>主題</a:t>
            </a:r>
            <a:r>
              <a:rPr lang="zh-TW" altLang="en-US" sz="2800" b="1" dirty="0" smtClean="0">
                <a:solidFill>
                  <a:srgbClr val="0066CC"/>
                </a:solidFill>
                <a:latin typeface="微軟正黑體" panose="020B0604030504040204" pitchFamily="34" charset="-120"/>
                <a:ea typeface="微軟正黑體" panose="020B0604030504040204" pitchFamily="34" charset="-120"/>
              </a:rPr>
              <a:t>：</a:t>
            </a:r>
            <a:endParaRPr lang="en-US" altLang="zh-TW" sz="2800" b="1" dirty="0" smtClean="0">
              <a:solidFill>
                <a:srgbClr val="0066CC"/>
              </a:solidFill>
              <a:latin typeface="微軟正黑體" panose="020B0604030504040204" pitchFamily="34" charset="-120"/>
              <a:ea typeface="微軟正黑體" panose="020B0604030504040204" pitchFamily="34" charset="-120"/>
            </a:endParaRPr>
          </a:p>
          <a:p>
            <a:pPr marL="0" lvl="1" indent="0">
              <a:lnSpc>
                <a:spcPct val="100000"/>
              </a:lnSpc>
              <a:buNone/>
            </a:pPr>
            <a:r>
              <a:rPr lang="zh-TW" altLang="en-US" sz="2000" b="1" dirty="0">
                <a:solidFill>
                  <a:srgbClr val="FF0000"/>
                </a:solidFill>
                <a:latin typeface="微軟正黑體" panose="020B0604030504040204" pitchFamily="34" charset="-120"/>
                <a:ea typeface="微軟正黑體" panose="020B0604030504040204" pitchFamily="34" charset="-120"/>
              </a:rPr>
              <a:t>報名表須註明主題，主題選擇如下</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可自選單一主題或多個主題融合</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marL="0" lvl="1" indent="0">
              <a:lnSpc>
                <a:spcPct val="100000"/>
              </a:lnSpc>
              <a:buNone/>
            </a:pPr>
            <a:r>
              <a:rPr lang="en-US" altLang="zh-TW" sz="2000" b="1" dirty="0">
                <a:solidFill>
                  <a:schemeClr val="tx1"/>
                </a:solidFill>
                <a:latin typeface="微軟正黑體" panose="020B0604030504040204" pitchFamily="34" charset="-120"/>
                <a:ea typeface="微軟正黑體" panose="020B0604030504040204" pitchFamily="34" charset="-120"/>
              </a:rPr>
              <a:t>A.</a:t>
            </a:r>
            <a:r>
              <a:rPr lang="zh-TW" altLang="en-US" sz="2000" b="1" dirty="0">
                <a:solidFill>
                  <a:schemeClr val="tx1"/>
                </a:solidFill>
                <a:latin typeface="微軟正黑體" panose="020B0604030504040204" pitchFamily="34" charset="-120"/>
                <a:ea typeface="微軟正黑體" panose="020B0604030504040204" pitchFamily="34" charset="-120"/>
              </a:rPr>
              <a:t>睡滿八小時 </a:t>
            </a:r>
            <a:r>
              <a:rPr lang="zh-TW" altLang="en-US" sz="2000" b="1" dirty="0" smtClean="0">
                <a:solidFill>
                  <a:schemeClr val="tx1"/>
                </a:solidFill>
                <a:latin typeface="微軟正黑體" panose="020B0604030504040204" pitchFamily="34" charset="-120"/>
                <a:ea typeface="微軟正黑體" panose="020B0604030504040204" pitchFamily="34" charset="-120"/>
              </a:rPr>
              <a:t>                                                 </a:t>
            </a:r>
            <a:r>
              <a:rPr lang="en-US" altLang="zh-TW" sz="2000" b="1" dirty="0" smtClean="0">
                <a:solidFill>
                  <a:schemeClr val="tx1"/>
                </a:solidFill>
                <a:latin typeface="微軟正黑體" panose="020B0604030504040204" pitchFamily="34" charset="-120"/>
                <a:ea typeface="微軟正黑體" panose="020B0604030504040204" pitchFamily="34" charset="-120"/>
              </a:rPr>
              <a:t>D</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天天運動一小時</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至少</a:t>
            </a:r>
            <a:r>
              <a:rPr lang="en-US" altLang="zh-TW" sz="2000" b="1" dirty="0">
                <a:solidFill>
                  <a:schemeClr val="tx1"/>
                </a:solidFill>
                <a:latin typeface="微軟正黑體" panose="020B0604030504040204" pitchFamily="34" charset="-120"/>
                <a:ea typeface="微軟正黑體" panose="020B0604030504040204" pitchFamily="34" charset="-120"/>
              </a:rPr>
              <a:t>) </a:t>
            </a:r>
            <a:endParaRPr lang="en-US" altLang="zh-TW" sz="2000" b="1" dirty="0" smtClean="0">
              <a:solidFill>
                <a:schemeClr val="tx1"/>
              </a:solidFill>
              <a:latin typeface="微軟正黑體" panose="020B0604030504040204" pitchFamily="34" charset="-120"/>
              <a:ea typeface="微軟正黑體" panose="020B0604030504040204" pitchFamily="34" charset="-120"/>
            </a:endParaRPr>
          </a:p>
          <a:p>
            <a:pPr marL="0" lvl="1" indent="0">
              <a:lnSpc>
                <a:spcPct val="100000"/>
              </a:lnSpc>
              <a:buNone/>
            </a:pPr>
            <a:r>
              <a:rPr lang="en-US" altLang="zh-TW" sz="2000" b="1" dirty="0" smtClean="0">
                <a:solidFill>
                  <a:schemeClr val="tx1"/>
                </a:solidFill>
                <a:latin typeface="微軟正黑體" panose="020B0604030504040204" pitchFamily="34" charset="-120"/>
                <a:ea typeface="微軟正黑體" panose="020B0604030504040204" pitchFamily="34" charset="-120"/>
              </a:rPr>
              <a:t>B</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天天五蔬果 </a:t>
            </a:r>
            <a:r>
              <a:rPr lang="zh-TW" altLang="en-US" sz="2000" b="1" dirty="0" smtClean="0">
                <a:solidFill>
                  <a:schemeClr val="tx1"/>
                </a:solidFill>
                <a:latin typeface="微軟正黑體" panose="020B0604030504040204" pitchFamily="34" charset="-120"/>
                <a:ea typeface="微軟正黑體" panose="020B0604030504040204" pitchFamily="34" charset="-120"/>
              </a:rPr>
              <a:t>                                                 </a:t>
            </a:r>
            <a:r>
              <a:rPr lang="en-US" altLang="zh-TW" sz="2000" b="1" dirty="0">
                <a:solidFill>
                  <a:schemeClr val="tx1"/>
                </a:solidFill>
                <a:latin typeface="微軟正黑體" panose="020B0604030504040204" pitchFamily="34" charset="-120"/>
                <a:ea typeface="微軟正黑體" panose="020B0604030504040204" pitchFamily="34" charset="-120"/>
              </a:rPr>
              <a:t>E.</a:t>
            </a:r>
            <a:r>
              <a:rPr lang="zh-TW" altLang="en-US" sz="2000" b="1" dirty="0">
                <a:solidFill>
                  <a:schemeClr val="tx1"/>
                </a:solidFill>
                <a:latin typeface="微軟正黑體" panose="020B0604030504040204" pitchFamily="34" charset="-120"/>
                <a:ea typeface="微軟正黑體" panose="020B0604030504040204" pitchFamily="34" charset="-120"/>
              </a:rPr>
              <a:t>喝足白開水拒絕含糖</a:t>
            </a:r>
            <a:r>
              <a:rPr lang="zh-TW" altLang="en-US" sz="2000" b="1" dirty="0" smtClean="0">
                <a:solidFill>
                  <a:schemeClr val="tx1"/>
                </a:solidFill>
                <a:latin typeface="微軟正黑體" panose="020B0604030504040204" pitchFamily="34" charset="-120"/>
                <a:ea typeface="微軟正黑體" panose="020B0604030504040204" pitchFamily="34" charset="-120"/>
              </a:rPr>
              <a:t>飲料</a:t>
            </a:r>
            <a:endParaRPr lang="en-US" altLang="zh-TW" sz="2000" b="1" dirty="0" smtClean="0">
              <a:solidFill>
                <a:schemeClr val="tx1"/>
              </a:solidFill>
              <a:latin typeface="微軟正黑體" panose="020B0604030504040204" pitchFamily="34" charset="-120"/>
              <a:ea typeface="微軟正黑體" panose="020B0604030504040204" pitchFamily="34" charset="-120"/>
            </a:endParaRPr>
          </a:p>
          <a:p>
            <a:pPr marL="0" lvl="1" indent="0">
              <a:lnSpc>
                <a:spcPct val="100000"/>
              </a:lnSpc>
              <a:buNone/>
            </a:pPr>
            <a:r>
              <a:rPr lang="en-US" altLang="zh-TW" sz="2000" b="1" dirty="0" smtClean="0">
                <a:solidFill>
                  <a:schemeClr val="tx1"/>
                </a:solidFill>
                <a:latin typeface="微軟正黑體" panose="020B0604030504040204" pitchFamily="34" charset="-120"/>
                <a:ea typeface="微軟正黑體" panose="020B0604030504040204" pitchFamily="34" charset="-120"/>
              </a:rPr>
              <a:t>C</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課後久坐看螢幕時間少於</a:t>
            </a:r>
            <a:r>
              <a:rPr lang="zh-TW" altLang="en-US" sz="2000" b="1" dirty="0" smtClean="0">
                <a:solidFill>
                  <a:schemeClr val="tx1"/>
                </a:solidFill>
                <a:latin typeface="微軟正黑體" panose="020B0604030504040204" pitchFamily="34" charset="-120"/>
                <a:ea typeface="微軟正黑體" panose="020B0604030504040204" pitchFamily="34" charset="-120"/>
              </a:rPr>
              <a:t>兩小時</a:t>
            </a:r>
            <a:endParaRPr lang="zh-TW" altLang="zh-TW" sz="3600" b="1" dirty="0">
              <a:solidFill>
                <a:schemeClr val="tx1"/>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232104" y="1436153"/>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smtClean="0">
                <a:latin typeface="微軟正黑體" panose="020B0604030504040204" pitchFamily="34" charset="-120"/>
                <a:ea typeface="微軟正黑體" panose="020B0604030504040204" pitchFamily="34" charset="-120"/>
              </a:rPr>
              <a:t>五年級</a:t>
            </a:r>
            <a:r>
              <a:rPr lang="zh-TW" altLang="en-US" sz="2000" b="1" dirty="0" smtClean="0">
                <a:latin typeface="微軟正黑體" panose="020B0604030504040204" pitchFamily="34" charset="-120"/>
                <a:ea typeface="微軟正黑體" panose="020B0604030504040204" pitchFamily="34" charset="-120"/>
              </a:rPr>
              <a:t>為主</a:t>
            </a:r>
            <a:endParaRPr lang="zh-TW" altLang="en-US" sz="20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a:stretch>
            <a:fillRect/>
          </a:stretch>
        </p:blipFill>
        <p:spPr>
          <a:xfrm>
            <a:off x="7764488" y="3429000"/>
            <a:ext cx="1200000" cy="1047619"/>
          </a:xfrm>
          <a:prstGeom prst="rect">
            <a:avLst/>
          </a:prstGeom>
        </p:spPr>
      </p:pic>
    </p:spTree>
    <p:extLst>
      <p:ext uri="{BB962C8B-B14F-4D97-AF65-F5344CB8AC3E}">
        <p14:creationId xmlns:p14="http://schemas.microsoft.com/office/powerpoint/2010/main" val="4086627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206" y="260648"/>
            <a:ext cx="7757612" cy="1278901"/>
          </a:xfrm>
        </p:spPr>
        <p:txBody>
          <a:bodyPr>
            <a:normAutofit/>
          </a:bodyPr>
          <a:lstStyle/>
          <a:p>
            <a:pPr>
              <a:lnSpc>
                <a:spcPct val="100000"/>
              </a:lnSpc>
            </a:pPr>
            <a:r>
              <a:rPr lang="zh-TW" altLang="en-US" sz="3600" b="1" dirty="0" smtClean="0">
                <a:latin typeface="微軟正黑體" panose="020B0604030504040204" pitchFamily="34" charset="-120"/>
                <a:ea typeface="微軟正黑體" panose="020B0604030504040204" pitchFamily="34" charset="-120"/>
              </a:rPr>
              <a:t>健康體位四格漫畫 </a:t>
            </a:r>
            <a:r>
              <a:rPr lang="zh-TW" altLang="en-US" sz="3600" b="1" dirty="0">
                <a:latin typeface="微軟正黑體" panose="020B0604030504040204" pitchFamily="34" charset="-120"/>
                <a:ea typeface="微軟正黑體" panose="020B0604030504040204" pitchFamily="34" charset="-120"/>
              </a:rPr>
              <a:t>參考範例</a:t>
            </a:r>
            <a:endParaRPr lang="zh-TW" altLang="en-US" sz="36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043608" y="1412776"/>
            <a:ext cx="7125270" cy="5184576"/>
          </a:xfrm>
          <a:prstGeom prst="rect">
            <a:avLst/>
          </a:prstGeom>
        </p:spPr>
      </p:pic>
    </p:spTree>
    <p:extLst>
      <p:ext uri="{BB962C8B-B14F-4D97-AF65-F5344CB8AC3E}">
        <p14:creationId xmlns:p14="http://schemas.microsoft.com/office/powerpoint/2010/main" val="3952178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7206" y="260648"/>
            <a:ext cx="7953226" cy="1278901"/>
          </a:xfrm>
        </p:spPr>
        <p:txBody>
          <a:bodyPr>
            <a:normAutofit/>
          </a:bodyPr>
          <a:lstStyle/>
          <a:p>
            <a:pPr>
              <a:lnSpc>
                <a:spcPct val="100000"/>
              </a:lnSpc>
            </a:pPr>
            <a:r>
              <a:rPr lang="zh-TW" altLang="en-US" sz="3600" b="1" dirty="0">
                <a:latin typeface="微軟正黑體" panose="020B0604030504040204" pitchFamily="34" charset="-120"/>
                <a:ea typeface="微軟正黑體" panose="020B0604030504040204" pitchFamily="34" charset="-120"/>
              </a:rPr>
              <a:t>健康體位四格漫畫 參考範例</a:t>
            </a:r>
            <a:endParaRPr lang="zh-TW" altLang="en-US" sz="36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a:srcRect l="36004" t="35559" r="35993" b="16436"/>
          <a:stretch/>
        </p:blipFill>
        <p:spPr>
          <a:xfrm>
            <a:off x="450024" y="1844824"/>
            <a:ext cx="4032447" cy="3888432"/>
          </a:xfrm>
          <a:prstGeom prst="rect">
            <a:avLst/>
          </a:prstGeom>
        </p:spPr>
      </p:pic>
      <p:pic>
        <p:nvPicPr>
          <p:cNvPr id="4" name="圖片 3"/>
          <p:cNvPicPr>
            <a:picLocks noChangeAspect="1"/>
          </p:cNvPicPr>
          <p:nvPr/>
        </p:nvPicPr>
        <p:blipFill rotWithShape="1">
          <a:blip r:embed="rId3"/>
          <a:srcRect l="36530" t="38101" r="37008" b="17449"/>
          <a:stretch/>
        </p:blipFill>
        <p:spPr>
          <a:xfrm>
            <a:off x="4644009" y="1811612"/>
            <a:ext cx="4150516" cy="3921643"/>
          </a:xfrm>
          <a:prstGeom prst="rect">
            <a:avLst/>
          </a:prstGeom>
        </p:spPr>
      </p:pic>
    </p:spTree>
    <p:extLst>
      <p:ext uri="{BB962C8B-B14F-4D97-AF65-F5344CB8AC3E}">
        <p14:creationId xmlns:p14="http://schemas.microsoft.com/office/powerpoint/2010/main" val="3419750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6"/>
            <a:ext cx="8136904" cy="922114"/>
          </a:xfrm>
        </p:spPr>
        <p:style>
          <a:lnRef idx="3">
            <a:schemeClr val="lt1"/>
          </a:lnRef>
          <a:fillRef idx="1">
            <a:schemeClr val="accent2"/>
          </a:fillRef>
          <a:effectRef idx="1">
            <a:schemeClr val="accent2"/>
          </a:effectRef>
          <a:fontRef idx="minor">
            <a:schemeClr val="lt1"/>
          </a:fontRef>
        </p:style>
        <p:txBody>
          <a:bodyPr>
            <a:normAutofit fontScale="90000"/>
          </a:bodyPr>
          <a:lstStyle/>
          <a:p>
            <a:pPr>
              <a:lnSpc>
                <a:spcPct val="150000"/>
              </a:lnSpc>
            </a:pPr>
            <a:r>
              <a:rPr lang="zh-TW" altLang="zh-TW" sz="4000" b="1" dirty="0">
                <a:latin typeface="微軟正黑體" panose="020B0604030504040204" pitchFamily="34" charset="-120"/>
                <a:ea typeface="微軟正黑體" panose="020B0604030504040204" pitchFamily="34" charset="-120"/>
              </a:rPr>
              <a:t>全民健保暨正確用藥</a:t>
            </a:r>
            <a:r>
              <a:rPr lang="zh-TW" altLang="en-US" sz="4000" b="1" dirty="0" smtClean="0">
                <a:latin typeface="微軟正黑體" panose="020B0604030504040204" pitchFamily="34" charset="-120"/>
                <a:ea typeface="微軟正黑體" panose="020B0604030504040204" pitchFamily="34" charset="-120"/>
              </a:rPr>
              <a:t>創意磁鐵圖像設計</a:t>
            </a:r>
            <a:r>
              <a:rPr lang="zh-TW" altLang="en-US" sz="2400" b="1" dirty="0" smtClean="0">
                <a:latin typeface="微軟正黑體" panose="020B0604030504040204" pitchFamily="34" charset="-120"/>
                <a:ea typeface="微軟正黑體" panose="020B0604030504040204" pitchFamily="34" charset="-120"/>
              </a:rPr>
              <a:t>           </a:t>
            </a:r>
            <a:r>
              <a:rPr lang="en-US" altLang="zh-TW" sz="2400" b="1" dirty="0" smtClean="0">
                <a:latin typeface="微軟正黑體" panose="020B0604030504040204" pitchFamily="34" charset="-120"/>
                <a:ea typeface="微軟正黑體" panose="020B0604030504040204" pitchFamily="34" charset="-120"/>
              </a:rPr>
              <a:t>    </a:t>
            </a:r>
            <a:r>
              <a:rPr lang="zh-TW" altLang="en-US" sz="2400" b="1" dirty="0" smtClean="0">
                <a:latin typeface="微軟正黑體" panose="020B0604030504040204" pitchFamily="34" charset="-120"/>
                <a:ea typeface="微軟正黑體" panose="020B0604030504040204" pitchFamily="34" charset="-120"/>
              </a:rPr>
              <a:t>           </a:t>
            </a:r>
            <a:r>
              <a:rPr lang="en-US" altLang="zh-TW" sz="2400" b="1" dirty="0" smtClean="0">
                <a:latin typeface="微軟正黑體" panose="020B0604030504040204" pitchFamily="34" charset="-120"/>
                <a:ea typeface="微軟正黑體" panose="020B0604030504040204" pitchFamily="34" charset="-120"/>
              </a:rPr>
              <a:t>  </a:t>
            </a:r>
            <a:endParaRPr lang="zh-TW" altLang="en-US" sz="4000" dirty="0">
              <a:latin typeface="微軟正黑體" panose="020B0604030504040204" pitchFamily="34" charset="-120"/>
              <a:ea typeface="微軟正黑體" panose="020B0604030504040204" pitchFamily="34" charset="-120"/>
            </a:endParaRPr>
          </a:p>
        </p:txBody>
      </p:sp>
      <p:sp>
        <p:nvSpPr>
          <p:cNvPr id="4" name="矩形 3"/>
          <p:cNvSpPr/>
          <p:nvPr/>
        </p:nvSpPr>
        <p:spPr>
          <a:xfrm>
            <a:off x="257539" y="1442828"/>
            <a:ext cx="8568952" cy="2985433"/>
          </a:xfrm>
          <a:prstGeom prst="rect">
            <a:avLst/>
          </a:prstGeom>
        </p:spPr>
        <p:txBody>
          <a:bodyPr wrap="square">
            <a:spAutoFit/>
          </a:bodyPr>
          <a:lstStyle/>
          <a:p>
            <a:pPr>
              <a:buFont typeface="Wingdings" panose="05000000000000000000" pitchFamily="2" charset="2"/>
              <a:buChar char="l"/>
            </a:pPr>
            <a:r>
              <a:rPr lang="zh-TW" altLang="zh-TW" sz="2800" b="1" dirty="0">
                <a:solidFill>
                  <a:srgbClr val="FF0000"/>
                </a:solidFill>
                <a:latin typeface="微軟正黑體" panose="020B0604030504040204" pitchFamily="34" charset="-120"/>
                <a:ea typeface="微軟正黑體" panose="020B0604030504040204" pitchFamily="34" charset="-120"/>
              </a:rPr>
              <a:t>格式</a:t>
            </a:r>
            <a:r>
              <a:rPr lang="zh-TW"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圓形 </a:t>
            </a:r>
            <a:r>
              <a:rPr lang="en-US" altLang="zh-TW" sz="2800" b="1" dirty="0" smtClean="0">
                <a:solidFill>
                  <a:srgbClr val="FF0000"/>
                </a:solidFill>
                <a:latin typeface="微軟正黑體" panose="020B0604030504040204" pitchFamily="34" charset="-120"/>
                <a:ea typeface="微軟正黑體" panose="020B0604030504040204" pitchFamily="34" charset="-120"/>
              </a:rPr>
              <a:t>17</a:t>
            </a:r>
            <a:r>
              <a:rPr lang="zh-TW" altLang="en-US" sz="2800" b="1" dirty="0" smtClean="0">
                <a:solidFill>
                  <a:srgbClr val="FF0000"/>
                </a:solidFill>
                <a:latin typeface="微軟正黑體" panose="020B0604030504040204" pitchFamily="34" charset="-120"/>
                <a:ea typeface="微軟正黑體" panose="020B0604030504040204" pitchFamily="34" charset="-120"/>
              </a:rPr>
              <a:t>*</a:t>
            </a:r>
            <a:r>
              <a:rPr lang="en-US" altLang="zh-TW" sz="2800" b="1" dirty="0" smtClean="0">
                <a:solidFill>
                  <a:srgbClr val="FF0000"/>
                </a:solidFill>
                <a:latin typeface="微軟正黑體" panose="020B0604030504040204" pitchFamily="34" charset="-120"/>
                <a:ea typeface="微軟正黑體" panose="020B0604030504040204" pitchFamily="34" charset="-120"/>
              </a:rPr>
              <a:t>17</a:t>
            </a:r>
            <a:r>
              <a:rPr lang="zh-TW" altLang="zh-TW" sz="2800" b="1" dirty="0" smtClean="0">
                <a:solidFill>
                  <a:srgbClr val="FF0000"/>
                </a:solidFill>
                <a:latin typeface="微軟正黑體" panose="020B0604030504040204" pitchFamily="34" charset="-120"/>
                <a:ea typeface="微軟正黑體" panose="020B0604030504040204" pitchFamily="34" charset="-120"/>
              </a:rPr>
              <a:t>公分</a:t>
            </a:r>
            <a:endParaRPr lang="zh-TW" altLang="zh-TW" sz="2800" dirty="0">
              <a:solidFill>
                <a:srgbClr val="FF0000"/>
              </a:solidFill>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zh-TW" sz="2400" dirty="0" smtClean="0">
                <a:latin typeface="微軟正黑體" panose="020B0604030504040204" pitchFamily="34" charset="-120"/>
                <a:ea typeface="微軟正黑體" panose="020B0604030504040204" pitchFamily="34" charset="-120"/>
              </a:rPr>
              <a:t>文字</a:t>
            </a:r>
            <a:r>
              <a:rPr lang="zh-TW" altLang="zh-TW" sz="2400" dirty="0">
                <a:latin typeface="微軟正黑體" panose="020B0604030504040204" pitchFamily="34" charset="-120"/>
                <a:ea typeface="微軟正黑體" panose="020B0604030504040204" pitchFamily="34" charset="-120"/>
              </a:rPr>
              <a:t>為主的設計，可發想創意標語，並針對標語進行美編設計或圖像化</a:t>
            </a:r>
            <a:r>
              <a:rPr lang="zh-TW" altLang="zh-TW" sz="2400" dirty="0" smtClean="0">
                <a:latin typeface="微軟正黑體" panose="020B0604030504040204" pitchFamily="34" charset="-120"/>
                <a:ea typeface="微軟正黑體" panose="020B0604030504040204" pitchFamily="34" charset="-120"/>
              </a:rPr>
              <a:t>設計</a:t>
            </a:r>
            <a:endParaRPr lang="en-US" altLang="zh-TW" sz="2400" dirty="0" smtClean="0">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r>
              <a:rPr lang="zh-TW" altLang="zh-TW" sz="2400" dirty="0" smtClean="0">
                <a:latin typeface="微軟正黑體" panose="020B0604030504040204" pitchFamily="34" charset="-120"/>
                <a:ea typeface="微軟正黑體" panose="020B0604030504040204" pitchFamily="34" charset="-120"/>
              </a:rPr>
              <a:t>圖像</a:t>
            </a:r>
            <a:r>
              <a:rPr lang="zh-TW" altLang="zh-TW" sz="2400" dirty="0">
                <a:latin typeface="微軟正黑體" panose="020B0604030504040204" pitchFamily="34" charset="-120"/>
                <a:ea typeface="微軟正黑體" panose="020B0604030504040204" pitchFamily="34" charset="-120"/>
              </a:rPr>
              <a:t>為主的設計，除圖像之外，另</a:t>
            </a:r>
            <a:r>
              <a:rPr lang="zh-TW" altLang="zh-TW" sz="2400" u="sng" dirty="0">
                <a:latin typeface="微軟正黑體" panose="020B0604030504040204" pitchFamily="34" charset="-120"/>
                <a:ea typeface="微軟正黑體" panose="020B0604030504040204" pitchFamily="34" charset="-120"/>
              </a:rPr>
              <a:t>需有與主題內容相關的</a:t>
            </a:r>
            <a:r>
              <a:rPr lang="zh-TW" altLang="zh-TW" sz="2400" b="1" u="sng" dirty="0">
                <a:latin typeface="微軟正黑體" panose="020B0604030504040204" pitchFamily="34" charset="-120"/>
                <a:ea typeface="微軟正黑體" panose="020B0604030504040204" pitchFamily="34" charset="-120"/>
              </a:rPr>
              <a:t>文字</a:t>
            </a:r>
            <a:r>
              <a:rPr lang="zh-TW" altLang="zh-TW" sz="2400" dirty="0" smtClean="0">
                <a:latin typeface="微軟正黑體" panose="020B0604030504040204" pitchFamily="34" charset="-120"/>
                <a:ea typeface="微軟正黑體" panose="020B0604030504040204" pitchFamily="34" charset="-120"/>
              </a:rPr>
              <a:t>。</a:t>
            </a:r>
            <a:r>
              <a:rPr lang="zh-TW" altLang="en-US" sz="2400" b="1" dirty="0">
                <a:solidFill>
                  <a:srgbClr val="0066CC"/>
                </a:solidFill>
                <a:latin typeface="微軟正黑體" panose="020B0604030504040204" pitchFamily="34" charset="-120"/>
                <a:ea typeface="微軟正黑體" panose="020B0604030504040204" pitchFamily="34" charset="-120"/>
              </a:rPr>
              <a:t>作品正面不可出現任何可識別學校或個人有關的文字或圖像</a:t>
            </a:r>
            <a:endParaRPr lang="en-US" altLang="zh-TW" sz="2400" b="1" dirty="0">
              <a:solidFill>
                <a:srgbClr val="0066CC"/>
              </a:solidFill>
              <a:latin typeface="微軟正黑體" panose="020B0604030504040204" pitchFamily="34" charset="-120"/>
              <a:ea typeface="微軟正黑體" panose="020B0604030504040204" pitchFamily="34" charset="-120"/>
            </a:endParaRPr>
          </a:p>
          <a:p>
            <a:r>
              <a:rPr lang="zh-TW" altLang="zh-TW" sz="4000" b="1" dirty="0" smtClean="0">
                <a:solidFill>
                  <a:srgbClr val="0066CC"/>
                </a:solidFill>
                <a:latin typeface="微軟正黑體" panose="020B0604030504040204" pitchFamily="34" charset="-120"/>
                <a:ea typeface="微軟正黑體" panose="020B0604030504040204" pitchFamily="34" charset="-120"/>
              </a:rPr>
              <a:t>主題</a:t>
            </a:r>
            <a:r>
              <a:rPr lang="zh-TW" altLang="en-US" sz="4000" b="1" dirty="0" smtClean="0">
                <a:solidFill>
                  <a:srgbClr val="0066CC"/>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聰明就醫５知道８行動</a:t>
            </a:r>
            <a:endParaRPr lang="zh-TW" altLang="zh-TW" sz="4000" dirty="0">
              <a:solidFill>
                <a:srgbClr val="0066CC"/>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353828" y="1254770"/>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smtClean="0">
                <a:latin typeface="微軟正黑體" panose="020B0604030504040204" pitchFamily="34" charset="-120"/>
                <a:ea typeface="微軟正黑體" panose="020B0604030504040204" pitchFamily="34" charset="-120"/>
              </a:rPr>
              <a:t>六年級</a:t>
            </a:r>
            <a:r>
              <a:rPr lang="zh-TW" altLang="en-US" sz="2000" b="1" dirty="0" smtClean="0">
                <a:latin typeface="微軟正黑體" panose="020B0604030504040204" pitchFamily="34" charset="-120"/>
                <a:ea typeface="微軟正黑體" panose="020B0604030504040204" pitchFamily="34" charset="-120"/>
              </a:rPr>
              <a:t>為主</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a:srcRect l="26377" t="25949" r="32203" b="49363"/>
          <a:stretch/>
        </p:blipFill>
        <p:spPr>
          <a:xfrm>
            <a:off x="104882" y="4706956"/>
            <a:ext cx="4594933" cy="1825268"/>
          </a:xfrm>
          <a:prstGeom prst="rect">
            <a:avLst/>
          </a:prstGeom>
        </p:spPr>
      </p:pic>
      <p:pic>
        <p:nvPicPr>
          <p:cNvPr id="6" name="圖片 5"/>
          <p:cNvPicPr>
            <a:picLocks noChangeAspect="1"/>
          </p:cNvPicPr>
          <p:nvPr/>
        </p:nvPicPr>
        <p:blipFill rotWithShape="1">
          <a:blip r:embed="rId2"/>
          <a:srcRect l="26722" t="50432" r="30998" b="13144"/>
          <a:stretch/>
        </p:blipFill>
        <p:spPr>
          <a:xfrm>
            <a:off x="4535996" y="4293096"/>
            <a:ext cx="4656000" cy="2448272"/>
          </a:xfrm>
          <a:prstGeom prst="rect">
            <a:avLst/>
          </a:prstGeom>
        </p:spPr>
      </p:pic>
    </p:spTree>
    <p:extLst>
      <p:ext uri="{BB962C8B-B14F-4D97-AF65-F5344CB8AC3E}">
        <p14:creationId xmlns:p14="http://schemas.microsoft.com/office/powerpoint/2010/main" val="3163914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7924800" cy="922114"/>
          </a:xfrm>
        </p:spPr>
        <p:txBody>
          <a:bodyPr/>
          <a:lstStyle/>
          <a:p>
            <a:pPr>
              <a:lnSpc>
                <a:spcPct val="100000"/>
              </a:lnSpc>
            </a:pPr>
            <a:r>
              <a:rPr lang="en-US" altLang="zh-TW" dirty="0" smtClean="0">
                <a:latin typeface="微軟正黑體" panose="020B0604030504040204" pitchFamily="34" charset="-120"/>
                <a:ea typeface="微軟正黑體" panose="020B0604030504040204" pitchFamily="34" charset="-120"/>
              </a:rPr>
              <a:t>111</a:t>
            </a:r>
            <a:r>
              <a:rPr lang="zh-TW" altLang="en-US" dirty="0" smtClean="0">
                <a:latin typeface="微軟正黑體" panose="020B0604030504040204" pitchFamily="34" charset="-120"/>
                <a:ea typeface="微軟正黑體" panose="020B0604030504040204" pitchFamily="34" charset="-120"/>
              </a:rPr>
              <a:t>得獎作品 </a:t>
            </a:r>
            <a:r>
              <a:rPr lang="zh-TW" altLang="en-US" dirty="0">
                <a:latin typeface="微軟正黑體" panose="020B0604030504040204" pitchFamily="34" charset="-120"/>
                <a:ea typeface="微軟正黑體" panose="020B0604030504040204" pitchFamily="34" charset="-120"/>
              </a:rPr>
              <a:t>參考範例</a:t>
            </a: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32964" t="9970" r="8236" b="8342"/>
          <a:stretch/>
        </p:blipFill>
        <p:spPr>
          <a:xfrm rot="5400000">
            <a:off x="1966290" y="1276289"/>
            <a:ext cx="5535453" cy="5436604"/>
          </a:xfrm>
          <a:prstGeom prst="rect">
            <a:avLst/>
          </a:prstGeom>
        </p:spPr>
      </p:pic>
    </p:spTree>
    <p:extLst>
      <p:ext uri="{BB962C8B-B14F-4D97-AF65-F5344CB8AC3E}">
        <p14:creationId xmlns:p14="http://schemas.microsoft.com/office/powerpoint/2010/main" val="58029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7924800" cy="922114"/>
          </a:xfrm>
        </p:spPr>
        <p:txBody>
          <a:bodyPr/>
          <a:lstStyle/>
          <a:p>
            <a:pPr>
              <a:lnSpc>
                <a:spcPct val="100000"/>
              </a:lnSpc>
            </a:pPr>
            <a:r>
              <a:rPr lang="en-US" altLang="zh-TW" dirty="0" smtClean="0">
                <a:latin typeface="微軟正黑體" panose="020B0604030504040204" pitchFamily="34" charset="-120"/>
                <a:ea typeface="微軟正黑體" panose="020B0604030504040204" pitchFamily="34" charset="-120"/>
              </a:rPr>
              <a:t>111</a:t>
            </a:r>
            <a:r>
              <a:rPr lang="zh-TW" altLang="en-US" dirty="0" smtClean="0">
                <a:latin typeface="微軟正黑體" panose="020B0604030504040204" pitchFamily="34" charset="-120"/>
                <a:ea typeface="微軟正黑體" panose="020B0604030504040204" pitchFamily="34" charset="-120"/>
              </a:rPr>
              <a:t>得獎作品 </a:t>
            </a:r>
            <a:r>
              <a:rPr lang="zh-TW" altLang="en-US" dirty="0">
                <a:latin typeface="微軟正黑體" panose="020B0604030504040204" pitchFamily="34" charset="-120"/>
                <a:ea typeface="微軟正黑體" panose="020B0604030504040204" pitchFamily="34" charset="-120"/>
              </a:rPr>
              <a:t>參考範例</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33306" t="9233" r="7601" b="7594"/>
          <a:stretch/>
        </p:blipFill>
        <p:spPr>
          <a:xfrm rot="5400000">
            <a:off x="258393" y="1710108"/>
            <a:ext cx="4324339" cy="4302874"/>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32996" t="9402" r="7155" b="7426"/>
          <a:stretch/>
        </p:blipFill>
        <p:spPr>
          <a:xfrm rot="5400000">
            <a:off x="4750089" y="1754998"/>
            <a:ext cx="4324340" cy="4248472"/>
          </a:xfrm>
          <a:prstGeom prst="rect">
            <a:avLst/>
          </a:prstGeom>
        </p:spPr>
      </p:pic>
    </p:spTree>
    <p:extLst>
      <p:ext uri="{BB962C8B-B14F-4D97-AF65-F5344CB8AC3E}">
        <p14:creationId xmlns:p14="http://schemas.microsoft.com/office/powerpoint/2010/main" val="3729990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7924800" cy="706090"/>
          </a:xfrm>
        </p:spPr>
        <p:txBody>
          <a:bodyPr>
            <a:normAutofit fontScale="90000"/>
          </a:bodyPr>
          <a:lstStyle/>
          <a:p>
            <a:pPr>
              <a:lnSpc>
                <a:spcPct val="100000"/>
              </a:lnSpc>
            </a:pPr>
            <a:r>
              <a:rPr lang="en-US" altLang="zh-TW" dirty="0" smtClean="0">
                <a:latin typeface="微軟正黑體" panose="020B0604030504040204" pitchFamily="34" charset="-120"/>
                <a:ea typeface="微軟正黑體" panose="020B0604030504040204" pitchFamily="34" charset="-120"/>
              </a:rPr>
              <a:t>111</a:t>
            </a:r>
            <a:r>
              <a:rPr lang="zh-TW" altLang="en-US" dirty="0" smtClean="0">
                <a:latin typeface="微軟正黑體" panose="020B0604030504040204" pitchFamily="34" charset="-120"/>
                <a:ea typeface="微軟正黑體" panose="020B0604030504040204" pitchFamily="34" charset="-120"/>
              </a:rPr>
              <a:t>得獎作品 </a:t>
            </a:r>
            <a:r>
              <a:rPr lang="zh-TW" altLang="en-US" dirty="0">
                <a:latin typeface="微軟正黑體" panose="020B0604030504040204" pitchFamily="34" charset="-120"/>
                <a:ea typeface="微軟正黑體" panose="020B0604030504040204" pitchFamily="34" charset="-120"/>
              </a:rPr>
              <a:t>參考範例</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051" y="1189952"/>
            <a:ext cx="5769563" cy="5777880"/>
          </a:xfrm>
          <a:prstGeom prst="rect">
            <a:avLst/>
          </a:prstGeom>
        </p:spPr>
      </p:pic>
    </p:spTree>
    <p:extLst>
      <p:ext uri="{BB962C8B-B14F-4D97-AF65-F5344CB8AC3E}">
        <p14:creationId xmlns:p14="http://schemas.microsoft.com/office/powerpoint/2010/main" val="2141361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919" y="499533"/>
            <a:ext cx="8079581" cy="1417299"/>
          </a:xfrm>
        </p:spPr>
        <p:txBody>
          <a:bodyPr/>
          <a:lstStyle/>
          <a:p>
            <a:r>
              <a:rPr lang="zh-TW" altLang="en-US" sz="4800" b="1" dirty="0">
                <a:latin typeface="微軟正黑體" panose="020B0604030504040204" pitchFamily="34" charset="-120"/>
                <a:ea typeface="微軟正黑體" panose="020B0604030504040204" pitchFamily="34" charset="-120"/>
              </a:rPr>
              <a:t>參賽</a:t>
            </a:r>
            <a:r>
              <a:rPr lang="zh-TW" altLang="en-US" sz="4800" b="1" dirty="0" smtClean="0">
                <a:latin typeface="微軟正黑體" panose="020B0604030504040204" pitchFamily="34" charset="-120"/>
                <a:ea typeface="微軟正黑體" panose="020B0604030504040204" pitchFamily="34" charset="-120"/>
              </a:rPr>
              <a:t>同學請確認</a:t>
            </a:r>
            <a:endParaRPr lang="zh-TW" altLang="en-US" sz="4800"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755576" y="1916833"/>
            <a:ext cx="7772870" cy="3721970"/>
          </a:xfrm>
          <a:noFill/>
        </p:spPr>
        <p:txBody>
          <a:bodyPr>
            <a:normAutofit/>
          </a:bodyPr>
          <a:lstStyle/>
          <a:p>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1.</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參賽主題</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比賽辦法與報名表</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p>
          <a:p>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2.</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比賽用紙</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是否符合</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p>
          <a:p>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3.</a:t>
            </a:r>
            <a:r>
              <a:rPr lang="zh-TW" altLang="en-US" sz="3600" dirty="0" smtClean="0">
                <a:solidFill>
                  <a:srgbClr val="FF0066"/>
                </a:solidFill>
                <a:latin typeface="微軟正黑體" panose="020B0604030504040204" pitchFamily="34" charset="-120"/>
                <a:ea typeface="微軟正黑體" panose="020B0604030504040204" pitchFamily="34" charset="-120"/>
              </a:rPr>
              <a:t>交件日期</a:t>
            </a:r>
            <a:r>
              <a:rPr lang="zh-TW" altLang="en-US" sz="3600" dirty="0" smtClean="0">
                <a:solidFill>
                  <a:srgbClr val="FF0066"/>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3600" dirty="0" smtClean="0">
                <a:solidFill>
                  <a:srgbClr val="FF0066"/>
                </a:solidFill>
                <a:latin typeface="微軟正黑體" panose="020B0604030504040204" pitchFamily="34" charset="-120"/>
                <a:ea typeface="微軟正黑體" panose="020B0604030504040204" pitchFamily="34" charset="-120"/>
              </a:rPr>
              <a:t>2/21(</a:t>
            </a:r>
            <a:r>
              <a:rPr lang="zh-TW" altLang="en-US" sz="3600" dirty="0" smtClean="0">
                <a:solidFill>
                  <a:srgbClr val="FF0066"/>
                </a:solidFill>
                <a:latin typeface="微軟正黑體" panose="020B0604030504040204" pitchFamily="34" charset="-120"/>
                <a:ea typeface="微軟正黑體" panose="020B0604030504040204" pitchFamily="34" charset="-120"/>
              </a:rPr>
              <a:t>五</a:t>
            </a:r>
            <a:r>
              <a:rPr lang="en-US" altLang="zh-TW" sz="3600" dirty="0" smtClean="0">
                <a:solidFill>
                  <a:srgbClr val="FF0066"/>
                </a:solidFill>
                <a:latin typeface="微軟正黑體" panose="020B0604030504040204" pitchFamily="34" charset="-120"/>
                <a:ea typeface="微軟正黑體" panose="020B0604030504040204" pitchFamily="34" charset="-120"/>
              </a:rPr>
              <a:t>)</a:t>
            </a:r>
            <a:r>
              <a:rPr lang="zh-TW" altLang="en-US" sz="3600" dirty="0" smtClean="0">
                <a:solidFill>
                  <a:srgbClr val="FF0066"/>
                </a:solidFill>
                <a:latin typeface="微軟正黑體" panose="020B0604030504040204" pitchFamily="34" charset="-120"/>
                <a:ea typeface="微軟正黑體" panose="020B0604030504040204" pitchFamily="34" charset="-120"/>
              </a:rPr>
              <a:t>中午</a:t>
            </a:r>
            <a:r>
              <a:rPr lang="en-US" altLang="zh-TW" sz="3600" dirty="0" smtClean="0">
                <a:solidFill>
                  <a:srgbClr val="FF0066"/>
                </a:solidFill>
                <a:latin typeface="微軟正黑體" panose="020B0604030504040204" pitchFamily="34" charset="-120"/>
                <a:ea typeface="微軟正黑體" panose="020B0604030504040204" pitchFamily="34" charset="-120"/>
              </a:rPr>
              <a:t>12:30</a:t>
            </a:r>
            <a:r>
              <a:rPr lang="zh-TW" altLang="en-US" sz="3600" dirty="0" smtClean="0">
                <a:solidFill>
                  <a:srgbClr val="FF0066"/>
                </a:solidFill>
                <a:latin typeface="微軟正黑體" panose="020B0604030504040204" pitchFamily="34" charset="-120"/>
                <a:ea typeface="微軟正黑體" panose="020B0604030504040204" pitchFamily="34" charset="-120"/>
              </a:rPr>
              <a:t>前</a:t>
            </a:r>
            <a:endParaRPr lang="en-US" altLang="zh-TW" sz="3600" dirty="0" smtClean="0">
              <a:solidFill>
                <a:srgbClr val="FF0066"/>
              </a:solidFill>
              <a:latin typeface="微軟正黑體" panose="020B0604030504040204" pitchFamily="34" charset="-120"/>
              <a:ea typeface="微軟正黑體" panose="020B0604030504040204" pitchFamily="34" charset="-120"/>
            </a:endParaRPr>
          </a:p>
          <a:p>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4.</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交件一律</a:t>
            </a:r>
            <a:r>
              <a:rPr lang="zh-TW" altLang="en-US" sz="4000" b="1" dirty="0" smtClean="0">
                <a:solidFill>
                  <a:schemeClr val="bg2">
                    <a:lumMod val="50000"/>
                  </a:schemeClr>
                </a:solidFill>
                <a:latin typeface="微軟正黑體" panose="020B0604030504040204" pitchFamily="34" charset="-120"/>
                <a:ea typeface="微軟正黑體" panose="020B0604030504040204" pitchFamily="34" charset="-120"/>
              </a:rPr>
              <a:t>親自送到</a:t>
            </a:r>
            <a:r>
              <a:rPr lang="zh-TW" altLang="en-US" sz="4000" b="1" dirty="0" smtClean="0">
                <a:solidFill>
                  <a:srgbClr val="0066CC"/>
                </a:solidFill>
                <a:latin typeface="微軟正黑體" panose="020B0604030504040204" pitchFamily="34" charset="-120"/>
                <a:ea typeface="微軟正黑體" panose="020B0604030504040204" pitchFamily="34" charset="-120"/>
              </a:rPr>
              <a:t>學務處</a:t>
            </a:r>
            <a:endParaRPr lang="en-US" altLang="zh-TW" sz="4000" b="1" dirty="0" smtClean="0">
              <a:solidFill>
                <a:srgbClr val="0066CC"/>
              </a:solidFill>
              <a:latin typeface="微軟正黑體" panose="020B0604030504040204" pitchFamily="34" charset="-120"/>
              <a:ea typeface="微軟正黑體" panose="020B0604030504040204" pitchFamily="34" charset="-120"/>
            </a:endParaRPr>
          </a:p>
          <a:p>
            <a:pPr marL="0" indent="0">
              <a:buNone/>
            </a:pPr>
            <a:r>
              <a:rPr lang="zh-TW" altLang="en-US" sz="3200"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   </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r>
              <a:rPr lang="zh-TW" altLang="en-US" sz="3200" u="sng" dirty="0" smtClean="0">
                <a:solidFill>
                  <a:schemeClr val="bg2">
                    <a:lumMod val="50000"/>
                  </a:schemeClr>
                </a:solidFill>
                <a:latin typeface="微軟正黑體" panose="020B0604030504040204" pitchFamily="34" charset="-120"/>
                <a:ea typeface="微軟正黑體" panose="020B0604030504040204" pitchFamily="34" charset="-120"/>
              </a:rPr>
              <a:t>交件時要連同報名表與相關文件交出</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a:t>
            </a:r>
            <a:endParaRPr lang="zh-TW" altLang="en-US" sz="3200" dirty="0">
              <a:solidFill>
                <a:schemeClr val="bg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72347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7924800" cy="706090"/>
          </a:xfrm>
        </p:spPr>
        <p:txBody>
          <a:bodyPr>
            <a:normAutofit fontScale="90000"/>
          </a:bodyPr>
          <a:lstStyle/>
          <a:p>
            <a:pPr>
              <a:lnSpc>
                <a:spcPct val="100000"/>
              </a:lnSpc>
            </a:pPr>
            <a:r>
              <a:rPr lang="en-US" altLang="zh-TW" dirty="0" smtClean="0">
                <a:latin typeface="微軟正黑體" panose="020B0604030504040204" pitchFamily="34" charset="-120"/>
                <a:ea typeface="微軟正黑體" panose="020B0604030504040204" pitchFamily="34" charset="-120"/>
              </a:rPr>
              <a:t>111</a:t>
            </a:r>
            <a:r>
              <a:rPr lang="zh-TW" altLang="en-US" dirty="0" smtClean="0">
                <a:latin typeface="微軟正黑體" panose="020B0604030504040204" pitchFamily="34" charset="-120"/>
                <a:ea typeface="微軟正黑體" panose="020B0604030504040204" pitchFamily="34" charset="-120"/>
              </a:rPr>
              <a:t>得獎作品 </a:t>
            </a:r>
            <a:r>
              <a:rPr lang="zh-TW" altLang="en-US" dirty="0">
                <a:latin typeface="微軟正黑體" panose="020B0604030504040204" pitchFamily="34" charset="-120"/>
                <a:ea typeface="微軟正黑體" panose="020B0604030504040204" pitchFamily="34" charset="-120"/>
              </a:rPr>
              <a:t>參考範例</a:t>
            </a:r>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32658" t="7916" r="7493" b="7426"/>
          <a:stretch/>
        </p:blipFill>
        <p:spPr>
          <a:xfrm rot="5400000">
            <a:off x="4716015" y="1772817"/>
            <a:ext cx="4248473" cy="4248472"/>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32549" t="9402" r="8653" b="7426"/>
          <a:stretch/>
        </p:blipFill>
        <p:spPr>
          <a:xfrm rot="5400000">
            <a:off x="251518" y="1772817"/>
            <a:ext cx="4320481" cy="4320480"/>
          </a:xfrm>
          <a:prstGeom prst="rect">
            <a:avLst/>
          </a:prstGeom>
        </p:spPr>
      </p:pic>
    </p:spTree>
    <p:extLst>
      <p:ext uri="{BB962C8B-B14F-4D97-AF65-F5344CB8AC3E}">
        <p14:creationId xmlns:p14="http://schemas.microsoft.com/office/powerpoint/2010/main" val="2394296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88640"/>
            <a:ext cx="7992888" cy="936104"/>
          </a:xfrm>
        </p:spPr>
        <p:style>
          <a:lnRef idx="3">
            <a:schemeClr val="lt1"/>
          </a:lnRef>
          <a:fillRef idx="1">
            <a:schemeClr val="accent2"/>
          </a:fillRef>
          <a:effectRef idx="1">
            <a:schemeClr val="accent2"/>
          </a:effectRef>
          <a:fontRef idx="minor">
            <a:schemeClr val="lt1"/>
          </a:fontRef>
        </p:style>
        <p:txBody>
          <a:bodyPr>
            <a:noAutofit/>
          </a:bodyPr>
          <a:lstStyle/>
          <a:p>
            <a:pPr algn="l"/>
            <a:r>
              <a:rPr lang="zh-TW" altLang="zh-TW" sz="4000" b="1" dirty="0">
                <a:latin typeface="微軟正黑體" panose="020B0604030504040204" pitchFamily="34" charset="-120"/>
                <a:ea typeface="微軟正黑體" panose="020B0604030504040204" pitchFamily="34" charset="-120"/>
              </a:rPr>
              <a:t>「</a:t>
            </a:r>
            <a:r>
              <a:rPr lang="zh-TW" altLang="zh-TW" sz="4000" b="1" dirty="0" smtClean="0">
                <a:latin typeface="微軟正黑體" panose="020B0604030504040204" pitchFamily="34" charset="-120"/>
                <a:ea typeface="微軟正黑體" panose="020B0604030504040204" pitchFamily="34" charset="-120"/>
              </a:rPr>
              <a:t>性教育</a:t>
            </a:r>
            <a:r>
              <a:rPr lang="en-US" altLang="zh-TW" sz="4000" b="1" dirty="0" smtClean="0">
                <a:latin typeface="微軟正黑體" panose="020B0604030504040204" pitchFamily="34" charset="-120"/>
                <a:ea typeface="微軟正黑體" panose="020B0604030504040204" pitchFamily="34" charset="-120"/>
              </a:rPr>
              <a:t>/</a:t>
            </a:r>
            <a:r>
              <a:rPr lang="zh-TW" altLang="zh-TW" sz="4000" b="1" dirty="0" smtClean="0">
                <a:latin typeface="微軟正黑體" panose="020B0604030504040204" pitchFamily="34" charset="-120"/>
                <a:ea typeface="微軟正黑體" panose="020B0604030504040204" pitchFamily="34" charset="-120"/>
              </a:rPr>
              <a:t>愛</a:t>
            </a:r>
            <a:r>
              <a:rPr lang="zh-TW" altLang="zh-TW" sz="4000" b="1" dirty="0">
                <a:latin typeface="微軟正黑體" panose="020B0604030504040204" pitchFamily="34" charset="-120"/>
                <a:ea typeface="微軟正黑體" panose="020B0604030504040204" pitchFamily="34" charset="-120"/>
              </a:rPr>
              <a:t>滋防治議題</a:t>
            </a:r>
            <a:r>
              <a:rPr lang="zh-TW" altLang="zh-TW" sz="4000" b="1" dirty="0" smtClean="0">
                <a:latin typeface="微軟正黑體" panose="020B0604030504040204" pitchFamily="34" charset="-120"/>
                <a:ea typeface="微軟正黑體" panose="020B0604030504040204" pitchFamily="34" charset="-120"/>
              </a:rPr>
              <a:t>」漫畫比賽</a:t>
            </a:r>
            <a:endParaRPr lang="zh-TW" altLang="en-US" sz="4000" dirty="0">
              <a:solidFill>
                <a:srgbClr val="C0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11560" y="1556792"/>
            <a:ext cx="7924800" cy="5112568"/>
          </a:xfrm>
        </p:spPr>
        <p:txBody>
          <a:bodyPr>
            <a:noAutofit/>
          </a:bodyPr>
          <a:lstStyle/>
          <a:p>
            <a:pPr>
              <a:lnSpc>
                <a:spcPts val="3400"/>
              </a:lnSpc>
              <a:spcBef>
                <a:spcPts val="0"/>
              </a:spcBef>
            </a:pPr>
            <a:r>
              <a:rPr lang="zh-TW" altLang="en-US" sz="2800" b="1" dirty="0">
                <a:solidFill>
                  <a:srgbClr val="C00000"/>
                </a:solidFill>
                <a:latin typeface="微軟正黑體" panose="020B0604030504040204" pitchFamily="34" charset="-120"/>
                <a:ea typeface="微軟正黑體" panose="020B0604030504040204" pitchFamily="34" charset="-120"/>
              </a:rPr>
              <a:t>八開大小</a:t>
            </a:r>
            <a:endParaRPr lang="en-US" altLang="zh-TW" sz="2800" b="1" dirty="0" smtClean="0">
              <a:solidFill>
                <a:schemeClr val="accent6">
                  <a:lumMod val="75000"/>
                </a:schemeClr>
              </a:solidFill>
              <a:latin typeface="微軟正黑體" panose="020B0604030504040204" pitchFamily="34" charset="-120"/>
              <a:ea typeface="微軟正黑體" panose="020B0604030504040204" pitchFamily="34" charset="-120"/>
            </a:endParaRPr>
          </a:p>
          <a:p>
            <a:pPr>
              <a:lnSpc>
                <a:spcPts val="3400"/>
              </a:lnSpc>
              <a:spcBef>
                <a:spcPts val="0"/>
              </a:spcBef>
            </a:pPr>
            <a:r>
              <a:rPr lang="zh-TW" altLang="zh-TW" sz="2800" b="1" dirty="0" smtClean="0">
                <a:solidFill>
                  <a:schemeClr val="accent6">
                    <a:lumMod val="75000"/>
                  </a:schemeClr>
                </a:solidFill>
                <a:latin typeface="微軟正黑體" panose="020B0604030504040204" pitchFamily="34" charset="-120"/>
                <a:ea typeface="微軟正黑體" panose="020B0604030504040204" pitchFamily="34" charset="-120"/>
              </a:rPr>
              <a:t>主題</a:t>
            </a:r>
            <a:r>
              <a:rPr lang="zh-TW" altLang="en-US" sz="2800" b="1" dirty="0" smtClean="0">
                <a:solidFill>
                  <a:schemeClr val="accent6">
                    <a:lumMod val="7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2800" b="1" dirty="0" smtClean="0">
                <a:solidFill>
                  <a:schemeClr val="accent6">
                    <a:lumMod val="75000"/>
                  </a:schemeClr>
                </a:solidFill>
                <a:latin typeface="微軟正黑體" panose="020B0604030504040204" pitchFamily="34" charset="-120"/>
                <a:ea typeface="微軟正黑體" panose="020B0604030504040204" pitchFamily="34" charset="-120"/>
                <a:sym typeface="Wingdings" panose="05000000000000000000" pitchFamily="2" charset="2"/>
              </a:rPr>
              <a:t>1.</a:t>
            </a:r>
            <a:r>
              <a:rPr lang="zh-TW" altLang="zh-TW" sz="2800" b="1" dirty="0" smtClean="0">
                <a:solidFill>
                  <a:schemeClr val="accent6">
                    <a:lumMod val="75000"/>
                  </a:schemeClr>
                </a:solidFill>
                <a:latin typeface="微軟正黑體" panose="020B0604030504040204" pitchFamily="34" charset="-120"/>
                <a:ea typeface="微軟正黑體" panose="020B0604030504040204" pitchFamily="34" charset="-120"/>
              </a:rPr>
              <a:t>性教育</a:t>
            </a:r>
            <a:r>
              <a:rPr lang="zh-TW" altLang="en-US" sz="2800" b="1" dirty="0" smtClean="0">
                <a:solidFill>
                  <a:schemeClr val="accent6">
                    <a:lumMod val="75000"/>
                  </a:schemeClr>
                </a:solidFill>
                <a:latin typeface="微軟正黑體" panose="020B0604030504040204" pitchFamily="34" charset="-120"/>
                <a:ea typeface="微軟正黑體" panose="020B0604030504040204" pitchFamily="34" charset="-120"/>
              </a:rPr>
              <a:t>    </a:t>
            </a:r>
            <a:r>
              <a:rPr lang="en-US" altLang="zh-TW" sz="2800" b="1" dirty="0" smtClean="0">
                <a:solidFill>
                  <a:schemeClr val="accent6">
                    <a:lumMod val="75000"/>
                  </a:schemeClr>
                </a:solidFill>
                <a:latin typeface="微軟正黑體" panose="020B0604030504040204" pitchFamily="34" charset="-120"/>
                <a:ea typeface="微軟正黑體" panose="020B0604030504040204" pitchFamily="34" charset="-120"/>
              </a:rPr>
              <a:t>2.</a:t>
            </a:r>
            <a:r>
              <a:rPr lang="zh-TW" altLang="zh-TW" sz="2800" b="1" dirty="0" smtClean="0">
                <a:solidFill>
                  <a:schemeClr val="accent6">
                    <a:lumMod val="75000"/>
                  </a:schemeClr>
                </a:solidFill>
                <a:latin typeface="微軟正黑體" panose="020B0604030504040204" pitchFamily="34" charset="-120"/>
                <a:ea typeface="微軟正黑體" panose="020B0604030504040204" pitchFamily="34" charset="-120"/>
              </a:rPr>
              <a:t>愛滋病</a:t>
            </a:r>
            <a:r>
              <a:rPr lang="zh-TW" altLang="zh-TW" sz="2800" b="1" dirty="0">
                <a:solidFill>
                  <a:schemeClr val="accent6">
                    <a:lumMod val="75000"/>
                  </a:schemeClr>
                </a:solidFill>
                <a:latin typeface="微軟正黑體" panose="020B0604030504040204" pitchFamily="34" charset="-120"/>
                <a:ea typeface="微軟正黑體" panose="020B0604030504040204" pitchFamily="34" charset="-120"/>
              </a:rPr>
              <a:t>防治與關懷</a:t>
            </a:r>
          </a:p>
          <a:p>
            <a:pPr marL="0" indent="0">
              <a:buNone/>
            </a:pPr>
            <a:r>
              <a:rPr lang="zh-TW" altLang="en-US" sz="2400" dirty="0" smtClean="0">
                <a:solidFill>
                  <a:srgbClr val="FF0066"/>
                </a:solidFill>
                <a:latin typeface="微軟正黑體" panose="020B0604030504040204" pitchFamily="34" charset="-120"/>
                <a:ea typeface="微軟正黑體" panose="020B0604030504040204" pitchFamily="34" charset="-120"/>
              </a:rPr>
              <a:t>性教育</a:t>
            </a:r>
            <a:r>
              <a:rPr lang="en-US" altLang="zh-TW" sz="2400" dirty="0" smtClean="0">
                <a:solidFill>
                  <a:srgbClr val="FF0066"/>
                </a:solidFill>
                <a:latin typeface="微軟正黑體" panose="020B0604030504040204" pitchFamily="34" charset="-120"/>
                <a:ea typeface="微軟正黑體" panose="020B0604030504040204" pitchFamily="34" charset="-120"/>
              </a:rPr>
              <a:t>~</a:t>
            </a:r>
            <a:r>
              <a:rPr lang="zh-TW" altLang="en-US" sz="2400" dirty="0" smtClean="0">
                <a:solidFill>
                  <a:srgbClr val="FF0066"/>
                </a:solidFill>
                <a:latin typeface="微軟正黑體" panose="020B0604030504040204" pitchFamily="34" charset="-120"/>
                <a:ea typeface="微軟正黑體" panose="020B0604030504040204" pitchFamily="34" charset="-120"/>
              </a:rPr>
              <a:t>我</a:t>
            </a:r>
            <a:r>
              <a:rPr lang="zh-TW" altLang="en-US" sz="2400" dirty="0">
                <a:solidFill>
                  <a:srgbClr val="FF0066"/>
                </a:solidFill>
                <a:latin typeface="微軟正黑體" panose="020B0604030504040204" pitchFamily="34" charset="-120"/>
                <a:ea typeface="微軟正黑體" panose="020B0604030504040204" pitchFamily="34" charset="-120"/>
              </a:rPr>
              <a:t>的青春記事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青春期生理與外觀變化之保健與調適或因生理的改變而造成的煩惱可以如何解決</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如：青春痘的出現引發了什麼問題及處理結果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第二性徵的出現帶來哪些問題與結果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身高不夠高或太高有什麼困擾及解決辦法</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體重的變化帶來怎樣的問題與解決方式</a:t>
            </a:r>
            <a:r>
              <a:rPr lang="en-US" altLang="zh-TW" sz="2400" dirty="0">
                <a:latin typeface="微軟正黑體" panose="020B0604030504040204" pitchFamily="34" charset="-120"/>
                <a:ea typeface="微軟正黑體" panose="020B0604030504040204" pitchFamily="34" charset="-120"/>
              </a:rPr>
              <a:t>……) </a:t>
            </a:r>
            <a:r>
              <a:rPr lang="en-US" altLang="zh-TW" dirty="0"/>
              <a:t>	</a:t>
            </a:r>
          </a:p>
          <a:p>
            <a:r>
              <a:rPr lang="en-US" altLang="zh-TW" dirty="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以標語及插畫創作</a:t>
            </a:r>
            <a:r>
              <a:rPr lang="zh-TW" altLang="en-US" dirty="0">
                <a:latin typeface="微軟正黑體" panose="020B0604030504040204" pitchFamily="34" charset="-120"/>
                <a:ea typeface="微軟正黑體" panose="020B0604030504040204" pitchFamily="34" charset="-120"/>
              </a:rPr>
              <a:t>於</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開圖紙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紙張種類不限</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，製作方式不限</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例如</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平面手繪或電腦繪圖等皆可，且不限顏料或畫風，黑白或彩色均可</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，但請勿用立體剪貼。</a:t>
            </a:r>
          </a:p>
          <a:p>
            <a:r>
              <a:rPr lang="en-US" altLang="zh-TW" dirty="0">
                <a:latin typeface="微軟正黑體" panose="020B0604030504040204" pitchFamily="34" charset="-120"/>
                <a:ea typeface="微軟正黑體" panose="020B0604030504040204" pitchFamily="34" charset="-120"/>
              </a:rPr>
              <a:t>2</a:t>
            </a:r>
            <a:r>
              <a:rPr lang="en-US" altLang="zh-TW" dirty="0" smtClean="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字數及呈現方式</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作品一律為平面文字作品，字數限定在</a:t>
            </a:r>
            <a:r>
              <a:rPr lang="en-US" altLang="zh-TW" dirty="0">
                <a:latin typeface="微軟正黑體" panose="020B0604030504040204" pitchFamily="34" charset="-120"/>
                <a:ea typeface="微軟正黑體" panose="020B0604030504040204" pitchFamily="34" charset="-120"/>
              </a:rPr>
              <a:t>20</a:t>
            </a:r>
            <a:r>
              <a:rPr lang="zh-TW" altLang="zh-TW" dirty="0">
                <a:latin typeface="微軟正黑體" panose="020B0604030504040204" pitchFamily="34" charset="-120"/>
                <a:ea typeface="微軟正黑體" panose="020B0604030504040204" pitchFamily="34" charset="-120"/>
              </a:rPr>
              <a:t>字內</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可使用外語，每字符視做一字</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如</a:t>
            </a:r>
            <a:r>
              <a:rPr lang="en-US" altLang="zh-TW" dirty="0">
                <a:latin typeface="微軟正黑體" panose="020B0604030504040204" pitchFamily="34" charset="-120"/>
                <a:ea typeface="微軟正黑體" panose="020B0604030504040204" pitchFamily="34" charset="-120"/>
              </a:rPr>
              <a:t>Apple</a:t>
            </a:r>
            <a:r>
              <a:rPr lang="zh-TW" altLang="zh-TW" dirty="0">
                <a:latin typeface="微軟正黑體" panose="020B0604030504040204" pitchFamily="34" charset="-120"/>
                <a:ea typeface="微軟正黑體" panose="020B0604030504040204" pitchFamily="34" charset="-120"/>
              </a:rPr>
              <a:t>為五字</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，若使用諧音、方言請以繁體中文方式創作。字數計算不含標點符號</a:t>
            </a:r>
            <a:r>
              <a:rPr lang="en-US" altLang="zh-TW" dirty="0">
                <a:latin typeface="微軟正黑體" panose="020B0604030504040204" pitchFamily="34" charset="-120"/>
                <a:ea typeface="微軟正黑體" panose="020B0604030504040204" pitchFamily="34" charset="-120"/>
              </a:rPr>
              <a:t>)</a:t>
            </a:r>
            <a:r>
              <a:rPr lang="zh-TW" altLang="zh-TW"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516216" y="1124744"/>
            <a:ext cx="2088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smtClean="0">
                <a:latin typeface="微軟正黑體" panose="020B0604030504040204" pitchFamily="34" charset="-120"/>
                <a:ea typeface="微軟正黑體" panose="020B0604030504040204" pitchFamily="34" charset="-120"/>
              </a:rPr>
              <a:t>六年級</a:t>
            </a:r>
            <a:r>
              <a:rPr lang="zh-TW" altLang="en-US" sz="2000" b="1" dirty="0" smtClean="0">
                <a:latin typeface="微軟正黑體" panose="020B0604030504040204" pitchFamily="34" charset="-120"/>
                <a:ea typeface="微軟正黑體" panose="020B0604030504040204" pitchFamily="34" charset="-120"/>
              </a:rPr>
              <a:t>為主</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2862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r="8428" b="5900"/>
          <a:stretch/>
        </p:blipFill>
        <p:spPr>
          <a:xfrm rot="5400000">
            <a:off x="2035030" y="191705"/>
            <a:ext cx="5328592" cy="7742754"/>
          </a:xfrm>
          <a:prstGeom prst="rect">
            <a:avLst/>
          </a:prstGeom>
        </p:spPr>
      </p:pic>
    </p:spTree>
    <p:extLst>
      <p:ext uri="{BB962C8B-B14F-4D97-AF65-F5344CB8AC3E}">
        <p14:creationId xmlns:p14="http://schemas.microsoft.com/office/powerpoint/2010/main" val="469863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9388" t="-6699" r="9388" b="6699"/>
          <a:stretch/>
        </p:blipFill>
        <p:spPr>
          <a:xfrm rot="5400000">
            <a:off x="2047408" y="-167087"/>
            <a:ext cx="5544617" cy="7840250"/>
          </a:xfrm>
          <a:prstGeom prst="rect">
            <a:avLst/>
          </a:prstGeom>
        </p:spPr>
      </p:pic>
    </p:spTree>
    <p:extLst>
      <p:ext uri="{BB962C8B-B14F-4D97-AF65-F5344CB8AC3E}">
        <p14:creationId xmlns:p14="http://schemas.microsoft.com/office/powerpoint/2010/main" val="2784679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14470" y="1398786"/>
            <a:ext cx="7848987" cy="5450479"/>
          </a:xfrm>
          <a:prstGeom prst="rect">
            <a:avLst/>
          </a:prstGeom>
        </p:spPr>
      </p:pic>
    </p:spTree>
    <p:extLst>
      <p:ext uri="{BB962C8B-B14F-4D97-AF65-F5344CB8AC3E}">
        <p14:creationId xmlns:p14="http://schemas.microsoft.com/office/powerpoint/2010/main" val="717955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651372" y="1448010"/>
            <a:ext cx="7881067" cy="5287298"/>
          </a:xfrm>
          <a:prstGeom prst="rect">
            <a:avLst/>
          </a:prstGeom>
        </p:spPr>
      </p:pic>
    </p:spTree>
    <p:extLst>
      <p:ext uri="{BB962C8B-B14F-4D97-AF65-F5344CB8AC3E}">
        <p14:creationId xmlns:p14="http://schemas.microsoft.com/office/powerpoint/2010/main" val="290659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676564" y="1414632"/>
            <a:ext cx="7694363" cy="5262237"/>
          </a:xfrm>
          <a:prstGeom prst="rect">
            <a:avLst/>
          </a:prstGeom>
        </p:spPr>
      </p:pic>
    </p:spTree>
    <p:extLst>
      <p:ext uri="{BB962C8B-B14F-4D97-AF65-F5344CB8AC3E}">
        <p14:creationId xmlns:p14="http://schemas.microsoft.com/office/powerpoint/2010/main" val="1599826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6564" y="260648"/>
            <a:ext cx="7924800" cy="1138138"/>
          </a:xfrm>
        </p:spPr>
        <p:txBody>
          <a:bodyPr>
            <a:noAutofit/>
          </a:bodyPr>
          <a:lstStyle/>
          <a:p>
            <a:r>
              <a:rPr lang="zh-TW" altLang="en-US" sz="3600" b="1" dirty="0">
                <a:latin typeface="微軟正黑體" panose="020B0604030504040204" pitchFamily="34" charset="-120"/>
                <a:ea typeface="微軟正黑體" panose="020B0604030504040204" pitchFamily="34" charset="-120"/>
              </a:rPr>
              <a:t>性教育</a:t>
            </a:r>
            <a:r>
              <a:rPr lang="zh-TW" altLang="en-US" sz="3600" b="1" dirty="0" smtClean="0">
                <a:latin typeface="微軟正黑體" panose="020B0604030504040204" pitchFamily="34" charset="-120"/>
                <a:ea typeface="微軟正黑體" panose="020B0604030504040204" pitchFamily="34" charset="-120"/>
              </a:rPr>
              <a:t>愛滋四格漫畫 參考範例</a:t>
            </a:r>
            <a:r>
              <a:rPr lang="en-US" altLang="zh-TW" sz="3600" b="1" dirty="0" smtClean="0">
                <a:latin typeface="微軟正黑體" panose="020B0604030504040204" pitchFamily="34" charset="-120"/>
                <a:ea typeface="微軟正黑體" panose="020B0604030504040204" pitchFamily="34" charset="-120"/>
              </a:rPr>
              <a:t/>
            </a:r>
            <a:br>
              <a:rPr lang="en-US" altLang="zh-TW" sz="3600" b="1" dirty="0" smtClean="0">
                <a:latin typeface="微軟正黑體" panose="020B0604030504040204" pitchFamily="34" charset="-120"/>
                <a:ea typeface="微軟正黑體" panose="020B0604030504040204" pitchFamily="34" charset="-120"/>
              </a:rPr>
            </a:br>
            <a:r>
              <a:rPr lang="en-US" altLang="zh-TW" sz="3600" b="1" dirty="0" smtClean="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今年不是四格</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en-US" sz="3600" b="1" dirty="0">
                <a:solidFill>
                  <a:srgbClr val="FF0000"/>
                </a:solidFill>
                <a:latin typeface="微軟正黑體" panose="020B0604030504040204" pitchFamily="34" charset="-120"/>
                <a:ea typeface="微軟正黑體" panose="020B0604030504040204" pitchFamily="34" charset="-120"/>
              </a:rPr>
              <a:t> </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676564" y="1398786"/>
            <a:ext cx="7744559" cy="5287709"/>
          </a:xfrm>
          <a:prstGeom prst="rect">
            <a:avLst/>
          </a:prstGeom>
        </p:spPr>
      </p:pic>
    </p:spTree>
    <p:extLst>
      <p:ext uri="{BB962C8B-B14F-4D97-AF65-F5344CB8AC3E}">
        <p14:creationId xmlns:p14="http://schemas.microsoft.com/office/powerpoint/2010/main" val="2098347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974009703"/>
              </p:ext>
            </p:extLst>
          </p:nvPr>
        </p:nvGraphicFramePr>
        <p:xfrm>
          <a:off x="128766" y="548680"/>
          <a:ext cx="8849898" cy="6413262"/>
        </p:xfrm>
        <a:graphic>
          <a:graphicData uri="http://schemas.openxmlformats.org/drawingml/2006/table">
            <a:tbl>
              <a:tblPr firstRow="1" firstCol="1" bandRow="1">
                <a:tableStyleId>{5C22544A-7EE6-4342-B048-85BDC9FD1C3A}</a:tableStyleId>
              </a:tblPr>
              <a:tblGrid>
                <a:gridCol w="427513">
                  <a:extLst>
                    <a:ext uri="{9D8B030D-6E8A-4147-A177-3AD203B41FA5}">
                      <a16:colId xmlns:a16="http://schemas.microsoft.com/office/drawing/2014/main" val="1752903357"/>
                    </a:ext>
                  </a:extLst>
                </a:gridCol>
                <a:gridCol w="1684477">
                  <a:extLst>
                    <a:ext uri="{9D8B030D-6E8A-4147-A177-3AD203B41FA5}">
                      <a16:colId xmlns:a16="http://schemas.microsoft.com/office/drawing/2014/main" val="3027254020"/>
                    </a:ext>
                  </a:extLst>
                </a:gridCol>
                <a:gridCol w="1684477">
                  <a:extLst>
                    <a:ext uri="{9D8B030D-6E8A-4147-A177-3AD203B41FA5}">
                      <a16:colId xmlns:a16="http://schemas.microsoft.com/office/drawing/2014/main" val="2250500083"/>
                    </a:ext>
                  </a:extLst>
                </a:gridCol>
                <a:gridCol w="1684477">
                  <a:extLst>
                    <a:ext uri="{9D8B030D-6E8A-4147-A177-3AD203B41FA5}">
                      <a16:colId xmlns:a16="http://schemas.microsoft.com/office/drawing/2014/main" val="821099154"/>
                    </a:ext>
                  </a:extLst>
                </a:gridCol>
                <a:gridCol w="1684477">
                  <a:extLst>
                    <a:ext uri="{9D8B030D-6E8A-4147-A177-3AD203B41FA5}">
                      <a16:colId xmlns:a16="http://schemas.microsoft.com/office/drawing/2014/main" val="1022510748"/>
                    </a:ext>
                  </a:extLst>
                </a:gridCol>
                <a:gridCol w="108008">
                  <a:extLst>
                    <a:ext uri="{9D8B030D-6E8A-4147-A177-3AD203B41FA5}">
                      <a16:colId xmlns:a16="http://schemas.microsoft.com/office/drawing/2014/main" val="3157519957"/>
                    </a:ext>
                  </a:extLst>
                </a:gridCol>
                <a:gridCol w="1576469">
                  <a:extLst>
                    <a:ext uri="{9D8B030D-6E8A-4147-A177-3AD203B41FA5}">
                      <a16:colId xmlns:a16="http://schemas.microsoft.com/office/drawing/2014/main" val="3026296246"/>
                    </a:ext>
                  </a:extLst>
                </a:gridCol>
              </a:tblGrid>
              <a:tr h="995601">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rPr>
                        <a:t> </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「我</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視力‧</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設計」貼圖設計競賽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口腔衛生</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創意漫畫徵圖競賽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健康體位創意競</a:t>
                      </a:r>
                    </a:p>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賽四格漫畫徵稿</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gridSpan="2">
                  <a:txBody>
                    <a:bodyPr/>
                    <a:lstStyle/>
                    <a:p>
                      <a:pPr algn="ctr">
                        <a:lnSpc>
                          <a:spcPct val="100000"/>
                        </a:lnSpc>
                        <a:spcAft>
                          <a:spcPts val="0"/>
                        </a:spcAft>
                      </a:pPr>
                      <a:r>
                        <a:rPr 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全民健保暨正確用藥</a:t>
                      </a:r>
                    </a:p>
                    <a:p>
                      <a:pPr algn="ctr">
                        <a:lnSpc>
                          <a:spcPct val="100000"/>
                        </a:lnSpc>
                        <a:spcAft>
                          <a:spcPts val="0"/>
                        </a:spcAft>
                      </a:pPr>
                      <a:r>
                        <a:rPr 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 </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創意</a:t>
                      </a: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磁鐵圖像</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設計</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hMerge="1">
                  <a:txBody>
                    <a:bodyPr/>
                    <a:lstStyle/>
                    <a:p>
                      <a:pPr algn="ctr">
                        <a:lnSpc>
                          <a:spcPct val="100000"/>
                        </a:lnSpc>
                        <a:spcAft>
                          <a:spcPts val="0"/>
                        </a:spcAft>
                      </a:pP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性教育</a:t>
                      </a:r>
                      <a:r>
                        <a:rPr 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愛滋防治</a:t>
                      </a:r>
                    </a:p>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設計</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比賽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extLst>
                  <a:ext uri="{0D108BD9-81ED-4DB2-BD59-A6C34878D82A}">
                    <a16:rowId xmlns:a16="http://schemas.microsoft.com/office/drawing/2014/main" val="1846727678"/>
                  </a:ext>
                </a:extLst>
              </a:tr>
              <a:tr h="474785">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參賽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三年級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四年級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五年級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gridSpan="2">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六年級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tc hMerge="1">
                  <a:txBody>
                    <a:bodyPr/>
                    <a:lstStyle/>
                    <a:p>
                      <a:pPr algn="ctr">
                        <a:lnSpc>
                          <a:spcPts val="1800"/>
                        </a:lnSpc>
                        <a:spcAft>
                          <a:spcPts val="0"/>
                        </a:spcAft>
                      </a:pP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六年級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932721632"/>
                  </a:ext>
                </a:extLst>
              </a:tr>
              <a:tr h="594396">
                <a:tc>
                  <a:txBody>
                    <a:bodyPr/>
                    <a:lstStyle/>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規格</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0" dirty="0">
                          <a:effectLst/>
                          <a:latin typeface="微軟正黑體" panose="020B0604030504040204" pitchFamily="34" charset="-120"/>
                          <a:ea typeface="微軟正黑體" panose="020B0604030504040204" pitchFamily="34" charset="-120"/>
                        </a:rPr>
                        <a:t>四</a:t>
                      </a:r>
                      <a:r>
                        <a:rPr lang="zh-TW" sz="1500" kern="0" dirty="0" smtClean="0">
                          <a:effectLst/>
                          <a:latin typeface="微軟正黑體" panose="020B0604030504040204" pitchFamily="34" charset="-120"/>
                          <a:ea typeface="微軟正黑體" panose="020B0604030504040204" pitchFamily="34" charset="-120"/>
                        </a:rPr>
                        <a:t>開</a:t>
                      </a:r>
                      <a:r>
                        <a:rPr lang="zh-TW" sz="1500" kern="0" dirty="0">
                          <a:effectLst/>
                          <a:latin typeface="微軟正黑體" panose="020B0604030504040204" pitchFamily="34" charset="-120"/>
                          <a:ea typeface="微軟正黑體" panose="020B0604030504040204" pitchFamily="34" charset="-120"/>
                        </a:rPr>
                        <a:t>圖畫紙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ct val="100000"/>
                        </a:lnSpc>
                        <a:spcAft>
                          <a:spcPts val="0"/>
                        </a:spcAft>
                      </a:pPr>
                      <a:r>
                        <a:rPr lang="zh-TW" sz="1500" kern="0" dirty="0">
                          <a:effectLst/>
                          <a:latin typeface="微軟正黑體" panose="020B0604030504040204" pitchFamily="34" charset="-120"/>
                          <a:ea typeface="微軟正黑體" panose="020B0604030504040204" pitchFamily="34" charset="-120"/>
                        </a:rPr>
                        <a:t>八開圖畫紙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ct val="100000"/>
                        </a:lnSpc>
                        <a:spcAft>
                          <a:spcPts val="0"/>
                        </a:spcAft>
                      </a:pPr>
                      <a:r>
                        <a:rPr lang="zh-TW" altLang="zh-TW" sz="1500" kern="0" dirty="0" smtClean="0">
                          <a:effectLst/>
                          <a:latin typeface="微軟正黑體" panose="020B0604030504040204" pitchFamily="34" charset="-120"/>
                          <a:ea typeface="微軟正黑體" panose="020B0604030504040204" pitchFamily="34" charset="-120"/>
                        </a:rPr>
                        <a:t>八開圖畫紙</a:t>
                      </a:r>
                      <a:endParaRPr lang="zh-TW" alt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gridSpan="2">
                  <a:txBody>
                    <a:bodyPr/>
                    <a:lstStyle/>
                    <a:p>
                      <a:pPr algn="ctr">
                        <a:lnSpc>
                          <a:spcPct val="100000"/>
                        </a:lnSpc>
                        <a:spcAft>
                          <a:spcPts val="0"/>
                        </a:spcAft>
                      </a:pPr>
                      <a:r>
                        <a:rPr lang="en-US" sz="1500" kern="100" dirty="0">
                          <a:effectLst/>
                          <a:latin typeface="微軟正黑體" panose="020B0604030504040204" pitchFamily="34" charset="-120"/>
                          <a:ea typeface="微軟正黑體" panose="020B0604030504040204" pitchFamily="34" charset="-120"/>
                        </a:rPr>
                        <a:t>17*17</a:t>
                      </a:r>
                      <a:r>
                        <a:rPr lang="zh-TW" sz="1500" kern="100" dirty="0" smtClean="0">
                          <a:effectLst/>
                          <a:latin typeface="微軟正黑體" panose="020B0604030504040204" pitchFamily="34" charset="-120"/>
                          <a:ea typeface="微軟正黑體" panose="020B0604030504040204" pitchFamily="34" charset="-120"/>
                        </a:rPr>
                        <a:t>公分</a:t>
                      </a:r>
                      <a:endParaRPr lang="en-US" altLang="zh-TW" sz="1500" kern="100" dirty="0" smtClean="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500" kern="100" dirty="0" smtClean="0">
                          <a:effectLst/>
                          <a:latin typeface="微軟正黑體" panose="020B0604030504040204" pitchFamily="34" charset="-120"/>
                          <a:ea typeface="微軟正黑體" panose="020B0604030504040204" pitchFamily="34" charset="-120"/>
                        </a:rPr>
                        <a:t>圓形</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tc hMerge="1">
                  <a:txBody>
                    <a:bodyPr/>
                    <a:lstStyle/>
                    <a:p>
                      <a:pPr algn="ctr">
                        <a:lnSpc>
                          <a:spcPct val="100000"/>
                        </a:lnSpc>
                        <a:spcAft>
                          <a:spcPts val="0"/>
                        </a:spcAft>
                      </a:pP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ct val="100000"/>
                        </a:lnSpc>
                        <a:spcAft>
                          <a:spcPts val="0"/>
                        </a:spcAft>
                      </a:pPr>
                      <a:r>
                        <a:rPr lang="zh-TW" sz="1500" kern="100" dirty="0">
                          <a:effectLst/>
                          <a:latin typeface="微軟正黑體" panose="020B0604030504040204" pitchFamily="34" charset="-120"/>
                          <a:ea typeface="微軟正黑體" panose="020B0604030504040204" pitchFamily="34" charset="-120"/>
                        </a:rPr>
                        <a:t>八開圖紙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2942181121"/>
                  </a:ext>
                </a:extLst>
              </a:tr>
              <a:tr h="457200">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交</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件</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gridSpan="6">
                  <a:txBody>
                    <a:bodyPr/>
                    <a:lstStyle/>
                    <a:p>
                      <a:pPr algn="ctr">
                        <a:lnSpc>
                          <a:spcPct val="100000"/>
                        </a:lnSpc>
                        <a:spcAft>
                          <a:spcPts val="0"/>
                        </a:spcAft>
                      </a:pPr>
                      <a:r>
                        <a:rPr lang="en-US" sz="2100" kern="100" dirty="0" smtClean="0">
                          <a:solidFill>
                            <a:srgbClr val="FF0000"/>
                          </a:solidFill>
                          <a:effectLst/>
                          <a:latin typeface="微軟正黑體" panose="020B0604030504040204" pitchFamily="34" charset="-120"/>
                          <a:ea typeface="微軟正黑體" panose="020B0604030504040204" pitchFamily="34" charset="-120"/>
                        </a:rPr>
                        <a:t>114</a:t>
                      </a:r>
                      <a:r>
                        <a:rPr lang="zh-TW" sz="2100" kern="100" dirty="0" smtClean="0">
                          <a:solidFill>
                            <a:srgbClr val="FF0000"/>
                          </a:solidFill>
                          <a:effectLst/>
                          <a:latin typeface="微軟正黑體" panose="020B0604030504040204" pitchFamily="34" charset="-120"/>
                          <a:ea typeface="微軟正黑體" panose="020B0604030504040204" pitchFamily="34" charset="-120"/>
                        </a:rPr>
                        <a:t>年</a:t>
                      </a:r>
                      <a:r>
                        <a:rPr lang="en-US" sz="2100" kern="100" dirty="0">
                          <a:solidFill>
                            <a:srgbClr val="FF0000"/>
                          </a:solidFill>
                          <a:effectLst/>
                          <a:latin typeface="微軟正黑體" panose="020B0604030504040204" pitchFamily="34" charset="-120"/>
                          <a:ea typeface="微軟正黑體" panose="020B0604030504040204" pitchFamily="34" charset="-120"/>
                        </a:rPr>
                        <a:t>2</a:t>
                      </a:r>
                      <a:r>
                        <a:rPr lang="zh-TW" sz="2100" kern="100" dirty="0">
                          <a:solidFill>
                            <a:srgbClr val="FF0000"/>
                          </a:solidFill>
                          <a:effectLst/>
                          <a:latin typeface="微軟正黑體" panose="020B0604030504040204" pitchFamily="34" charset="-120"/>
                          <a:ea typeface="微軟正黑體" panose="020B0604030504040204" pitchFamily="34" charset="-120"/>
                        </a:rPr>
                        <a:t>月</a:t>
                      </a:r>
                      <a:r>
                        <a:rPr lang="en-US" sz="2100" kern="100" dirty="0" smtClean="0">
                          <a:solidFill>
                            <a:srgbClr val="FF0000"/>
                          </a:solidFill>
                          <a:effectLst/>
                          <a:latin typeface="微軟正黑體" panose="020B0604030504040204" pitchFamily="34" charset="-120"/>
                          <a:ea typeface="微軟正黑體" panose="020B0604030504040204" pitchFamily="34" charset="-120"/>
                        </a:rPr>
                        <a:t>2</a:t>
                      </a:r>
                      <a:r>
                        <a:rPr lang="zh-TW" altLang="en-US" sz="2100" kern="100" dirty="0" smtClean="0">
                          <a:solidFill>
                            <a:srgbClr val="FF0000"/>
                          </a:solidFill>
                          <a:effectLst/>
                          <a:latin typeface="微軟正黑體" panose="020B0604030504040204" pitchFamily="34" charset="-120"/>
                          <a:ea typeface="微軟正黑體" panose="020B0604030504040204" pitchFamily="34" charset="-120"/>
                        </a:rPr>
                        <a:t>１</a:t>
                      </a:r>
                      <a:r>
                        <a:rPr lang="zh-TW" sz="2100" kern="100" dirty="0" smtClean="0">
                          <a:solidFill>
                            <a:srgbClr val="FF0000"/>
                          </a:solidFill>
                          <a:effectLst/>
                          <a:latin typeface="微軟正黑體" panose="020B0604030504040204" pitchFamily="34" charset="-120"/>
                          <a:ea typeface="微軟正黑體" panose="020B0604030504040204" pitchFamily="34" charset="-120"/>
                        </a:rPr>
                        <a:t>日</a:t>
                      </a:r>
                      <a:r>
                        <a:rPr lang="en-US" sz="2100" kern="100" dirty="0">
                          <a:solidFill>
                            <a:srgbClr val="FF0000"/>
                          </a:solidFill>
                          <a:effectLst/>
                          <a:latin typeface="微軟正黑體" panose="020B0604030504040204" pitchFamily="34" charset="-120"/>
                          <a:ea typeface="微軟正黑體" panose="020B0604030504040204" pitchFamily="34" charset="-120"/>
                        </a:rPr>
                        <a:t>(</a:t>
                      </a:r>
                      <a:r>
                        <a:rPr lang="zh-TW" sz="2100" kern="100" dirty="0">
                          <a:solidFill>
                            <a:srgbClr val="FF0000"/>
                          </a:solidFill>
                          <a:effectLst/>
                          <a:latin typeface="微軟正黑體" panose="020B0604030504040204" pitchFamily="34" charset="-120"/>
                          <a:ea typeface="微軟正黑體" panose="020B0604030504040204" pitchFamily="34" charset="-120"/>
                        </a:rPr>
                        <a:t>五</a:t>
                      </a:r>
                      <a:r>
                        <a:rPr lang="en-US" sz="2100" kern="100" dirty="0">
                          <a:solidFill>
                            <a:srgbClr val="FF0000"/>
                          </a:solidFill>
                          <a:effectLst/>
                          <a:latin typeface="微軟正黑體" panose="020B0604030504040204" pitchFamily="34" charset="-120"/>
                          <a:ea typeface="微軟正黑體" panose="020B0604030504040204" pitchFamily="34" charset="-120"/>
                        </a:rPr>
                        <a:t>)</a:t>
                      </a:r>
                      <a:r>
                        <a:rPr lang="zh-TW" sz="2100" kern="100" dirty="0">
                          <a:solidFill>
                            <a:srgbClr val="FF0000"/>
                          </a:solidFill>
                          <a:effectLst/>
                          <a:latin typeface="微軟正黑體" panose="020B0604030504040204" pitchFamily="34" charset="-120"/>
                          <a:ea typeface="微軟正黑體" panose="020B0604030504040204" pitchFamily="34" charset="-120"/>
                        </a:rPr>
                        <a:t>中午</a:t>
                      </a:r>
                      <a:r>
                        <a:rPr lang="en-US" sz="2100" kern="100" dirty="0">
                          <a:solidFill>
                            <a:srgbClr val="FF0000"/>
                          </a:solidFill>
                          <a:effectLst/>
                          <a:latin typeface="微軟正黑體" panose="020B0604030504040204" pitchFamily="34" charset="-120"/>
                          <a:ea typeface="微軟正黑體" panose="020B0604030504040204" pitchFamily="34" charset="-120"/>
                        </a:rPr>
                        <a:t>12:30</a:t>
                      </a:r>
                      <a:r>
                        <a:rPr lang="zh-TW" sz="2100" kern="100" dirty="0">
                          <a:solidFill>
                            <a:srgbClr val="FF0000"/>
                          </a:solidFill>
                          <a:effectLst/>
                          <a:latin typeface="微軟正黑體" panose="020B0604030504040204" pitchFamily="34" charset="-120"/>
                          <a:ea typeface="微軟正黑體" panose="020B0604030504040204" pitchFamily="34" charset="-120"/>
                        </a:rPr>
                        <a:t>前</a:t>
                      </a:r>
                      <a:endParaRPr lang="zh-TW"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718028841"/>
                  </a:ext>
                </a:extLst>
              </a:tr>
              <a:tr h="1851660">
                <a:tc>
                  <a:txBody>
                    <a:bodyPr/>
                    <a:lstStyle/>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主</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題</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說</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明</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marL="342900" lvl="0" indent="-342900">
                        <a:spcAft>
                          <a:spcPts val="0"/>
                        </a:spcAft>
                        <a:buFont typeface="Wingdings" panose="05000000000000000000" pitchFamily="2" charset="2"/>
                        <a:buChar char="l"/>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海報主題二擇一</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altLang="zh-TW" sz="1400" b="1" kern="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護眼密碼</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p>
                    <a:p>
                      <a:pPr marL="0" lvl="0" indent="0">
                        <a:spcAft>
                          <a:spcPts val="0"/>
                        </a:spcAft>
                        <a:buFont typeface="Wingdings" panose="05000000000000000000" pitchFamily="2" charset="2"/>
                        <a:buNone/>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853240</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］：睡滿</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］：天天</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蔬果。</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］：坐姿</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直角。</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］：避免</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光害。</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0</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護眼原則。</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護眼行動：</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用眼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 </a:t>
                      </a: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戶外活動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120 </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1400" kern="100" dirty="0" err="1"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3C</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小於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 </a:t>
                      </a: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定期就醫追蹤</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lvl="0" indent="0">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3">
                        <a:lumMod val="40000"/>
                        <a:lumOff val="60000"/>
                      </a:schemeClr>
                    </a:solidFill>
                  </a:tcPr>
                </a:tc>
                <a:tc>
                  <a:txBody>
                    <a:bodyPr/>
                    <a:lstStyle/>
                    <a:p>
                      <a:pPr marL="342900" lvl="0" indent="-342900">
                        <a:lnSpc>
                          <a:spcPct val="100000"/>
                        </a:lnSpc>
                        <a:spcAft>
                          <a:spcPts val="0"/>
                        </a:spcAft>
                        <a:buFont typeface="Wingdings" panose="05000000000000000000" pitchFamily="2" charset="2"/>
                        <a:buChar char=""/>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平面設計</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單面</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，亦可電腦繪圖。直式橫式皆可，紙張材質不限。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用餐後含點心飲料會漱口潔牙</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貝</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氏刷牙法配合</a:t>
                      </a:r>
                      <a:r>
                        <a:rPr lang="en-US" sz="1400" kern="100" dirty="0" err="1">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1000ppm</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含氟</a:t>
                      </a:r>
                      <a:r>
                        <a:rPr 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牙膏</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會使用牙線</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第一大臼齒窩溝封填</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定期看牙醫</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6">
                        <a:lumMod val="60000"/>
                        <a:lumOff val="40000"/>
                      </a:schemeClr>
                    </a:solidFill>
                  </a:tcPr>
                </a:tc>
                <a:tc>
                  <a:txBody>
                    <a:bodyPr/>
                    <a:lstStyle/>
                    <a:p>
                      <a:pPr marL="342900" lvl="0" indent="-342900">
                        <a:spcBef>
                          <a:spcPts val="250"/>
                        </a:spcBef>
                        <a:spcAft>
                          <a:spcPts val="0"/>
                        </a:spcAft>
                        <a:buFont typeface="Wingdings" panose="05000000000000000000" pitchFamily="2" charset="2"/>
                        <a:buChar char=""/>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參加競賽作品之故事架構、創意及對白設計。</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Bef>
                          <a:spcPts val="250"/>
                        </a:spcBef>
                        <a:spcAft>
                          <a:spcPts val="0"/>
                        </a:spcAft>
                        <a:buFont typeface="Wingdings" panose="05000000000000000000" pitchFamily="2" charset="2"/>
                        <a:buChar char=""/>
                      </a:pPr>
                      <a:r>
                        <a:rPr lang="zh-TW" sz="14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可自選單一主題或多個主題融合</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睡滿八小時</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天天五蔬果</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課後久坐看螢幕時間少於兩小時</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D.</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天天運動一小時</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至少</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喝足白開水拒絕含糖飲料</a:t>
                      </a:r>
                      <a:endPar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bg2">
                        <a:lumMod val="75000"/>
                      </a:schemeClr>
                    </a:solidFill>
                  </a:tcPr>
                </a:tc>
                <a:tc>
                  <a:txBody>
                    <a:bodyPr/>
                    <a:lstStyle/>
                    <a:p>
                      <a:pPr marL="342900" lvl="0" indent="-342900">
                        <a:lnSpc>
                          <a:spcPct val="100000"/>
                        </a:lnSpc>
                        <a:spcAft>
                          <a:spcPts val="0"/>
                        </a:spcAft>
                        <a:buFont typeface="Wingdings" panose="05000000000000000000" pitchFamily="2" charset="2"/>
                        <a:buChar char=""/>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磁鐵</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形狀</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：以圓形為主。</a:t>
                      </a:r>
                    </a:p>
                    <a:p>
                      <a:pPr marL="0" lvl="0" indent="0">
                        <a:lnSpc>
                          <a:spcPct val="100000"/>
                        </a:lnSpc>
                        <a:spcAft>
                          <a:spcPts val="0"/>
                        </a:spcAft>
                        <a:buFont typeface="Wingdings" panose="05000000000000000000" pitchFamily="2" charset="2"/>
                        <a:buNone/>
                      </a:pPr>
                      <a:r>
                        <a:rPr lang="zh-TW" sz="14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聰明就醫 </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 </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知道 </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8 </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行動</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以下主</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題</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擇一</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設計</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五知道：全民納保、量能付費、發揮自助互助精神、照顧弱勢、健保需要收支平衡</a:t>
                      </a:r>
                      <a:endParaRPr lang="en-US" altLang="zh-TW"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八行動：正確分級醫療、正確使用急診資源、不重複就醫、清楚表述病症、尊重與感謝、遵醫囑用藥、用藥前看標示、珍惜健保</a:t>
                      </a:r>
                      <a:endParaRPr lang="en-US" altLang="zh-TW"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Aft>
                          <a:spcPts val="0"/>
                        </a:spcAft>
                        <a:buFont typeface="Wingdings" panose="05000000000000000000" pitchFamily="2" charset="2"/>
                        <a:buNone/>
                      </a:pP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4">
                        <a:lumMod val="20000"/>
                        <a:lumOff val="80000"/>
                      </a:schemeClr>
                    </a:solidFill>
                  </a:tcPr>
                </a:tc>
                <a:tc gridSpan="2">
                  <a:txBody>
                    <a:bodyPr/>
                    <a:lstStyle/>
                    <a:p>
                      <a:pPr marL="342900" lvl="0" indent="-342900">
                        <a:spcAft>
                          <a:spcPts val="0"/>
                        </a:spcAft>
                        <a:buFont typeface="Wingdings" panose="05000000000000000000" pitchFamily="2" charset="2"/>
                        <a:buChar char=""/>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標語</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插畫</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方式創作，製作方式不限</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例如</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平面手繪或電腦繪圖等皆可，且不限顏料或畫風，黑白或彩色均可</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，但請勿用立體剪貼。</a:t>
                      </a:r>
                    </a:p>
                    <a:p>
                      <a:pPr>
                        <a:spcAft>
                          <a:spcPts val="0"/>
                        </a:spcAft>
                      </a:pPr>
                      <a:r>
                        <a:rPr 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性教育</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我的青春記事</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愛滋病</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防治與關懷</a:t>
                      </a:r>
                    </a:p>
                  </a:txBody>
                  <a:tcPr marL="51435" marR="51435" marT="0" marB="0">
                    <a:solidFill>
                      <a:schemeClr val="accent4">
                        <a:lumMod val="20000"/>
                        <a:lumOff val="80000"/>
                      </a:schemeClr>
                    </a:solidFill>
                  </a:tcPr>
                </a:tc>
                <a:tc hMerge="1">
                  <a:txBody>
                    <a:bodyPr/>
                    <a:lstStyle/>
                    <a:p>
                      <a:endParaRPr lang="zh-TW" altLang="en-US"/>
                    </a:p>
                  </a:txBody>
                  <a:tcPr/>
                </a:tc>
                <a:extLst>
                  <a:ext uri="{0D108BD9-81ED-4DB2-BD59-A6C34878D82A}">
                    <a16:rowId xmlns:a16="http://schemas.microsoft.com/office/drawing/2014/main" val="3688039081"/>
                  </a:ext>
                </a:extLst>
              </a:tr>
            </a:tbl>
          </a:graphicData>
        </a:graphic>
      </p:graphicFrame>
      <p:sp>
        <p:nvSpPr>
          <p:cNvPr id="5" name="Rectangle 1"/>
          <p:cNvSpPr>
            <a:spLocks noChangeArrowheads="1"/>
          </p:cNvSpPr>
          <p:nvPr/>
        </p:nvSpPr>
        <p:spPr bwMode="auto">
          <a:xfrm>
            <a:off x="128766" y="44624"/>
            <a:ext cx="362208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zh-TW" sz="2400" b="1" dirty="0" smtClean="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113</a:t>
            </a:r>
            <a:r>
              <a:rPr lang="zh-TW" altLang="en-US" sz="2400" b="1" dirty="0" smtClean="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健</a:t>
            </a:r>
            <a:r>
              <a:rPr lang="zh-TW" altLang="en-US" sz="24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促藝文競賽一覽表</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74966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075114774"/>
              </p:ext>
            </p:extLst>
          </p:nvPr>
        </p:nvGraphicFramePr>
        <p:xfrm>
          <a:off x="128766" y="548680"/>
          <a:ext cx="8849898" cy="6413262"/>
        </p:xfrm>
        <a:graphic>
          <a:graphicData uri="http://schemas.openxmlformats.org/drawingml/2006/table">
            <a:tbl>
              <a:tblPr firstRow="1" firstCol="1" bandRow="1">
                <a:tableStyleId>{5C22544A-7EE6-4342-B048-85BDC9FD1C3A}</a:tableStyleId>
              </a:tblPr>
              <a:tblGrid>
                <a:gridCol w="427513">
                  <a:extLst>
                    <a:ext uri="{9D8B030D-6E8A-4147-A177-3AD203B41FA5}">
                      <a16:colId xmlns:a16="http://schemas.microsoft.com/office/drawing/2014/main" val="1752903357"/>
                    </a:ext>
                  </a:extLst>
                </a:gridCol>
                <a:gridCol w="1684477">
                  <a:extLst>
                    <a:ext uri="{9D8B030D-6E8A-4147-A177-3AD203B41FA5}">
                      <a16:colId xmlns:a16="http://schemas.microsoft.com/office/drawing/2014/main" val="3027254020"/>
                    </a:ext>
                  </a:extLst>
                </a:gridCol>
                <a:gridCol w="1684477">
                  <a:extLst>
                    <a:ext uri="{9D8B030D-6E8A-4147-A177-3AD203B41FA5}">
                      <a16:colId xmlns:a16="http://schemas.microsoft.com/office/drawing/2014/main" val="2250500083"/>
                    </a:ext>
                  </a:extLst>
                </a:gridCol>
                <a:gridCol w="1684477">
                  <a:extLst>
                    <a:ext uri="{9D8B030D-6E8A-4147-A177-3AD203B41FA5}">
                      <a16:colId xmlns:a16="http://schemas.microsoft.com/office/drawing/2014/main" val="821099154"/>
                    </a:ext>
                  </a:extLst>
                </a:gridCol>
                <a:gridCol w="1684477">
                  <a:extLst>
                    <a:ext uri="{9D8B030D-6E8A-4147-A177-3AD203B41FA5}">
                      <a16:colId xmlns:a16="http://schemas.microsoft.com/office/drawing/2014/main" val="1022510748"/>
                    </a:ext>
                  </a:extLst>
                </a:gridCol>
                <a:gridCol w="108008">
                  <a:extLst>
                    <a:ext uri="{9D8B030D-6E8A-4147-A177-3AD203B41FA5}">
                      <a16:colId xmlns:a16="http://schemas.microsoft.com/office/drawing/2014/main" val="3157519957"/>
                    </a:ext>
                  </a:extLst>
                </a:gridCol>
                <a:gridCol w="1576469">
                  <a:extLst>
                    <a:ext uri="{9D8B030D-6E8A-4147-A177-3AD203B41FA5}">
                      <a16:colId xmlns:a16="http://schemas.microsoft.com/office/drawing/2014/main" val="3026296246"/>
                    </a:ext>
                  </a:extLst>
                </a:gridCol>
              </a:tblGrid>
              <a:tr h="995601">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rPr>
                        <a:t> </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「我</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視力‧</a:t>
                      </a:r>
                      <a:r>
                        <a:rPr lang="en-US"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EYE</a:t>
                      </a: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設計」貼圖設計競賽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口腔衛生</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500" kern="0" dirty="0">
                          <a:solidFill>
                            <a:schemeClr val="tx2">
                              <a:lumMod val="75000"/>
                              <a:lumOff val="25000"/>
                            </a:schemeClr>
                          </a:solidFill>
                          <a:effectLst/>
                          <a:latin typeface="微軟正黑體" panose="020B0604030504040204" pitchFamily="34" charset="-120"/>
                          <a:ea typeface="微軟正黑體" panose="020B0604030504040204" pitchFamily="34" charset="-120"/>
                        </a:rPr>
                        <a:t>創意漫畫徵圖競賽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健康體位創意競</a:t>
                      </a:r>
                    </a:p>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賽四格漫畫徵稿</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gridSpan="2">
                  <a:txBody>
                    <a:bodyPr/>
                    <a:lstStyle/>
                    <a:p>
                      <a:pPr algn="ctr">
                        <a:lnSpc>
                          <a:spcPct val="100000"/>
                        </a:lnSpc>
                        <a:spcAft>
                          <a:spcPts val="0"/>
                        </a:spcAft>
                      </a:pPr>
                      <a:r>
                        <a:rPr lang="zh-TW" sz="14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全民健保暨正確用藥</a:t>
                      </a:r>
                    </a:p>
                    <a:p>
                      <a:pPr algn="ctr">
                        <a:lnSpc>
                          <a:spcPct val="100000"/>
                        </a:lnSpc>
                        <a:spcAft>
                          <a:spcPts val="0"/>
                        </a:spcAft>
                      </a:pPr>
                      <a:r>
                        <a:rPr 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 </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創意</a:t>
                      </a: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磁鐵圖像</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設計</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競賽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hMerge="1">
                  <a:txBody>
                    <a:bodyPr/>
                    <a:lstStyle/>
                    <a:p>
                      <a:pPr algn="ctr">
                        <a:lnSpc>
                          <a:spcPct val="100000"/>
                        </a:lnSpc>
                        <a:spcAft>
                          <a:spcPts val="0"/>
                        </a:spcAft>
                      </a:pP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性教育</a:t>
                      </a:r>
                      <a:r>
                        <a:rPr lang="en-US"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愛滋防治</a:t>
                      </a:r>
                    </a:p>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設計</a:t>
                      </a: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比賽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extLst>
                  <a:ext uri="{0D108BD9-81ED-4DB2-BD59-A6C34878D82A}">
                    <a16:rowId xmlns:a16="http://schemas.microsoft.com/office/drawing/2014/main" val="1846727678"/>
                  </a:ext>
                </a:extLst>
              </a:tr>
              <a:tr h="474785">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參賽</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三年級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四年級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五年級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gridSpan="2">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六年級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tc hMerge="1">
                  <a:txBody>
                    <a:bodyPr/>
                    <a:lstStyle/>
                    <a:p>
                      <a:pPr algn="ctr">
                        <a:lnSpc>
                          <a:spcPts val="1800"/>
                        </a:lnSpc>
                        <a:spcAft>
                          <a:spcPts val="0"/>
                        </a:spcAft>
                      </a:pP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ts val="1800"/>
                        </a:lnSpc>
                        <a:spcAft>
                          <a:spcPts val="0"/>
                        </a:spcAft>
                      </a:pPr>
                      <a:r>
                        <a:rPr lang="zh-TW" sz="1800" b="1" kern="100" dirty="0">
                          <a:effectLst/>
                          <a:latin typeface="微軟正黑體" panose="020B0604030504040204" pitchFamily="34" charset="-120"/>
                          <a:ea typeface="微軟正黑體" panose="020B0604030504040204" pitchFamily="34" charset="-120"/>
                        </a:rPr>
                        <a:t>六年級</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932721632"/>
                  </a:ext>
                </a:extLst>
              </a:tr>
              <a:tr h="594396">
                <a:tc>
                  <a:txBody>
                    <a:bodyPr/>
                    <a:lstStyle/>
                    <a:p>
                      <a:pPr algn="ctr">
                        <a:lnSpc>
                          <a:spcPct val="100000"/>
                        </a:lnSpc>
                        <a:spcAft>
                          <a:spcPts val="0"/>
                        </a:spcAft>
                      </a:pPr>
                      <a:r>
                        <a:rPr lang="zh-TW" altLang="en-US"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規格</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zh-TW" altLang="en-US" sz="1500" kern="0" dirty="0">
                          <a:effectLst/>
                          <a:latin typeface="微軟正黑體" panose="020B0604030504040204" pitchFamily="34" charset="-120"/>
                          <a:ea typeface="微軟正黑體" panose="020B0604030504040204" pitchFamily="34" charset="-120"/>
                        </a:rPr>
                        <a:t>四</a:t>
                      </a:r>
                      <a:r>
                        <a:rPr lang="zh-TW" sz="1500" kern="0" dirty="0" smtClean="0">
                          <a:effectLst/>
                          <a:latin typeface="微軟正黑體" panose="020B0604030504040204" pitchFamily="34" charset="-120"/>
                          <a:ea typeface="微軟正黑體" panose="020B0604030504040204" pitchFamily="34" charset="-120"/>
                        </a:rPr>
                        <a:t>開</a:t>
                      </a:r>
                      <a:r>
                        <a:rPr lang="zh-TW" sz="1500" kern="0" dirty="0">
                          <a:effectLst/>
                          <a:latin typeface="微軟正黑體" panose="020B0604030504040204" pitchFamily="34" charset="-120"/>
                          <a:ea typeface="微軟正黑體" panose="020B0604030504040204" pitchFamily="34" charset="-120"/>
                        </a:rPr>
                        <a:t>圖畫紙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40000"/>
                        <a:lumOff val="60000"/>
                      </a:schemeClr>
                    </a:solidFill>
                  </a:tcPr>
                </a:tc>
                <a:tc>
                  <a:txBody>
                    <a:bodyPr/>
                    <a:lstStyle/>
                    <a:p>
                      <a:pPr algn="ctr">
                        <a:lnSpc>
                          <a:spcPct val="100000"/>
                        </a:lnSpc>
                        <a:spcAft>
                          <a:spcPts val="0"/>
                        </a:spcAft>
                      </a:pPr>
                      <a:r>
                        <a:rPr lang="zh-TW" sz="1500" kern="0" dirty="0">
                          <a:effectLst/>
                          <a:latin typeface="微軟正黑體" panose="020B0604030504040204" pitchFamily="34" charset="-120"/>
                          <a:ea typeface="微軟正黑體" panose="020B0604030504040204" pitchFamily="34" charset="-120"/>
                        </a:rPr>
                        <a:t>八開圖畫紙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ct val="100000"/>
                        </a:lnSpc>
                        <a:spcAft>
                          <a:spcPts val="0"/>
                        </a:spcAft>
                      </a:pPr>
                      <a:r>
                        <a:rPr lang="zh-TW" altLang="zh-TW" sz="1500" kern="0" dirty="0" smtClean="0">
                          <a:effectLst/>
                          <a:latin typeface="微軟正黑體" panose="020B0604030504040204" pitchFamily="34" charset="-120"/>
                          <a:ea typeface="微軟正黑體" panose="020B0604030504040204" pitchFamily="34" charset="-120"/>
                        </a:rPr>
                        <a:t>八開圖畫紙</a:t>
                      </a:r>
                      <a:endParaRPr lang="zh-TW" alt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bg2">
                        <a:lumMod val="75000"/>
                      </a:schemeClr>
                    </a:solidFill>
                  </a:tcPr>
                </a:tc>
                <a:tc gridSpan="2">
                  <a:txBody>
                    <a:bodyPr/>
                    <a:lstStyle/>
                    <a:p>
                      <a:pPr algn="ctr">
                        <a:lnSpc>
                          <a:spcPct val="100000"/>
                        </a:lnSpc>
                        <a:spcAft>
                          <a:spcPts val="0"/>
                        </a:spcAft>
                      </a:pPr>
                      <a:r>
                        <a:rPr lang="en-US" sz="1500" kern="100" dirty="0">
                          <a:effectLst/>
                          <a:latin typeface="微軟正黑體" panose="020B0604030504040204" pitchFamily="34" charset="-120"/>
                          <a:ea typeface="微軟正黑體" panose="020B0604030504040204" pitchFamily="34" charset="-120"/>
                        </a:rPr>
                        <a:t>17*17</a:t>
                      </a:r>
                      <a:r>
                        <a:rPr lang="zh-TW" sz="1500" kern="100" dirty="0" smtClean="0">
                          <a:effectLst/>
                          <a:latin typeface="微軟正黑體" panose="020B0604030504040204" pitchFamily="34" charset="-120"/>
                          <a:ea typeface="微軟正黑體" panose="020B0604030504040204" pitchFamily="34" charset="-120"/>
                        </a:rPr>
                        <a:t>公分</a:t>
                      </a:r>
                      <a:endParaRPr lang="en-US" altLang="zh-TW" sz="1500" kern="100" dirty="0" smtClean="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500" kern="100" dirty="0" smtClean="0">
                          <a:effectLst/>
                          <a:latin typeface="微軟正黑體" panose="020B0604030504040204" pitchFamily="34" charset="-120"/>
                          <a:ea typeface="微軟正黑體" panose="020B0604030504040204" pitchFamily="34" charset="-120"/>
                        </a:rPr>
                        <a:t>圓形</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tc hMerge="1">
                  <a:txBody>
                    <a:bodyPr/>
                    <a:lstStyle/>
                    <a:p>
                      <a:pPr algn="ctr">
                        <a:lnSpc>
                          <a:spcPct val="100000"/>
                        </a:lnSpc>
                        <a:spcAft>
                          <a:spcPts val="0"/>
                        </a:spcAft>
                      </a:pP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60000"/>
                        <a:lumOff val="40000"/>
                      </a:schemeClr>
                    </a:solidFill>
                  </a:tcPr>
                </a:tc>
                <a:tc>
                  <a:txBody>
                    <a:bodyPr/>
                    <a:lstStyle/>
                    <a:p>
                      <a:pPr algn="ctr">
                        <a:lnSpc>
                          <a:spcPct val="100000"/>
                        </a:lnSpc>
                        <a:spcAft>
                          <a:spcPts val="0"/>
                        </a:spcAft>
                      </a:pPr>
                      <a:r>
                        <a:rPr lang="zh-TW" sz="1500" kern="100" dirty="0">
                          <a:effectLst/>
                          <a:latin typeface="微軟正黑體" panose="020B0604030504040204" pitchFamily="34" charset="-120"/>
                          <a:ea typeface="微軟正黑體" panose="020B0604030504040204" pitchFamily="34" charset="-120"/>
                        </a:rPr>
                        <a:t>八開圖紙</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4">
                        <a:lumMod val="20000"/>
                        <a:lumOff val="80000"/>
                      </a:schemeClr>
                    </a:solidFill>
                  </a:tcPr>
                </a:tc>
                <a:extLst>
                  <a:ext uri="{0D108BD9-81ED-4DB2-BD59-A6C34878D82A}">
                    <a16:rowId xmlns:a16="http://schemas.microsoft.com/office/drawing/2014/main" val="2942181121"/>
                  </a:ext>
                </a:extLst>
              </a:tr>
              <a:tr h="457200">
                <a:tc>
                  <a:txBody>
                    <a:bodyPr/>
                    <a:lstStyle/>
                    <a:p>
                      <a:pPr algn="ctr">
                        <a:lnSpc>
                          <a:spcPct val="100000"/>
                        </a:lnSpc>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rPr>
                        <a:t>交</a:t>
                      </a:r>
                      <a:r>
                        <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rPr>
                        <a:t>件</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algn="ctr">
                        <a:lnSpc>
                          <a:spcPct val="100000"/>
                        </a:lnSpc>
                        <a:spcAft>
                          <a:spcPts val="0"/>
                        </a:spcAft>
                      </a:pP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3/7(</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a:txBody>
                    <a:bodyPr/>
                    <a:lstStyle/>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3/3(</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)-3/14(</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3/7(</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altLang="zh-TW" sz="18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a:txBody>
                    <a:bodyPr/>
                    <a:lstStyle/>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2/18(</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)-2/27(</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gridSpan="2">
                  <a:txBody>
                    <a:bodyPr/>
                    <a:lstStyle/>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3/10(</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)-3/14(</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a:lnSpc>
                          <a:spcPct val="100000"/>
                        </a:lnSpc>
                        <a:spcAft>
                          <a:spcPts val="0"/>
                        </a:spcAft>
                      </a:pPr>
                      <a:r>
                        <a:rPr lang="en-US"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件</a:t>
                      </a:r>
                      <a:endParaRPr lang="zh-TW" altLang="zh-TW" sz="1400"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CC"/>
                    </a:solidFill>
                  </a:tcPr>
                </a:tc>
                <a:tc hMerge="1">
                  <a:txBody>
                    <a:bodyPr/>
                    <a:lstStyle/>
                    <a:p>
                      <a:endParaRPr lang="zh-TW" altLang="en-US"/>
                    </a:p>
                  </a:txBody>
                  <a:tcPr/>
                </a:tc>
                <a:extLst>
                  <a:ext uri="{0D108BD9-81ED-4DB2-BD59-A6C34878D82A}">
                    <a16:rowId xmlns:a16="http://schemas.microsoft.com/office/drawing/2014/main" val="2718028841"/>
                  </a:ext>
                </a:extLst>
              </a:tr>
              <a:tr h="1851660">
                <a:tc>
                  <a:txBody>
                    <a:bodyPr/>
                    <a:lstStyle/>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主</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題</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說</a:t>
                      </a:r>
                      <a:endParaRPr lang="en-US" alt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sz="1500" kern="100" dirty="0" smtClean="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明</a:t>
                      </a:r>
                      <a:endParaRPr lang="zh-TW" sz="1500" kern="100" dirty="0">
                        <a:solidFill>
                          <a:schemeClr val="tx2">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40000"/>
                        <a:lumOff val="60000"/>
                      </a:schemeClr>
                    </a:solidFill>
                  </a:tcPr>
                </a:tc>
                <a:tc>
                  <a:txBody>
                    <a:bodyPr/>
                    <a:lstStyle/>
                    <a:p>
                      <a:pPr marL="342900" lvl="0" indent="-342900">
                        <a:spcAft>
                          <a:spcPts val="0"/>
                        </a:spcAft>
                        <a:buFont typeface="Wingdings" panose="05000000000000000000" pitchFamily="2" charset="2"/>
                        <a:buChar char="l"/>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海報主題二擇一</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altLang="zh-TW" sz="1400" b="1" kern="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護眼密碼</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p>
                    <a:p>
                      <a:pPr marL="0" lvl="0" indent="0">
                        <a:spcAft>
                          <a:spcPts val="0"/>
                        </a:spcAft>
                        <a:buFont typeface="Wingdings" panose="05000000000000000000" pitchFamily="2" charset="2"/>
                        <a:buNone/>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853240</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］：睡滿</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8</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］：天天</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5</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蔬果。</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］：坐姿</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直角。</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］：避免</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4</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光害。</a:t>
                      </a:r>
                    </a:p>
                    <a:p>
                      <a:pPr marL="0" lvl="0"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0</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護眼原則。</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護眼行動：</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用眼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3010 </a:t>
                      </a: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戶外活動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120 </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en-US" altLang="zh-TW" sz="1400" kern="100" dirty="0" err="1"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3C</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小於 </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 </a:t>
                      </a:r>
                    </a:p>
                    <a:p>
                      <a:pPr marL="457200" lvl="1" indent="0">
                        <a:spcAft>
                          <a:spcPts val="0"/>
                        </a:spcAft>
                        <a:buFont typeface="Wingdings" panose="05000000000000000000" pitchFamily="2" charset="2"/>
                        <a:buNone/>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定期就醫追蹤</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lvl="0" indent="0">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3">
                        <a:lumMod val="40000"/>
                        <a:lumOff val="60000"/>
                      </a:schemeClr>
                    </a:solidFill>
                  </a:tcPr>
                </a:tc>
                <a:tc>
                  <a:txBody>
                    <a:bodyPr/>
                    <a:lstStyle/>
                    <a:p>
                      <a:pPr marL="342900" lvl="0" indent="-342900">
                        <a:lnSpc>
                          <a:spcPct val="100000"/>
                        </a:lnSpc>
                        <a:spcAft>
                          <a:spcPts val="0"/>
                        </a:spcAft>
                        <a:buFont typeface="Wingdings" panose="05000000000000000000" pitchFamily="2" charset="2"/>
                        <a:buChar char=""/>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平面設計</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單面</a:t>
                      </a:r>
                      <a:r>
                        <a:rPr lang="en-US"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，亦可電腦繪圖。直式橫式皆可，紙張材質不限。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用餐後含點心飲料會漱口潔牙</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貝</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氏刷牙法配合</a:t>
                      </a:r>
                      <a:r>
                        <a:rPr lang="en-US" sz="1400" kern="100" dirty="0" err="1">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1000ppm</a:t>
                      </a: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含氟</a:t>
                      </a:r>
                      <a:r>
                        <a:rPr 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牙膏</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u"/>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會使用牙線</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第一大臼齒窩溝封填</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定期看牙醫</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6">
                        <a:lumMod val="60000"/>
                        <a:lumOff val="40000"/>
                      </a:schemeClr>
                    </a:solidFill>
                  </a:tcPr>
                </a:tc>
                <a:tc>
                  <a:txBody>
                    <a:bodyPr/>
                    <a:lstStyle/>
                    <a:p>
                      <a:pPr marL="342900" lvl="0" indent="-342900">
                        <a:spcBef>
                          <a:spcPts val="250"/>
                        </a:spcBef>
                        <a:spcAft>
                          <a:spcPts val="0"/>
                        </a:spcAft>
                        <a:buFont typeface="Wingdings" panose="05000000000000000000" pitchFamily="2" charset="2"/>
                        <a:buChar char=""/>
                      </a:pP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參加競賽作品之故事架構、創意及對白設計。</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Bef>
                          <a:spcPts val="250"/>
                        </a:spcBef>
                        <a:spcAft>
                          <a:spcPts val="0"/>
                        </a:spcAft>
                        <a:buFont typeface="Wingdings" panose="05000000000000000000" pitchFamily="2" charset="2"/>
                        <a:buChar char=""/>
                      </a:pPr>
                      <a:r>
                        <a:rPr lang="zh-TW" sz="14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可自選單一主題或多個主題融合</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睡滿八小時</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天天五蔬果</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課後久坐看螢幕時間少於兩小時</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D.</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天天運動一小時</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至少</a:t>
                      </a: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spcAft>
                          <a:spcPts val="0"/>
                        </a:spcAft>
                        <a:buFont typeface="Wingdings" panose="05000000000000000000" pitchFamily="2" charset="2"/>
                        <a:buChar char="u"/>
                      </a:pPr>
                      <a:r>
                        <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喝足白開水拒絕含糖飲料</a:t>
                      </a:r>
                      <a:endParaRPr lang="zh-TW" alt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bg2">
                        <a:lumMod val="75000"/>
                      </a:schemeClr>
                    </a:solidFill>
                  </a:tcPr>
                </a:tc>
                <a:tc>
                  <a:txBody>
                    <a:bodyPr/>
                    <a:lstStyle/>
                    <a:p>
                      <a:pPr marL="342900" lvl="0" indent="-342900">
                        <a:lnSpc>
                          <a:spcPct val="100000"/>
                        </a:lnSpc>
                        <a:spcAft>
                          <a:spcPts val="0"/>
                        </a:spcAft>
                        <a:buFont typeface="Wingdings" panose="05000000000000000000" pitchFamily="2" charset="2"/>
                        <a:buChar char=""/>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磁鐵</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形狀</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：以圓形為主。</a:t>
                      </a:r>
                    </a:p>
                    <a:p>
                      <a:pPr marL="0" lvl="0" indent="0">
                        <a:lnSpc>
                          <a:spcPct val="100000"/>
                        </a:lnSpc>
                        <a:spcAft>
                          <a:spcPts val="0"/>
                        </a:spcAft>
                        <a:buFont typeface="Wingdings" panose="05000000000000000000" pitchFamily="2" charset="2"/>
                        <a:buNone/>
                      </a:pPr>
                      <a:r>
                        <a:rPr lang="zh-TW" sz="1400" b="1"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聰明就醫 </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 </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知道 </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8 </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行動</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以下主</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題</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擇一</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設計</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五知道：全民納保、量能付費、發揮自助互助精神、照顧弱勢、健保需要收支平衡</a:t>
                      </a:r>
                      <a:endParaRPr lang="en-US" altLang="zh-TW"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71450" indent="-171450" algn="just">
                        <a:lnSpc>
                          <a:spcPts val="1600"/>
                        </a:lnSpc>
                        <a:spcAft>
                          <a:spcPts val="0"/>
                        </a:spcAft>
                        <a:buFont typeface="Wingdings" panose="05000000000000000000" pitchFamily="2" charset="2"/>
                        <a:buChar char="u"/>
                      </a:pPr>
                      <a:r>
                        <a:rPr lang="zh-TW" altLang="en-US"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八行動：正確分級醫療、正確使用急診資源、不重複就醫、清楚表述病症、尊重與感謝、遵醫囑用藥、用藥前看標示、珍惜健保</a:t>
                      </a:r>
                      <a:endParaRPr lang="en-US" altLang="zh-TW" sz="12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Aft>
                          <a:spcPts val="0"/>
                        </a:spcAft>
                        <a:buFont typeface="Wingdings" panose="05000000000000000000" pitchFamily="2" charset="2"/>
                        <a:buNone/>
                      </a:pP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Aft>
                          <a:spcPts val="0"/>
                        </a:spcAft>
                        <a:buFont typeface="Wingdings" panose="05000000000000000000" pitchFamily="2" charset="2"/>
                        <a:buNone/>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solidFill>
                      <a:schemeClr val="accent4">
                        <a:lumMod val="20000"/>
                        <a:lumOff val="80000"/>
                      </a:schemeClr>
                    </a:solidFill>
                  </a:tcPr>
                </a:tc>
                <a:tc gridSpan="2">
                  <a:txBody>
                    <a:bodyPr/>
                    <a:lstStyle/>
                    <a:p>
                      <a:pPr marL="342900" lvl="0" indent="-342900">
                        <a:spcAft>
                          <a:spcPts val="0"/>
                        </a:spcAft>
                        <a:buFont typeface="Wingdings" panose="05000000000000000000" pitchFamily="2" charset="2"/>
                        <a:buChar char=""/>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標語</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插畫</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方式創作，製作方式不限</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例如</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平面手繪或電腦繪圖等皆可，且不限顏料或畫風，黑白或彩色均可</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，但請勿用立體剪貼。</a:t>
                      </a:r>
                    </a:p>
                    <a:p>
                      <a:pPr>
                        <a:spcAft>
                          <a:spcPts val="0"/>
                        </a:spcAft>
                      </a:pPr>
                      <a:r>
                        <a:rPr lang="zh-TW" sz="14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主題</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性教育</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我的青春記事</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u"/>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愛滋病</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防治與關懷</a:t>
                      </a:r>
                    </a:p>
                  </a:txBody>
                  <a:tcPr marL="51435" marR="51435" marT="0" marB="0">
                    <a:solidFill>
                      <a:schemeClr val="accent4">
                        <a:lumMod val="20000"/>
                        <a:lumOff val="80000"/>
                      </a:schemeClr>
                    </a:solidFill>
                  </a:tcPr>
                </a:tc>
                <a:tc hMerge="1">
                  <a:txBody>
                    <a:bodyPr/>
                    <a:lstStyle/>
                    <a:p>
                      <a:endParaRPr lang="zh-TW" altLang="en-US"/>
                    </a:p>
                  </a:txBody>
                  <a:tcPr/>
                </a:tc>
                <a:extLst>
                  <a:ext uri="{0D108BD9-81ED-4DB2-BD59-A6C34878D82A}">
                    <a16:rowId xmlns:a16="http://schemas.microsoft.com/office/drawing/2014/main" val="3688039081"/>
                  </a:ext>
                </a:extLst>
              </a:tr>
            </a:tbl>
          </a:graphicData>
        </a:graphic>
      </p:graphicFrame>
      <p:sp>
        <p:nvSpPr>
          <p:cNvPr id="5" name="Rectangle 1"/>
          <p:cNvSpPr>
            <a:spLocks noChangeArrowheads="1"/>
          </p:cNvSpPr>
          <p:nvPr/>
        </p:nvSpPr>
        <p:spPr bwMode="auto">
          <a:xfrm>
            <a:off x="128766" y="44624"/>
            <a:ext cx="362208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zh-TW" sz="2400" b="1" dirty="0" smtClean="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113</a:t>
            </a:r>
            <a:r>
              <a:rPr lang="zh-TW" altLang="en-US" sz="2400" b="1" dirty="0" smtClean="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健</a:t>
            </a:r>
            <a:r>
              <a:rPr lang="zh-TW" altLang="en-US" sz="2400" b="1"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促藝文競賽一覽表</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694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8632" y="476672"/>
            <a:ext cx="6986736" cy="994122"/>
          </a:xfrm>
        </p:spPr>
        <p:style>
          <a:lnRef idx="3">
            <a:schemeClr val="lt1"/>
          </a:lnRef>
          <a:fillRef idx="1">
            <a:schemeClr val="accent2"/>
          </a:fillRef>
          <a:effectRef idx="1">
            <a:schemeClr val="accent2"/>
          </a:effectRef>
          <a:fontRef idx="minor">
            <a:schemeClr val="lt1"/>
          </a:fontRef>
        </p:style>
        <p:txBody>
          <a:bodyPr/>
          <a:lstStyle/>
          <a:p>
            <a:r>
              <a:rPr lang="zh-TW" altLang="zh-TW" sz="4000" b="1" dirty="0">
                <a:latin typeface="微軟正黑體" panose="020B0604030504040204" pitchFamily="34" charset="-120"/>
                <a:ea typeface="微軟正黑體" panose="020B0604030504040204" pitchFamily="34" charset="-120"/>
              </a:rPr>
              <a:t>「我</a:t>
            </a:r>
            <a:r>
              <a:rPr lang="en-US" altLang="zh-TW" sz="4000" b="1" dirty="0">
                <a:latin typeface="微軟正黑體" panose="020B0604030504040204" pitchFamily="34" charset="-120"/>
                <a:ea typeface="微軟正黑體" panose="020B0604030504040204" pitchFamily="34" charset="-120"/>
              </a:rPr>
              <a:t>EYE</a:t>
            </a:r>
            <a:r>
              <a:rPr lang="zh-TW" altLang="zh-TW" sz="4000" b="1" dirty="0">
                <a:latin typeface="微軟正黑體" panose="020B0604030504040204" pitchFamily="34" charset="-120"/>
                <a:ea typeface="微軟正黑體" panose="020B0604030504040204" pitchFamily="34" charset="-120"/>
              </a:rPr>
              <a:t>視力‧</a:t>
            </a:r>
            <a:r>
              <a:rPr lang="en-US" altLang="zh-TW" sz="4000" b="1" dirty="0" smtClean="0">
                <a:latin typeface="微軟正黑體" panose="020B0604030504040204" pitchFamily="34" charset="-120"/>
                <a:ea typeface="微軟正黑體" panose="020B0604030504040204" pitchFamily="34" charset="-120"/>
              </a:rPr>
              <a:t>EYE</a:t>
            </a:r>
            <a:r>
              <a:rPr lang="zh-TW" altLang="en-US" sz="4000" b="1" dirty="0" smtClean="0">
                <a:latin typeface="微軟正黑體" panose="020B0604030504040204" pitchFamily="34" charset="-120"/>
                <a:ea typeface="微軟正黑體" panose="020B0604030504040204" pitchFamily="34" charset="-120"/>
              </a:rPr>
              <a:t>設計</a:t>
            </a:r>
            <a:r>
              <a:rPr lang="zh-TW" altLang="zh-TW" sz="4000" b="1" dirty="0" smtClean="0">
                <a:latin typeface="微軟正黑體" panose="020B0604030504040204" pitchFamily="34" charset="-120"/>
                <a:ea typeface="微軟正黑體" panose="020B0604030504040204" pitchFamily="34" charset="-120"/>
              </a:rPr>
              <a:t>」競賽</a:t>
            </a:r>
            <a:r>
              <a:rPr lang="zh-TW" altLang="en-US" sz="4000" b="1" dirty="0" smtClean="0">
                <a:latin typeface="微軟正黑體" panose="020B0604030504040204" pitchFamily="34" charset="-120"/>
                <a:ea typeface="微軟正黑體" panose="020B0604030504040204" pitchFamily="34" charset="-120"/>
              </a:rPr>
              <a:t>              </a:t>
            </a:r>
            <a:endParaRPr lang="zh-TW" altLang="en-US" sz="36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09600" y="1628800"/>
            <a:ext cx="7924800" cy="4752528"/>
          </a:xfrm>
        </p:spPr>
        <p:txBody>
          <a:bodyPr>
            <a:normAutofit/>
          </a:bodyPr>
          <a:lstStyle/>
          <a:p>
            <a:r>
              <a:rPr lang="zh-TW" altLang="zh-TW" sz="3200" b="1" dirty="0">
                <a:solidFill>
                  <a:srgbClr val="FF0000"/>
                </a:solidFill>
                <a:latin typeface="微軟正黑體" panose="020B0604030504040204" pitchFamily="34" charset="-120"/>
                <a:ea typeface="微軟正黑體" panose="020B0604030504040204" pitchFamily="34" charset="-120"/>
              </a:rPr>
              <a:t>格式</a:t>
            </a:r>
            <a:r>
              <a:rPr lang="zh-TW" altLang="zh-TW" sz="3200" b="1" dirty="0" smtClean="0">
                <a:solidFill>
                  <a:srgbClr val="FF0000"/>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四</a:t>
            </a:r>
            <a:r>
              <a:rPr lang="zh-TW" altLang="en-US" sz="3200" b="1" dirty="0" smtClean="0">
                <a:solidFill>
                  <a:srgbClr val="FF0000"/>
                </a:solidFill>
                <a:latin typeface="微軟正黑體" panose="020B0604030504040204" pitchFamily="34" charset="-120"/>
                <a:ea typeface="微軟正黑體" panose="020B0604030504040204" pitchFamily="34" charset="-120"/>
              </a:rPr>
              <a:t>開大小</a:t>
            </a:r>
            <a:r>
              <a:rPr lang="en-US" altLang="zh-TW" sz="3200" b="1" dirty="0" smtClean="0">
                <a:solidFill>
                  <a:srgbClr val="FF0000"/>
                </a:solidFill>
                <a:latin typeface="微軟正黑體" panose="020B0604030504040204" pitchFamily="34" charset="-120"/>
                <a:ea typeface="微軟正黑體" panose="020B0604030504040204" pitchFamily="34" charset="-120"/>
              </a:rPr>
              <a:t>(</a:t>
            </a:r>
            <a:r>
              <a:rPr lang="zh-TW" altLang="en-US" sz="3200" b="1" dirty="0" smtClean="0">
                <a:solidFill>
                  <a:srgbClr val="FF0000"/>
                </a:solidFill>
                <a:latin typeface="微軟正黑體" panose="020B0604030504040204" pitchFamily="34" charset="-120"/>
                <a:ea typeface="微軟正黑體" panose="020B0604030504040204" pitchFamily="34" charset="-120"/>
              </a:rPr>
              <a:t>直橫皆可</a:t>
            </a:r>
            <a:r>
              <a:rPr lang="en-US" altLang="zh-TW" sz="3200" b="1" dirty="0" smtClean="0">
                <a:solidFill>
                  <a:srgbClr val="FF0000"/>
                </a:solidFill>
                <a:latin typeface="微軟正黑體" panose="020B0604030504040204" pitchFamily="34" charset="-120"/>
                <a:ea typeface="微軟正黑體" panose="020B0604030504040204" pitchFamily="34" charset="-120"/>
              </a:rPr>
              <a:t>)</a:t>
            </a:r>
            <a:endParaRPr lang="en-US" altLang="zh-TW" sz="3200" b="1" dirty="0" smtClean="0">
              <a:latin typeface="微軟正黑體" panose="020B0604030504040204" pitchFamily="34" charset="-120"/>
              <a:ea typeface="微軟正黑體" panose="020B0604030504040204" pitchFamily="34" charset="-120"/>
            </a:endParaRPr>
          </a:p>
          <a:p>
            <a:pPr>
              <a:lnSpc>
                <a:spcPct val="120000"/>
              </a:lnSpc>
            </a:pPr>
            <a:r>
              <a:rPr lang="zh-TW" altLang="en-US" sz="3200" b="1" dirty="0" smtClean="0">
                <a:latin typeface="微軟正黑體" panose="020B0604030504040204" pitchFamily="34" charset="-120"/>
                <a:ea typeface="微軟正黑體" panose="020B0604030504040204" pitchFamily="34" charset="-120"/>
              </a:rPr>
              <a:t>內容</a:t>
            </a:r>
            <a:r>
              <a:rPr lang="en-US" altLang="zh-TW" sz="3200" b="1" dirty="0" smtClean="0">
                <a:latin typeface="微軟正黑體" panose="020B0604030504040204" pitchFamily="34" charset="-120"/>
                <a:ea typeface="微軟正黑體" panose="020B0604030504040204" pitchFamily="34" charset="-120"/>
              </a:rPr>
              <a:t>：</a:t>
            </a:r>
          </a:p>
        </p:txBody>
      </p:sp>
      <p:sp>
        <p:nvSpPr>
          <p:cNvPr id="4" name="文字方塊 3"/>
          <p:cNvSpPr txBox="1"/>
          <p:nvPr/>
        </p:nvSpPr>
        <p:spPr>
          <a:xfrm>
            <a:off x="5813222" y="1628800"/>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smtClean="0">
                <a:latin typeface="微軟正黑體" panose="020B0604030504040204" pitchFamily="34" charset="-120"/>
                <a:ea typeface="微軟正黑體" panose="020B0604030504040204" pitchFamily="34" charset="-120"/>
              </a:rPr>
              <a:t>三年級</a:t>
            </a:r>
            <a:r>
              <a:rPr lang="zh-TW" altLang="en-US" sz="2000" b="1" dirty="0" smtClean="0">
                <a:latin typeface="微軟正黑體" panose="020B0604030504040204" pitchFamily="34" charset="-120"/>
                <a:ea typeface="微軟正黑體" panose="020B0604030504040204" pitchFamily="34" charset="-120"/>
              </a:rPr>
              <a:t>為主</a:t>
            </a:r>
            <a:endParaRPr lang="zh-TW" altLang="en-US" sz="2000" b="1"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rotWithShape="1">
          <a:blip r:embed="rId2"/>
          <a:srcRect l="7001" t="30225" r="49994" b="31276"/>
          <a:stretch/>
        </p:blipFill>
        <p:spPr>
          <a:xfrm>
            <a:off x="971600" y="2996952"/>
            <a:ext cx="7435870" cy="3744416"/>
          </a:xfrm>
          <a:prstGeom prst="rect">
            <a:avLst/>
          </a:prstGeom>
        </p:spPr>
      </p:pic>
    </p:spTree>
    <p:extLst>
      <p:ext uri="{BB962C8B-B14F-4D97-AF65-F5344CB8AC3E}">
        <p14:creationId xmlns:p14="http://schemas.microsoft.com/office/powerpoint/2010/main" val="3387190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0"/>
            <a:ext cx="7924800" cy="850106"/>
          </a:xfrm>
        </p:spPr>
        <p:txBody>
          <a:bodyPr>
            <a:normAutofit/>
          </a:bodyPr>
          <a:lstStyle/>
          <a:p>
            <a:r>
              <a:rPr lang="zh-TW" altLang="en-US" dirty="0" smtClean="0"/>
              <a:t> </a:t>
            </a:r>
            <a:r>
              <a:rPr lang="zh-TW" altLang="en-US" dirty="0">
                <a:latin typeface="微軟正黑體" panose="020B0604030504040204" pitchFamily="34" charset="-120"/>
                <a:ea typeface="微軟正黑體" panose="020B0604030504040204" pitchFamily="34" charset="-120"/>
              </a:rPr>
              <a:t>參考</a:t>
            </a:r>
            <a:r>
              <a:rPr lang="zh-TW" altLang="en-US" dirty="0" smtClean="0">
                <a:latin typeface="微軟正黑體" panose="020B0604030504040204" pitchFamily="34" charset="-120"/>
                <a:ea typeface="微軟正黑體" panose="020B0604030504040204" pitchFamily="34" charset="-120"/>
              </a:rPr>
              <a:t>範例</a:t>
            </a:r>
            <a:r>
              <a:rPr lang="zh-TW" altLang="en-US" sz="2700" dirty="0">
                <a:latin typeface="微軟正黑體" panose="020B0604030504040204" pitchFamily="34" charset="-120"/>
                <a:ea typeface="微軟正黑體" panose="020B0604030504040204" pitchFamily="34" charset="-120"/>
              </a:rPr>
              <a:t> </a:t>
            </a:r>
            <a:r>
              <a:rPr lang="zh-TW" altLang="en-US" sz="2700" dirty="0" smtClean="0">
                <a:latin typeface="微軟正黑體" panose="020B0604030504040204" pitchFamily="34" charset="-120"/>
                <a:ea typeface="微軟正黑體" panose="020B0604030504040204" pitchFamily="34" charset="-120"/>
              </a:rPr>
              <a:t>建功國小</a:t>
            </a:r>
            <a:r>
              <a:rPr lang="zh-TW" altLang="en-US" sz="2700" dirty="0">
                <a:latin typeface="微軟正黑體" panose="020B0604030504040204" pitchFamily="34" charset="-120"/>
                <a:ea typeface="微軟正黑體" panose="020B0604030504040204" pitchFamily="34" charset="-120"/>
              </a:rPr>
              <a:t>同學優秀作品</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872444"/>
            <a:ext cx="8424936" cy="5831240"/>
          </a:xfrm>
          <a:prstGeom prst="rect">
            <a:avLst/>
          </a:prstGeom>
        </p:spPr>
      </p:pic>
    </p:spTree>
    <p:extLst>
      <p:ext uri="{BB962C8B-B14F-4D97-AF65-F5344CB8AC3E}">
        <p14:creationId xmlns:p14="http://schemas.microsoft.com/office/powerpoint/2010/main" val="2104992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smtClean="0"/>
              <a:t> </a:t>
            </a:r>
            <a:r>
              <a:rPr lang="zh-TW" altLang="en-US" dirty="0">
                <a:latin typeface="微軟正黑體" panose="020B0604030504040204" pitchFamily="34" charset="-120"/>
                <a:ea typeface="微軟正黑體" panose="020B0604030504040204" pitchFamily="34" charset="-120"/>
              </a:rPr>
              <a:t>參考</a:t>
            </a:r>
            <a:r>
              <a:rPr lang="zh-TW" altLang="en-US" dirty="0" smtClean="0">
                <a:latin typeface="微軟正黑體" panose="020B0604030504040204" pitchFamily="34" charset="-120"/>
                <a:ea typeface="微軟正黑體" panose="020B0604030504040204" pitchFamily="34" charset="-120"/>
              </a:rPr>
              <a:t>範例 </a:t>
            </a:r>
            <a:r>
              <a:rPr lang="zh-TW" altLang="en-US" sz="2400" dirty="0" smtClean="0">
                <a:latin typeface="微軟正黑體" panose="020B0604030504040204" pitchFamily="34" charset="-120"/>
                <a:ea typeface="微軟正黑體" panose="020B0604030504040204" pitchFamily="34" charset="-120"/>
              </a:rPr>
              <a:t>西門國小同學優秀作品</a:t>
            </a:r>
            <a:endParaRPr lang="zh-TW" altLang="en-US" sz="2400"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7956376" cy="5506931"/>
          </a:xfrm>
          <a:prstGeom prst="rect">
            <a:avLst/>
          </a:prstGeom>
        </p:spPr>
      </p:pic>
    </p:spTree>
    <p:extLst>
      <p:ext uri="{BB962C8B-B14F-4D97-AF65-F5344CB8AC3E}">
        <p14:creationId xmlns:p14="http://schemas.microsoft.com/office/powerpoint/2010/main" val="362063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smtClean="0"/>
              <a:t> </a:t>
            </a:r>
            <a:r>
              <a:rPr lang="zh-TW" altLang="en-US" dirty="0">
                <a:latin typeface="微軟正黑體" panose="020B0604030504040204" pitchFamily="34" charset="-120"/>
                <a:ea typeface="微軟正黑體" panose="020B0604030504040204" pitchFamily="34" charset="-120"/>
              </a:rPr>
              <a:t>參考</a:t>
            </a:r>
            <a:r>
              <a:rPr lang="zh-TW" altLang="en-US" dirty="0" smtClean="0">
                <a:latin typeface="微軟正黑體" panose="020B0604030504040204" pitchFamily="34" charset="-120"/>
                <a:ea typeface="微軟正黑體" panose="020B0604030504040204" pitchFamily="34" charset="-120"/>
              </a:rPr>
              <a:t>範例 </a:t>
            </a:r>
            <a:r>
              <a:rPr lang="zh-TW" altLang="en-US" sz="2400" dirty="0" smtClean="0">
                <a:latin typeface="微軟正黑體" panose="020B0604030504040204" pitchFamily="34" charset="-120"/>
                <a:ea typeface="微軟正黑體" panose="020B0604030504040204" pitchFamily="34" charset="-120"/>
              </a:rPr>
              <a:t>青草湖國小同學優秀作品</a:t>
            </a:r>
            <a:endParaRPr lang="zh-TW" altLang="en-US" sz="24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76" y="1124744"/>
            <a:ext cx="8028384" cy="5556771"/>
          </a:xfrm>
          <a:prstGeom prst="rect">
            <a:avLst/>
          </a:prstGeom>
        </p:spPr>
      </p:pic>
    </p:spTree>
    <p:extLst>
      <p:ext uri="{BB962C8B-B14F-4D97-AF65-F5344CB8AC3E}">
        <p14:creationId xmlns:p14="http://schemas.microsoft.com/office/powerpoint/2010/main" val="4238402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smtClean="0"/>
              <a:t> </a:t>
            </a:r>
            <a:r>
              <a:rPr lang="zh-TW" altLang="en-US" dirty="0">
                <a:latin typeface="微軟正黑體" panose="020B0604030504040204" pitchFamily="34" charset="-120"/>
                <a:ea typeface="微軟正黑體" panose="020B0604030504040204" pitchFamily="34" charset="-120"/>
              </a:rPr>
              <a:t>參考</a:t>
            </a:r>
            <a:r>
              <a:rPr lang="zh-TW" altLang="en-US" dirty="0" smtClean="0">
                <a:latin typeface="微軟正黑體" panose="020B0604030504040204" pitchFamily="34" charset="-120"/>
                <a:ea typeface="微軟正黑體" panose="020B0604030504040204" pitchFamily="34" charset="-120"/>
              </a:rPr>
              <a:t>範例 </a:t>
            </a:r>
            <a:r>
              <a:rPr lang="zh-TW" altLang="en-US" sz="2400" dirty="0" smtClean="0">
                <a:latin typeface="微軟正黑體" panose="020B0604030504040204" pitchFamily="34" charset="-120"/>
                <a:ea typeface="微軟正黑體" panose="020B0604030504040204" pitchFamily="34" charset="-120"/>
              </a:rPr>
              <a:t>東</a:t>
            </a:r>
            <a:r>
              <a:rPr lang="zh-TW" altLang="en-US" sz="2400" dirty="0">
                <a:latin typeface="微軟正黑體" panose="020B0604030504040204" pitchFamily="34" charset="-120"/>
                <a:ea typeface="微軟正黑體" panose="020B0604030504040204" pitchFamily="34" charset="-120"/>
              </a:rPr>
              <a:t>門</a:t>
            </a:r>
            <a:r>
              <a:rPr lang="zh-TW" altLang="en-US" sz="2400" dirty="0" smtClean="0">
                <a:latin typeface="微軟正黑體" panose="020B0604030504040204" pitchFamily="34" charset="-120"/>
                <a:ea typeface="微軟正黑體" panose="020B0604030504040204" pitchFamily="34" charset="-120"/>
              </a:rPr>
              <a:t>國小同學優秀作品</a:t>
            </a:r>
            <a:endParaRPr lang="zh-TW" altLang="en-US" sz="2400"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1204" t="4388" r="1256" b="2534"/>
          <a:stretch/>
        </p:blipFill>
        <p:spPr>
          <a:xfrm>
            <a:off x="759495" y="980728"/>
            <a:ext cx="7776865" cy="5565796"/>
          </a:xfrm>
          <a:prstGeom prst="rect">
            <a:avLst/>
          </a:prstGeom>
        </p:spPr>
      </p:pic>
    </p:spTree>
    <p:extLst>
      <p:ext uri="{BB962C8B-B14F-4D97-AF65-F5344CB8AC3E}">
        <p14:creationId xmlns:p14="http://schemas.microsoft.com/office/powerpoint/2010/main" val="1349729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611560" y="130622"/>
            <a:ext cx="7924800" cy="850106"/>
          </a:xfrm>
        </p:spPr>
        <p:txBody>
          <a:bodyPr>
            <a:normAutofit/>
          </a:bodyPr>
          <a:lstStyle/>
          <a:p>
            <a:r>
              <a:rPr lang="zh-TW" altLang="en-US" dirty="0" smtClean="0"/>
              <a:t> </a:t>
            </a:r>
            <a:r>
              <a:rPr lang="zh-TW" altLang="en-US" dirty="0">
                <a:latin typeface="微軟正黑體" panose="020B0604030504040204" pitchFamily="34" charset="-120"/>
                <a:ea typeface="微軟正黑體" panose="020B0604030504040204" pitchFamily="34" charset="-120"/>
              </a:rPr>
              <a:t>參考</a:t>
            </a:r>
            <a:r>
              <a:rPr lang="zh-TW" altLang="en-US" dirty="0" smtClean="0">
                <a:latin typeface="微軟正黑體" panose="020B0604030504040204" pitchFamily="34" charset="-120"/>
                <a:ea typeface="微軟正黑體" panose="020B0604030504040204" pitchFamily="34" charset="-120"/>
              </a:rPr>
              <a:t>範例 </a:t>
            </a:r>
            <a:r>
              <a:rPr lang="zh-TW" altLang="en-US" sz="2400" dirty="0" smtClean="0">
                <a:latin typeface="微軟正黑體" panose="020B0604030504040204" pitchFamily="34" charset="-120"/>
                <a:ea typeface="微軟正黑體" panose="020B0604030504040204" pitchFamily="34" charset="-120"/>
              </a:rPr>
              <a:t>東</a:t>
            </a:r>
            <a:r>
              <a:rPr lang="zh-TW" altLang="en-US" sz="2400" dirty="0">
                <a:latin typeface="微軟正黑體" panose="020B0604030504040204" pitchFamily="34" charset="-120"/>
                <a:ea typeface="微軟正黑體" panose="020B0604030504040204" pitchFamily="34" charset="-120"/>
              </a:rPr>
              <a:t>門</a:t>
            </a:r>
            <a:r>
              <a:rPr lang="zh-TW" altLang="en-US" sz="2400" dirty="0" smtClean="0">
                <a:latin typeface="微軟正黑體" panose="020B0604030504040204" pitchFamily="34" charset="-120"/>
                <a:ea typeface="微軟正黑體" panose="020B0604030504040204" pitchFamily="34" charset="-120"/>
              </a:rPr>
              <a:t>國小同學優秀作品</a:t>
            </a:r>
            <a:endParaRPr lang="zh-TW" altLang="en-US" sz="2400"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1865" t="4974" r="1157" b="4264"/>
          <a:stretch/>
        </p:blipFill>
        <p:spPr>
          <a:xfrm>
            <a:off x="683568" y="980728"/>
            <a:ext cx="7920880" cy="5559848"/>
          </a:xfrm>
          <a:prstGeom prst="rect">
            <a:avLst/>
          </a:prstGeom>
        </p:spPr>
      </p:pic>
    </p:spTree>
    <p:extLst>
      <p:ext uri="{BB962C8B-B14F-4D97-AF65-F5344CB8AC3E}">
        <p14:creationId xmlns:p14="http://schemas.microsoft.com/office/powerpoint/2010/main" val="3145067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35696" y="260648"/>
            <a:ext cx="5690592" cy="994122"/>
          </a:xfrm>
        </p:spPr>
        <p:style>
          <a:lnRef idx="3">
            <a:schemeClr val="lt1"/>
          </a:lnRef>
          <a:fillRef idx="1">
            <a:schemeClr val="accent2"/>
          </a:fillRef>
          <a:effectRef idx="1">
            <a:schemeClr val="accent2"/>
          </a:effectRef>
          <a:fontRef idx="minor">
            <a:schemeClr val="lt1"/>
          </a:fontRef>
        </p:style>
        <p:txBody>
          <a:bodyPr>
            <a:normAutofit/>
          </a:bodyPr>
          <a:lstStyle/>
          <a:p>
            <a:pPr algn="ctr"/>
            <a:r>
              <a:rPr lang="zh-TW" altLang="zh-TW" sz="4000" b="1" dirty="0" smtClean="0">
                <a:latin typeface="微軟正黑體" panose="020B0604030504040204" pitchFamily="34" charset="-120"/>
                <a:ea typeface="微軟正黑體" panose="020B0604030504040204" pitchFamily="34" charset="-120"/>
              </a:rPr>
              <a:t>口腔衛生</a:t>
            </a:r>
            <a:r>
              <a:rPr lang="zh-TW" altLang="en-US" sz="4000" b="1" dirty="0" smtClean="0">
                <a:latin typeface="微軟正黑體" panose="020B0604030504040204" pitchFamily="34" charset="-120"/>
                <a:ea typeface="微軟正黑體" panose="020B0604030504040204" pitchFamily="34" charset="-120"/>
              </a:rPr>
              <a:t>創意漫畫徵圖       </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09600" y="1412776"/>
            <a:ext cx="7924800" cy="5256584"/>
          </a:xfrm>
        </p:spPr>
        <p:txBody>
          <a:bodyPr>
            <a:normAutofit lnSpcReduction="10000"/>
          </a:bodyPr>
          <a:lstStyle/>
          <a:p>
            <a:r>
              <a:rPr lang="zh-TW" altLang="en-US" sz="3600" b="1" dirty="0" smtClean="0">
                <a:solidFill>
                  <a:srgbClr val="FF0000"/>
                </a:solidFill>
                <a:latin typeface="微軟正黑體" panose="020B0604030504040204" pitchFamily="34" charset="-120"/>
                <a:ea typeface="微軟正黑體" panose="020B0604030504040204" pitchFamily="34" charset="-120"/>
              </a:rPr>
              <a:t>格式：八</a:t>
            </a:r>
            <a:r>
              <a:rPr lang="zh-TW" altLang="zh-TW" sz="3600" b="1" dirty="0" smtClean="0">
                <a:solidFill>
                  <a:srgbClr val="FF0000"/>
                </a:solidFill>
                <a:latin typeface="微軟正黑體" panose="020B0604030504040204" pitchFamily="34" charset="-120"/>
                <a:ea typeface="微軟正黑體" panose="020B0604030504040204" pitchFamily="34" charset="-120"/>
              </a:rPr>
              <a:t>開</a:t>
            </a:r>
            <a:r>
              <a:rPr lang="zh-TW" altLang="zh-TW" sz="3600" b="1" dirty="0">
                <a:solidFill>
                  <a:srgbClr val="FF0000"/>
                </a:solidFill>
                <a:latin typeface="微軟正黑體" panose="020B0604030504040204" pitchFamily="34" charset="-120"/>
                <a:ea typeface="微軟正黑體" panose="020B0604030504040204" pitchFamily="34" charset="-120"/>
              </a:rPr>
              <a:t>圖</a:t>
            </a:r>
            <a:r>
              <a:rPr lang="zh-TW" altLang="zh-TW" sz="3600" b="1" dirty="0" smtClean="0">
                <a:solidFill>
                  <a:srgbClr val="FF0000"/>
                </a:solidFill>
                <a:latin typeface="微軟正黑體" panose="020B0604030504040204" pitchFamily="34" charset="-120"/>
                <a:ea typeface="微軟正黑體" panose="020B0604030504040204" pitchFamily="34" charset="-120"/>
              </a:rPr>
              <a:t>畫紙</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TW" altLang="en-US" sz="3600" b="1" dirty="0" smtClean="0">
                <a:latin typeface="微軟正黑體" panose="020B0604030504040204" pitchFamily="34" charset="-120"/>
                <a:ea typeface="微軟正黑體" panose="020B0604030504040204" pitchFamily="34" charset="-120"/>
              </a:rPr>
              <a:t>內容</a:t>
            </a:r>
            <a:r>
              <a:rPr lang="en-US" altLang="zh-TW" sz="3600" b="1" dirty="0" smtClean="0">
                <a:latin typeface="微軟正黑體" panose="020B0604030504040204" pitchFamily="34" charset="-120"/>
                <a:ea typeface="微軟正黑體" panose="020B0604030504040204" pitchFamily="34" charset="-120"/>
              </a:rPr>
              <a:t>：</a:t>
            </a:r>
            <a:endParaRPr lang="en-US" altLang="zh-TW" sz="3200" dirty="0" smtClean="0">
              <a:latin typeface="微軟正黑體" panose="020B0604030504040204" pitchFamily="34" charset="-120"/>
              <a:ea typeface="微軟正黑體" panose="020B0604030504040204" pitchFamily="34" charset="-120"/>
            </a:endParaRPr>
          </a:p>
          <a:p>
            <a:pPr>
              <a:lnSpc>
                <a:spcPct val="100000"/>
              </a:lnSpc>
            </a:pPr>
            <a:r>
              <a:rPr lang="zh-TW" altLang="zh-TW" sz="2800" dirty="0" smtClean="0">
                <a:latin typeface="微軟正黑體" panose="020B0604030504040204" pitchFamily="34" charset="-120"/>
                <a:ea typeface="微軟正黑體" panose="020B0604030504040204" pitchFamily="34" charset="-120"/>
              </a:rPr>
              <a:t>平面</a:t>
            </a:r>
            <a:r>
              <a:rPr lang="zh-TW" altLang="en-US" sz="2800" dirty="0" smtClean="0">
                <a:latin typeface="微軟正黑體" panose="020B0604030504040204" pitchFamily="34" charset="-120"/>
                <a:ea typeface="微軟正黑體" panose="020B0604030504040204" pitchFamily="34" charset="-120"/>
              </a:rPr>
              <a:t>設計或電腦繪圖方式</a:t>
            </a:r>
            <a:endParaRPr lang="zh-TW" altLang="zh-TW" sz="2800" dirty="0">
              <a:latin typeface="微軟正黑體" panose="020B0604030504040204" pitchFamily="34" charset="-120"/>
              <a:ea typeface="微軟正黑體" panose="020B0604030504040204" pitchFamily="34" charset="-120"/>
            </a:endParaRPr>
          </a:p>
          <a:p>
            <a:pPr>
              <a:lnSpc>
                <a:spcPct val="110000"/>
              </a:lnSpc>
            </a:pPr>
            <a:r>
              <a:rPr lang="zh-TW" altLang="en-US" sz="2800" dirty="0">
                <a:latin typeface="微軟正黑體" panose="020B0604030504040204" pitchFamily="34" charset="-120"/>
                <a:ea typeface="微軟正黑體" panose="020B0604030504040204" pitchFamily="34" charset="-120"/>
              </a:rPr>
              <a:t>請參賽者以「口腔保健」為主題，自行發揮</a:t>
            </a:r>
            <a:r>
              <a:rPr lang="zh-TW" altLang="en-US" sz="2800" dirty="0" smtClean="0">
                <a:latin typeface="微軟正黑體" panose="020B0604030504040204" pitchFamily="34" charset="-120"/>
                <a:ea typeface="微軟正黑體" panose="020B0604030504040204" pitchFamily="34" charset="-120"/>
              </a:rPr>
              <a:t>創意及</a:t>
            </a:r>
            <a:r>
              <a:rPr lang="zh-TW" altLang="en-US" sz="2800" dirty="0">
                <a:latin typeface="微軟正黑體" panose="020B0604030504040204" pitchFamily="34" charset="-120"/>
                <a:ea typeface="微軟正黑體" panose="020B0604030504040204" pitchFamily="34" charset="-120"/>
              </a:rPr>
              <a:t>聯想力， </a:t>
            </a:r>
            <a:r>
              <a:rPr lang="zh-TW" altLang="en-US" sz="2800" dirty="0" smtClean="0">
                <a:latin typeface="微軟正黑體" panose="020B0604030504040204" pitchFamily="34" charset="-120"/>
                <a:ea typeface="微軟正黑體" panose="020B0604030504040204" pitchFamily="34" charset="-120"/>
              </a:rPr>
              <a:t>創作潔</a:t>
            </a:r>
            <a:r>
              <a:rPr lang="zh-TW" altLang="en-US" sz="2800" dirty="0">
                <a:latin typeface="微軟正黑體" panose="020B0604030504040204" pitchFamily="34" charset="-120"/>
                <a:ea typeface="微軟正黑體" panose="020B0604030504040204" pitchFamily="34" charset="-120"/>
              </a:rPr>
              <a:t>牙護</a:t>
            </a:r>
            <a:r>
              <a:rPr lang="zh-TW" altLang="en-US" sz="2800" dirty="0" smtClean="0">
                <a:latin typeface="微軟正黑體" panose="020B0604030504040204" pitchFamily="34" charset="-120"/>
                <a:ea typeface="微軟正黑體" panose="020B0604030504040204" pitchFamily="34" charset="-120"/>
              </a:rPr>
              <a:t>齒創意 漫畫融入</a:t>
            </a:r>
            <a:r>
              <a:rPr lang="zh-TW" altLang="en-US" sz="2800" dirty="0">
                <a:latin typeface="微軟正黑體" panose="020B0604030504040204" pitchFamily="34" charset="-120"/>
                <a:ea typeface="微軟正黑體" panose="020B0604030504040204" pitchFamily="34" charset="-120"/>
              </a:rPr>
              <a:t>口腔</a:t>
            </a:r>
            <a:r>
              <a:rPr lang="zh-TW" altLang="en-US" sz="2800" dirty="0" smtClean="0">
                <a:latin typeface="微軟正黑體" panose="020B0604030504040204" pitchFamily="34" charset="-120"/>
                <a:ea typeface="微軟正黑體" panose="020B0604030504040204" pitchFamily="34" charset="-120"/>
              </a:rPr>
              <a:t>保健推行</a:t>
            </a:r>
            <a:r>
              <a:rPr lang="zh-TW" altLang="en-US" sz="2800" dirty="0">
                <a:latin typeface="微軟正黑體" panose="020B0604030504040204" pitchFamily="34" charset="-120"/>
                <a:ea typeface="微軟正黑體" panose="020B0604030504040204" pitchFamily="34" charset="-120"/>
              </a:rPr>
              <a:t>重點 ，</a:t>
            </a:r>
            <a:r>
              <a:rPr lang="zh-TW" altLang="en-US" sz="2800" dirty="0" smtClean="0">
                <a:latin typeface="微軟正黑體" panose="020B0604030504040204" pitchFamily="34" charset="-120"/>
                <a:ea typeface="微軟正黑體" panose="020B0604030504040204" pitchFamily="34" charset="-120"/>
              </a:rPr>
              <a:t>如「</a:t>
            </a:r>
            <a:r>
              <a:rPr lang="zh-TW" altLang="en-US" sz="2800" dirty="0">
                <a:latin typeface="微軟正黑體" panose="020B0604030504040204" pitchFamily="34" charset="-120"/>
                <a:ea typeface="微軟正黑體" panose="020B0604030504040204" pitchFamily="34" charset="-120"/>
              </a:rPr>
              <a:t>用餐</a:t>
            </a:r>
            <a:r>
              <a:rPr lang="zh-TW" altLang="en-US" sz="2800" dirty="0" smtClean="0">
                <a:latin typeface="微軟正黑體" panose="020B0604030504040204" pitchFamily="34" charset="-120"/>
                <a:ea typeface="微軟正黑體" panose="020B0604030504040204" pitchFamily="34" charset="-120"/>
              </a:rPr>
              <a:t>後含</a:t>
            </a:r>
            <a:r>
              <a:rPr lang="zh-TW" altLang="en-US" sz="2800" dirty="0">
                <a:latin typeface="微軟正黑體" panose="020B0604030504040204" pitchFamily="34" charset="-120"/>
                <a:ea typeface="微軟正黑體" panose="020B0604030504040204" pitchFamily="34" charset="-120"/>
              </a:rPr>
              <a:t>點心</a:t>
            </a:r>
            <a:r>
              <a:rPr lang="zh-TW" altLang="en-US" sz="2800" dirty="0" smtClean="0">
                <a:latin typeface="微軟正黑體" panose="020B0604030504040204" pitchFamily="34" charset="-120"/>
                <a:ea typeface="微軟正黑體" panose="020B0604030504040204" pitchFamily="34" charset="-120"/>
              </a:rPr>
              <a:t>飲料會漱口</a:t>
            </a:r>
            <a:r>
              <a:rPr lang="zh-TW" altLang="en-US" sz="2800" dirty="0">
                <a:latin typeface="微軟正黑體" panose="020B0604030504040204" pitchFamily="34" charset="-120"/>
                <a:ea typeface="微軟正黑體" panose="020B0604030504040204" pitchFamily="34" charset="-120"/>
              </a:rPr>
              <a:t>潔牙」</a:t>
            </a:r>
            <a:r>
              <a:rPr lang="zh-TW" altLang="en-US" sz="2800" dirty="0" smtClean="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會 使用牙線</a:t>
            </a:r>
            <a:r>
              <a:rPr lang="zh-TW" altLang="en-US"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貝氏刷牙法配合 </a:t>
            </a:r>
            <a:r>
              <a:rPr lang="en-US" altLang="zh-TW" sz="2800" dirty="0" err="1">
                <a:latin typeface="微軟正黑體" panose="020B0604030504040204" pitchFamily="34" charset="-120"/>
                <a:ea typeface="微軟正黑體" panose="020B0604030504040204" pitchFamily="34" charset="-120"/>
              </a:rPr>
              <a:t>1000ppm</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含氟牙膏」、「</a:t>
            </a:r>
            <a:r>
              <a:rPr lang="zh-TW" altLang="en-US" sz="2800" dirty="0" smtClean="0">
                <a:latin typeface="微軟正黑體" panose="020B0604030504040204" pitchFamily="34" charset="-120"/>
                <a:ea typeface="微軟正黑體" panose="020B0604030504040204" pitchFamily="34" charset="-120"/>
              </a:rPr>
              <a:t>第一大臼齒</a:t>
            </a:r>
            <a:r>
              <a:rPr lang="zh-TW" altLang="en-US" sz="2800" dirty="0">
                <a:latin typeface="微軟正黑體" panose="020B0604030504040204" pitchFamily="34" charset="-120"/>
                <a:ea typeface="微軟正黑體" panose="020B0604030504040204" pitchFamily="34" charset="-120"/>
              </a:rPr>
              <a:t>窩溝封填」、「定期看牙醫」、或其他口腔保健內容， </a:t>
            </a:r>
            <a:r>
              <a:rPr lang="zh-TW" altLang="en-US" sz="2800" dirty="0" smtClean="0">
                <a:latin typeface="微軟正黑體" panose="020B0604030504040204" pitchFamily="34" charset="-120"/>
                <a:ea typeface="微軟正黑體" panose="020B0604030504040204" pitchFamily="34" charset="-120"/>
              </a:rPr>
              <a:t>作品須傳達</a:t>
            </a:r>
            <a:r>
              <a:rPr lang="zh-TW" altLang="en-US" sz="2800" dirty="0">
                <a:latin typeface="微軟正黑體" panose="020B0604030504040204" pitchFamily="34" charset="-120"/>
                <a:ea typeface="微軟正黑體" panose="020B0604030504040204" pitchFamily="34" charset="-120"/>
              </a:rPr>
              <a:t>口腔</a:t>
            </a:r>
            <a:r>
              <a:rPr lang="zh-TW" altLang="en-US" sz="2800" dirty="0" smtClean="0">
                <a:latin typeface="微軟正黑體" panose="020B0604030504040204" pitchFamily="34" charset="-120"/>
                <a:ea typeface="微軟正黑體" panose="020B0604030504040204" pitchFamily="34" charset="-120"/>
              </a:rPr>
              <a:t>保健</a:t>
            </a:r>
            <a:r>
              <a:rPr lang="zh-TW" altLang="en-US" sz="2800" dirty="0">
                <a:latin typeface="微軟正黑體" panose="020B0604030504040204" pitchFamily="34" charset="-120"/>
                <a:ea typeface="微軟正黑體" panose="020B0604030504040204" pitchFamily="34" charset="-120"/>
              </a:rPr>
              <a:t>的</a:t>
            </a:r>
            <a:r>
              <a:rPr lang="zh-TW" altLang="en-US" sz="2800" dirty="0" smtClean="0">
                <a:latin typeface="微軟正黑體" panose="020B0604030504040204" pitchFamily="34" charset="-120"/>
                <a:ea typeface="微軟正黑體" panose="020B0604030504040204" pitchFamily="34" charset="-120"/>
              </a:rPr>
              <a:t>正確觀念。</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zh-TW" altLang="en-US" sz="2800" dirty="0" smtClean="0">
                <a:latin typeface="微軟正黑體" panose="020B0604030504040204" pitchFamily="34" charset="-120"/>
                <a:ea typeface="微軟正黑體" panose="020B0604030504040204" pitchFamily="34" charset="-120"/>
              </a:rPr>
              <a:t>參考網站：</a:t>
            </a:r>
            <a:r>
              <a:rPr lang="zh-TW" altLang="en-US" sz="2800" dirty="0" smtClean="0">
                <a:solidFill>
                  <a:srgbClr val="FF0066"/>
                </a:solidFill>
                <a:latin typeface="微軟正黑體" panose="020B0604030504040204" pitchFamily="34" charset="-120"/>
                <a:ea typeface="微軟正黑體" panose="020B0604030504040204" pitchFamily="34" charset="-120"/>
                <a:hlinkClick r:id="rId2"/>
              </a:rPr>
              <a:t>護齒護照</a:t>
            </a:r>
            <a:endParaRPr lang="en-US" altLang="zh-TW" sz="2800" dirty="0" smtClean="0">
              <a:solidFill>
                <a:srgbClr val="FF0066"/>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084168" y="1412776"/>
            <a:ext cx="223224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四</a:t>
            </a:r>
            <a:r>
              <a:rPr lang="zh-TW" altLang="en-US" sz="3600" b="1" dirty="0" smtClean="0">
                <a:latin typeface="微軟正黑體" panose="020B0604030504040204" pitchFamily="34" charset="-120"/>
                <a:ea typeface="微軟正黑體" panose="020B0604030504040204" pitchFamily="34" charset="-120"/>
              </a:rPr>
              <a:t>年級</a:t>
            </a:r>
            <a:r>
              <a:rPr lang="zh-TW" altLang="en-US" sz="2000" b="1" dirty="0" smtClean="0">
                <a:latin typeface="微軟正黑體" panose="020B0604030504040204" pitchFamily="34" charset="-120"/>
                <a:ea typeface="微軟正黑體" panose="020B0604030504040204" pitchFamily="34" charset="-120"/>
              </a:rPr>
              <a:t>為主</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1360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都會">
  <a:themeElements>
    <a:clrScheme name="都會">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都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都會">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都會</Template>
  <TotalTime>4182</TotalTime>
  <Words>1538</Words>
  <Application>Microsoft Office PowerPoint</Application>
  <PresentationFormat>如螢幕大小 (4:3)</PresentationFormat>
  <Paragraphs>202</Paragraphs>
  <Slides>29</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29</vt:i4>
      </vt:variant>
    </vt:vector>
  </HeadingPairs>
  <TitlesOfParts>
    <vt:vector size="37" baseType="lpstr">
      <vt:lpstr>微軟正黑體</vt:lpstr>
      <vt:lpstr>新細明體</vt:lpstr>
      <vt:lpstr>Arial</vt:lpstr>
      <vt:lpstr>Calibri</vt:lpstr>
      <vt:lpstr>Calibri Light</vt:lpstr>
      <vt:lpstr>Times New Roman</vt:lpstr>
      <vt:lpstr>Wingdings</vt:lpstr>
      <vt:lpstr>都會</vt:lpstr>
      <vt:lpstr>東門國小113學年度 健康促進藝文競賽 參賽說明會</vt:lpstr>
      <vt:lpstr>參賽同學請確認</vt:lpstr>
      <vt:lpstr>「我EYE視力‧EYE設計」競賽              </vt:lpstr>
      <vt:lpstr> 參考範例 建功國小同學優秀作品</vt:lpstr>
      <vt:lpstr> 參考範例 西門國小同學優秀作品</vt:lpstr>
      <vt:lpstr> 參考範例 青草湖國小同學優秀作品</vt:lpstr>
      <vt:lpstr> 參考範例 東門國小同學優秀作品</vt:lpstr>
      <vt:lpstr> 參考範例 東門國小同學優秀作品</vt:lpstr>
      <vt:lpstr>口腔衛生創意漫畫徵圖       </vt:lpstr>
      <vt:lpstr>口腔衛生漫畫 參考範例  [今年不是四格] </vt:lpstr>
      <vt:lpstr>口腔衛生漫畫 參考範例  [今年不是四格] </vt:lpstr>
      <vt:lpstr>口腔衛生漫畫 參考範例  [今年不是四格] </vt:lpstr>
      <vt:lpstr>健康體位創意競賽四格漫畫徵稿</vt:lpstr>
      <vt:lpstr>健康體位四格漫畫 參考範例</vt:lpstr>
      <vt:lpstr>健康體位四格漫畫 參考範例</vt:lpstr>
      <vt:lpstr>全民健保暨正確用藥創意磁鐵圖像設計                            </vt:lpstr>
      <vt:lpstr>111得獎作品 參考範例</vt:lpstr>
      <vt:lpstr>111得獎作品 參考範例</vt:lpstr>
      <vt:lpstr>111得獎作品 參考範例</vt:lpstr>
      <vt:lpstr>111得獎作品 參考範例</vt:lpstr>
      <vt:lpstr>「性教育/愛滋防治議題」漫畫比賽</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性教育愛滋四格漫畫 參考範例 [今年不是四格] </vt:lpstr>
      <vt:lpstr>PowerPoint 簡報</vt:lpstr>
      <vt:lpstr>PowerPoint 簡報</vt:lpstr>
    </vt:vector>
  </TitlesOfParts>
  <Company>東門國小</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東門國小105學年度 健康促進藝文競賽 參賽說明會</dc:title>
  <dc:creator>東門國小</dc:creator>
  <cp:lastModifiedBy>User</cp:lastModifiedBy>
  <cp:revision>109</cp:revision>
  <dcterms:created xsi:type="dcterms:W3CDTF">2017-01-12T01:36:27Z</dcterms:created>
  <dcterms:modified xsi:type="dcterms:W3CDTF">2025-01-02T03:32:03Z</dcterms:modified>
</cp:coreProperties>
</file>