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9" r:id="rId2"/>
    <p:sldId id="266" r:id="rId3"/>
    <p:sldId id="260" r:id="rId4"/>
    <p:sldId id="272" r:id="rId5"/>
    <p:sldId id="273" r:id="rId6"/>
    <p:sldId id="274" r:id="rId7"/>
    <p:sldId id="275" r:id="rId8"/>
    <p:sldId id="276" r:id="rId9"/>
    <p:sldId id="277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087C4D-3AE0-4E63-9F67-9D344681E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40AE96-14D9-463F-B803-C6D1BA0F8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9BADDA-F8EC-4DD9-82E2-062241378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3" t="15152" r="28523" b="19596"/>
          <a:stretch/>
        </p:blipFill>
        <p:spPr>
          <a:xfrm>
            <a:off x="-1" y="110835"/>
            <a:ext cx="12312101" cy="665018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1C7CB4-7AE7-4B4E-A794-B2FAEF933420}"/>
              </a:ext>
            </a:extLst>
          </p:cNvPr>
          <p:cNvSpPr/>
          <p:nvPr/>
        </p:nvSpPr>
        <p:spPr>
          <a:xfrm>
            <a:off x="5185458" y="1261641"/>
            <a:ext cx="6678593" cy="1371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愛心小老師</a:t>
            </a:r>
            <a:r>
              <a:rPr lang="en-US" altLang="zh-TW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名！</a:t>
            </a:r>
          </a:p>
        </p:txBody>
      </p:sp>
    </p:spTree>
    <p:extLst>
      <p:ext uri="{BB962C8B-B14F-4D97-AF65-F5344CB8AC3E}">
        <p14:creationId xmlns:p14="http://schemas.microsoft.com/office/powerpoint/2010/main" val="428328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612729-5576-4B6E-BABA-08F4350EA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受推薦同學，請於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星期一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中午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至忠孝樓</a:t>
            </a:r>
            <a:r>
              <a: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樓活動教室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參加儲訓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FA7B809-63AA-4746-8C45-EDC35314A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075" y="2226469"/>
            <a:ext cx="5459125" cy="4110152"/>
          </a:xfrm>
        </p:spPr>
      </p:pic>
    </p:spTree>
    <p:extLst>
      <p:ext uri="{BB962C8B-B14F-4D97-AF65-F5344CB8AC3E}">
        <p14:creationId xmlns:p14="http://schemas.microsoft.com/office/powerpoint/2010/main" val="169541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037528-629F-4A1F-96F5-343EA3757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付出愛心的小老師可以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7C0AAC-2A8B-4C29-853E-DBD3AD753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學會如何幫助年紀小的小朋友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體會有弟弟妹妹的感覺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得到學弟妹們的微笑、獎狀一張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參加隆重的感恩茶會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981060F-173C-431A-80B1-27D06DF2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928" y="4544026"/>
            <a:ext cx="1947381" cy="19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92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愛心小老師工作須知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9381" y="2103120"/>
            <a:ext cx="11877963" cy="393192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ts val="3000"/>
              </a:lnSpc>
            </a:pPr>
            <a:r>
              <a:rPr lang="zh-TW" altLang="en-US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服務時間：</a:t>
            </a:r>
            <a:endParaRPr lang="en-US" altLang="zh-TW" sz="4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日，週一至週五上午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0" indent="0">
              <a:lnSpc>
                <a:spcPts val="3000"/>
              </a:lnSpc>
              <a:buNone/>
            </a:pPr>
            <a:endParaRPr lang="zh-TW" altLang="en-US" sz="36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000"/>
              </a:lnSpc>
            </a:pPr>
            <a:r>
              <a:rPr lang="zh-TW" altLang="en-US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低年級每班</a:t>
            </a:r>
            <a:r>
              <a:rPr lang="en-US" altLang="zh-TW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位小老師，每日佩戴識別證到服務班級執勤，協助一年級各班導師照顧新生</a:t>
            </a:r>
          </a:p>
          <a:p>
            <a:pPr>
              <a:lnSpc>
                <a:spcPts val="4000"/>
              </a:lnSpc>
            </a:pPr>
            <a:r>
              <a:rPr lang="zh-TW" altLang="en-US" sz="4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工作簽到資料夾放置於一年級教室，五年級學生到班服務時請主動找低年級老師簽到，紀錄當日工作事項。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3892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愛心小老師工作須知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聽從老師的指導，用心負責的完成任務或工作，若無法到一年級班上執勤要向五年級導師及一年級的班級老師報告。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27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/(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服務結束當日請愛心小老師將資料夾於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12:40-13:30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繳回輔導處輔導組。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8246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E4CAAA-E78E-49C1-82C2-12EBBCFEE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ECEE71-E566-4394-B0B3-ACF8D4F23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9A932AA-0883-47A1-A3E1-8E74C3992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59" t="20808" r="16477" b="12000"/>
          <a:stretch/>
        </p:blipFill>
        <p:spPr>
          <a:xfrm>
            <a:off x="207818" y="235784"/>
            <a:ext cx="12065732" cy="662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1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3F8C435-55FB-4140-9A20-5452DEEAD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3" t="30667" r="21932" b="44738"/>
          <a:stretch/>
        </p:blipFill>
        <p:spPr>
          <a:xfrm>
            <a:off x="768927" y="642594"/>
            <a:ext cx="10654145" cy="259937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CD4AF5-DCE5-4B1E-9240-25C58AD22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616036"/>
            <a:ext cx="10058400" cy="3931920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希望能透過熱心的學長姊，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協助小一生適應學校生活，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讓學弟妹尊敬兄長、友愛同學！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buNone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東門有你們真好！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3004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C9840C-94F2-45DB-AC60-F94FF607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99" y="3071090"/>
            <a:ext cx="10356886" cy="13716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4A3502"/>
                </a:solidFill>
              </a:rPr>
              <a:t>服務日期：</a:t>
            </a: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r>
              <a:rPr lang="en-US" altLang="zh-TW" b="1" dirty="0">
                <a:solidFill>
                  <a:srgbClr val="4A3502"/>
                </a:solidFill>
              </a:rPr>
              <a:t>9/3(</a:t>
            </a:r>
            <a:r>
              <a:rPr lang="zh-TW" altLang="en-US" b="1" dirty="0">
                <a:solidFill>
                  <a:srgbClr val="4A3502"/>
                </a:solidFill>
              </a:rPr>
              <a:t>二</a:t>
            </a:r>
            <a:r>
              <a:rPr lang="en-US" altLang="zh-TW" b="1" dirty="0">
                <a:solidFill>
                  <a:srgbClr val="4A3502"/>
                </a:solidFill>
              </a:rPr>
              <a:t>)-9/27(</a:t>
            </a:r>
            <a:r>
              <a:rPr lang="zh-TW" altLang="en-US" b="1" dirty="0">
                <a:solidFill>
                  <a:srgbClr val="4A3502"/>
                </a:solidFill>
              </a:rPr>
              <a:t>五</a:t>
            </a:r>
            <a:r>
              <a:rPr lang="en-US" altLang="zh-TW" b="1" dirty="0">
                <a:solidFill>
                  <a:srgbClr val="4A3502"/>
                </a:solidFill>
              </a:rPr>
              <a:t>)</a:t>
            </a:r>
            <a:r>
              <a:rPr lang="zh-TW" altLang="en-US" b="1" dirty="0">
                <a:solidFill>
                  <a:srgbClr val="4A3502"/>
                </a:solidFill>
              </a:rPr>
              <a:t> </a:t>
            </a: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r>
              <a:rPr lang="en-US" altLang="zh-TW" sz="3300" b="1" dirty="0">
                <a:solidFill>
                  <a:srgbClr val="FF0000"/>
                </a:solidFill>
              </a:rPr>
              <a:t>101→501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102→502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103→503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104→504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105→505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br>
              <a:rPr lang="en-US" altLang="zh-TW" sz="3300" b="1" dirty="0">
                <a:solidFill>
                  <a:srgbClr val="FF0000"/>
                </a:solidFill>
              </a:rPr>
            </a:br>
            <a:br>
              <a:rPr lang="en-US" altLang="zh-TW" sz="3300" b="1" dirty="0">
                <a:solidFill>
                  <a:srgbClr val="FF0000"/>
                </a:solidFill>
              </a:rPr>
            </a:br>
            <a:r>
              <a:rPr lang="en-US" altLang="zh-TW" sz="3300" b="1" dirty="0">
                <a:solidFill>
                  <a:srgbClr val="FF0000"/>
                </a:solidFill>
              </a:rPr>
              <a:t>106→506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107→507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108→508</a:t>
            </a:r>
            <a:br>
              <a:rPr lang="en-US" altLang="zh-TW" sz="3300" b="1" dirty="0">
                <a:solidFill>
                  <a:srgbClr val="FF0000"/>
                </a:solidFill>
              </a:rPr>
            </a:br>
            <a:br>
              <a:rPr lang="en-US" altLang="zh-TW" sz="3300" b="1" dirty="0">
                <a:solidFill>
                  <a:srgbClr val="FF0000"/>
                </a:solidFill>
              </a:rPr>
            </a:br>
            <a:r>
              <a:rPr lang="zh-TW" altLang="en-US" sz="3300" b="1" dirty="0">
                <a:solidFill>
                  <a:srgbClr val="FF0000"/>
                </a:solidFill>
              </a:rPr>
              <a:t>輔導處小義工  </a:t>
            </a:r>
            <a:r>
              <a:rPr lang="en-US" altLang="zh-TW" sz="3300" b="1" dirty="0">
                <a:solidFill>
                  <a:srgbClr val="FF0000"/>
                </a:solidFill>
              </a:rPr>
              <a:t>509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510</a:t>
            </a:r>
            <a:r>
              <a:rPr lang="zh-TW" altLang="en-US" sz="3300" b="1" dirty="0">
                <a:solidFill>
                  <a:srgbClr val="FF0000"/>
                </a:solidFill>
              </a:rPr>
              <a:t>、</a:t>
            </a:r>
            <a:r>
              <a:rPr lang="en-US" altLang="zh-TW" sz="3300" b="1" dirty="0">
                <a:solidFill>
                  <a:srgbClr val="FF0000"/>
                </a:solidFill>
              </a:rPr>
              <a:t>511</a:t>
            </a: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br>
              <a:rPr lang="en-US" altLang="zh-TW" b="1" dirty="0">
                <a:solidFill>
                  <a:srgbClr val="4A3502"/>
                </a:solidFill>
              </a:rPr>
            </a:br>
            <a:endParaRPr lang="zh-TW" altLang="en-US" b="1" dirty="0">
              <a:solidFill>
                <a:srgbClr val="4A35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50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C9840C-94F2-45DB-AC60-F94FF607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26" y="475671"/>
            <a:ext cx="10356886" cy="1371600"/>
          </a:xfrm>
        </p:spPr>
        <p:txBody>
          <a:bodyPr>
            <a:normAutofit fontScale="90000"/>
          </a:bodyPr>
          <a:lstStyle/>
          <a:p>
            <a:br>
              <a:rPr lang="en-US" altLang="zh-TW" b="1" dirty="0">
                <a:solidFill>
                  <a:srgbClr val="4A3502"/>
                </a:solidFill>
              </a:rPr>
            </a:br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工作內容：布置教室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31CEC43-EDD2-44C5-BD3E-06836412E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4873" y="2059897"/>
            <a:ext cx="5870021" cy="4403510"/>
          </a:xfrm>
        </p:spPr>
      </p:pic>
    </p:spTree>
    <p:extLst>
      <p:ext uri="{BB962C8B-B14F-4D97-AF65-F5344CB8AC3E}">
        <p14:creationId xmlns:p14="http://schemas.microsoft.com/office/powerpoint/2010/main" val="382904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C18AC3F-691C-49BF-929C-664B95AB1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457" y="1286020"/>
            <a:ext cx="6762761" cy="5073216"/>
          </a:xfr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D00C9A36-C541-454D-BA5F-4947805AB5C2}"/>
              </a:ext>
            </a:extLst>
          </p:cNvPr>
          <p:cNvSpPr txBox="1">
            <a:spLocks/>
          </p:cNvSpPr>
          <p:nvPr/>
        </p:nvSpPr>
        <p:spPr>
          <a:xfrm>
            <a:off x="509171" y="461675"/>
            <a:ext cx="1035688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工作內容：蓋印章</a:t>
            </a:r>
          </a:p>
        </p:txBody>
      </p:sp>
    </p:spTree>
    <p:extLst>
      <p:ext uri="{BB962C8B-B14F-4D97-AF65-F5344CB8AC3E}">
        <p14:creationId xmlns:p14="http://schemas.microsoft.com/office/powerpoint/2010/main" val="71643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E460922-A841-42A4-8871-4E8138016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454"/>
          <a:stretch/>
        </p:blipFill>
        <p:spPr>
          <a:xfrm>
            <a:off x="6354618" y="2008714"/>
            <a:ext cx="4378038" cy="435052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C7B3D0D6-FC0F-412C-9219-FD84A6B91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903878"/>
            <a:ext cx="10356886" cy="13716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工作內容：打掃</a:t>
            </a:r>
          </a:p>
        </p:txBody>
      </p:sp>
    </p:spTree>
    <p:extLst>
      <p:ext uri="{BB962C8B-B14F-4D97-AF65-F5344CB8AC3E}">
        <p14:creationId xmlns:p14="http://schemas.microsoft.com/office/powerpoint/2010/main" val="145860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63D74E6-FC07-4580-BC3A-9F957A68D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1054" y="2086459"/>
            <a:ext cx="6004337" cy="4504269"/>
          </a:xfr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60A68147-BC00-4314-8AD2-5E02D25F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71369"/>
            <a:ext cx="10356886" cy="13716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工作內容：協助檢查、幫忙學弟妹</a:t>
            </a:r>
          </a:p>
        </p:txBody>
      </p:sp>
    </p:spTree>
    <p:extLst>
      <p:ext uri="{BB962C8B-B14F-4D97-AF65-F5344CB8AC3E}">
        <p14:creationId xmlns:p14="http://schemas.microsoft.com/office/powerpoint/2010/main" val="1201407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F7FA8AB-74E7-4003-9177-9719B433D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164" y="2493707"/>
            <a:ext cx="5570227" cy="4178613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40A5E7A2-8C08-4B27-BABF-07A5A9DC1602}"/>
              </a:ext>
            </a:extLst>
          </p:cNvPr>
          <p:cNvSpPr txBox="1">
            <a:spLocks/>
          </p:cNvSpPr>
          <p:nvPr/>
        </p:nvSpPr>
        <p:spPr>
          <a:xfrm>
            <a:off x="682790" y="903878"/>
            <a:ext cx="1035688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工作內容：教他們簡單的作業</a:t>
            </a:r>
          </a:p>
        </p:txBody>
      </p:sp>
    </p:spTree>
    <p:extLst>
      <p:ext uri="{BB962C8B-B14F-4D97-AF65-F5344CB8AC3E}">
        <p14:creationId xmlns:p14="http://schemas.microsoft.com/office/powerpoint/2010/main" val="3844067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40A5E7A2-8C08-4B27-BABF-07A5A9DC1602}"/>
              </a:ext>
            </a:extLst>
          </p:cNvPr>
          <p:cNvSpPr txBox="1">
            <a:spLocks/>
          </p:cNvSpPr>
          <p:nvPr/>
        </p:nvSpPr>
        <p:spPr>
          <a:xfrm>
            <a:off x="682790" y="903878"/>
            <a:ext cx="10356886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b="1" dirty="0">
                <a:solidFill>
                  <a:srgbClr val="4A350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工作內容：點作業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6777" y="1950884"/>
            <a:ext cx="4906170" cy="3679627"/>
          </a:xfrm>
        </p:spPr>
      </p:pic>
    </p:spTree>
    <p:extLst>
      <p:ext uri="{BB962C8B-B14F-4D97-AF65-F5344CB8AC3E}">
        <p14:creationId xmlns:p14="http://schemas.microsoft.com/office/powerpoint/2010/main" val="41311436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72</TotalTime>
  <Words>349</Words>
  <Application>Microsoft Office PowerPoint</Application>
  <PresentationFormat>寬螢幕</PresentationFormat>
  <Paragraphs>28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微軟正黑體</vt:lpstr>
      <vt:lpstr>新細明體</vt:lpstr>
      <vt:lpstr>Century Gothic</vt:lpstr>
      <vt:lpstr>Garamond</vt:lpstr>
      <vt:lpstr>肥皂</vt:lpstr>
      <vt:lpstr>PowerPoint 簡報</vt:lpstr>
      <vt:lpstr>PowerPoint 簡報</vt:lpstr>
      <vt:lpstr>服務日期：  9/3(二)-9/27(五)   101→501、102→502、103→503、104→504、105→505、  106→506、107→507、108→508  輔導處小義工  509、510、511    </vt:lpstr>
      <vt:lpstr> 工作內容：布置教室</vt:lpstr>
      <vt:lpstr>PowerPoint 簡報</vt:lpstr>
      <vt:lpstr>工作內容：打掃</vt:lpstr>
      <vt:lpstr>工作內容：協助檢查、幫忙學弟妹</vt:lpstr>
      <vt:lpstr>PowerPoint 簡報</vt:lpstr>
      <vt:lpstr>PowerPoint 簡報</vt:lpstr>
      <vt:lpstr>受推薦同學，請於9月2日(星期一)中午12：40至忠孝樓3樓活動教室參加儲訓</vt:lpstr>
      <vt:lpstr>付出愛心的小老師可以……？</vt:lpstr>
      <vt:lpstr>愛心小老師工作須知</vt:lpstr>
      <vt:lpstr>愛心小老師工作須知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愛心小老師</dc:title>
  <dc:creator>User</dc:creator>
  <cp:lastModifiedBy>User</cp:lastModifiedBy>
  <cp:revision>12</cp:revision>
  <dcterms:created xsi:type="dcterms:W3CDTF">2022-08-18T09:43:32Z</dcterms:created>
  <dcterms:modified xsi:type="dcterms:W3CDTF">2024-08-29T05:16:14Z</dcterms:modified>
</cp:coreProperties>
</file>