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51"/>
  </p:notesMasterIdLst>
  <p:sldIdLst>
    <p:sldId id="259" r:id="rId3"/>
    <p:sldId id="338" r:id="rId4"/>
    <p:sldId id="440" r:id="rId5"/>
    <p:sldId id="464" r:id="rId6"/>
    <p:sldId id="465" r:id="rId7"/>
    <p:sldId id="466" r:id="rId8"/>
    <p:sldId id="467" r:id="rId9"/>
    <p:sldId id="468" r:id="rId10"/>
    <p:sldId id="470" r:id="rId11"/>
    <p:sldId id="469" r:id="rId12"/>
    <p:sldId id="471" r:id="rId13"/>
    <p:sldId id="472" r:id="rId14"/>
    <p:sldId id="473" r:id="rId15"/>
    <p:sldId id="474" r:id="rId16"/>
    <p:sldId id="475" r:id="rId17"/>
    <p:sldId id="477" r:id="rId18"/>
    <p:sldId id="478" r:id="rId19"/>
    <p:sldId id="479" r:id="rId20"/>
    <p:sldId id="480" r:id="rId21"/>
    <p:sldId id="481" r:id="rId22"/>
    <p:sldId id="483" r:id="rId23"/>
    <p:sldId id="421" r:id="rId24"/>
    <p:sldId id="482" r:id="rId25"/>
    <p:sldId id="485" r:id="rId26"/>
    <p:sldId id="486" r:id="rId27"/>
    <p:sldId id="487" r:id="rId28"/>
    <p:sldId id="488" r:id="rId29"/>
    <p:sldId id="489" r:id="rId30"/>
    <p:sldId id="490" r:id="rId31"/>
    <p:sldId id="491" r:id="rId32"/>
    <p:sldId id="492" r:id="rId33"/>
    <p:sldId id="493" r:id="rId34"/>
    <p:sldId id="496" r:id="rId35"/>
    <p:sldId id="495" r:id="rId36"/>
    <p:sldId id="497" r:id="rId37"/>
    <p:sldId id="498" r:id="rId38"/>
    <p:sldId id="499" r:id="rId39"/>
    <p:sldId id="509" r:id="rId40"/>
    <p:sldId id="508" r:id="rId41"/>
    <p:sldId id="500" r:id="rId42"/>
    <p:sldId id="501" r:id="rId43"/>
    <p:sldId id="502" r:id="rId44"/>
    <p:sldId id="503" r:id="rId45"/>
    <p:sldId id="504" r:id="rId46"/>
    <p:sldId id="505" r:id="rId47"/>
    <p:sldId id="506" r:id="rId48"/>
    <p:sldId id="507" r:id="rId49"/>
    <p:sldId id="451"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微軟正黑體" panose="020B0604030504040204" pitchFamily="34" charset="-120"/>
      <p:regular r:id="rId58"/>
      <p:bold r:id="rId59"/>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教學提醒" id="{518FDF69-AA9F-4047-847E-EECB1CC2D2E9}">
          <p14:sldIdLst>
            <p14:sldId id="259"/>
            <p14:sldId id="338"/>
          </p14:sldIdLst>
        </p14:section>
        <p14:section name="【第一節】自行車放大鏡" id="{814564BD-6AF9-410D-9396-1AA843B09711}">
          <p14:sldIdLst>
            <p14:sldId id="440"/>
            <p14:sldId id="464"/>
            <p14:sldId id="465"/>
            <p14:sldId id="466"/>
            <p14:sldId id="467"/>
            <p14:sldId id="468"/>
            <p14:sldId id="470"/>
            <p14:sldId id="469"/>
            <p14:sldId id="471"/>
          </p14:sldIdLst>
        </p14:section>
        <p14:section name="【第二、三節】安全騎乘行" id="{FE0B0449-3DDF-4B38-BD08-0D3572414A6C}">
          <p14:sldIdLst>
            <p14:sldId id="472"/>
            <p14:sldId id="473"/>
            <p14:sldId id="474"/>
            <p14:sldId id="475"/>
            <p14:sldId id="477"/>
            <p14:sldId id="478"/>
            <p14:sldId id="479"/>
            <p14:sldId id="480"/>
            <p14:sldId id="481"/>
            <p14:sldId id="483"/>
            <p14:sldId id="421"/>
            <p14:sldId id="482"/>
            <p14:sldId id="485"/>
            <p14:sldId id="486"/>
            <p14:sldId id="487"/>
            <p14:sldId id="488"/>
            <p14:sldId id="489"/>
            <p14:sldId id="490"/>
            <p14:sldId id="491"/>
            <p14:sldId id="492"/>
            <p14:sldId id="493"/>
            <p14:sldId id="496"/>
            <p14:sldId id="495"/>
            <p14:sldId id="497"/>
            <p14:sldId id="498"/>
            <p14:sldId id="499"/>
            <p14:sldId id="509"/>
          </p14:sldIdLst>
        </p14:section>
        <p14:section name="【第四節】快樂出發去" id="{D23CC7F3-16AA-4B7C-9137-494D3B2C7B77}">
          <p14:sldIdLst>
            <p14:sldId id="508"/>
            <p14:sldId id="500"/>
            <p14:sldId id="501"/>
            <p14:sldId id="502"/>
            <p14:sldId id="503"/>
            <p14:sldId id="504"/>
            <p14:sldId id="505"/>
            <p14:sldId id="506"/>
            <p14:sldId id="507"/>
          </p14:sldIdLst>
        </p14:section>
        <p14:section name="【補充影片】" id="{0377A859-9F27-43DD-8EB7-258EB83A68FA}">
          <p14:sldIdLst>
            <p14:sldId id="45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0C4C"/>
    <a:srgbClr val="FDEDF3"/>
    <a:srgbClr val="FEF4F8"/>
    <a:srgbClr val="FED2F0"/>
    <a:srgbClr val="FCD8E6"/>
    <a:srgbClr val="FCD4E3"/>
    <a:srgbClr val="FEF4FA"/>
    <a:srgbClr val="FEF0F9"/>
    <a:srgbClr val="A00470"/>
    <a:srgbClr val="FEE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32" autoAdjust="0"/>
    <p:restoredTop sz="87535" autoAdjust="0"/>
  </p:normalViewPr>
  <p:slideViewPr>
    <p:cSldViewPr snapToGrid="0">
      <p:cViewPr varScale="1">
        <p:scale>
          <a:sx n="53" d="100"/>
          <a:sy n="53" d="100"/>
        </p:scale>
        <p:origin x="73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4.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2512A-4AC5-4582-94F0-EF601C524B4F}" type="datetimeFigureOut">
              <a:rPr lang="zh-TW" altLang="en-US" smtClean="0"/>
              <a:t>2023/12/22</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019B9-9BC0-428D-82C3-81D7753812CB}" type="slidenum">
              <a:rPr lang="zh-TW" altLang="en-US" smtClean="0"/>
              <a:t>‹#›</a:t>
            </a:fld>
            <a:endParaRPr lang="zh-TW" altLang="en-US"/>
          </a:p>
        </p:txBody>
      </p:sp>
    </p:spTree>
    <p:extLst>
      <p:ext uri="{BB962C8B-B14F-4D97-AF65-F5344CB8AC3E}">
        <p14:creationId xmlns:p14="http://schemas.microsoft.com/office/powerpoint/2010/main" val="3660612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2A0019B9-9BC0-428D-82C3-81D7753812CB}" type="slidenum">
              <a:rPr lang="zh-TW" altLang="en-US" smtClean="0"/>
              <a:t>1</a:t>
            </a:fld>
            <a:endParaRPr lang="zh-TW" altLang="en-US"/>
          </a:p>
        </p:txBody>
      </p:sp>
    </p:spTree>
    <p:extLst>
      <p:ext uri="{BB962C8B-B14F-4D97-AF65-F5344CB8AC3E}">
        <p14:creationId xmlns:p14="http://schemas.microsoft.com/office/powerpoint/2010/main" val="413731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若教師評估落鏈的處理較不適合操作，此活動可調整不進行。</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教師點選左側</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播放「掉鏈快速處理方式」</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若超連結失效，可複製以下連結</a:t>
            </a:r>
            <a:r>
              <a:rPr lang="en-US" altLang="zh-TW" dirty="0"/>
              <a:t>https://www.youtube.com/watch?v=P1Uy1YIA9EI</a:t>
            </a: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7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565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第二、三節建議安排兩節課連上。</a:t>
            </a: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82917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3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教師以「</a:t>
            </a:r>
            <a:r>
              <a:rPr lang="en-US" altLang="zh-TW" dirty="0"/>
              <a:t>4F </a:t>
            </a:r>
            <a:r>
              <a:rPr lang="zh-TW" altLang="en-US" dirty="0"/>
              <a:t>引導思考法」提問：</a:t>
            </a:r>
            <a:r>
              <a:rPr lang="en-US" altLang="zh-TW" dirty="0"/>
              <a:t>Facts</a:t>
            </a:r>
            <a:r>
              <a:rPr lang="zh-TW" altLang="en-US" dirty="0"/>
              <a:t>事實、</a:t>
            </a:r>
            <a:r>
              <a:rPr lang="en-US" altLang="zh-TW" dirty="0"/>
              <a:t>Feelings</a:t>
            </a:r>
            <a:r>
              <a:rPr lang="zh-TW" altLang="en-US" dirty="0"/>
              <a:t>感受、</a:t>
            </a:r>
            <a:r>
              <a:rPr lang="en-US" altLang="zh-TW" dirty="0"/>
              <a:t>Findings</a:t>
            </a:r>
            <a:r>
              <a:rPr lang="zh-TW" altLang="en-US" dirty="0"/>
              <a:t>發現、</a:t>
            </a:r>
            <a:r>
              <a:rPr lang="en-US" altLang="zh-TW" dirty="0"/>
              <a:t>Future</a:t>
            </a:r>
            <a:r>
              <a:rPr lang="zh-TW" altLang="en-US" dirty="0"/>
              <a:t>未來</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教師點選左側</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播放「事故一瞬間：自行車防禦駕駛篇」，播放時間</a:t>
            </a:r>
            <a:r>
              <a:rPr lang="en-US" altLang="zh-TW" dirty="0"/>
              <a:t>0:00-0:46</a:t>
            </a:r>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若超連結失效，可複製以下連結</a:t>
            </a:r>
            <a:r>
              <a:rPr lang="en-US" altLang="zh-TW" dirty="0"/>
              <a:t>https://www.youtube.com/watch?v=ZonL8PT1yRA</a:t>
            </a: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2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58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597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406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教師可針對左轉彎未依規定補充包括：未依規定兩段式左轉、未先駛入車道內側或內側車道而直接自外側左轉等；另外，在劃有機車兩段式左轉標誌的路口，自行車也一律要兩段式左轉。</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39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國小中年級自行車騎士模組教案已學習過騎士的騎乘空間，因此高年級的學習內容僅作複習。</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若學生對於自行車騎士的騎乘空間尚不清楚，教師可參考中年級自行車騎士模組「追風安全俠」第三節課「守規則，自在騎」，調整學習活動內容。</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19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161604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教師以此頁說明有八種情境狀況，請小組觀察情境圖後進行討論。</a:t>
            </a:r>
            <a:endParaRPr lang="en-US" altLang="zh-TW" dirty="0"/>
          </a:p>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*「騎乘自行車」情境圖</a:t>
            </a:r>
            <a:r>
              <a:rPr lang="en-US" altLang="zh-TW" dirty="0"/>
              <a:t>(</a:t>
            </a:r>
            <a:r>
              <a:rPr lang="zh-TW" altLang="en-US" dirty="0"/>
              <a:t>附件</a:t>
            </a:r>
            <a:r>
              <a:rPr lang="en-US" altLang="zh-TW" dirty="0"/>
              <a:t>III-13)</a:t>
            </a:r>
            <a:r>
              <a:rPr lang="zh-TW" altLang="en-US" dirty="0"/>
              <a:t>，</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38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情境圖共有八個狀況，教師可考量學生分組數量，視情況重複情境圖，以符合每組兩個情境的規畫，若教師考量教學時間，亦可改為每組一個情境。</a:t>
            </a:r>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教師說明活動方式後，隨機分配情境圖給小組。</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4349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r>
              <a:rPr lang="zh-TW" altLang="en-US" dirty="0"/>
              <a:t>教師投影此頁作為小組發表時的導覽頁，例如該組發表情境二，可點選情境二的黃色標題，跳至該頁，讓其他組別學生了解情境內容，並在學生發表後進行確認與補充。</a:t>
            </a:r>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068576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若學生初學自行車， 為維持其平衡感不勉強使用轉彎手勢， 若為團隊騎乘， 則可使用口號傳達指令或路況較為安全。</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34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161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148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379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4751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032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113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704783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7991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影片片長約</a:t>
            </a:r>
            <a:r>
              <a:rPr lang="en-US" altLang="zh-TW" dirty="0"/>
              <a:t>10</a:t>
            </a:r>
            <a:r>
              <a:rPr lang="zh-TW" altLang="en-US" dirty="0"/>
              <a:t>分鐘，教師可視狀況彈性播放。</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教師點選中間</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播放「安全駕駛</a:t>
            </a:r>
            <a:r>
              <a:rPr lang="en-US" altLang="zh-TW" dirty="0"/>
              <a:t>- </a:t>
            </a:r>
            <a:r>
              <a:rPr lang="zh-TW" altLang="en-US" dirty="0"/>
              <a:t>安全用路及騎乘觀念」。</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若超連結失效，可複製以下連結</a:t>
            </a:r>
            <a:r>
              <a:rPr lang="en-US" altLang="zh-TW" dirty="0"/>
              <a:t>https://www.youtube.com/watch?v=YlD7mT7aEuA</a:t>
            </a:r>
          </a:p>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323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本頁內容為「安全駕駛</a:t>
            </a:r>
            <a:r>
              <a:rPr lang="en-US" altLang="zh-TW" dirty="0"/>
              <a:t>- </a:t>
            </a:r>
            <a:r>
              <a:rPr lang="zh-TW" altLang="en-US" dirty="0"/>
              <a:t>安全用路及騎乘觀念」影片的說明與補充內容，若教師未播放影片，則不需使用本頁。</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86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288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417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indent="0">
              <a:buFont typeface="+mj-lt"/>
              <a:buNone/>
            </a:pP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1EE299-A19F-4E4C-8D4F-4050861BBD13}"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4720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影片片長約</a:t>
            </a:r>
            <a:r>
              <a:rPr lang="en-US" altLang="zh-TW" dirty="0"/>
              <a:t>6</a:t>
            </a:r>
            <a:r>
              <a:rPr lang="zh-TW" altLang="en-US" dirty="0"/>
              <a:t>分鐘，教師可視狀況彈性播放。</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教師點選中間</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播放「避開危險</a:t>
            </a:r>
            <a:r>
              <a:rPr lang="en-US" altLang="zh-TW" dirty="0"/>
              <a:t>-</a:t>
            </a:r>
            <a:r>
              <a:rPr lang="zh-TW" altLang="en-US" dirty="0"/>
              <a:t>危險預測及防禦駕駛」。</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若超連結失效，可複製以下連結</a:t>
            </a:r>
            <a:r>
              <a:rPr lang="en-US" altLang="zh-TW" dirty="0"/>
              <a:t>https://www.youtube.com/watch?app=desktop&amp;v=bxB6rarAUrw</a:t>
            </a: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411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37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384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7A48F-5AB4-463F-BE28-879FAC5D9F6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427238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207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教師可依實際情形選擇適合的方式進行此活動。</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088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教師指導學生共同討論與規劃學校附近適合全班同學騎乘自行車的自行車道或安全路線之行程。</a:t>
            </a:r>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教師指導學生於行前複習自行車的基本檢查、簡易維修、騎乘注意事項、解決危險的方法等。</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活動當天若有學生仍不會騎乘自行車，可另行安排由家長協助搭乘其他交通工具前往。</a:t>
            </a: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7699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7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957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91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582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en-US" altLang="zh-TW"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772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643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Font typeface="+mj-lt"/>
              <a:buAutoNum type="arabicPeriod"/>
            </a:pPr>
            <a:r>
              <a:rPr lang="zh-TW" altLang="en-US" dirty="0"/>
              <a:t>提供教育部委託公共電視，依據本模組所製作的</a:t>
            </a:r>
            <a:r>
              <a:rPr lang="en-US" altLang="zh-TW" dirty="0"/>
              <a:t>【</a:t>
            </a:r>
            <a:r>
              <a:rPr lang="zh-TW" altLang="en-US" dirty="0"/>
              <a:t>交通安全</a:t>
            </a:r>
            <a:r>
              <a:rPr lang="en-US" altLang="zh-TW" dirty="0"/>
              <a:t>X</a:t>
            </a:r>
            <a:r>
              <a:rPr lang="zh-TW" altLang="en-US" dirty="0"/>
              <a:t>妖果小學</a:t>
            </a:r>
            <a:r>
              <a:rPr lang="en-US" altLang="zh-TW" dirty="0"/>
              <a:t>】</a:t>
            </a:r>
            <a:r>
              <a:rPr lang="zh-TW" altLang="en-US" dirty="0"/>
              <a:t>國小高年級版</a:t>
            </a:r>
            <a:r>
              <a:rPr lang="en-US" altLang="zh-TW" dirty="0"/>
              <a:t>EP05</a:t>
            </a:r>
            <a:r>
              <a:rPr lang="zh-TW" altLang="en-US" dirty="0"/>
              <a:t>黃金騎士。</a:t>
            </a:r>
            <a:endParaRPr lang="en-US" altLang="zh-TW" dirty="0"/>
          </a:p>
          <a:p>
            <a:pPr marL="228600" indent="-228600">
              <a:buFont typeface="+mj-lt"/>
              <a:buAutoNum type="arabicPeriod"/>
            </a:pPr>
            <a:r>
              <a:rPr lang="zh-TW" altLang="en-US" dirty="0"/>
              <a:t>左邊為劇情正片、右邊為具有複習、統整的教學影片。</a:t>
            </a:r>
            <a:endParaRPr lang="en-US" altLang="zh-TW" dirty="0"/>
          </a:p>
          <a:p>
            <a:pPr marL="228600" indent="-228600">
              <a:buFont typeface="+mj-lt"/>
              <a:buAutoNum type="arabicPeriod"/>
            </a:pPr>
            <a:r>
              <a:rPr lang="zh-TW" altLang="en-US" dirty="0"/>
              <a:t>點選播放鈕即可播放影片，若影片連結失效，請複製以下網址</a:t>
            </a:r>
            <a:endParaRPr lang="en-US" altLang="zh-TW" dirty="0"/>
          </a:p>
          <a:p>
            <a:pPr marL="0" indent="0">
              <a:buFont typeface="+mj-lt"/>
              <a:buNone/>
            </a:pPr>
            <a:r>
              <a:rPr lang="en-US" altLang="zh-TW" dirty="0"/>
              <a:t>(1)</a:t>
            </a:r>
            <a:r>
              <a:rPr lang="zh-TW" altLang="en-US" dirty="0"/>
              <a:t>劇情正片</a:t>
            </a:r>
            <a:r>
              <a:rPr lang="en-US" altLang="zh-TW" dirty="0"/>
              <a:t>https://youtu.be/lBNIqALuDX0?feature=shared </a:t>
            </a:r>
          </a:p>
          <a:p>
            <a:pPr marL="0" indent="0">
              <a:buFont typeface="+mj-lt"/>
              <a:buNone/>
            </a:pPr>
            <a:r>
              <a:rPr lang="en-US" altLang="zh-TW" dirty="0"/>
              <a:t>(2)</a:t>
            </a:r>
            <a:r>
              <a:rPr lang="zh-TW" altLang="en-US" dirty="0"/>
              <a:t>教學影片</a:t>
            </a:r>
            <a:r>
              <a:rPr lang="en-US" altLang="zh-TW" dirty="0"/>
              <a:t>https://youtu.be/qrh_caJrxlU?feature=shared</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CD61BC-4012-42A2-B74E-358A4698741F}"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112837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教師將自行車牽進教室內，並調查與討論</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835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教師先提問，了解學生的已知，再播放影片並示範與複習自行車行前的基本檢查，補充學生的未知。</a:t>
            </a:r>
            <a:endParaRPr lang="en-US" altLang="zh-TW" dirty="0"/>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教師點選中間</a:t>
            </a:r>
            <a:r>
              <a:rPr lang="en-US" altLang="zh-TW" dirty="0"/>
              <a:t>(</a:t>
            </a:r>
            <a:r>
              <a:rPr lang="zh-TW" altLang="en-US" dirty="0"/>
              <a:t>紅框白色箭頭</a:t>
            </a:r>
            <a:r>
              <a:rPr lang="en-US" altLang="zh-TW" dirty="0"/>
              <a:t>)</a:t>
            </a:r>
            <a:r>
              <a:rPr lang="zh-TW" altLang="en-US" dirty="0"/>
              <a:t>至</a:t>
            </a:r>
            <a:r>
              <a:rPr lang="en-US" altLang="zh-TW" dirty="0" err="1"/>
              <a:t>youtube</a:t>
            </a:r>
            <a:r>
              <a:rPr lang="zh-TW" altLang="en-US" dirty="0"/>
              <a:t>播放「正確選擇</a:t>
            </a:r>
            <a:r>
              <a:rPr lang="en-US" altLang="zh-TW" dirty="0"/>
              <a:t>- </a:t>
            </a:r>
            <a:r>
              <a:rPr lang="zh-TW" altLang="en-US" dirty="0"/>
              <a:t>自行車挑選與檢查保養」，播放時間：</a:t>
            </a:r>
            <a:r>
              <a:rPr lang="en-US" altLang="zh-TW" dirty="0"/>
              <a:t>5:11-8:46</a:t>
            </a:r>
          </a:p>
          <a:p>
            <a:pPr marL="228600" marR="0" lvl="0" indent="-228600" algn="l" defTabSz="685800" rtl="0" eaLnBrk="1" fontAlgn="auto" latinLnBrk="0" hangingPunct="1">
              <a:lnSpc>
                <a:spcPct val="100000"/>
              </a:lnSpc>
              <a:spcBef>
                <a:spcPts val="0"/>
              </a:spcBef>
              <a:spcAft>
                <a:spcPts val="0"/>
              </a:spcAft>
              <a:buClrTx/>
              <a:buSzTx/>
              <a:buFont typeface="+mj-lt"/>
              <a:buAutoNum type="arabicPeriod"/>
              <a:tabLst/>
              <a:defRPr/>
            </a:pPr>
            <a:r>
              <a:rPr lang="zh-TW" altLang="en-US" dirty="0"/>
              <a:t>若超連結失效，可複製以下連結</a:t>
            </a:r>
            <a:r>
              <a:rPr lang="en-US" altLang="zh-TW" dirty="0"/>
              <a:t>https://youtu.be/7lO9qyZeGPs?feature=shared&amp;t=310</a:t>
            </a: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0651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715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r>
              <a:rPr lang="zh-TW" altLang="en-US" dirty="0"/>
              <a:t>建議教師準備數量足夠的自行車，或可將此活動調整為幾位學生至臺前示範。</a:t>
            </a: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23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685800" rtl="0" eaLnBrk="1" fontAlgn="auto" latinLnBrk="0" hangingPunct="1">
              <a:lnSpc>
                <a:spcPct val="100000"/>
              </a:lnSpc>
              <a:spcBef>
                <a:spcPts val="0"/>
              </a:spcBef>
              <a:spcAft>
                <a:spcPts val="0"/>
              </a:spcAft>
              <a:buClrTx/>
              <a:buSzTx/>
              <a:buFont typeface="+mj-lt"/>
              <a:buNone/>
              <a:tabLst/>
              <a:defRPr/>
            </a:pPr>
            <a:endParaRPr lang="zh-TW" altLang="en-US"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618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000240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44196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2" y="365127"/>
            <a:ext cx="2628900" cy="5811839"/>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2" y="365127"/>
            <a:ext cx="7734300" cy="5811839"/>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999821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3795831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1779196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49" y="1709740"/>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2313028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4"/>
            <a:ext cx="5181600" cy="435133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4"/>
            <a:ext cx="5181600" cy="4351339"/>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15051095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9"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1"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1635005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42090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3454020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413326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329385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TW" altLang="en-US"/>
          </a:p>
        </p:txBody>
      </p:sp>
      <p:sp>
        <p:nvSpPr>
          <p:cNvPr id="4" name="文字版面配置區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191605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2867168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1" y="365125"/>
            <a:ext cx="2628900" cy="5811839"/>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1" y="365125"/>
            <a:ext cx="7734300" cy="5811839"/>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9DF2425-ABE3-4E1F-8E10-986AE3EE0B00}" type="datetimeFigureOut">
              <a:rPr lang="zh-TW" altLang="en-US" smtClean="0"/>
              <a:pPr/>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49579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1" y="1709741"/>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31870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9"/>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4384625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9"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2"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262034022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416367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26593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419428961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zh-TW" altLang="en-US"/>
          </a:p>
        </p:txBody>
      </p:sp>
      <p:sp>
        <p:nvSpPr>
          <p:cNvPr id="4" name="文字版面配置區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E677334B-8964-4A4A-ABD4-02254D07AEE3}" type="datetimeFigureOut">
              <a:rPr lang="zh-TW" altLang="en-US" smtClean="0"/>
              <a:t>2023/12/22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2102377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7334B-8964-4A4A-ABD4-02254D07AEE3}" type="datetimeFigureOut">
              <a:rPr lang="zh-TW" altLang="en-US" smtClean="0"/>
              <a:t>2023/12/22</a:t>
            </a:fld>
            <a:endParaRPr lang="zh-TW" altLang="en-US"/>
          </a:p>
        </p:txBody>
      </p:sp>
      <p:sp>
        <p:nvSpPr>
          <p:cNvPr id="5" name="頁尾版面配置區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F0DE7-4F8C-4F64-AD65-B76AFA90708F}" type="slidenum">
              <a:rPr lang="zh-TW" altLang="en-US" smtClean="0"/>
              <a:t>‹#›</a:t>
            </a:fld>
            <a:endParaRPr lang="zh-TW" altLang="en-US"/>
          </a:p>
        </p:txBody>
      </p:sp>
    </p:spTree>
    <p:extLst>
      <p:ext uri="{BB962C8B-B14F-4D97-AF65-F5344CB8AC3E}">
        <p14:creationId xmlns:p14="http://schemas.microsoft.com/office/powerpoint/2010/main" val="1149501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4"/>
            <a:ext cx="10515600" cy="4351339"/>
          </a:xfrm>
          <a:prstGeom prst="rect">
            <a:avLst/>
          </a:prstGeom>
        </p:spPr>
        <p:txBody>
          <a:bodyPr vert="horz" lIns="68580" tIns="34290" rIns="68580" bIns="3429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fld id="{99DF2425-ABE3-4E1F-8E10-986AE3EE0B00}" type="datetimeFigureOut">
              <a:rPr lang="zh-TW" altLang="en-US" smtClean="0"/>
              <a:pPr/>
              <a:t>2023/12/22</a:t>
            </a:fld>
            <a:endParaRPr lang="zh-TW" altLang="en-US"/>
          </a:p>
        </p:txBody>
      </p:sp>
      <p:sp>
        <p:nvSpPr>
          <p:cNvPr id="5" name="頁尾版面配置區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fld id="{32886CF2-5D12-43F7-A6FA-3ECAD6C7C1FD}" type="slidenum">
              <a:rPr lang="zh-TW" altLang="en-US" smtClean="0"/>
              <a:pPr/>
              <a:t>‹#›</a:t>
            </a:fld>
            <a:endParaRPr lang="zh-TW" altLang="en-US"/>
          </a:p>
        </p:txBody>
      </p:sp>
    </p:spTree>
    <p:extLst>
      <p:ext uri="{BB962C8B-B14F-4D97-AF65-F5344CB8AC3E}">
        <p14:creationId xmlns:p14="http://schemas.microsoft.com/office/powerpoint/2010/main" val="31696813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TW"/>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P1Uy1YIA9EI"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ZonL8PT1yRA"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tinyurl.com/273ncd3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30.png"/><Relationship Id="rId7" Type="http://schemas.openxmlformats.org/officeDocument/2006/relationships/slide" Target="slide2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slide" Target="slide25.xml"/><Relationship Id="rId11" Type="http://schemas.openxmlformats.org/officeDocument/2006/relationships/slide" Target="slide30.xml"/><Relationship Id="rId5" Type="http://schemas.openxmlformats.org/officeDocument/2006/relationships/slide" Target="slide24.xml"/><Relationship Id="rId10" Type="http://schemas.openxmlformats.org/officeDocument/2006/relationships/slide" Target="slide29.xml"/><Relationship Id="rId4" Type="http://schemas.openxmlformats.org/officeDocument/2006/relationships/slide" Target="slide23.xml"/><Relationship Id="rId9" Type="http://schemas.openxmlformats.org/officeDocument/2006/relationships/slide" Target="slide28.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YlD7mT7aEuA"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app=desktop&amp;v=bxB6rarAUrw"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youtu.be/qrh_caJrxlU?feature=shared" TargetMode="External"/><Relationship Id="rId5" Type="http://schemas.openxmlformats.org/officeDocument/2006/relationships/hyperlink" Target="https://youtu.be/lBNIqALuDX0?feature=shared" TargetMode="Externa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7lO9qyZeGP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https://youtu.be/7lO9qyZeGPs?feature=shared&amp;t=310"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87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Picture 2">
            <a:hlinkClick r:id="rId3"/>
            <a:extLst>
              <a:ext uri="{FF2B5EF4-FFF2-40B4-BE49-F238E27FC236}">
                <a16:creationId xmlns:a16="http://schemas.microsoft.com/office/drawing/2014/main" id="{93DEB15C-B88C-974A-8B8E-ED72A93D5FDB}"/>
              </a:ext>
            </a:extLst>
          </p:cNvPr>
          <p:cNvPicPr>
            <a:picLocks noChangeAspect="1" noChangeArrowheads="1"/>
          </p:cNvPicPr>
          <p:nvPr/>
        </p:nvPicPr>
        <p:blipFill>
          <a:blip r:embed="rId4"/>
          <a:srcRect l="5347" t="18799" r="34472" b="21626"/>
          <a:stretch>
            <a:fillRect/>
          </a:stretch>
        </p:blipFill>
        <p:spPr bwMode="auto">
          <a:xfrm>
            <a:off x="361195" y="2365128"/>
            <a:ext cx="5872448" cy="3361437"/>
          </a:xfrm>
          <a:prstGeom prst="rect">
            <a:avLst/>
          </a:prstGeom>
          <a:noFill/>
          <a:ln w="9525">
            <a:noFill/>
            <a:miter lim="800000"/>
            <a:headEnd/>
            <a:tailEnd/>
          </a:ln>
          <a:effectLst/>
        </p:spPr>
      </p:pic>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發展活動│活動三：簡易維修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5917FA0-ABA8-3A61-24A8-0BC129A53195}"/>
              </a:ext>
            </a:extLst>
          </p:cNvPr>
          <p:cNvSpPr/>
          <p:nvPr/>
        </p:nvSpPr>
        <p:spPr>
          <a:xfrm>
            <a:off x="1341771" y="648369"/>
            <a:ext cx="9516729" cy="873355"/>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「落鏈」是較常遇到且可以自行處理的故障</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圓角 6">
            <a:extLst>
              <a:ext uri="{FF2B5EF4-FFF2-40B4-BE49-F238E27FC236}">
                <a16:creationId xmlns:a16="http://schemas.microsoft.com/office/drawing/2014/main" id="{597125A6-CF90-C5A7-414D-0AA2913D3540}"/>
              </a:ext>
            </a:extLst>
          </p:cNvPr>
          <p:cNvSpPr/>
          <p:nvPr/>
        </p:nvSpPr>
        <p:spPr>
          <a:xfrm>
            <a:off x="6521225" y="3075694"/>
            <a:ext cx="5142625" cy="2359906"/>
          </a:xfrm>
          <a:prstGeom prst="roundRect">
            <a:avLst/>
          </a:prstGeom>
          <a:solidFill>
            <a:schemeClr val="bg1"/>
          </a:solidFill>
          <a:ln>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圓角矩形圖說文字 5">
            <a:extLst>
              <a:ext uri="{FF2B5EF4-FFF2-40B4-BE49-F238E27FC236}">
                <a16:creationId xmlns:a16="http://schemas.microsoft.com/office/drawing/2014/main" id="{81ED0C45-5917-99C2-F183-929B8BC6F146}"/>
              </a:ext>
            </a:extLst>
          </p:cNvPr>
          <p:cNvSpPr/>
          <p:nvPr/>
        </p:nvSpPr>
        <p:spPr>
          <a:xfrm>
            <a:off x="7001033" y="2665922"/>
            <a:ext cx="4107224" cy="819541"/>
          </a:xfrm>
          <a:prstGeom prst="wedgeRoundRectCallout">
            <a:avLst>
              <a:gd name="adj1" fmla="val 12158"/>
              <a:gd name="adj2" fmla="val 46956"/>
              <a:gd name="adj3" fmla="val 16667"/>
            </a:avLst>
          </a:prstGeom>
          <a:solidFill>
            <a:srgbClr val="B40C4C"/>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看一看、動手做</a:t>
            </a:r>
            <a:endPar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BCA35C0A-4BCE-FE96-1A13-50BD88F78DB5}"/>
              </a:ext>
            </a:extLst>
          </p:cNvPr>
          <p:cNvSpPr txBox="1"/>
          <p:nvPr/>
        </p:nvSpPr>
        <p:spPr>
          <a:xfrm>
            <a:off x="6704260" y="4044886"/>
            <a:ext cx="4672008" cy="58477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試看看要如何排除落鏈吧！</a:t>
            </a:r>
            <a:endParaRPr kumimoji="0" lang="zh-TW" altLang="en-US" sz="4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15" name="群組 14">
            <a:extLst>
              <a:ext uri="{FF2B5EF4-FFF2-40B4-BE49-F238E27FC236}">
                <a16:creationId xmlns:a16="http://schemas.microsoft.com/office/drawing/2014/main" id="{3A04AF01-DCD0-1F86-BF4C-7DD6E0D544BE}"/>
              </a:ext>
            </a:extLst>
          </p:cNvPr>
          <p:cNvGrpSpPr/>
          <p:nvPr/>
        </p:nvGrpSpPr>
        <p:grpSpPr>
          <a:xfrm>
            <a:off x="2409586" y="3347225"/>
            <a:ext cx="1483321" cy="998971"/>
            <a:chOff x="3243094" y="5267994"/>
            <a:chExt cx="914400" cy="615820"/>
          </a:xfrm>
        </p:grpSpPr>
        <p:sp>
          <p:nvSpPr>
            <p:cNvPr id="16" name="Google Shape;94;p1">
              <a:hlinkClick r:id="rId3"/>
              <a:extLst>
                <a:ext uri="{FF2B5EF4-FFF2-40B4-BE49-F238E27FC236}">
                  <a16:creationId xmlns:a16="http://schemas.microsoft.com/office/drawing/2014/main" id="{0C5CD12F-B8B4-1356-17F7-BEA792ED1F2F}"/>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 name="Google Shape;95;p1">
              <a:hlinkClick r:id="rId3"/>
              <a:extLst>
                <a:ext uri="{FF2B5EF4-FFF2-40B4-BE49-F238E27FC236}">
                  <a16:creationId xmlns:a16="http://schemas.microsoft.com/office/drawing/2014/main" id="{7955443C-121D-23E7-E5F4-FE9115879FB1}"/>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3" name="文字方塊 2">
            <a:extLst>
              <a:ext uri="{FF2B5EF4-FFF2-40B4-BE49-F238E27FC236}">
                <a16:creationId xmlns:a16="http://schemas.microsoft.com/office/drawing/2014/main" id="{47BB48D8-4C36-3E0F-3B1E-411887A89FD1}"/>
              </a:ext>
            </a:extLst>
          </p:cNvPr>
          <p:cNvSpPr txBox="1"/>
          <p:nvPr/>
        </p:nvSpPr>
        <p:spPr>
          <a:xfrm>
            <a:off x="361194" y="5726565"/>
            <a:ext cx="5872447" cy="369332"/>
          </a:xfrm>
          <a:prstGeom prst="rect">
            <a:avLst/>
          </a:prstGeom>
          <a:solidFill>
            <a:schemeClr val="bg1">
              <a:lumMod val="85000"/>
            </a:schemeClr>
          </a:solidFill>
          <a:ln w="25400">
            <a:noFill/>
            <a:prstDash val="solid"/>
          </a:ln>
          <a:effectLst/>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點選上方播放鈕播放影片</a:t>
            </a:r>
          </a:p>
        </p:txBody>
      </p:sp>
    </p:spTree>
    <p:extLst>
      <p:ext uri="{BB962C8B-B14F-4D97-AF65-F5344CB8AC3E}">
        <p14:creationId xmlns:p14="http://schemas.microsoft.com/office/powerpoint/2010/main" val="233901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統整活動│活動四：歸納統整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a:extLst>
              <a:ext uri="{FF2B5EF4-FFF2-40B4-BE49-F238E27FC236}">
                <a16:creationId xmlns:a16="http://schemas.microsoft.com/office/drawing/2014/main" id="{7BD91D93-6D73-AB5D-8E4B-2FA058CEF849}"/>
              </a:ext>
            </a:extLst>
          </p:cNvPr>
          <p:cNvSpPr txBox="1"/>
          <p:nvPr/>
        </p:nvSpPr>
        <p:spPr>
          <a:xfrm>
            <a:off x="3076378" y="2135272"/>
            <a:ext cx="8448193" cy="3438505"/>
          </a:xfrm>
          <a:prstGeom prst="rect">
            <a:avLst/>
          </a:prstGeom>
          <a:noFill/>
          <a:ln>
            <a:noFill/>
          </a:ln>
        </p:spPr>
        <p:txBody>
          <a:bodyPr wrap="square">
            <a:spAutoFit/>
          </a:bodyPr>
          <a:lstStyle/>
          <a:p>
            <a:pPr marL="571500" marR="0" lvl="0" indent="-571500" algn="l" defTabSz="914377" rtl="0" eaLnBrk="1" fontAlgn="auto" latinLnBrk="0" hangingPunct="1">
              <a:lnSpc>
                <a:spcPts val="5333"/>
              </a:lnSpc>
              <a:spcBef>
                <a:spcPts val="0"/>
              </a:spcBef>
              <a:spcAft>
                <a:spcPts val="0"/>
              </a:spcAft>
              <a:buClr>
                <a:srgbClr val="B40C4C"/>
              </a:buClr>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騎乘自行車之前，</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41338" marR="0" lvl="0" algn="l" defTabSz="914377" rtl="0" eaLnBrk="1" fontAlgn="auto" latinLnBrk="0" hangingPunct="1">
              <a:lnSpc>
                <a:spcPts val="5333"/>
              </a:lnSpc>
              <a:spcBef>
                <a:spcPts val="0"/>
              </a:spcBef>
              <a:spcAft>
                <a:spcPts val="0"/>
              </a:spcAft>
              <a:buClr>
                <a:srgbClr val="E0AE0E"/>
              </a:buClr>
              <a:buSzTx/>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必須先進行基本的檢查。</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41338" marR="0" lvl="0" algn="l" defTabSz="914377" rtl="0" eaLnBrk="1" fontAlgn="auto" latinLnBrk="0" hangingPunct="1">
              <a:lnSpc>
                <a:spcPts val="5333"/>
              </a:lnSpc>
              <a:spcBef>
                <a:spcPts val="0"/>
              </a:spcBef>
              <a:spcAft>
                <a:spcPts val="0"/>
              </a:spcAft>
              <a:buClr>
                <a:srgbClr val="E0AE0E"/>
              </a:buClr>
              <a:buSzTx/>
              <a:tabLst/>
              <a:defRPr/>
            </a:pP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71500" marR="0" lvl="0" indent="-571500" algn="l" defTabSz="914377" rtl="0" eaLnBrk="1" fontAlgn="auto" latinLnBrk="0" hangingPunct="1">
              <a:lnSpc>
                <a:spcPts val="5333"/>
              </a:lnSpc>
              <a:spcBef>
                <a:spcPts val="0"/>
              </a:spcBef>
              <a:spcAft>
                <a:spcPts val="0"/>
              </a:spcAft>
              <a:buClr>
                <a:srgbClr val="B40C4C"/>
              </a:buClr>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學會簡易的維修，</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41338" marR="0" lvl="0" algn="l" defTabSz="914377" rtl="0" eaLnBrk="1" fontAlgn="auto" latinLnBrk="0" hangingPunct="1">
              <a:lnSpc>
                <a:spcPts val="5333"/>
              </a:lnSpc>
              <a:spcBef>
                <a:spcPts val="0"/>
              </a:spcBef>
              <a:spcAft>
                <a:spcPts val="0"/>
              </a:spcAft>
              <a:buClr>
                <a:srgbClr val="E0AE0E"/>
              </a:buClr>
              <a:buSzTx/>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可避免因為零件失靈而發生危險。</a:t>
            </a:r>
          </a:p>
        </p:txBody>
      </p:sp>
    </p:spTree>
    <p:extLst>
      <p:ext uri="{BB962C8B-B14F-4D97-AF65-F5344CB8AC3E}">
        <p14:creationId xmlns:p14="http://schemas.microsoft.com/office/powerpoint/2010/main" val="1309034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3"/>
            <a:ext cx="5977053" cy="2327535"/>
          </a:xfrm>
          <a:prstGeom prst="wedgeRoundRectCallout">
            <a:avLst>
              <a:gd name="adj1" fmla="val 67199"/>
              <a:gd name="adj2" fmla="val 31158"/>
              <a:gd name="adj3" fmla="val 16667"/>
            </a:avLst>
          </a:prstGeom>
          <a:solidFill>
            <a:srgbClr val="FDEDF3">
              <a:alpha val="9882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2AD331C2-02CE-7A8F-36F7-7AF2314CB725}"/>
              </a:ext>
            </a:extLst>
          </p:cNvPr>
          <p:cNvSpPr txBox="1"/>
          <p:nvPr/>
        </p:nvSpPr>
        <p:spPr>
          <a:xfrm>
            <a:off x="4593024" y="1725955"/>
            <a:ext cx="3005951" cy="1446550"/>
          </a:xfrm>
          <a:prstGeom prst="rect">
            <a:avLst/>
          </a:prstGeom>
          <a:noFill/>
        </p:spPr>
        <p:txBody>
          <a:bodyPr wrap="none" rtlCol="0">
            <a:spAutoFit/>
          </a:bodyPr>
          <a:lstStyle/>
          <a:p>
            <a:pPr lvl="0" algn="ctr" defTabSz="914354">
              <a:defRPr/>
            </a:pPr>
            <a:r>
              <a:rPr lang="zh-TW" altLang="en-US" sz="4400" b="1" dirty="0">
                <a:solidFill>
                  <a:prstClr val="black"/>
                </a:solidFill>
                <a:latin typeface="微軟正黑體" panose="020B0604030504040204" pitchFamily="34" charset="-120"/>
                <a:ea typeface="微軟正黑體" panose="020B0604030504040204" pitchFamily="34" charset="-120"/>
              </a:rPr>
              <a:t>第二、三節</a:t>
            </a:r>
            <a:endParaRPr lang="en-US" altLang="zh-TW" sz="4400" b="1" dirty="0">
              <a:solidFill>
                <a:prstClr val="black"/>
              </a:solidFill>
              <a:latin typeface="微軟正黑體" panose="020B0604030504040204" pitchFamily="34" charset="-120"/>
              <a:ea typeface="微軟正黑體" panose="020B0604030504040204" pitchFamily="34" charset="-120"/>
            </a:endParaRPr>
          </a:p>
          <a:p>
            <a:pPr lvl="0" algn="ctr" defTabSz="914354">
              <a:defRPr/>
            </a:pPr>
            <a:r>
              <a:rPr lang="zh-TW" altLang="en-US" sz="4400" b="1" dirty="0">
                <a:solidFill>
                  <a:prstClr val="black"/>
                </a:solidFill>
                <a:latin typeface="微軟正黑體" panose="020B0604030504040204" pitchFamily="34" charset="-120"/>
                <a:ea typeface="微軟正黑體" panose="020B0604030504040204" pitchFamily="34" charset="-120"/>
              </a:rPr>
              <a:t>安全騎乘行</a:t>
            </a:r>
            <a:endParaRPr lang="zh-TW" altLang="en-US" sz="44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1754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1222541" y="609206"/>
            <a:ext cx="10448090" cy="2131788"/>
          </a:xfrm>
          <a:prstGeom prst="wedgeRoundRectCallout">
            <a:avLst>
              <a:gd name="adj1" fmla="val 31671"/>
              <a:gd name="adj2" fmla="val 73874"/>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小志</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和班上的同學，</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除了行前要學會自行車的基本檢查和簡易維修外，現在他們準備要騎乘自行車上路了。</a:t>
            </a:r>
          </a:p>
        </p:txBody>
      </p:sp>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引起動機│活動一：讓數據說話</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語音泡泡: 圓角矩形 4">
            <a:extLst>
              <a:ext uri="{FF2B5EF4-FFF2-40B4-BE49-F238E27FC236}">
                <a16:creationId xmlns:a16="http://schemas.microsoft.com/office/drawing/2014/main" id="{4CF30996-8BFF-1571-A159-CDC0AB4CD7D1}"/>
              </a:ext>
            </a:extLst>
          </p:cNvPr>
          <p:cNvSpPr/>
          <p:nvPr/>
        </p:nvSpPr>
        <p:spPr>
          <a:xfrm>
            <a:off x="711200" y="3250760"/>
            <a:ext cx="6743700" cy="2131788"/>
          </a:xfrm>
          <a:prstGeom prst="wedgeRoundRectCallout">
            <a:avLst>
              <a:gd name="adj1" fmla="val 64922"/>
              <a:gd name="adj2" fmla="val 5702"/>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我們來想想他們騎乘在道路上，</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可能會遇到什麼情況？</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還要注意什麼？</a:t>
            </a: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9" y="3233229"/>
            <a:ext cx="5401524" cy="37249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432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5" name="Picture 3">
            <a:hlinkClick r:id="rId3"/>
            <a:extLst>
              <a:ext uri="{FF2B5EF4-FFF2-40B4-BE49-F238E27FC236}">
                <a16:creationId xmlns:a16="http://schemas.microsoft.com/office/drawing/2014/main" id="{CBF1DB76-10A5-5CC6-0E12-855FD72FFC3C}"/>
              </a:ext>
            </a:extLst>
          </p:cNvPr>
          <p:cNvPicPr>
            <a:picLocks noChangeAspect="1" noChangeArrowheads="1"/>
          </p:cNvPicPr>
          <p:nvPr/>
        </p:nvPicPr>
        <p:blipFill>
          <a:blip r:embed="rId4"/>
          <a:srcRect/>
          <a:stretch>
            <a:fillRect/>
          </a:stretch>
        </p:blipFill>
        <p:spPr bwMode="auto">
          <a:xfrm>
            <a:off x="404097" y="2746355"/>
            <a:ext cx="5133103" cy="2910881"/>
          </a:xfrm>
          <a:prstGeom prst="rect">
            <a:avLst/>
          </a:prstGeom>
          <a:noFill/>
        </p:spPr>
      </p:pic>
      <p:sp>
        <p:nvSpPr>
          <p:cNvPr id="4" name="圓角矩形圖說文字 1">
            <a:extLst>
              <a:ext uri="{FF2B5EF4-FFF2-40B4-BE49-F238E27FC236}">
                <a16:creationId xmlns:a16="http://schemas.microsoft.com/office/drawing/2014/main" id="{85917FA0-ABA8-3A61-24A8-0BC129A53195}"/>
              </a:ext>
            </a:extLst>
          </p:cNvPr>
          <p:cNvSpPr/>
          <p:nvPr/>
        </p:nvSpPr>
        <p:spPr>
          <a:xfrm>
            <a:off x="1625600" y="648370"/>
            <a:ext cx="9004300" cy="1046956"/>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真正騎在道路上，可能會發生什麼危險呢？</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圓角 6">
            <a:extLst>
              <a:ext uri="{FF2B5EF4-FFF2-40B4-BE49-F238E27FC236}">
                <a16:creationId xmlns:a16="http://schemas.microsoft.com/office/drawing/2014/main" id="{597125A6-CF90-C5A7-414D-0AA2913D3540}"/>
              </a:ext>
            </a:extLst>
          </p:cNvPr>
          <p:cNvSpPr/>
          <p:nvPr/>
        </p:nvSpPr>
        <p:spPr>
          <a:xfrm>
            <a:off x="5833223" y="2729935"/>
            <a:ext cx="5954680" cy="3377530"/>
          </a:xfrm>
          <a:prstGeom prst="roundRect">
            <a:avLst/>
          </a:prstGeom>
          <a:solidFill>
            <a:schemeClr val="bg1"/>
          </a:solidFill>
          <a:ln>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1" name="圓角矩形圖說文字 5">
            <a:extLst>
              <a:ext uri="{FF2B5EF4-FFF2-40B4-BE49-F238E27FC236}">
                <a16:creationId xmlns:a16="http://schemas.microsoft.com/office/drawing/2014/main" id="{81ED0C45-5917-99C2-F183-929B8BC6F146}"/>
              </a:ext>
            </a:extLst>
          </p:cNvPr>
          <p:cNvSpPr/>
          <p:nvPr/>
        </p:nvSpPr>
        <p:spPr>
          <a:xfrm>
            <a:off x="6756950" y="2176881"/>
            <a:ext cx="4107224" cy="819541"/>
          </a:xfrm>
          <a:prstGeom prst="wedgeRoundRectCallout">
            <a:avLst>
              <a:gd name="adj1" fmla="val 12158"/>
              <a:gd name="adj2" fmla="val 46956"/>
              <a:gd name="adj3" fmla="val 16667"/>
            </a:avLst>
          </a:prstGeom>
          <a:solidFill>
            <a:srgbClr val="B40C4C"/>
          </a:solidFill>
          <a:ln w="63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看一看、想一想</a:t>
            </a:r>
            <a:endParaRPr kumimoji="0" lang="en-US" altLang="zh-TW"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BCA35C0A-4BCE-FE96-1A13-50BD88F78DB5}"/>
              </a:ext>
            </a:extLst>
          </p:cNvPr>
          <p:cNvSpPr txBox="1"/>
          <p:nvPr/>
        </p:nvSpPr>
        <p:spPr>
          <a:xfrm>
            <a:off x="5907264" y="3230566"/>
            <a:ext cx="5806597" cy="2677656"/>
          </a:xfrm>
          <a:prstGeom prst="rect">
            <a:avLst/>
          </a:prstGeom>
          <a:noFill/>
        </p:spPr>
        <p:txBody>
          <a:bodyPr wrap="square">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影片中你</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看到</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什麼？</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你對影片內容有什麼</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感受</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在影片中，你</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發現</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什麼？</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你是否經歷過類似的情形？</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41338" marR="0" lvl="0" algn="l" defTabSz="914377" rtl="0" eaLnBrk="1" fontAlgn="auto" latinLnBrk="0" hangingPunct="1">
              <a:lnSpc>
                <a:spcPct val="100000"/>
              </a:lnSpc>
              <a:spcBef>
                <a:spcPts val="0"/>
              </a:spcBef>
              <a:spcAft>
                <a:spcPts val="0"/>
              </a:spcAft>
              <a:buClrTx/>
              <a:buSzTx/>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你會</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提醒</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小志班上的同學</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41338" marR="0" lvl="0" algn="l" defTabSz="914377" rtl="0" eaLnBrk="1" fontAlgn="auto" latinLnBrk="0" hangingPunct="1">
              <a:lnSpc>
                <a:spcPct val="100000"/>
              </a:lnSpc>
              <a:spcBef>
                <a:spcPts val="0"/>
              </a:spcBef>
              <a:spcAft>
                <a:spcPts val="0"/>
              </a:spcAft>
              <a:buClrTx/>
              <a:buSzTx/>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注意哪些事項？</a:t>
            </a: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15" name="群組 14">
            <a:extLst>
              <a:ext uri="{FF2B5EF4-FFF2-40B4-BE49-F238E27FC236}">
                <a16:creationId xmlns:a16="http://schemas.microsoft.com/office/drawing/2014/main" id="{3A04AF01-DCD0-1F86-BF4C-7DD6E0D544BE}"/>
              </a:ext>
            </a:extLst>
          </p:cNvPr>
          <p:cNvGrpSpPr/>
          <p:nvPr/>
        </p:nvGrpSpPr>
        <p:grpSpPr>
          <a:xfrm>
            <a:off x="2130186" y="3652698"/>
            <a:ext cx="1483321" cy="998971"/>
            <a:chOff x="3243094" y="5267994"/>
            <a:chExt cx="914400" cy="615820"/>
          </a:xfrm>
        </p:grpSpPr>
        <p:sp>
          <p:nvSpPr>
            <p:cNvPr id="16" name="Google Shape;94;p1">
              <a:hlinkClick r:id="rId3"/>
              <a:extLst>
                <a:ext uri="{FF2B5EF4-FFF2-40B4-BE49-F238E27FC236}">
                  <a16:creationId xmlns:a16="http://schemas.microsoft.com/office/drawing/2014/main" id="{0C5CD12F-B8B4-1356-17F7-BEA792ED1F2F}"/>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 name="Google Shape;95;p1">
              <a:hlinkClick r:id="rId3"/>
              <a:extLst>
                <a:ext uri="{FF2B5EF4-FFF2-40B4-BE49-F238E27FC236}">
                  <a16:creationId xmlns:a16="http://schemas.microsoft.com/office/drawing/2014/main" id="{7955443C-121D-23E7-E5F4-FE9115879FB1}"/>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3" name="文字方塊 2">
            <a:extLst>
              <a:ext uri="{FF2B5EF4-FFF2-40B4-BE49-F238E27FC236}">
                <a16:creationId xmlns:a16="http://schemas.microsoft.com/office/drawing/2014/main" id="{BEB98AA7-4538-9985-D24A-1BAC725D3147}"/>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引起動機│活動一：讓數據說話</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579FFA06-5F40-D39F-3DD3-CE9A502ABBA0}"/>
              </a:ext>
            </a:extLst>
          </p:cNvPr>
          <p:cNvSpPr txBox="1"/>
          <p:nvPr/>
        </p:nvSpPr>
        <p:spPr>
          <a:xfrm>
            <a:off x="404097" y="5644626"/>
            <a:ext cx="5133103" cy="378617"/>
          </a:xfrm>
          <a:prstGeom prst="rect">
            <a:avLst/>
          </a:prstGeom>
          <a:solidFill>
            <a:schemeClr val="bg1">
              <a:lumMod val="85000"/>
            </a:schemeClr>
          </a:solidFill>
          <a:ln w="25400">
            <a:noFill/>
            <a:prstDash val="solid"/>
          </a:ln>
          <a:effectLst/>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點選上方播放鈕播放影片</a:t>
            </a:r>
          </a:p>
        </p:txBody>
      </p:sp>
    </p:spTree>
    <p:extLst>
      <p:ext uri="{BB962C8B-B14F-4D97-AF65-F5344CB8AC3E}">
        <p14:creationId xmlns:p14="http://schemas.microsoft.com/office/powerpoint/2010/main" val="1505923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19" name="矩形 18">
            <a:extLst>
              <a:ext uri="{FF2B5EF4-FFF2-40B4-BE49-F238E27FC236}">
                <a16:creationId xmlns:a16="http://schemas.microsoft.com/office/drawing/2014/main" id="{FA9B4810-6AAC-4D3F-12EB-B013F991AFCC}"/>
              </a:ext>
            </a:extLst>
          </p:cNvPr>
          <p:cNvSpPr/>
          <p:nvPr/>
        </p:nvSpPr>
        <p:spPr>
          <a:xfrm>
            <a:off x="0" y="5617717"/>
            <a:ext cx="12192000" cy="1240283"/>
          </a:xfrm>
          <a:prstGeom prst="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引起動機│活動一：讓數據說話</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圖說文字 1">
            <a:extLst>
              <a:ext uri="{FF2B5EF4-FFF2-40B4-BE49-F238E27FC236}">
                <a16:creationId xmlns:a16="http://schemas.microsoft.com/office/drawing/2014/main" id="{82D14F6D-FA0F-7E52-FD77-9658687BD971}"/>
              </a:ext>
            </a:extLst>
          </p:cNvPr>
          <p:cNvSpPr/>
          <p:nvPr/>
        </p:nvSpPr>
        <p:spPr>
          <a:xfrm>
            <a:off x="1460500" y="546770"/>
            <a:ext cx="9448800" cy="1256630"/>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從左、右邊的圓形圖中，你看到了哪些數據？</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從這些數據推測它的原因可能是什麼？</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18" name="群組 17">
            <a:extLst>
              <a:ext uri="{FF2B5EF4-FFF2-40B4-BE49-F238E27FC236}">
                <a16:creationId xmlns:a16="http://schemas.microsoft.com/office/drawing/2014/main" id="{C921C970-A242-ADE3-A92C-521E80766AE7}"/>
              </a:ext>
            </a:extLst>
          </p:cNvPr>
          <p:cNvGrpSpPr/>
          <p:nvPr/>
        </p:nvGrpSpPr>
        <p:grpSpPr>
          <a:xfrm>
            <a:off x="1016865" y="1949976"/>
            <a:ext cx="8945235" cy="3667741"/>
            <a:chOff x="885151" y="2179178"/>
            <a:chExt cx="9115049" cy="3737369"/>
          </a:xfrm>
        </p:grpSpPr>
        <p:pic>
          <p:nvPicPr>
            <p:cNvPr id="7" name="圖片 6">
              <a:extLst>
                <a:ext uri="{FF2B5EF4-FFF2-40B4-BE49-F238E27FC236}">
                  <a16:creationId xmlns:a16="http://schemas.microsoft.com/office/drawing/2014/main" id="{5122FA00-5961-0D67-9056-C6EB5C6EFEF3}"/>
                </a:ext>
              </a:extLst>
            </p:cNvPr>
            <p:cNvPicPr>
              <a:picLocks noChangeAspect="1"/>
            </p:cNvPicPr>
            <p:nvPr/>
          </p:nvPicPr>
          <p:blipFill rotWithShape="1">
            <a:blip r:embed="rId3"/>
            <a:srcRect t="8505"/>
            <a:stretch/>
          </p:blipFill>
          <p:spPr>
            <a:xfrm>
              <a:off x="885151" y="2484929"/>
              <a:ext cx="9115049" cy="3431618"/>
            </a:xfrm>
            <a:prstGeom prst="rect">
              <a:avLst/>
            </a:prstGeom>
          </p:spPr>
        </p:pic>
        <p:sp>
          <p:nvSpPr>
            <p:cNvPr id="12" name="文字方塊 11">
              <a:extLst>
                <a:ext uri="{FF2B5EF4-FFF2-40B4-BE49-F238E27FC236}">
                  <a16:creationId xmlns:a16="http://schemas.microsoft.com/office/drawing/2014/main" id="{2D31B18C-D664-B06B-FD8B-E5C8F4672F44}"/>
                </a:ext>
              </a:extLst>
            </p:cNvPr>
            <p:cNvSpPr txBox="1"/>
            <p:nvPr/>
          </p:nvSpPr>
          <p:spPr>
            <a:xfrm>
              <a:off x="2380103" y="2179178"/>
              <a:ext cx="7066825" cy="3763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107-111 </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年兒童及少年交通事故當事人類別死傷人數</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國小</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14" name="文字方塊 13">
            <a:extLst>
              <a:ext uri="{FF2B5EF4-FFF2-40B4-BE49-F238E27FC236}">
                <a16:creationId xmlns:a16="http://schemas.microsoft.com/office/drawing/2014/main" id="{CA2350EA-F754-FE7F-C1BA-8EB6E834EFF0}"/>
              </a:ext>
            </a:extLst>
          </p:cNvPr>
          <p:cNvSpPr txBox="1"/>
          <p:nvPr/>
        </p:nvSpPr>
        <p:spPr>
          <a:xfrm>
            <a:off x="256650" y="2407970"/>
            <a:ext cx="3064067" cy="1107996"/>
          </a:xfrm>
          <a:prstGeom prst="rect">
            <a:avLst/>
          </a:prstGeom>
          <a:solidFill>
            <a:srgbClr val="FFFF00">
              <a:alpha val="5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乘客是國小學生在交通事故死傷人數最多的類別，占</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78.71%</a:t>
            </a:r>
            <a:endPar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5" name="文字方塊 14">
            <a:extLst>
              <a:ext uri="{FF2B5EF4-FFF2-40B4-BE49-F238E27FC236}">
                <a16:creationId xmlns:a16="http://schemas.microsoft.com/office/drawing/2014/main" id="{69F04FDA-C0AB-BF75-1615-E44DC514224D}"/>
              </a:ext>
            </a:extLst>
          </p:cNvPr>
          <p:cNvSpPr txBox="1"/>
          <p:nvPr/>
        </p:nvSpPr>
        <p:spPr>
          <a:xfrm>
            <a:off x="8705999" y="2510203"/>
            <a:ext cx="3229351" cy="1107996"/>
          </a:xfrm>
          <a:prstGeom prst="rect">
            <a:avLst/>
          </a:prstGeom>
          <a:solidFill>
            <a:srgbClr val="FFFF00">
              <a:alpha val="50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騎乘自行車是國小學生駕駛車輛死傷最多人數的交通工具，占</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96.31%</a:t>
            </a:r>
            <a:endPar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0340DA90-9762-BE1F-DE69-BE2D55E6F501}"/>
              </a:ext>
            </a:extLst>
          </p:cNvPr>
          <p:cNvSpPr txBox="1"/>
          <p:nvPr/>
        </p:nvSpPr>
        <p:spPr>
          <a:xfrm>
            <a:off x="256650" y="5701429"/>
            <a:ext cx="5606001"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國小學生最常被家長接送，所以乘客交通事故最常見。</a:t>
            </a:r>
            <a:endParaRPr kumimoji="0" lang="en-US" altLang="zh-TW" sz="2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7" name="文字方塊 16">
            <a:extLst>
              <a:ext uri="{FF2B5EF4-FFF2-40B4-BE49-F238E27FC236}">
                <a16:creationId xmlns:a16="http://schemas.microsoft.com/office/drawing/2014/main" id="{6799629B-4FF8-BE3E-2BBD-D2A8B7AF8DF8}"/>
              </a:ext>
            </a:extLst>
          </p:cNvPr>
          <p:cNvSpPr txBox="1"/>
          <p:nvPr/>
        </p:nvSpPr>
        <p:spPr>
          <a:xfrm>
            <a:off x="6346301" y="5706617"/>
            <a:ext cx="5589049" cy="1107996"/>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zh-TW" altLang="en-US" sz="2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國小學生第一個學習的交通工具就是自行車，所以在駕駛類別裡，自行車騎士的死傷比率最多。</a:t>
            </a:r>
            <a:endParaRPr kumimoji="0" lang="en-US" altLang="zh-TW" sz="2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5946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95C36285-62BF-CE70-42AF-2B58E1BF6838}"/>
              </a:ext>
            </a:extLst>
          </p:cNvPr>
          <p:cNvPicPr>
            <a:picLocks noChangeAspect="1"/>
          </p:cNvPicPr>
          <p:nvPr/>
        </p:nvPicPr>
        <p:blipFill>
          <a:blip r:embed="rId3"/>
          <a:stretch>
            <a:fillRect/>
          </a:stretch>
        </p:blipFill>
        <p:spPr>
          <a:xfrm>
            <a:off x="256650" y="622345"/>
            <a:ext cx="8728881" cy="6103368"/>
          </a:xfrm>
          <a:prstGeom prst="rect">
            <a:avLst/>
          </a:prstGeom>
        </p:spPr>
      </p:pic>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引起動機│活動一：讓數據說話</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2D31B18C-D664-B06B-FD8B-E5C8F4672F44}"/>
              </a:ext>
            </a:extLst>
          </p:cNvPr>
          <p:cNvSpPr txBox="1"/>
          <p:nvPr/>
        </p:nvSpPr>
        <p:spPr>
          <a:xfrm>
            <a:off x="1023466" y="252161"/>
            <a:ext cx="72696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107-111 </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年兒童及少年作為自行車騎士第一當事人主要個別肇事原因</a:t>
            </a:r>
          </a:p>
        </p:txBody>
      </p:sp>
      <p:sp>
        <p:nvSpPr>
          <p:cNvPr id="16" name="文字方塊 15">
            <a:extLst>
              <a:ext uri="{FF2B5EF4-FFF2-40B4-BE49-F238E27FC236}">
                <a16:creationId xmlns:a16="http://schemas.microsoft.com/office/drawing/2014/main" id="{0340DA90-9762-BE1F-DE69-BE2D55E6F501}"/>
              </a:ext>
            </a:extLst>
          </p:cNvPr>
          <p:cNvSpPr txBox="1"/>
          <p:nvPr/>
        </p:nvSpPr>
        <p:spPr>
          <a:xfrm>
            <a:off x="6899974" y="2611485"/>
            <a:ext cx="3673718" cy="1597169"/>
          </a:xfrm>
          <a:prstGeom prst="rect">
            <a:avLst/>
          </a:prstGeom>
          <a:noFill/>
        </p:spPr>
        <p:txBody>
          <a:bodyPr wrap="square">
            <a:spAutoFit/>
          </a:bodyPr>
          <a:lstStyle/>
          <a:p>
            <a:pPr marL="533400" marR="0" lvl="0" indent="-533400" algn="l" defTabSz="914400" rtl="0" eaLnBrk="1" fontAlgn="auto" latinLnBrk="0" hangingPunct="1">
              <a:lnSpc>
                <a:spcPts val="4000"/>
              </a:lnSpc>
              <a:spcBef>
                <a:spcPts val="0"/>
              </a:spcBef>
              <a:spcAft>
                <a:spcPts val="0"/>
              </a:spcAft>
              <a:buClr>
                <a:srgbClr val="B40C4C"/>
              </a:buClr>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未依規定讓車</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33400" marR="0" lvl="0" indent="-533400" algn="l" defTabSz="914400" rtl="0" eaLnBrk="1" fontAlgn="auto" latinLnBrk="0" hangingPunct="1">
              <a:lnSpc>
                <a:spcPts val="4000"/>
              </a:lnSpc>
              <a:spcBef>
                <a:spcPts val="0"/>
              </a:spcBef>
              <a:spcAft>
                <a:spcPts val="0"/>
              </a:spcAft>
              <a:buClr>
                <a:srgbClr val="B40C4C"/>
              </a:buClr>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未注意車前狀況</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33400" marR="0" lvl="0" indent="-533400" algn="l" defTabSz="914400" rtl="0" eaLnBrk="1" fontAlgn="auto" latinLnBrk="0" hangingPunct="1">
              <a:lnSpc>
                <a:spcPts val="4000"/>
              </a:lnSpc>
              <a:spcBef>
                <a:spcPts val="0"/>
              </a:spcBef>
              <a:spcAft>
                <a:spcPts val="0"/>
              </a:spcAft>
              <a:buClr>
                <a:srgbClr val="B40C4C"/>
              </a:buClr>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左轉彎未依規定</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圖說文字 1">
            <a:extLst>
              <a:ext uri="{FF2B5EF4-FFF2-40B4-BE49-F238E27FC236}">
                <a16:creationId xmlns:a16="http://schemas.microsoft.com/office/drawing/2014/main" id="{82D14F6D-FA0F-7E52-FD77-9658687BD971}"/>
              </a:ext>
            </a:extLst>
          </p:cNvPr>
          <p:cNvSpPr/>
          <p:nvPr/>
        </p:nvSpPr>
        <p:spPr>
          <a:xfrm>
            <a:off x="6096000" y="1371950"/>
            <a:ext cx="5245100" cy="1006067"/>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左邊的長條圖中，自行車騎士的前三大肇事原因分別是什麼？</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289CA3D9-BF2A-8536-A7BA-2B3513B1FB6D}"/>
              </a:ext>
            </a:extLst>
          </p:cNvPr>
          <p:cNvSpPr/>
          <p:nvPr/>
        </p:nvSpPr>
        <p:spPr>
          <a:xfrm>
            <a:off x="794084" y="5943600"/>
            <a:ext cx="2286000" cy="409074"/>
          </a:xfrm>
          <a:prstGeom prst="rect">
            <a:avLst/>
          </a:prstGeom>
          <a:noFill/>
          <a:ln w="381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436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95C36285-62BF-CE70-42AF-2B58E1BF6838}"/>
              </a:ext>
            </a:extLst>
          </p:cNvPr>
          <p:cNvPicPr>
            <a:picLocks noChangeAspect="1"/>
          </p:cNvPicPr>
          <p:nvPr/>
        </p:nvPicPr>
        <p:blipFill>
          <a:blip r:embed="rId3"/>
          <a:stretch>
            <a:fillRect/>
          </a:stretch>
        </p:blipFill>
        <p:spPr>
          <a:xfrm>
            <a:off x="256650" y="622345"/>
            <a:ext cx="8728881" cy="6103368"/>
          </a:xfrm>
          <a:prstGeom prst="rect">
            <a:avLst/>
          </a:prstGeom>
        </p:spPr>
      </p:pic>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引起動機│活動一：讓數據說話</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2D31B18C-D664-B06B-FD8B-E5C8F4672F44}"/>
              </a:ext>
            </a:extLst>
          </p:cNvPr>
          <p:cNvSpPr txBox="1"/>
          <p:nvPr/>
        </p:nvSpPr>
        <p:spPr>
          <a:xfrm>
            <a:off x="1023466" y="252161"/>
            <a:ext cx="72696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107-111 </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年兒童及少年作為自行車騎士第一當事人主要個別肇事原因</a:t>
            </a:r>
          </a:p>
        </p:txBody>
      </p:sp>
      <p:sp>
        <p:nvSpPr>
          <p:cNvPr id="16" name="文字方塊 15">
            <a:extLst>
              <a:ext uri="{FF2B5EF4-FFF2-40B4-BE49-F238E27FC236}">
                <a16:creationId xmlns:a16="http://schemas.microsoft.com/office/drawing/2014/main" id="{0340DA90-9762-BE1F-DE69-BE2D55E6F501}"/>
              </a:ext>
            </a:extLst>
          </p:cNvPr>
          <p:cNvSpPr txBox="1"/>
          <p:nvPr/>
        </p:nvSpPr>
        <p:spPr>
          <a:xfrm>
            <a:off x="4619381" y="1880874"/>
            <a:ext cx="4366149" cy="571247"/>
          </a:xfrm>
          <a:prstGeom prst="rect">
            <a:avLst/>
          </a:prstGeom>
          <a:solidFill>
            <a:schemeClr val="bg1"/>
          </a:solidFill>
        </p:spPr>
        <p:txBody>
          <a:bodyPr wrap="square">
            <a:spAutoFit/>
          </a:bodyPr>
          <a:lstStyle/>
          <a:p>
            <a:pPr marL="533400" marR="0" lvl="0" indent="-533400" algn="l" defTabSz="914400" rtl="0" eaLnBrk="1" fontAlgn="auto" latinLnBrk="0" hangingPunct="1">
              <a:lnSpc>
                <a:spcPts val="4000"/>
              </a:lnSpc>
              <a:spcBef>
                <a:spcPts val="0"/>
              </a:spcBef>
              <a:spcAft>
                <a:spcPts val="0"/>
              </a:spcAft>
              <a:buClr>
                <a:srgbClr val="B40C4C"/>
              </a:buClr>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未依規定讓車：</a:t>
            </a:r>
            <a:endParaRPr kumimoji="0" lang="en-US" altLang="zh-TW"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圖說文字 1">
            <a:extLst>
              <a:ext uri="{FF2B5EF4-FFF2-40B4-BE49-F238E27FC236}">
                <a16:creationId xmlns:a16="http://schemas.microsoft.com/office/drawing/2014/main" id="{82D14F6D-FA0F-7E52-FD77-9658687BD971}"/>
              </a:ext>
            </a:extLst>
          </p:cNvPr>
          <p:cNvSpPr/>
          <p:nvPr/>
        </p:nvSpPr>
        <p:spPr>
          <a:xfrm>
            <a:off x="4381500" y="944265"/>
            <a:ext cx="7340600" cy="723550"/>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你認為造成這些肇事原因的可能因素是什麼？</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4657A928-49C0-CE8C-7F5D-E67223E59E4E}"/>
              </a:ext>
            </a:extLst>
          </p:cNvPr>
          <p:cNvSpPr txBox="1"/>
          <p:nvPr/>
        </p:nvSpPr>
        <p:spPr>
          <a:xfrm>
            <a:off x="5198838" y="2392630"/>
            <a:ext cx="6205762" cy="1084208"/>
          </a:xfrm>
          <a:prstGeom prst="rect">
            <a:avLst/>
          </a:prstGeom>
          <a:solidFill>
            <a:schemeClr val="bg1"/>
          </a:solidFill>
        </p:spPr>
        <p:txBody>
          <a:bodyPr wrap="square">
            <a:spAutoFit/>
          </a:bodyPr>
          <a:lstStyle/>
          <a:p>
            <a:pPr marL="0" marR="0" lvl="0" indent="0" algn="l" defTabSz="914400" rtl="0" eaLnBrk="1" fontAlgn="auto" latinLnBrk="0" hangingPunct="1">
              <a:lnSpc>
                <a:spcPts val="4000"/>
              </a:lnSpc>
              <a:spcBef>
                <a:spcPts val="0"/>
              </a:spcBef>
              <a:spcAft>
                <a:spcPts val="0"/>
              </a:spcAft>
              <a:buClr>
                <a:srgbClr val="E0AE0E"/>
              </a:buClr>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自行車騎士對於路口的用路先後順序觀念不清楚。</a:t>
            </a:r>
          </a:p>
        </p:txBody>
      </p:sp>
      <p:sp>
        <p:nvSpPr>
          <p:cNvPr id="5" name="矩形 4">
            <a:extLst>
              <a:ext uri="{FF2B5EF4-FFF2-40B4-BE49-F238E27FC236}">
                <a16:creationId xmlns:a16="http://schemas.microsoft.com/office/drawing/2014/main" id="{FA04EAE9-712A-C66C-CEDE-EC4DD2DAE090}"/>
              </a:ext>
            </a:extLst>
          </p:cNvPr>
          <p:cNvSpPr/>
          <p:nvPr/>
        </p:nvSpPr>
        <p:spPr>
          <a:xfrm>
            <a:off x="794084" y="5943599"/>
            <a:ext cx="733927" cy="421105"/>
          </a:xfrm>
          <a:prstGeom prst="rect">
            <a:avLst/>
          </a:prstGeom>
          <a:noFill/>
          <a:ln w="381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1727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95C36285-62BF-CE70-42AF-2B58E1BF6838}"/>
              </a:ext>
            </a:extLst>
          </p:cNvPr>
          <p:cNvPicPr>
            <a:picLocks noChangeAspect="1"/>
          </p:cNvPicPr>
          <p:nvPr/>
        </p:nvPicPr>
        <p:blipFill>
          <a:blip r:embed="rId3"/>
          <a:stretch>
            <a:fillRect/>
          </a:stretch>
        </p:blipFill>
        <p:spPr>
          <a:xfrm>
            <a:off x="256650" y="622345"/>
            <a:ext cx="8728881" cy="6103368"/>
          </a:xfrm>
          <a:prstGeom prst="rect">
            <a:avLst/>
          </a:prstGeom>
        </p:spPr>
      </p:pic>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引起動機│活動一：讓數據說話</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2D31B18C-D664-B06B-FD8B-E5C8F4672F44}"/>
              </a:ext>
            </a:extLst>
          </p:cNvPr>
          <p:cNvSpPr txBox="1"/>
          <p:nvPr/>
        </p:nvSpPr>
        <p:spPr>
          <a:xfrm>
            <a:off x="1023466" y="252161"/>
            <a:ext cx="726963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107-111 </a:t>
            </a:r>
            <a:r>
              <a:rPr kumimoji="0" lang="zh-TW" altLang="en-US" sz="1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年兒童及少年作為自行車騎士第一當事人主要個別肇事原因</a:t>
            </a:r>
          </a:p>
        </p:txBody>
      </p:sp>
      <p:sp>
        <p:nvSpPr>
          <p:cNvPr id="16" name="文字方塊 15">
            <a:extLst>
              <a:ext uri="{FF2B5EF4-FFF2-40B4-BE49-F238E27FC236}">
                <a16:creationId xmlns:a16="http://schemas.microsoft.com/office/drawing/2014/main" id="{0340DA90-9762-BE1F-DE69-BE2D55E6F501}"/>
              </a:ext>
            </a:extLst>
          </p:cNvPr>
          <p:cNvSpPr txBox="1"/>
          <p:nvPr/>
        </p:nvSpPr>
        <p:spPr>
          <a:xfrm>
            <a:off x="4619381" y="1880874"/>
            <a:ext cx="7102719" cy="571247"/>
          </a:xfrm>
          <a:prstGeom prst="rect">
            <a:avLst/>
          </a:prstGeom>
          <a:solidFill>
            <a:schemeClr val="bg1"/>
          </a:solidFill>
        </p:spPr>
        <p:txBody>
          <a:bodyPr wrap="square">
            <a:spAutoFit/>
          </a:bodyPr>
          <a:lstStyle/>
          <a:p>
            <a:pPr marL="533400" marR="0" lvl="0" indent="-533400" algn="l" defTabSz="914400" rtl="0" eaLnBrk="1" fontAlgn="auto" latinLnBrk="0" hangingPunct="1">
              <a:lnSpc>
                <a:spcPts val="4000"/>
              </a:lnSpc>
              <a:spcBef>
                <a:spcPts val="0"/>
              </a:spcBef>
              <a:spcAft>
                <a:spcPts val="0"/>
              </a:spcAft>
              <a:buClr>
                <a:srgbClr val="B40C4C"/>
              </a:buClr>
              <a:buSzTx/>
              <a:buFont typeface="Wingdings" panose="05000000000000000000" pitchFamily="2" charset="2"/>
              <a:buChar char="l"/>
              <a:tabLst/>
              <a:defRPr/>
            </a:pP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未注意車前狀況</a:t>
            </a:r>
            <a:r>
              <a:rPr lang="zh-TW" altLang="en-US" sz="3200" b="1" dirty="0">
                <a:solidFill>
                  <a:srgbClr val="B40C4C"/>
                </a:solidFill>
                <a:latin typeface="微軟正黑體" panose="020B0604030504040204" pitchFamily="34" charset="-120"/>
                <a:ea typeface="微軟正黑體" panose="020B0604030504040204" pitchFamily="34" charset="-120"/>
              </a:rPr>
              <a:t>、</a:t>
            </a: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左轉彎未依規定：</a:t>
            </a:r>
            <a:endParaRPr kumimoji="0" lang="en-US" altLang="zh-TW"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
        <p:nvSpPr>
          <p:cNvPr id="10" name="圓角矩形圖說文字 1">
            <a:extLst>
              <a:ext uri="{FF2B5EF4-FFF2-40B4-BE49-F238E27FC236}">
                <a16:creationId xmlns:a16="http://schemas.microsoft.com/office/drawing/2014/main" id="{82D14F6D-FA0F-7E52-FD77-9658687BD971}"/>
              </a:ext>
            </a:extLst>
          </p:cNvPr>
          <p:cNvSpPr/>
          <p:nvPr/>
        </p:nvSpPr>
        <p:spPr>
          <a:xfrm>
            <a:off x="4381500" y="944265"/>
            <a:ext cx="7340600" cy="723550"/>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你認為造成這些肇事原因的可能因素是什麼？</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4657A928-49C0-CE8C-7F5D-E67223E59E4E}"/>
              </a:ext>
            </a:extLst>
          </p:cNvPr>
          <p:cNvSpPr txBox="1"/>
          <p:nvPr/>
        </p:nvSpPr>
        <p:spPr>
          <a:xfrm>
            <a:off x="5154122" y="2414231"/>
            <a:ext cx="6620781" cy="1084208"/>
          </a:xfrm>
          <a:prstGeom prst="rect">
            <a:avLst/>
          </a:prstGeom>
          <a:solidFill>
            <a:schemeClr val="bg1"/>
          </a:solidFill>
        </p:spPr>
        <p:txBody>
          <a:bodyPr wrap="square">
            <a:spAutoFit/>
          </a:bodyPr>
          <a:lstStyle/>
          <a:p>
            <a:pPr marL="0" marR="0" lvl="0" indent="0" algn="l" defTabSz="914400" rtl="0" eaLnBrk="1" fontAlgn="auto" latinLnBrk="0" hangingPunct="1">
              <a:lnSpc>
                <a:spcPts val="4000"/>
              </a:lnSpc>
              <a:spcBef>
                <a:spcPts val="0"/>
              </a:spcBef>
              <a:spcAft>
                <a:spcPts val="0"/>
              </a:spcAft>
              <a:buClr>
                <a:srgbClr val="E0AE0E"/>
              </a:buClr>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自行車騎士在直行、變換車道、</a:t>
            </a:r>
            <a:endPar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ts val="4000"/>
              </a:lnSpc>
              <a:spcBef>
                <a:spcPts val="0"/>
              </a:spcBef>
              <a:spcAft>
                <a:spcPts val="0"/>
              </a:spcAft>
              <a:buClr>
                <a:srgbClr val="E0AE0E"/>
              </a:buClr>
              <a:buSzTx/>
              <a:buFontTx/>
              <a:buNone/>
              <a:tabLst/>
              <a:defRPr/>
            </a:pP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轉彎時與他車互動有所疏忽或違規。</a:t>
            </a:r>
          </a:p>
        </p:txBody>
      </p:sp>
      <p:sp>
        <p:nvSpPr>
          <p:cNvPr id="6" name="矩形 5">
            <a:extLst>
              <a:ext uri="{FF2B5EF4-FFF2-40B4-BE49-F238E27FC236}">
                <a16:creationId xmlns:a16="http://schemas.microsoft.com/office/drawing/2014/main" id="{5E3ACD3B-0597-3A7F-F8AA-77F279580647}"/>
              </a:ext>
            </a:extLst>
          </p:cNvPr>
          <p:cNvSpPr/>
          <p:nvPr/>
        </p:nvSpPr>
        <p:spPr>
          <a:xfrm>
            <a:off x="1648326" y="5931568"/>
            <a:ext cx="1455821" cy="421106"/>
          </a:xfrm>
          <a:prstGeom prst="rect">
            <a:avLst/>
          </a:prstGeom>
          <a:noFill/>
          <a:ln w="381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851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965201" y="542642"/>
            <a:ext cx="10325100" cy="5794658"/>
          </a:xfrm>
          <a:prstGeom prst="wedgeRoundRectCallout">
            <a:avLst>
              <a:gd name="adj1" fmla="val 31336"/>
              <a:gd name="adj2" fmla="val 45906"/>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l" defTabSz="914354" rtl="0" eaLnBrk="1" fontAlgn="auto" latinLnBrk="0" hangingPunct="1">
              <a:lnSpc>
                <a:spcPts val="5000"/>
              </a:lnSpc>
              <a:spcBef>
                <a:spcPts val="0"/>
              </a:spcBef>
              <a:spcAft>
                <a:spcPts val="0"/>
              </a:spcAft>
              <a:buClrTx/>
              <a:buSzTx/>
              <a:buFontTx/>
              <a:buNone/>
              <a:tabLst/>
              <a:defRPr/>
            </a:pP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在道路上騎乘自行車時，可以騎乘在哪些地方？</a:t>
            </a:r>
          </a:p>
        </p:txBody>
      </p:sp>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9" y="3233229"/>
            <a:ext cx="5401524" cy="3724979"/>
          </a:xfrm>
          <a:prstGeom prst="rect">
            <a:avLst/>
          </a:prstGeom>
          <a:effectLst>
            <a:outerShdw blurRad="50800" dist="38100" dir="2700000" algn="tl" rotWithShape="0">
              <a:prstClr val="black">
                <a:alpha val="40000"/>
              </a:prstClr>
            </a:outerShdw>
          </a:effectLst>
        </p:spPr>
      </p:pic>
      <p:sp>
        <p:nvSpPr>
          <p:cNvPr id="6" name="文字方塊 5">
            <a:extLst>
              <a:ext uri="{FF2B5EF4-FFF2-40B4-BE49-F238E27FC236}">
                <a16:creationId xmlns:a16="http://schemas.microsoft.com/office/drawing/2014/main" id="{DFB69030-B7E9-58AB-9193-BFD4EA373152}"/>
              </a:ext>
            </a:extLst>
          </p:cNvPr>
          <p:cNvSpPr txBox="1"/>
          <p:nvPr/>
        </p:nvSpPr>
        <p:spPr>
          <a:xfrm>
            <a:off x="2251519" y="2481156"/>
            <a:ext cx="5558982" cy="2614562"/>
          </a:xfrm>
          <a:prstGeom prst="rect">
            <a:avLst/>
          </a:prstGeom>
          <a:noFill/>
        </p:spPr>
        <p:txBody>
          <a:bodyPr wrap="square">
            <a:spAutoFit/>
          </a:bodyPr>
          <a:lstStyle/>
          <a:p>
            <a:pPr marL="622300" marR="0" lvl="0" indent="-622300" algn="l" defTabSz="914400" rtl="0" eaLnBrk="1" fontAlgn="auto" latinLnBrk="0" hangingPunct="1">
              <a:lnSpc>
                <a:spcPts val="5000"/>
              </a:lnSpc>
              <a:spcBef>
                <a:spcPts val="0"/>
              </a:spcBef>
              <a:spcAft>
                <a:spcPts val="0"/>
              </a:spcAft>
              <a:buClr>
                <a:srgbClr val="B40C4C"/>
              </a:buClr>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自行車專用道</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622300" marR="0" lvl="0" indent="-622300" algn="l" defTabSz="914400" rtl="0" eaLnBrk="1" fontAlgn="auto" latinLnBrk="0" hangingPunct="1">
              <a:lnSpc>
                <a:spcPts val="5000"/>
              </a:lnSpc>
              <a:spcBef>
                <a:spcPts val="0"/>
              </a:spcBef>
              <a:spcAft>
                <a:spcPts val="0"/>
              </a:spcAft>
              <a:buClr>
                <a:srgbClr val="B40C4C"/>
              </a:buClr>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慢車道</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622300" marR="0" lvl="0" indent="-622300" algn="l" defTabSz="914400" rtl="0" eaLnBrk="1" fontAlgn="auto" latinLnBrk="0" hangingPunct="1">
              <a:lnSpc>
                <a:spcPts val="5000"/>
              </a:lnSpc>
              <a:spcBef>
                <a:spcPts val="0"/>
              </a:spcBef>
              <a:spcAft>
                <a:spcPts val="0"/>
              </a:spcAft>
              <a:buClr>
                <a:srgbClr val="B40C4C"/>
              </a:buClr>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最外側車道</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622300" marR="0" lvl="0" indent="-622300" algn="l" defTabSz="914400" rtl="0" eaLnBrk="1" fontAlgn="auto" latinLnBrk="0" hangingPunct="1">
              <a:lnSpc>
                <a:spcPts val="5000"/>
              </a:lnSpc>
              <a:spcBef>
                <a:spcPts val="0"/>
              </a:spcBef>
              <a:spcAft>
                <a:spcPts val="0"/>
              </a:spcAft>
              <a:buClr>
                <a:srgbClr val="B40C4C"/>
              </a:buClr>
              <a:buSzTx/>
              <a:buFont typeface="Wingdings" panose="05000000000000000000" pitchFamily="2" charset="2"/>
              <a:buChar char="l"/>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行人與自行車共用道</a:t>
            </a:r>
          </a:p>
        </p:txBody>
      </p:sp>
    </p:spTree>
    <p:extLst>
      <p:ext uri="{BB962C8B-B14F-4D97-AF65-F5344CB8AC3E}">
        <p14:creationId xmlns:p14="http://schemas.microsoft.com/office/powerpoint/2010/main" val="408916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wdUpDiag">
          <a:fgClr>
            <a:srgbClr val="FDEDF3"/>
          </a:fgClr>
          <a:bgClr>
            <a:schemeClr val="bg1"/>
          </a:bgClr>
        </a:pattFill>
        <a:effectLst/>
      </p:bgPr>
    </p:bg>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CD0565F5-35AF-CC41-F3BD-59E07FA51134}"/>
              </a:ext>
            </a:extLst>
          </p:cNvPr>
          <p:cNvSpPr/>
          <p:nvPr/>
        </p:nvSpPr>
        <p:spPr>
          <a:xfrm>
            <a:off x="304800" y="702530"/>
            <a:ext cx="11582400" cy="5751436"/>
          </a:xfrm>
          <a:custGeom>
            <a:avLst/>
            <a:gdLst>
              <a:gd name="connsiteX0" fmla="*/ 0 w 11582400"/>
              <a:gd name="connsiteY0" fmla="*/ 0 h 5751436"/>
              <a:gd name="connsiteX1" fmla="*/ 463296 w 11582400"/>
              <a:gd name="connsiteY1" fmla="*/ 0 h 5751436"/>
              <a:gd name="connsiteX2" fmla="*/ 1274064 w 11582400"/>
              <a:gd name="connsiteY2" fmla="*/ 0 h 5751436"/>
              <a:gd name="connsiteX3" fmla="*/ 1969008 w 11582400"/>
              <a:gd name="connsiteY3" fmla="*/ 0 h 5751436"/>
              <a:gd name="connsiteX4" fmla="*/ 2432304 w 11582400"/>
              <a:gd name="connsiteY4" fmla="*/ 0 h 5751436"/>
              <a:gd name="connsiteX5" fmla="*/ 2663952 w 11582400"/>
              <a:gd name="connsiteY5" fmla="*/ 0 h 5751436"/>
              <a:gd name="connsiteX6" fmla="*/ 3127248 w 11582400"/>
              <a:gd name="connsiteY6" fmla="*/ 0 h 5751436"/>
              <a:gd name="connsiteX7" fmla="*/ 3822192 w 11582400"/>
              <a:gd name="connsiteY7" fmla="*/ 0 h 5751436"/>
              <a:gd name="connsiteX8" fmla="*/ 4632960 w 11582400"/>
              <a:gd name="connsiteY8" fmla="*/ 0 h 5751436"/>
              <a:gd name="connsiteX9" fmla="*/ 4864608 w 11582400"/>
              <a:gd name="connsiteY9" fmla="*/ 0 h 5751436"/>
              <a:gd name="connsiteX10" fmla="*/ 5096256 w 11582400"/>
              <a:gd name="connsiteY10" fmla="*/ 0 h 5751436"/>
              <a:gd name="connsiteX11" fmla="*/ 5907024 w 11582400"/>
              <a:gd name="connsiteY11" fmla="*/ 0 h 5751436"/>
              <a:gd name="connsiteX12" fmla="*/ 6138672 w 11582400"/>
              <a:gd name="connsiteY12" fmla="*/ 0 h 5751436"/>
              <a:gd name="connsiteX13" fmla="*/ 6717792 w 11582400"/>
              <a:gd name="connsiteY13" fmla="*/ 0 h 5751436"/>
              <a:gd name="connsiteX14" fmla="*/ 7065264 w 11582400"/>
              <a:gd name="connsiteY14" fmla="*/ 0 h 5751436"/>
              <a:gd name="connsiteX15" fmla="*/ 7412736 w 11582400"/>
              <a:gd name="connsiteY15" fmla="*/ 0 h 5751436"/>
              <a:gd name="connsiteX16" fmla="*/ 7760208 w 11582400"/>
              <a:gd name="connsiteY16" fmla="*/ 0 h 5751436"/>
              <a:gd name="connsiteX17" fmla="*/ 8107680 w 11582400"/>
              <a:gd name="connsiteY17" fmla="*/ 0 h 5751436"/>
              <a:gd name="connsiteX18" fmla="*/ 8570976 w 11582400"/>
              <a:gd name="connsiteY18" fmla="*/ 0 h 5751436"/>
              <a:gd name="connsiteX19" fmla="*/ 8918448 w 11582400"/>
              <a:gd name="connsiteY19" fmla="*/ 0 h 5751436"/>
              <a:gd name="connsiteX20" fmla="*/ 9381744 w 11582400"/>
              <a:gd name="connsiteY20" fmla="*/ 0 h 5751436"/>
              <a:gd name="connsiteX21" fmla="*/ 10076688 w 11582400"/>
              <a:gd name="connsiteY21" fmla="*/ 0 h 5751436"/>
              <a:gd name="connsiteX22" fmla="*/ 10424160 w 11582400"/>
              <a:gd name="connsiteY22" fmla="*/ 0 h 5751436"/>
              <a:gd name="connsiteX23" fmla="*/ 10655808 w 11582400"/>
              <a:gd name="connsiteY23" fmla="*/ 0 h 5751436"/>
              <a:gd name="connsiteX24" fmla="*/ 11582400 w 11582400"/>
              <a:gd name="connsiteY24" fmla="*/ 0 h 5751436"/>
              <a:gd name="connsiteX25" fmla="*/ 11582400 w 11582400"/>
              <a:gd name="connsiteY25" fmla="*/ 402601 h 5751436"/>
              <a:gd name="connsiteX26" fmla="*/ 11582400 w 11582400"/>
              <a:gd name="connsiteY26" fmla="*/ 805201 h 5751436"/>
              <a:gd name="connsiteX27" fmla="*/ 11582400 w 11582400"/>
              <a:gd name="connsiteY27" fmla="*/ 1265316 h 5751436"/>
              <a:gd name="connsiteX28" fmla="*/ 11582400 w 11582400"/>
              <a:gd name="connsiteY28" fmla="*/ 1840460 h 5751436"/>
              <a:gd name="connsiteX29" fmla="*/ 11582400 w 11582400"/>
              <a:gd name="connsiteY29" fmla="*/ 2473117 h 5751436"/>
              <a:gd name="connsiteX30" fmla="*/ 11582400 w 11582400"/>
              <a:gd name="connsiteY30" fmla="*/ 2990747 h 5751436"/>
              <a:gd name="connsiteX31" fmla="*/ 11582400 w 11582400"/>
              <a:gd name="connsiteY31" fmla="*/ 3450862 h 5751436"/>
              <a:gd name="connsiteX32" fmla="*/ 11582400 w 11582400"/>
              <a:gd name="connsiteY32" fmla="*/ 3910976 h 5751436"/>
              <a:gd name="connsiteX33" fmla="*/ 11582400 w 11582400"/>
              <a:gd name="connsiteY33" fmla="*/ 4543634 h 5751436"/>
              <a:gd name="connsiteX34" fmla="*/ 11582400 w 11582400"/>
              <a:gd name="connsiteY34" fmla="*/ 4946235 h 5751436"/>
              <a:gd name="connsiteX35" fmla="*/ 11582400 w 11582400"/>
              <a:gd name="connsiteY35" fmla="*/ 5751436 h 5751436"/>
              <a:gd name="connsiteX36" fmla="*/ 11003280 w 11582400"/>
              <a:gd name="connsiteY36" fmla="*/ 5751436 h 5751436"/>
              <a:gd name="connsiteX37" fmla="*/ 10192512 w 11582400"/>
              <a:gd name="connsiteY37" fmla="*/ 5751436 h 5751436"/>
              <a:gd name="connsiteX38" fmla="*/ 9613392 w 11582400"/>
              <a:gd name="connsiteY38" fmla="*/ 5751436 h 5751436"/>
              <a:gd name="connsiteX39" fmla="*/ 9381744 w 11582400"/>
              <a:gd name="connsiteY39" fmla="*/ 5751436 h 5751436"/>
              <a:gd name="connsiteX40" fmla="*/ 9150096 w 11582400"/>
              <a:gd name="connsiteY40" fmla="*/ 5751436 h 5751436"/>
              <a:gd name="connsiteX41" fmla="*/ 8339328 w 11582400"/>
              <a:gd name="connsiteY41" fmla="*/ 5751436 h 5751436"/>
              <a:gd name="connsiteX42" fmla="*/ 7876032 w 11582400"/>
              <a:gd name="connsiteY42" fmla="*/ 5751436 h 5751436"/>
              <a:gd name="connsiteX43" fmla="*/ 7065264 w 11582400"/>
              <a:gd name="connsiteY43" fmla="*/ 5751436 h 5751436"/>
              <a:gd name="connsiteX44" fmla="*/ 6486144 w 11582400"/>
              <a:gd name="connsiteY44" fmla="*/ 5751436 h 5751436"/>
              <a:gd name="connsiteX45" fmla="*/ 6254496 w 11582400"/>
              <a:gd name="connsiteY45" fmla="*/ 5751436 h 5751436"/>
              <a:gd name="connsiteX46" fmla="*/ 5907024 w 11582400"/>
              <a:gd name="connsiteY46" fmla="*/ 5751436 h 5751436"/>
              <a:gd name="connsiteX47" fmla="*/ 5443728 w 11582400"/>
              <a:gd name="connsiteY47" fmla="*/ 5751436 h 5751436"/>
              <a:gd name="connsiteX48" fmla="*/ 4748784 w 11582400"/>
              <a:gd name="connsiteY48" fmla="*/ 5751436 h 5751436"/>
              <a:gd name="connsiteX49" fmla="*/ 4053840 w 11582400"/>
              <a:gd name="connsiteY49" fmla="*/ 5751436 h 5751436"/>
              <a:gd name="connsiteX50" fmla="*/ 3474720 w 11582400"/>
              <a:gd name="connsiteY50" fmla="*/ 5751436 h 5751436"/>
              <a:gd name="connsiteX51" fmla="*/ 3011424 w 11582400"/>
              <a:gd name="connsiteY51" fmla="*/ 5751436 h 5751436"/>
              <a:gd name="connsiteX52" fmla="*/ 2200656 w 11582400"/>
              <a:gd name="connsiteY52" fmla="*/ 5751436 h 5751436"/>
              <a:gd name="connsiteX53" fmla="*/ 1621536 w 11582400"/>
              <a:gd name="connsiteY53" fmla="*/ 5751436 h 5751436"/>
              <a:gd name="connsiteX54" fmla="*/ 1274064 w 11582400"/>
              <a:gd name="connsiteY54" fmla="*/ 5751436 h 5751436"/>
              <a:gd name="connsiteX55" fmla="*/ 926592 w 11582400"/>
              <a:gd name="connsiteY55" fmla="*/ 5751436 h 5751436"/>
              <a:gd name="connsiteX56" fmla="*/ 694944 w 11582400"/>
              <a:gd name="connsiteY56" fmla="*/ 5751436 h 5751436"/>
              <a:gd name="connsiteX57" fmla="*/ 0 w 11582400"/>
              <a:gd name="connsiteY57" fmla="*/ 5751436 h 5751436"/>
              <a:gd name="connsiteX58" fmla="*/ 0 w 11582400"/>
              <a:gd name="connsiteY58" fmla="*/ 5291321 h 5751436"/>
              <a:gd name="connsiteX59" fmla="*/ 0 w 11582400"/>
              <a:gd name="connsiteY59" fmla="*/ 4831206 h 5751436"/>
              <a:gd name="connsiteX60" fmla="*/ 0 w 11582400"/>
              <a:gd name="connsiteY60" fmla="*/ 4198548 h 5751436"/>
              <a:gd name="connsiteX61" fmla="*/ 0 w 11582400"/>
              <a:gd name="connsiteY61" fmla="*/ 3565890 h 5751436"/>
              <a:gd name="connsiteX62" fmla="*/ 0 w 11582400"/>
              <a:gd name="connsiteY62" fmla="*/ 2933232 h 5751436"/>
              <a:gd name="connsiteX63" fmla="*/ 0 w 11582400"/>
              <a:gd name="connsiteY63" fmla="*/ 2530632 h 5751436"/>
              <a:gd name="connsiteX64" fmla="*/ 0 w 11582400"/>
              <a:gd name="connsiteY64" fmla="*/ 2070517 h 5751436"/>
              <a:gd name="connsiteX65" fmla="*/ 0 w 11582400"/>
              <a:gd name="connsiteY65" fmla="*/ 1437859 h 5751436"/>
              <a:gd name="connsiteX66" fmla="*/ 0 w 11582400"/>
              <a:gd name="connsiteY66" fmla="*/ 747687 h 5751436"/>
              <a:gd name="connsiteX67" fmla="*/ 0 w 11582400"/>
              <a:gd name="connsiteY67" fmla="*/ 0 h 57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582400" h="5751436" fill="none" extrusionOk="0">
                <a:moveTo>
                  <a:pt x="0" y="0"/>
                </a:moveTo>
                <a:cubicBezTo>
                  <a:pt x="175319" y="-19372"/>
                  <a:pt x="320265" y="17588"/>
                  <a:pt x="463296" y="0"/>
                </a:cubicBezTo>
                <a:cubicBezTo>
                  <a:pt x="606327" y="-17588"/>
                  <a:pt x="919592" y="88472"/>
                  <a:pt x="1274064" y="0"/>
                </a:cubicBezTo>
                <a:cubicBezTo>
                  <a:pt x="1628536" y="-88472"/>
                  <a:pt x="1773499" y="408"/>
                  <a:pt x="1969008" y="0"/>
                </a:cubicBezTo>
                <a:cubicBezTo>
                  <a:pt x="2164517" y="-408"/>
                  <a:pt x="2279496" y="27318"/>
                  <a:pt x="2432304" y="0"/>
                </a:cubicBezTo>
                <a:cubicBezTo>
                  <a:pt x="2585112" y="-27318"/>
                  <a:pt x="2605414" y="23736"/>
                  <a:pt x="2663952" y="0"/>
                </a:cubicBezTo>
                <a:cubicBezTo>
                  <a:pt x="2722490" y="-23736"/>
                  <a:pt x="2935642" y="42225"/>
                  <a:pt x="3127248" y="0"/>
                </a:cubicBezTo>
                <a:cubicBezTo>
                  <a:pt x="3318854" y="-42225"/>
                  <a:pt x="3478985" y="70596"/>
                  <a:pt x="3822192" y="0"/>
                </a:cubicBezTo>
                <a:cubicBezTo>
                  <a:pt x="4165399" y="-70596"/>
                  <a:pt x="4437460" y="14821"/>
                  <a:pt x="4632960" y="0"/>
                </a:cubicBezTo>
                <a:cubicBezTo>
                  <a:pt x="4828460" y="-14821"/>
                  <a:pt x="4763999" y="6582"/>
                  <a:pt x="4864608" y="0"/>
                </a:cubicBezTo>
                <a:cubicBezTo>
                  <a:pt x="4965217" y="-6582"/>
                  <a:pt x="5037104" y="17019"/>
                  <a:pt x="5096256" y="0"/>
                </a:cubicBezTo>
                <a:cubicBezTo>
                  <a:pt x="5155408" y="-17019"/>
                  <a:pt x="5614153" y="93639"/>
                  <a:pt x="5907024" y="0"/>
                </a:cubicBezTo>
                <a:cubicBezTo>
                  <a:pt x="6199895" y="-93639"/>
                  <a:pt x="6092016" y="19389"/>
                  <a:pt x="6138672" y="0"/>
                </a:cubicBezTo>
                <a:cubicBezTo>
                  <a:pt x="6185328" y="-19389"/>
                  <a:pt x="6501882" y="24856"/>
                  <a:pt x="6717792" y="0"/>
                </a:cubicBezTo>
                <a:cubicBezTo>
                  <a:pt x="6933702" y="-24856"/>
                  <a:pt x="6903709" y="25633"/>
                  <a:pt x="7065264" y="0"/>
                </a:cubicBezTo>
                <a:cubicBezTo>
                  <a:pt x="7226819" y="-25633"/>
                  <a:pt x="7334925" y="27707"/>
                  <a:pt x="7412736" y="0"/>
                </a:cubicBezTo>
                <a:cubicBezTo>
                  <a:pt x="7490547" y="-27707"/>
                  <a:pt x="7604644" y="12915"/>
                  <a:pt x="7760208" y="0"/>
                </a:cubicBezTo>
                <a:cubicBezTo>
                  <a:pt x="7915772" y="-12915"/>
                  <a:pt x="8001665" y="21986"/>
                  <a:pt x="8107680" y="0"/>
                </a:cubicBezTo>
                <a:cubicBezTo>
                  <a:pt x="8213695" y="-21986"/>
                  <a:pt x="8368419" y="30823"/>
                  <a:pt x="8570976" y="0"/>
                </a:cubicBezTo>
                <a:cubicBezTo>
                  <a:pt x="8773533" y="-30823"/>
                  <a:pt x="8839980" y="7229"/>
                  <a:pt x="8918448" y="0"/>
                </a:cubicBezTo>
                <a:cubicBezTo>
                  <a:pt x="8996916" y="-7229"/>
                  <a:pt x="9273469" y="5811"/>
                  <a:pt x="9381744" y="0"/>
                </a:cubicBezTo>
                <a:cubicBezTo>
                  <a:pt x="9490019" y="-5811"/>
                  <a:pt x="9919239" y="13765"/>
                  <a:pt x="10076688" y="0"/>
                </a:cubicBezTo>
                <a:cubicBezTo>
                  <a:pt x="10234137" y="-13765"/>
                  <a:pt x="10261076" y="23736"/>
                  <a:pt x="10424160" y="0"/>
                </a:cubicBezTo>
                <a:cubicBezTo>
                  <a:pt x="10587244" y="-23736"/>
                  <a:pt x="10578593" y="17217"/>
                  <a:pt x="10655808" y="0"/>
                </a:cubicBezTo>
                <a:cubicBezTo>
                  <a:pt x="10733023" y="-17217"/>
                  <a:pt x="11179670" y="6376"/>
                  <a:pt x="11582400" y="0"/>
                </a:cubicBezTo>
                <a:cubicBezTo>
                  <a:pt x="11602098" y="89535"/>
                  <a:pt x="11562028" y="275926"/>
                  <a:pt x="11582400" y="402601"/>
                </a:cubicBezTo>
                <a:cubicBezTo>
                  <a:pt x="11602772" y="529276"/>
                  <a:pt x="11538291" y="721471"/>
                  <a:pt x="11582400" y="805201"/>
                </a:cubicBezTo>
                <a:cubicBezTo>
                  <a:pt x="11626509" y="888931"/>
                  <a:pt x="11569408" y="1156612"/>
                  <a:pt x="11582400" y="1265316"/>
                </a:cubicBezTo>
                <a:cubicBezTo>
                  <a:pt x="11595392" y="1374021"/>
                  <a:pt x="11521640" y="1613799"/>
                  <a:pt x="11582400" y="1840460"/>
                </a:cubicBezTo>
                <a:cubicBezTo>
                  <a:pt x="11643160" y="2067121"/>
                  <a:pt x="11539616" y="2315155"/>
                  <a:pt x="11582400" y="2473117"/>
                </a:cubicBezTo>
                <a:cubicBezTo>
                  <a:pt x="11625184" y="2631079"/>
                  <a:pt x="11523798" y="2826105"/>
                  <a:pt x="11582400" y="2990747"/>
                </a:cubicBezTo>
                <a:cubicBezTo>
                  <a:pt x="11641002" y="3155389"/>
                  <a:pt x="11539790" y="3296833"/>
                  <a:pt x="11582400" y="3450862"/>
                </a:cubicBezTo>
                <a:cubicBezTo>
                  <a:pt x="11625010" y="3604891"/>
                  <a:pt x="11538579" y="3762726"/>
                  <a:pt x="11582400" y="3910976"/>
                </a:cubicBezTo>
                <a:cubicBezTo>
                  <a:pt x="11626221" y="4059226"/>
                  <a:pt x="11518181" y="4284586"/>
                  <a:pt x="11582400" y="4543634"/>
                </a:cubicBezTo>
                <a:cubicBezTo>
                  <a:pt x="11646619" y="4802682"/>
                  <a:pt x="11574258" y="4814753"/>
                  <a:pt x="11582400" y="4946235"/>
                </a:cubicBezTo>
                <a:cubicBezTo>
                  <a:pt x="11590542" y="5077717"/>
                  <a:pt x="11516775" y="5396582"/>
                  <a:pt x="11582400" y="5751436"/>
                </a:cubicBezTo>
                <a:cubicBezTo>
                  <a:pt x="11455717" y="5798506"/>
                  <a:pt x="11191872" y="5720934"/>
                  <a:pt x="11003280" y="5751436"/>
                </a:cubicBezTo>
                <a:cubicBezTo>
                  <a:pt x="10814688" y="5781938"/>
                  <a:pt x="10442074" y="5703293"/>
                  <a:pt x="10192512" y="5751436"/>
                </a:cubicBezTo>
                <a:cubicBezTo>
                  <a:pt x="9942950" y="5799579"/>
                  <a:pt x="9822937" y="5688114"/>
                  <a:pt x="9613392" y="5751436"/>
                </a:cubicBezTo>
                <a:cubicBezTo>
                  <a:pt x="9403847" y="5814758"/>
                  <a:pt x="9471424" y="5724434"/>
                  <a:pt x="9381744" y="5751436"/>
                </a:cubicBezTo>
                <a:cubicBezTo>
                  <a:pt x="9292064" y="5778438"/>
                  <a:pt x="9201014" y="5751012"/>
                  <a:pt x="9150096" y="5751436"/>
                </a:cubicBezTo>
                <a:cubicBezTo>
                  <a:pt x="9099178" y="5751860"/>
                  <a:pt x="8565406" y="5698193"/>
                  <a:pt x="8339328" y="5751436"/>
                </a:cubicBezTo>
                <a:cubicBezTo>
                  <a:pt x="8113250" y="5804679"/>
                  <a:pt x="8077284" y="5740457"/>
                  <a:pt x="7876032" y="5751436"/>
                </a:cubicBezTo>
                <a:cubicBezTo>
                  <a:pt x="7674780" y="5762415"/>
                  <a:pt x="7384506" y="5678701"/>
                  <a:pt x="7065264" y="5751436"/>
                </a:cubicBezTo>
                <a:cubicBezTo>
                  <a:pt x="6746022" y="5824171"/>
                  <a:pt x="6685778" y="5741257"/>
                  <a:pt x="6486144" y="5751436"/>
                </a:cubicBezTo>
                <a:cubicBezTo>
                  <a:pt x="6286510" y="5761615"/>
                  <a:pt x="6353144" y="5737413"/>
                  <a:pt x="6254496" y="5751436"/>
                </a:cubicBezTo>
                <a:cubicBezTo>
                  <a:pt x="6155848" y="5765459"/>
                  <a:pt x="6026007" y="5720091"/>
                  <a:pt x="5907024" y="5751436"/>
                </a:cubicBezTo>
                <a:cubicBezTo>
                  <a:pt x="5788041" y="5782781"/>
                  <a:pt x="5552355" y="5716964"/>
                  <a:pt x="5443728" y="5751436"/>
                </a:cubicBezTo>
                <a:cubicBezTo>
                  <a:pt x="5335101" y="5785908"/>
                  <a:pt x="5056622" y="5673697"/>
                  <a:pt x="4748784" y="5751436"/>
                </a:cubicBezTo>
                <a:cubicBezTo>
                  <a:pt x="4440946" y="5829175"/>
                  <a:pt x="4271054" y="5743760"/>
                  <a:pt x="4053840" y="5751436"/>
                </a:cubicBezTo>
                <a:cubicBezTo>
                  <a:pt x="3836626" y="5759112"/>
                  <a:pt x="3663481" y="5718728"/>
                  <a:pt x="3474720" y="5751436"/>
                </a:cubicBezTo>
                <a:cubicBezTo>
                  <a:pt x="3285959" y="5784144"/>
                  <a:pt x="3232327" y="5707017"/>
                  <a:pt x="3011424" y="5751436"/>
                </a:cubicBezTo>
                <a:cubicBezTo>
                  <a:pt x="2790521" y="5795855"/>
                  <a:pt x="2503071" y="5729633"/>
                  <a:pt x="2200656" y="5751436"/>
                </a:cubicBezTo>
                <a:cubicBezTo>
                  <a:pt x="1898241" y="5773239"/>
                  <a:pt x="1755049" y="5749173"/>
                  <a:pt x="1621536" y="5751436"/>
                </a:cubicBezTo>
                <a:cubicBezTo>
                  <a:pt x="1488023" y="5753699"/>
                  <a:pt x="1358488" y="5745603"/>
                  <a:pt x="1274064" y="5751436"/>
                </a:cubicBezTo>
                <a:cubicBezTo>
                  <a:pt x="1189640" y="5757269"/>
                  <a:pt x="1061851" y="5710227"/>
                  <a:pt x="926592" y="5751436"/>
                </a:cubicBezTo>
                <a:cubicBezTo>
                  <a:pt x="791333" y="5792645"/>
                  <a:pt x="760787" y="5729393"/>
                  <a:pt x="694944" y="5751436"/>
                </a:cubicBezTo>
                <a:cubicBezTo>
                  <a:pt x="629101" y="5773479"/>
                  <a:pt x="262728" y="5695265"/>
                  <a:pt x="0" y="5751436"/>
                </a:cubicBezTo>
                <a:cubicBezTo>
                  <a:pt x="-31522" y="5623596"/>
                  <a:pt x="13908" y="5503156"/>
                  <a:pt x="0" y="5291321"/>
                </a:cubicBezTo>
                <a:cubicBezTo>
                  <a:pt x="-13908" y="5079487"/>
                  <a:pt x="45428" y="5009046"/>
                  <a:pt x="0" y="4831206"/>
                </a:cubicBezTo>
                <a:cubicBezTo>
                  <a:pt x="-45428" y="4653366"/>
                  <a:pt x="71891" y="4435370"/>
                  <a:pt x="0" y="4198548"/>
                </a:cubicBezTo>
                <a:cubicBezTo>
                  <a:pt x="-71891" y="3961726"/>
                  <a:pt x="51777" y="3829780"/>
                  <a:pt x="0" y="3565890"/>
                </a:cubicBezTo>
                <a:cubicBezTo>
                  <a:pt x="-51777" y="3302000"/>
                  <a:pt x="22038" y="3147020"/>
                  <a:pt x="0" y="2933232"/>
                </a:cubicBezTo>
                <a:cubicBezTo>
                  <a:pt x="-22038" y="2719444"/>
                  <a:pt x="23040" y="2617389"/>
                  <a:pt x="0" y="2530632"/>
                </a:cubicBezTo>
                <a:cubicBezTo>
                  <a:pt x="-23040" y="2443875"/>
                  <a:pt x="29570" y="2230729"/>
                  <a:pt x="0" y="2070517"/>
                </a:cubicBezTo>
                <a:cubicBezTo>
                  <a:pt x="-29570" y="1910306"/>
                  <a:pt x="33268" y="1590469"/>
                  <a:pt x="0" y="1437859"/>
                </a:cubicBezTo>
                <a:cubicBezTo>
                  <a:pt x="-33268" y="1285249"/>
                  <a:pt x="35683" y="901829"/>
                  <a:pt x="0" y="747687"/>
                </a:cubicBezTo>
                <a:cubicBezTo>
                  <a:pt x="-35683" y="593545"/>
                  <a:pt x="64981" y="276741"/>
                  <a:pt x="0" y="0"/>
                </a:cubicBezTo>
                <a:close/>
              </a:path>
              <a:path w="11582400" h="5751436" stroke="0" extrusionOk="0">
                <a:moveTo>
                  <a:pt x="0" y="0"/>
                </a:moveTo>
                <a:cubicBezTo>
                  <a:pt x="129870" y="-27241"/>
                  <a:pt x="319419" y="12008"/>
                  <a:pt x="463296" y="0"/>
                </a:cubicBezTo>
                <a:cubicBezTo>
                  <a:pt x="607173" y="-12008"/>
                  <a:pt x="623530" y="3825"/>
                  <a:pt x="694944" y="0"/>
                </a:cubicBezTo>
                <a:cubicBezTo>
                  <a:pt x="766358" y="-3825"/>
                  <a:pt x="1160528" y="47790"/>
                  <a:pt x="1505712" y="0"/>
                </a:cubicBezTo>
                <a:cubicBezTo>
                  <a:pt x="1850896" y="-47790"/>
                  <a:pt x="1794717" y="15473"/>
                  <a:pt x="1969008" y="0"/>
                </a:cubicBezTo>
                <a:cubicBezTo>
                  <a:pt x="2143299" y="-15473"/>
                  <a:pt x="2281126" y="34150"/>
                  <a:pt x="2432304" y="0"/>
                </a:cubicBezTo>
                <a:cubicBezTo>
                  <a:pt x="2583482" y="-34150"/>
                  <a:pt x="3055191" y="34097"/>
                  <a:pt x="3243072" y="0"/>
                </a:cubicBezTo>
                <a:cubicBezTo>
                  <a:pt x="3430953" y="-34097"/>
                  <a:pt x="3480732" y="1081"/>
                  <a:pt x="3590544" y="0"/>
                </a:cubicBezTo>
                <a:cubicBezTo>
                  <a:pt x="3700356" y="-1081"/>
                  <a:pt x="3995993" y="15334"/>
                  <a:pt x="4401312" y="0"/>
                </a:cubicBezTo>
                <a:cubicBezTo>
                  <a:pt x="4806631" y="-15334"/>
                  <a:pt x="4956830" y="31955"/>
                  <a:pt x="5212080" y="0"/>
                </a:cubicBezTo>
                <a:cubicBezTo>
                  <a:pt x="5467330" y="-31955"/>
                  <a:pt x="5666241" y="38979"/>
                  <a:pt x="5791200" y="0"/>
                </a:cubicBezTo>
                <a:cubicBezTo>
                  <a:pt x="5916159" y="-38979"/>
                  <a:pt x="6284034" y="45911"/>
                  <a:pt x="6601968" y="0"/>
                </a:cubicBezTo>
                <a:cubicBezTo>
                  <a:pt x="6919902" y="-45911"/>
                  <a:pt x="6916660" y="53572"/>
                  <a:pt x="7065264" y="0"/>
                </a:cubicBezTo>
                <a:cubicBezTo>
                  <a:pt x="7213868" y="-53572"/>
                  <a:pt x="7314392" y="35140"/>
                  <a:pt x="7528560" y="0"/>
                </a:cubicBezTo>
                <a:cubicBezTo>
                  <a:pt x="7742728" y="-35140"/>
                  <a:pt x="7942695" y="57247"/>
                  <a:pt x="8223504" y="0"/>
                </a:cubicBezTo>
                <a:cubicBezTo>
                  <a:pt x="8504313" y="-57247"/>
                  <a:pt x="8479783" y="4683"/>
                  <a:pt x="8686800" y="0"/>
                </a:cubicBezTo>
                <a:cubicBezTo>
                  <a:pt x="8893817" y="-4683"/>
                  <a:pt x="9145337" y="59676"/>
                  <a:pt x="9497568" y="0"/>
                </a:cubicBezTo>
                <a:cubicBezTo>
                  <a:pt x="9849799" y="-59676"/>
                  <a:pt x="10062642" y="17415"/>
                  <a:pt x="10308336" y="0"/>
                </a:cubicBezTo>
                <a:cubicBezTo>
                  <a:pt x="10554030" y="-17415"/>
                  <a:pt x="10679353" y="45383"/>
                  <a:pt x="10887456" y="0"/>
                </a:cubicBezTo>
                <a:cubicBezTo>
                  <a:pt x="11095559" y="-45383"/>
                  <a:pt x="11332655" y="19169"/>
                  <a:pt x="11582400" y="0"/>
                </a:cubicBezTo>
                <a:cubicBezTo>
                  <a:pt x="11624191" y="137924"/>
                  <a:pt x="11559949" y="307038"/>
                  <a:pt x="11582400" y="402601"/>
                </a:cubicBezTo>
                <a:cubicBezTo>
                  <a:pt x="11604851" y="498164"/>
                  <a:pt x="11580853" y="660603"/>
                  <a:pt x="11582400" y="862715"/>
                </a:cubicBezTo>
                <a:cubicBezTo>
                  <a:pt x="11583947" y="1064827"/>
                  <a:pt x="11514591" y="1299367"/>
                  <a:pt x="11582400" y="1495373"/>
                </a:cubicBezTo>
                <a:cubicBezTo>
                  <a:pt x="11650209" y="1691379"/>
                  <a:pt x="11576464" y="1863445"/>
                  <a:pt x="11582400" y="2013003"/>
                </a:cubicBezTo>
                <a:cubicBezTo>
                  <a:pt x="11588336" y="2162561"/>
                  <a:pt x="11543800" y="2247216"/>
                  <a:pt x="11582400" y="2473117"/>
                </a:cubicBezTo>
                <a:cubicBezTo>
                  <a:pt x="11621000" y="2699018"/>
                  <a:pt x="11510058" y="2851347"/>
                  <a:pt x="11582400" y="3105775"/>
                </a:cubicBezTo>
                <a:cubicBezTo>
                  <a:pt x="11654742" y="3360203"/>
                  <a:pt x="11573160" y="3403722"/>
                  <a:pt x="11582400" y="3680919"/>
                </a:cubicBezTo>
                <a:cubicBezTo>
                  <a:pt x="11591640" y="3958116"/>
                  <a:pt x="11577493" y="4109298"/>
                  <a:pt x="11582400" y="4256063"/>
                </a:cubicBezTo>
                <a:cubicBezTo>
                  <a:pt x="11587307" y="4402828"/>
                  <a:pt x="11517083" y="4743303"/>
                  <a:pt x="11582400" y="4946235"/>
                </a:cubicBezTo>
                <a:cubicBezTo>
                  <a:pt x="11647717" y="5149167"/>
                  <a:pt x="11488182" y="5483397"/>
                  <a:pt x="11582400" y="5751436"/>
                </a:cubicBezTo>
                <a:cubicBezTo>
                  <a:pt x="11507320" y="5756983"/>
                  <a:pt x="11400260" y="5745763"/>
                  <a:pt x="11350752" y="5751436"/>
                </a:cubicBezTo>
                <a:cubicBezTo>
                  <a:pt x="11301244" y="5757109"/>
                  <a:pt x="10915501" y="5726300"/>
                  <a:pt x="10655808" y="5751436"/>
                </a:cubicBezTo>
                <a:cubicBezTo>
                  <a:pt x="10396115" y="5776572"/>
                  <a:pt x="10495169" y="5736910"/>
                  <a:pt x="10424160" y="5751436"/>
                </a:cubicBezTo>
                <a:cubicBezTo>
                  <a:pt x="10353151" y="5765962"/>
                  <a:pt x="9873412" y="5688332"/>
                  <a:pt x="9729216" y="5751436"/>
                </a:cubicBezTo>
                <a:cubicBezTo>
                  <a:pt x="9585020" y="5814540"/>
                  <a:pt x="9471006" y="5729445"/>
                  <a:pt x="9381744" y="5751436"/>
                </a:cubicBezTo>
                <a:cubicBezTo>
                  <a:pt x="9292482" y="5773427"/>
                  <a:pt x="9227467" y="5747315"/>
                  <a:pt x="9150096" y="5751436"/>
                </a:cubicBezTo>
                <a:cubicBezTo>
                  <a:pt x="9072725" y="5755557"/>
                  <a:pt x="8974218" y="5735362"/>
                  <a:pt x="8802624" y="5751436"/>
                </a:cubicBezTo>
                <a:cubicBezTo>
                  <a:pt x="8631030" y="5767510"/>
                  <a:pt x="8303125" y="5683640"/>
                  <a:pt x="8107680" y="5751436"/>
                </a:cubicBezTo>
                <a:cubicBezTo>
                  <a:pt x="7912235" y="5819232"/>
                  <a:pt x="7932061" y="5712432"/>
                  <a:pt x="7760208" y="5751436"/>
                </a:cubicBezTo>
                <a:cubicBezTo>
                  <a:pt x="7588355" y="5790440"/>
                  <a:pt x="7609409" y="5742263"/>
                  <a:pt x="7528560" y="5751436"/>
                </a:cubicBezTo>
                <a:cubicBezTo>
                  <a:pt x="7447711" y="5760609"/>
                  <a:pt x="7301242" y="5730192"/>
                  <a:pt x="7181088" y="5751436"/>
                </a:cubicBezTo>
                <a:cubicBezTo>
                  <a:pt x="7060934" y="5772680"/>
                  <a:pt x="6895085" y="5740117"/>
                  <a:pt x="6717792" y="5751436"/>
                </a:cubicBezTo>
                <a:cubicBezTo>
                  <a:pt x="6540499" y="5762755"/>
                  <a:pt x="6306072" y="5682436"/>
                  <a:pt x="6138672" y="5751436"/>
                </a:cubicBezTo>
                <a:cubicBezTo>
                  <a:pt x="5971272" y="5820436"/>
                  <a:pt x="5960826" y="5726414"/>
                  <a:pt x="5791200" y="5751436"/>
                </a:cubicBezTo>
                <a:cubicBezTo>
                  <a:pt x="5621574" y="5776458"/>
                  <a:pt x="5312962" y="5656180"/>
                  <a:pt x="4980432" y="5751436"/>
                </a:cubicBezTo>
                <a:cubicBezTo>
                  <a:pt x="4647902" y="5846692"/>
                  <a:pt x="4600179" y="5692819"/>
                  <a:pt x="4401312" y="5751436"/>
                </a:cubicBezTo>
                <a:cubicBezTo>
                  <a:pt x="4202445" y="5810053"/>
                  <a:pt x="3882312" y="5661808"/>
                  <a:pt x="3590544" y="5751436"/>
                </a:cubicBezTo>
                <a:cubicBezTo>
                  <a:pt x="3298776" y="5841064"/>
                  <a:pt x="3187804" y="5727571"/>
                  <a:pt x="2895600" y="5751436"/>
                </a:cubicBezTo>
                <a:cubicBezTo>
                  <a:pt x="2603396" y="5775301"/>
                  <a:pt x="2554238" y="5711701"/>
                  <a:pt x="2432304" y="5751436"/>
                </a:cubicBezTo>
                <a:cubicBezTo>
                  <a:pt x="2310370" y="5791171"/>
                  <a:pt x="2006717" y="5674755"/>
                  <a:pt x="1737360" y="5751436"/>
                </a:cubicBezTo>
                <a:cubicBezTo>
                  <a:pt x="1468003" y="5828117"/>
                  <a:pt x="1471284" y="5749692"/>
                  <a:pt x="1389888" y="5751436"/>
                </a:cubicBezTo>
                <a:cubicBezTo>
                  <a:pt x="1308492" y="5753180"/>
                  <a:pt x="1011835" y="5694709"/>
                  <a:pt x="810768" y="5751436"/>
                </a:cubicBezTo>
                <a:cubicBezTo>
                  <a:pt x="609701" y="5808163"/>
                  <a:pt x="626808" y="5747673"/>
                  <a:pt x="579120" y="5751436"/>
                </a:cubicBezTo>
                <a:cubicBezTo>
                  <a:pt x="531432" y="5755199"/>
                  <a:pt x="126860" y="5718982"/>
                  <a:pt x="0" y="5751436"/>
                </a:cubicBezTo>
                <a:cubicBezTo>
                  <a:pt x="-20315" y="5551189"/>
                  <a:pt x="45081" y="5426217"/>
                  <a:pt x="0" y="5176292"/>
                </a:cubicBezTo>
                <a:cubicBezTo>
                  <a:pt x="-45081" y="4926367"/>
                  <a:pt x="31148" y="4698658"/>
                  <a:pt x="0" y="4543634"/>
                </a:cubicBezTo>
                <a:cubicBezTo>
                  <a:pt x="-31148" y="4388610"/>
                  <a:pt x="42065" y="4055507"/>
                  <a:pt x="0" y="3910976"/>
                </a:cubicBezTo>
                <a:cubicBezTo>
                  <a:pt x="-42065" y="3766445"/>
                  <a:pt x="24607" y="3601456"/>
                  <a:pt x="0" y="3450862"/>
                </a:cubicBezTo>
                <a:cubicBezTo>
                  <a:pt x="-24607" y="3300268"/>
                  <a:pt x="1647" y="3061308"/>
                  <a:pt x="0" y="2760689"/>
                </a:cubicBezTo>
                <a:cubicBezTo>
                  <a:pt x="-1647" y="2460070"/>
                  <a:pt x="55419" y="2331315"/>
                  <a:pt x="0" y="2185546"/>
                </a:cubicBezTo>
                <a:cubicBezTo>
                  <a:pt x="-55419" y="2039777"/>
                  <a:pt x="47814" y="1874616"/>
                  <a:pt x="0" y="1782945"/>
                </a:cubicBezTo>
                <a:cubicBezTo>
                  <a:pt x="-47814" y="1691274"/>
                  <a:pt x="67251" y="1477744"/>
                  <a:pt x="0" y="1207802"/>
                </a:cubicBezTo>
                <a:cubicBezTo>
                  <a:pt x="-67251" y="937860"/>
                  <a:pt x="57017" y="851473"/>
                  <a:pt x="0" y="690172"/>
                </a:cubicBezTo>
                <a:cubicBezTo>
                  <a:pt x="-57017" y="528871"/>
                  <a:pt x="42033" y="321402"/>
                  <a:pt x="0" y="0"/>
                </a:cubicBezTo>
                <a:close/>
              </a:path>
            </a:pathLst>
          </a:custGeom>
          <a:solidFill>
            <a:schemeClr val="bg1"/>
          </a:solidFill>
          <a:ln>
            <a:solidFill>
              <a:srgbClr val="B40C4C"/>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矩形: 圓角 3">
            <a:extLst>
              <a:ext uri="{FF2B5EF4-FFF2-40B4-BE49-F238E27FC236}">
                <a16:creationId xmlns:a16="http://schemas.microsoft.com/office/drawing/2014/main" id="{DF2D4FEE-1442-964E-447C-3D162E935DC3}"/>
              </a:ext>
            </a:extLst>
          </p:cNvPr>
          <p:cNvSpPr/>
          <p:nvPr/>
        </p:nvSpPr>
        <p:spPr>
          <a:xfrm>
            <a:off x="4793514" y="361640"/>
            <a:ext cx="2604977" cy="776177"/>
          </a:xfrm>
          <a:prstGeom prst="roundRect">
            <a:avLst/>
          </a:prstGeom>
          <a:solidFill>
            <a:srgbClr val="B40C4C"/>
          </a:solidFill>
          <a:ln>
            <a:solidFill>
              <a:srgbClr val="A0047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TW" altLang="en-US" sz="32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教學提醒</a:t>
            </a:r>
          </a:p>
        </p:txBody>
      </p:sp>
      <p:sp>
        <p:nvSpPr>
          <p:cNvPr id="8" name="矩形 7">
            <a:extLst>
              <a:ext uri="{FF2B5EF4-FFF2-40B4-BE49-F238E27FC236}">
                <a16:creationId xmlns:a16="http://schemas.microsoft.com/office/drawing/2014/main" id="{DFAA1419-EBC4-C6F2-2FAE-4FA61007A823}"/>
              </a:ext>
            </a:extLst>
          </p:cNvPr>
          <p:cNvSpPr/>
          <p:nvPr/>
        </p:nvSpPr>
        <p:spPr>
          <a:xfrm>
            <a:off x="763079" y="2382162"/>
            <a:ext cx="10621925" cy="77617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82" marR="0" lvl="0" indent="-342882" algn="l" defTabSz="914354" rtl="0" eaLnBrk="1" fontAlgn="auto" latinLnBrk="0" hangingPunct="1">
              <a:lnSpc>
                <a:spcPct val="100000"/>
              </a:lnSpc>
              <a:spcBef>
                <a:spcPts val="0"/>
              </a:spcBef>
              <a:spcAft>
                <a:spcPts val="0"/>
              </a:spcAft>
              <a:buClrTx/>
              <a:buSzTx/>
              <a:buFont typeface="+mj-lt"/>
              <a:buAutoNum type="arabicPeriod" startAt="2"/>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本模組「自行車逍遙遊」為高年級自行車騎士主題課程，共規畫</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4</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節課，包含：自行車放大鏡</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、安全騎乘行</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(2</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，以及快樂出發去</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節</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9" name="矩形 8">
            <a:extLst>
              <a:ext uri="{FF2B5EF4-FFF2-40B4-BE49-F238E27FC236}">
                <a16:creationId xmlns:a16="http://schemas.microsoft.com/office/drawing/2014/main" id="{48869CA3-12D7-3566-184E-B480138CCD0F}"/>
              </a:ext>
            </a:extLst>
          </p:cNvPr>
          <p:cNvSpPr/>
          <p:nvPr/>
        </p:nvSpPr>
        <p:spPr>
          <a:xfrm>
            <a:off x="763079" y="3289803"/>
            <a:ext cx="10621925" cy="12001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82" marR="0" lvl="0" indent="-342882" algn="l" defTabSz="914354" rtl="0" eaLnBrk="1" fontAlgn="auto" latinLnBrk="0" hangingPunct="1">
              <a:lnSpc>
                <a:spcPct val="100000"/>
              </a:lnSpc>
              <a:spcBef>
                <a:spcPts val="0"/>
              </a:spcBef>
              <a:spcAft>
                <a:spcPts val="0"/>
              </a:spcAft>
              <a:buClrTx/>
              <a:buSzTx/>
              <a:buFont typeface="+mj-lt"/>
              <a:buAutoNum type="arabicPeriod" startAt="3"/>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模組主要以安全騎乘自行車上路為目標，學習內容包含三大面向：</a:t>
            </a:r>
          </a:p>
          <a:p>
            <a:pPr marL="714339" marR="0" lvl="0" indent="-357170" algn="l" defTabSz="914354"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自行車的基本檢查與維修。</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a:p>
            <a:pPr marL="714339" marR="0" lvl="0" indent="-357170" algn="l" defTabSz="914354"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認識自行車交通規則與騎乘時常見的危險狀況，並能對危險情境提出解決方法。</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a:p>
            <a:pPr marL="714339" marR="0" lvl="0" indent="-357170" algn="l" defTabSz="914354"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規劃自行車戶外教育行程。</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11" name="矩形 10">
            <a:extLst>
              <a:ext uri="{FF2B5EF4-FFF2-40B4-BE49-F238E27FC236}">
                <a16:creationId xmlns:a16="http://schemas.microsoft.com/office/drawing/2014/main" id="{74DF42BC-0BED-DD7C-9D3A-528B22BEEF96}"/>
              </a:ext>
            </a:extLst>
          </p:cNvPr>
          <p:cNvSpPr/>
          <p:nvPr/>
        </p:nvSpPr>
        <p:spPr>
          <a:xfrm>
            <a:off x="763075" y="5207574"/>
            <a:ext cx="10621925" cy="4480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354" rtl="0" eaLnBrk="1" fontAlgn="auto" latinLnBrk="0" hangingPunct="1">
              <a:lnSpc>
                <a:spcPct val="100000"/>
              </a:lnSpc>
              <a:spcBef>
                <a:spcPts val="0"/>
              </a:spcBef>
              <a:spcAft>
                <a:spcPts val="0"/>
              </a:spcAft>
              <a:buClrTx/>
              <a:buSzTx/>
              <a:buFont typeface="+mj-lt"/>
              <a:buAutoNum type="arabicPeriod" startAt="5"/>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使用簡報前，請查看簡報備忘稿的提醒內容。</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2" name="矩形 1">
            <a:extLst>
              <a:ext uri="{FF2B5EF4-FFF2-40B4-BE49-F238E27FC236}">
                <a16:creationId xmlns:a16="http://schemas.microsoft.com/office/drawing/2014/main" id="{4EC9F393-293E-AAE2-51DF-8BDA3583F6E8}"/>
              </a:ext>
            </a:extLst>
          </p:cNvPr>
          <p:cNvSpPr/>
          <p:nvPr/>
        </p:nvSpPr>
        <p:spPr>
          <a:xfrm>
            <a:off x="763079" y="1379235"/>
            <a:ext cx="10621925" cy="89143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82" marR="0" lvl="0" indent="-342882" algn="l" defTabSz="914354" rtl="0" eaLnBrk="1" fontAlgn="auto" latinLnBrk="0" hangingPunct="1">
              <a:lnSpc>
                <a:spcPct val="100000"/>
              </a:lnSpc>
              <a:spcBef>
                <a:spcPts val="0"/>
              </a:spcBef>
              <a:spcAft>
                <a:spcPts val="0"/>
              </a:spcAft>
              <a:buClrTx/>
              <a:buSzTx/>
              <a:buFont typeface="+mj-lt"/>
              <a:buAutoNum type="arabicPeriod"/>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本教學簡報依據交通部、教育部</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112</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年出版之「交通安全教案手冊</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修訂版</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」所編製。教師使用本簡報前請先至</a:t>
            </a:r>
            <a:r>
              <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hlinkClick r:id="rId3"/>
              </a:rPr>
              <a:t>https://tinyurl.com/273ncd3y</a:t>
            </a: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下載教案手冊電子檔，了解學習活動流程，另可從連結中下載學習單電子檔，供教學運用。</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10" name="矩形 9">
            <a:extLst>
              <a:ext uri="{FF2B5EF4-FFF2-40B4-BE49-F238E27FC236}">
                <a16:creationId xmlns:a16="http://schemas.microsoft.com/office/drawing/2014/main" id="{3EFB24CF-B383-FB4A-1BC2-8300998FB640}"/>
              </a:ext>
            </a:extLst>
          </p:cNvPr>
          <p:cNvSpPr/>
          <p:nvPr/>
        </p:nvSpPr>
        <p:spPr>
          <a:xfrm>
            <a:off x="763076" y="4621367"/>
            <a:ext cx="10621925" cy="4480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354" rtl="0" eaLnBrk="1" fontAlgn="auto" latinLnBrk="0" hangingPunct="1">
              <a:lnSpc>
                <a:spcPct val="100000"/>
              </a:lnSpc>
              <a:spcBef>
                <a:spcPts val="0"/>
              </a:spcBef>
              <a:spcAft>
                <a:spcPts val="0"/>
              </a:spcAft>
              <a:buClrTx/>
              <a:buSzTx/>
              <a:buFont typeface="+mj-lt"/>
              <a:buAutoNum type="arabicPeriod" startAt="4"/>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本簡報使用「微軟正黑體」，若教師無字體，請安裝後再開啟簡報。</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
        <p:nvSpPr>
          <p:cNvPr id="3" name="矩形 2">
            <a:extLst>
              <a:ext uri="{FF2B5EF4-FFF2-40B4-BE49-F238E27FC236}">
                <a16:creationId xmlns:a16="http://schemas.microsoft.com/office/drawing/2014/main" id="{4598B401-FC19-611F-984E-BB943E355554}"/>
              </a:ext>
            </a:extLst>
          </p:cNvPr>
          <p:cNvSpPr/>
          <p:nvPr/>
        </p:nvSpPr>
        <p:spPr>
          <a:xfrm>
            <a:off x="763076" y="5786342"/>
            <a:ext cx="10621925" cy="4480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354" rtl="0" eaLnBrk="1" fontAlgn="auto" latinLnBrk="0" hangingPunct="1">
              <a:lnSpc>
                <a:spcPct val="100000"/>
              </a:lnSpc>
              <a:spcBef>
                <a:spcPts val="0"/>
              </a:spcBef>
              <a:spcAft>
                <a:spcPts val="0"/>
              </a:spcAft>
              <a:buClrTx/>
              <a:buSzTx/>
              <a:buFont typeface="+mj-lt"/>
              <a:buAutoNum type="arabicPeriod" startAt="6"/>
              <a:tabLst/>
              <a:defRPr/>
            </a:pPr>
            <a:r>
              <a:rPr kumimoji="0" lang="zh-TW" altLang="en-US"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rPr>
              <a:t>建議教師準備自行車一輛，以進行學習活動。</a:t>
            </a:r>
            <a:endParaRPr kumimoji="0" lang="en-US" altLang="zh-TW" sz="16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Gen Jyuu GothicL Normal" panose="020B0202020203020207" pitchFamily="34" charset="-120"/>
            </a:endParaRPr>
          </a:p>
        </p:txBody>
      </p:sp>
    </p:spTree>
    <p:extLst>
      <p:ext uri="{BB962C8B-B14F-4D97-AF65-F5344CB8AC3E}">
        <p14:creationId xmlns:p14="http://schemas.microsoft.com/office/powerpoint/2010/main" val="316095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圓角矩形圖說文字 1">
            <a:extLst>
              <a:ext uri="{FF2B5EF4-FFF2-40B4-BE49-F238E27FC236}">
                <a16:creationId xmlns:a16="http://schemas.microsoft.com/office/drawing/2014/main" id="{08E53803-9439-D472-5602-83E45DF0548F}"/>
              </a:ext>
            </a:extLst>
          </p:cNvPr>
          <p:cNvSpPr/>
          <p:nvPr/>
        </p:nvSpPr>
        <p:spPr>
          <a:xfrm>
            <a:off x="1222837" y="612276"/>
            <a:ext cx="9792368" cy="1269330"/>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小志</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班上的同學如果在道路上遇到下列情境時，要如何選擇才正確</a:t>
            </a:r>
            <a:r>
              <a:rPr lang="zh-TW" altLang="en-US" sz="3600" b="1" dirty="0">
                <a:solidFill>
                  <a:prstClr val="black"/>
                </a:solidFill>
                <a:latin typeface="微軟正黑體" panose="020B0604030504040204" pitchFamily="34" charset="-120"/>
                <a:ea typeface="微軟正黑體" panose="020B0604030504040204" pitchFamily="34" charset="-120"/>
              </a:rPr>
              <a:t>呢</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1" name="圖片 10">
            <a:extLst>
              <a:ext uri="{FF2B5EF4-FFF2-40B4-BE49-F238E27FC236}">
                <a16:creationId xmlns:a16="http://schemas.microsoft.com/office/drawing/2014/main" id="{07691E99-23BE-85C1-B92F-CC46596173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4073" y="2354846"/>
            <a:ext cx="2844729" cy="2011097"/>
          </a:xfrm>
          <a:prstGeom prst="rect">
            <a:avLst/>
          </a:prstGeom>
          <a:effectLst>
            <a:glow rad="63500">
              <a:srgbClr val="B40C4C">
                <a:alpha val="40000"/>
              </a:srgbClr>
            </a:glow>
          </a:effectLst>
        </p:spPr>
      </p:pic>
      <p:pic>
        <p:nvPicPr>
          <p:cNvPr id="13" name="圖片 12">
            <a:extLst>
              <a:ext uri="{FF2B5EF4-FFF2-40B4-BE49-F238E27FC236}">
                <a16:creationId xmlns:a16="http://schemas.microsoft.com/office/drawing/2014/main" id="{FE144A39-0E35-BEEB-C2B0-3ECDC234C7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26547" y="2349500"/>
            <a:ext cx="2844729" cy="2011097"/>
          </a:xfrm>
          <a:prstGeom prst="rect">
            <a:avLst/>
          </a:prstGeom>
          <a:effectLst>
            <a:glow rad="63500">
              <a:srgbClr val="B40C4C">
                <a:alpha val="40000"/>
              </a:srgbClr>
            </a:glow>
          </a:effectLst>
        </p:spPr>
      </p:pic>
      <p:pic>
        <p:nvPicPr>
          <p:cNvPr id="15" name="圖片 14">
            <a:extLst>
              <a:ext uri="{FF2B5EF4-FFF2-40B4-BE49-F238E27FC236}">
                <a16:creationId xmlns:a16="http://schemas.microsoft.com/office/drawing/2014/main" id="{F0EC3D97-A8F6-5D8E-E616-6D76AE29A10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19021" y="2349500"/>
            <a:ext cx="2844729" cy="2011097"/>
          </a:xfrm>
          <a:prstGeom prst="rect">
            <a:avLst/>
          </a:prstGeom>
          <a:effectLst>
            <a:glow rad="63500">
              <a:srgbClr val="B40C4C">
                <a:alpha val="40000"/>
              </a:srgbClr>
            </a:glow>
          </a:effectLst>
        </p:spPr>
      </p:pic>
      <p:pic>
        <p:nvPicPr>
          <p:cNvPr id="17" name="圖片 16">
            <a:extLst>
              <a:ext uri="{FF2B5EF4-FFF2-40B4-BE49-F238E27FC236}">
                <a16:creationId xmlns:a16="http://schemas.microsoft.com/office/drawing/2014/main" id="{FE10AFE7-6DED-3CD0-E139-7BB9DC5F23B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11495" y="2349500"/>
            <a:ext cx="2844729" cy="2011097"/>
          </a:xfrm>
          <a:prstGeom prst="rect">
            <a:avLst/>
          </a:prstGeom>
          <a:effectLst>
            <a:glow rad="63500">
              <a:srgbClr val="B40C4C">
                <a:alpha val="40000"/>
              </a:srgbClr>
            </a:glow>
          </a:effectLst>
        </p:spPr>
      </p:pic>
      <p:pic>
        <p:nvPicPr>
          <p:cNvPr id="19" name="圖片 18">
            <a:extLst>
              <a:ext uri="{FF2B5EF4-FFF2-40B4-BE49-F238E27FC236}">
                <a16:creationId xmlns:a16="http://schemas.microsoft.com/office/drawing/2014/main" id="{2F61F30B-8F4D-3089-FBB7-5EA59229928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4073" y="4417979"/>
            <a:ext cx="2844729" cy="2011097"/>
          </a:xfrm>
          <a:prstGeom prst="rect">
            <a:avLst/>
          </a:prstGeom>
          <a:effectLst>
            <a:glow rad="63500">
              <a:srgbClr val="B40C4C">
                <a:alpha val="40000"/>
              </a:srgbClr>
            </a:glow>
          </a:effectLst>
        </p:spPr>
      </p:pic>
      <p:pic>
        <p:nvPicPr>
          <p:cNvPr id="21" name="圖片 20">
            <a:extLst>
              <a:ext uri="{FF2B5EF4-FFF2-40B4-BE49-F238E27FC236}">
                <a16:creationId xmlns:a16="http://schemas.microsoft.com/office/drawing/2014/main" id="{CA98AFE0-61B7-788D-29B3-28D6F64DA5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226547" y="4417977"/>
            <a:ext cx="2844729" cy="2011097"/>
          </a:xfrm>
          <a:prstGeom prst="rect">
            <a:avLst/>
          </a:prstGeom>
          <a:effectLst>
            <a:glow rad="63500">
              <a:srgbClr val="B40C4C">
                <a:alpha val="40000"/>
              </a:srgbClr>
            </a:glow>
          </a:effectLst>
        </p:spPr>
      </p:pic>
      <p:pic>
        <p:nvPicPr>
          <p:cNvPr id="23" name="圖片 22">
            <a:extLst>
              <a:ext uri="{FF2B5EF4-FFF2-40B4-BE49-F238E27FC236}">
                <a16:creationId xmlns:a16="http://schemas.microsoft.com/office/drawing/2014/main" id="{85925DDD-17F9-8F67-55F5-99DD46CB624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119021" y="4417976"/>
            <a:ext cx="2844729" cy="2011097"/>
          </a:xfrm>
          <a:prstGeom prst="rect">
            <a:avLst/>
          </a:prstGeom>
          <a:effectLst>
            <a:glow rad="63500">
              <a:srgbClr val="B40C4C">
                <a:alpha val="40000"/>
              </a:srgbClr>
            </a:glow>
          </a:effectLst>
        </p:spPr>
      </p:pic>
      <p:pic>
        <p:nvPicPr>
          <p:cNvPr id="25" name="圖片 24">
            <a:extLst>
              <a:ext uri="{FF2B5EF4-FFF2-40B4-BE49-F238E27FC236}">
                <a16:creationId xmlns:a16="http://schemas.microsoft.com/office/drawing/2014/main" id="{F23CF71F-CA6B-3FDC-018D-984928F8159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011495" y="4417976"/>
            <a:ext cx="2844729" cy="2011097"/>
          </a:xfrm>
          <a:prstGeom prst="rect">
            <a:avLst/>
          </a:prstGeom>
          <a:effectLst>
            <a:glow rad="63500">
              <a:srgbClr val="B40C4C">
                <a:alpha val="40000"/>
              </a:srgbClr>
            </a:glow>
          </a:effectLst>
        </p:spPr>
      </p:pic>
    </p:spTree>
    <p:extLst>
      <p:ext uri="{BB962C8B-B14F-4D97-AF65-F5344CB8AC3E}">
        <p14:creationId xmlns:p14="http://schemas.microsoft.com/office/powerpoint/2010/main" val="2114796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482601" y="1046789"/>
            <a:ext cx="11202580" cy="5455611"/>
          </a:xfrm>
          <a:custGeom>
            <a:avLst/>
            <a:gdLst>
              <a:gd name="connsiteX0" fmla="*/ 0 w 11202580"/>
              <a:gd name="connsiteY0" fmla="*/ 0 h 5455611"/>
              <a:gd name="connsiteX1" fmla="*/ 883027 w 11202580"/>
              <a:gd name="connsiteY1" fmla="*/ 0 h 5455611"/>
              <a:gd name="connsiteX2" fmla="*/ 1766054 w 11202580"/>
              <a:gd name="connsiteY2" fmla="*/ 0 h 5455611"/>
              <a:gd name="connsiteX3" fmla="*/ 2425029 w 11202580"/>
              <a:gd name="connsiteY3" fmla="*/ 0 h 5455611"/>
              <a:gd name="connsiteX4" fmla="*/ 3196030 w 11202580"/>
              <a:gd name="connsiteY4" fmla="*/ 0 h 5455611"/>
              <a:gd name="connsiteX5" fmla="*/ 3855005 w 11202580"/>
              <a:gd name="connsiteY5" fmla="*/ 0 h 5455611"/>
              <a:gd name="connsiteX6" fmla="*/ 4513981 w 11202580"/>
              <a:gd name="connsiteY6" fmla="*/ 0 h 5455611"/>
              <a:gd name="connsiteX7" fmla="*/ 5172956 w 11202580"/>
              <a:gd name="connsiteY7" fmla="*/ 0 h 5455611"/>
              <a:gd name="connsiteX8" fmla="*/ 5495854 w 11202580"/>
              <a:gd name="connsiteY8" fmla="*/ 0 h 5455611"/>
              <a:gd name="connsiteX9" fmla="*/ 6266855 w 11202580"/>
              <a:gd name="connsiteY9" fmla="*/ 0 h 5455611"/>
              <a:gd name="connsiteX10" fmla="*/ 6589753 w 11202580"/>
              <a:gd name="connsiteY10" fmla="*/ 0 h 5455611"/>
              <a:gd name="connsiteX11" fmla="*/ 7248728 w 11202580"/>
              <a:gd name="connsiteY11" fmla="*/ 0 h 5455611"/>
              <a:gd name="connsiteX12" fmla="*/ 8131755 w 11202580"/>
              <a:gd name="connsiteY12" fmla="*/ 0 h 5455611"/>
              <a:gd name="connsiteX13" fmla="*/ 9014782 w 11202580"/>
              <a:gd name="connsiteY13" fmla="*/ 0 h 5455611"/>
              <a:gd name="connsiteX14" fmla="*/ 9785783 w 11202580"/>
              <a:gd name="connsiteY14" fmla="*/ 0 h 5455611"/>
              <a:gd name="connsiteX15" fmla="*/ 10332733 w 11202580"/>
              <a:gd name="connsiteY15" fmla="*/ 0 h 5455611"/>
              <a:gd name="connsiteX16" fmla="*/ 11202580 w 11202580"/>
              <a:gd name="connsiteY16" fmla="*/ 0 h 5455611"/>
              <a:gd name="connsiteX17" fmla="*/ 11202580 w 11202580"/>
              <a:gd name="connsiteY17" fmla="*/ 627395 h 5455611"/>
              <a:gd name="connsiteX18" fmla="*/ 11202580 w 11202580"/>
              <a:gd name="connsiteY18" fmla="*/ 1309347 h 5455611"/>
              <a:gd name="connsiteX19" fmla="*/ 11202580 w 11202580"/>
              <a:gd name="connsiteY19" fmla="*/ 1936742 h 5455611"/>
              <a:gd name="connsiteX20" fmla="*/ 11202580 w 11202580"/>
              <a:gd name="connsiteY20" fmla="*/ 2727806 h 5455611"/>
              <a:gd name="connsiteX21" fmla="*/ 11202580 w 11202580"/>
              <a:gd name="connsiteY21" fmla="*/ 3300645 h 5455611"/>
              <a:gd name="connsiteX22" fmla="*/ 11202580 w 11202580"/>
              <a:gd name="connsiteY22" fmla="*/ 4091708 h 5455611"/>
              <a:gd name="connsiteX23" fmla="*/ 11202580 w 11202580"/>
              <a:gd name="connsiteY23" fmla="*/ 4664547 h 5455611"/>
              <a:gd name="connsiteX24" fmla="*/ 11202580 w 11202580"/>
              <a:gd name="connsiteY24" fmla="*/ 5455611 h 5455611"/>
              <a:gd name="connsiteX25" fmla="*/ 10319553 w 11202580"/>
              <a:gd name="connsiteY25" fmla="*/ 5455611 h 5455611"/>
              <a:gd name="connsiteX26" fmla="*/ 9772604 w 11202580"/>
              <a:gd name="connsiteY26" fmla="*/ 5455611 h 5455611"/>
              <a:gd name="connsiteX27" fmla="*/ 9001603 w 11202580"/>
              <a:gd name="connsiteY27" fmla="*/ 5455611 h 5455611"/>
              <a:gd name="connsiteX28" fmla="*/ 8678705 w 11202580"/>
              <a:gd name="connsiteY28" fmla="*/ 5455611 h 5455611"/>
              <a:gd name="connsiteX29" fmla="*/ 7795678 w 11202580"/>
              <a:gd name="connsiteY29" fmla="*/ 5455611 h 5455611"/>
              <a:gd name="connsiteX30" fmla="*/ 7248728 w 11202580"/>
              <a:gd name="connsiteY30" fmla="*/ 5455611 h 5455611"/>
              <a:gd name="connsiteX31" fmla="*/ 6589753 w 11202580"/>
              <a:gd name="connsiteY31" fmla="*/ 5455611 h 5455611"/>
              <a:gd name="connsiteX32" fmla="*/ 6154829 w 11202580"/>
              <a:gd name="connsiteY32" fmla="*/ 5455611 h 5455611"/>
              <a:gd name="connsiteX33" fmla="*/ 5383828 w 11202580"/>
              <a:gd name="connsiteY33" fmla="*/ 5455611 h 5455611"/>
              <a:gd name="connsiteX34" fmla="*/ 4500801 w 11202580"/>
              <a:gd name="connsiteY34" fmla="*/ 5455611 h 5455611"/>
              <a:gd name="connsiteX35" fmla="*/ 3953852 w 11202580"/>
              <a:gd name="connsiteY35" fmla="*/ 5455611 h 5455611"/>
              <a:gd name="connsiteX36" fmla="*/ 3070825 w 11202580"/>
              <a:gd name="connsiteY36" fmla="*/ 5455611 h 5455611"/>
              <a:gd name="connsiteX37" fmla="*/ 2411850 w 11202580"/>
              <a:gd name="connsiteY37" fmla="*/ 5455611 h 5455611"/>
              <a:gd name="connsiteX38" fmla="*/ 1528823 w 11202580"/>
              <a:gd name="connsiteY38" fmla="*/ 5455611 h 5455611"/>
              <a:gd name="connsiteX39" fmla="*/ 645796 w 11202580"/>
              <a:gd name="connsiteY39" fmla="*/ 5455611 h 5455611"/>
              <a:gd name="connsiteX40" fmla="*/ 0 w 11202580"/>
              <a:gd name="connsiteY40" fmla="*/ 5455611 h 5455611"/>
              <a:gd name="connsiteX41" fmla="*/ 0 w 11202580"/>
              <a:gd name="connsiteY41" fmla="*/ 4828216 h 5455611"/>
              <a:gd name="connsiteX42" fmla="*/ 0 w 11202580"/>
              <a:gd name="connsiteY42" fmla="*/ 4091708 h 5455611"/>
              <a:gd name="connsiteX43" fmla="*/ 0 w 11202580"/>
              <a:gd name="connsiteY43" fmla="*/ 3300645 h 5455611"/>
              <a:gd name="connsiteX44" fmla="*/ 0 w 11202580"/>
              <a:gd name="connsiteY44" fmla="*/ 2782362 h 5455611"/>
              <a:gd name="connsiteX45" fmla="*/ 0 w 11202580"/>
              <a:gd name="connsiteY45" fmla="*/ 2264079 h 5455611"/>
              <a:gd name="connsiteX46" fmla="*/ 0 w 11202580"/>
              <a:gd name="connsiteY46" fmla="*/ 1473015 h 5455611"/>
              <a:gd name="connsiteX47" fmla="*/ 0 w 11202580"/>
              <a:gd name="connsiteY47" fmla="*/ 845620 h 5455611"/>
              <a:gd name="connsiteX48" fmla="*/ 0 w 11202580"/>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2580" h="5455611" fill="none" extrusionOk="0">
                <a:moveTo>
                  <a:pt x="0" y="0"/>
                </a:moveTo>
                <a:cubicBezTo>
                  <a:pt x="338839" y="3316"/>
                  <a:pt x="605047" y="-3103"/>
                  <a:pt x="883027" y="0"/>
                </a:cubicBezTo>
                <a:cubicBezTo>
                  <a:pt x="1161007" y="3103"/>
                  <a:pt x="1484568" y="13641"/>
                  <a:pt x="1766054" y="0"/>
                </a:cubicBezTo>
                <a:cubicBezTo>
                  <a:pt x="2047540" y="-13641"/>
                  <a:pt x="2283964" y="10665"/>
                  <a:pt x="2425029" y="0"/>
                </a:cubicBezTo>
                <a:cubicBezTo>
                  <a:pt x="2566094" y="-10665"/>
                  <a:pt x="2886332" y="8316"/>
                  <a:pt x="3196030" y="0"/>
                </a:cubicBezTo>
                <a:cubicBezTo>
                  <a:pt x="3505728" y="-8316"/>
                  <a:pt x="3682749" y="-17385"/>
                  <a:pt x="3855005" y="0"/>
                </a:cubicBezTo>
                <a:cubicBezTo>
                  <a:pt x="4027262" y="17385"/>
                  <a:pt x="4299085" y="-21370"/>
                  <a:pt x="4513981" y="0"/>
                </a:cubicBezTo>
                <a:cubicBezTo>
                  <a:pt x="4728877" y="21370"/>
                  <a:pt x="4987893" y="-17769"/>
                  <a:pt x="5172956" y="0"/>
                </a:cubicBezTo>
                <a:cubicBezTo>
                  <a:pt x="5358019" y="17769"/>
                  <a:pt x="5386756" y="-7872"/>
                  <a:pt x="5495854" y="0"/>
                </a:cubicBezTo>
                <a:cubicBezTo>
                  <a:pt x="5604952" y="7872"/>
                  <a:pt x="6061066" y="31438"/>
                  <a:pt x="6266855" y="0"/>
                </a:cubicBezTo>
                <a:cubicBezTo>
                  <a:pt x="6472644" y="-31438"/>
                  <a:pt x="6480542" y="-6446"/>
                  <a:pt x="6589753" y="0"/>
                </a:cubicBezTo>
                <a:cubicBezTo>
                  <a:pt x="6698964" y="6446"/>
                  <a:pt x="7108701" y="-30674"/>
                  <a:pt x="7248728" y="0"/>
                </a:cubicBezTo>
                <a:cubicBezTo>
                  <a:pt x="7388755" y="30674"/>
                  <a:pt x="7927309" y="15689"/>
                  <a:pt x="8131755" y="0"/>
                </a:cubicBezTo>
                <a:cubicBezTo>
                  <a:pt x="8336201" y="-15689"/>
                  <a:pt x="8832195" y="-27473"/>
                  <a:pt x="9014782" y="0"/>
                </a:cubicBezTo>
                <a:cubicBezTo>
                  <a:pt x="9197369" y="27473"/>
                  <a:pt x="9485307" y="-3557"/>
                  <a:pt x="9785783" y="0"/>
                </a:cubicBezTo>
                <a:cubicBezTo>
                  <a:pt x="10086259" y="3557"/>
                  <a:pt x="10144434" y="14958"/>
                  <a:pt x="10332733" y="0"/>
                </a:cubicBezTo>
                <a:cubicBezTo>
                  <a:pt x="10521032" y="-14958"/>
                  <a:pt x="10864026" y="21622"/>
                  <a:pt x="11202580" y="0"/>
                </a:cubicBezTo>
                <a:cubicBezTo>
                  <a:pt x="11223548" y="297206"/>
                  <a:pt x="11172387" y="363907"/>
                  <a:pt x="11202580" y="627395"/>
                </a:cubicBezTo>
                <a:cubicBezTo>
                  <a:pt x="11232773" y="890883"/>
                  <a:pt x="11194371" y="983151"/>
                  <a:pt x="11202580" y="1309347"/>
                </a:cubicBezTo>
                <a:cubicBezTo>
                  <a:pt x="11210789" y="1635543"/>
                  <a:pt x="11222764" y="1752356"/>
                  <a:pt x="11202580" y="1936742"/>
                </a:cubicBezTo>
                <a:cubicBezTo>
                  <a:pt x="11182396" y="2121128"/>
                  <a:pt x="11193411" y="2542920"/>
                  <a:pt x="11202580" y="2727806"/>
                </a:cubicBezTo>
                <a:cubicBezTo>
                  <a:pt x="11211749" y="2912692"/>
                  <a:pt x="11187202" y="3165612"/>
                  <a:pt x="11202580" y="3300645"/>
                </a:cubicBezTo>
                <a:cubicBezTo>
                  <a:pt x="11217958" y="3435678"/>
                  <a:pt x="11217768" y="3918073"/>
                  <a:pt x="11202580" y="4091708"/>
                </a:cubicBezTo>
                <a:cubicBezTo>
                  <a:pt x="11187392" y="4265343"/>
                  <a:pt x="11207888" y="4380370"/>
                  <a:pt x="11202580" y="4664547"/>
                </a:cubicBezTo>
                <a:cubicBezTo>
                  <a:pt x="11197272" y="4948724"/>
                  <a:pt x="11166383" y="5208809"/>
                  <a:pt x="11202580" y="5455611"/>
                </a:cubicBezTo>
                <a:cubicBezTo>
                  <a:pt x="10915275" y="5415518"/>
                  <a:pt x="10700164" y="5414164"/>
                  <a:pt x="10319553" y="5455611"/>
                </a:cubicBezTo>
                <a:cubicBezTo>
                  <a:pt x="9938942" y="5497058"/>
                  <a:pt x="10008604" y="5436004"/>
                  <a:pt x="9772604" y="5455611"/>
                </a:cubicBezTo>
                <a:cubicBezTo>
                  <a:pt x="9536604" y="5475218"/>
                  <a:pt x="9314004" y="5417789"/>
                  <a:pt x="9001603" y="5455611"/>
                </a:cubicBezTo>
                <a:cubicBezTo>
                  <a:pt x="8689202" y="5493433"/>
                  <a:pt x="8746895" y="5442961"/>
                  <a:pt x="8678705" y="5455611"/>
                </a:cubicBezTo>
                <a:cubicBezTo>
                  <a:pt x="8610515" y="5468261"/>
                  <a:pt x="8184620" y="5476447"/>
                  <a:pt x="7795678" y="5455611"/>
                </a:cubicBezTo>
                <a:cubicBezTo>
                  <a:pt x="7406736" y="5434775"/>
                  <a:pt x="7399111" y="5478368"/>
                  <a:pt x="7248728" y="5455611"/>
                </a:cubicBezTo>
                <a:cubicBezTo>
                  <a:pt x="7098345" y="5432855"/>
                  <a:pt x="6787780" y="5462925"/>
                  <a:pt x="6589753" y="5455611"/>
                </a:cubicBezTo>
                <a:cubicBezTo>
                  <a:pt x="6391727" y="5448297"/>
                  <a:pt x="6248815" y="5464115"/>
                  <a:pt x="6154829" y="5455611"/>
                </a:cubicBezTo>
                <a:cubicBezTo>
                  <a:pt x="6060843" y="5447107"/>
                  <a:pt x="5727236" y="5449861"/>
                  <a:pt x="5383828" y="5455611"/>
                </a:cubicBezTo>
                <a:cubicBezTo>
                  <a:pt x="5040420" y="5461361"/>
                  <a:pt x="4765173" y="5417861"/>
                  <a:pt x="4500801" y="5455611"/>
                </a:cubicBezTo>
                <a:cubicBezTo>
                  <a:pt x="4236429" y="5493361"/>
                  <a:pt x="4219309" y="5471932"/>
                  <a:pt x="3953852" y="5455611"/>
                </a:cubicBezTo>
                <a:cubicBezTo>
                  <a:pt x="3688395" y="5439290"/>
                  <a:pt x="3483430" y="5457094"/>
                  <a:pt x="3070825" y="5455611"/>
                </a:cubicBezTo>
                <a:cubicBezTo>
                  <a:pt x="2658220" y="5454128"/>
                  <a:pt x="2715637" y="5457186"/>
                  <a:pt x="2411850" y="5455611"/>
                </a:cubicBezTo>
                <a:cubicBezTo>
                  <a:pt x="2108064" y="5454036"/>
                  <a:pt x="1894837" y="5494139"/>
                  <a:pt x="1528823" y="5455611"/>
                </a:cubicBezTo>
                <a:cubicBezTo>
                  <a:pt x="1162809" y="5417083"/>
                  <a:pt x="899186" y="5420316"/>
                  <a:pt x="645796" y="5455611"/>
                </a:cubicBezTo>
                <a:cubicBezTo>
                  <a:pt x="392406" y="5490906"/>
                  <a:pt x="261500" y="5476648"/>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202580" h="5455611" stroke="0" extrusionOk="0">
                <a:moveTo>
                  <a:pt x="0" y="0"/>
                </a:moveTo>
                <a:cubicBezTo>
                  <a:pt x="150372" y="1133"/>
                  <a:pt x="406313" y="-22470"/>
                  <a:pt x="546949" y="0"/>
                </a:cubicBezTo>
                <a:cubicBezTo>
                  <a:pt x="687585" y="22470"/>
                  <a:pt x="780184" y="-806"/>
                  <a:pt x="869847" y="0"/>
                </a:cubicBezTo>
                <a:cubicBezTo>
                  <a:pt x="959510" y="806"/>
                  <a:pt x="1381981" y="30665"/>
                  <a:pt x="1752874" y="0"/>
                </a:cubicBezTo>
                <a:cubicBezTo>
                  <a:pt x="2123767" y="-30665"/>
                  <a:pt x="2120936" y="-3060"/>
                  <a:pt x="2299824" y="0"/>
                </a:cubicBezTo>
                <a:cubicBezTo>
                  <a:pt x="2478712" y="3060"/>
                  <a:pt x="2681422" y="2961"/>
                  <a:pt x="2846773" y="0"/>
                </a:cubicBezTo>
                <a:cubicBezTo>
                  <a:pt x="3012124" y="-2961"/>
                  <a:pt x="3294443" y="11627"/>
                  <a:pt x="3729800" y="0"/>
                </a:cubicBezTo>
                <a:cubicBezTo>
                  <a:pt x="4165157" y="-11627"/>
                  <a:pt x="3965147" y="-16059"/>
                  <a:pt x="4164724" y="0"/>
                </a:cubicBezTo>
                <a:cubicBezTo>
                  <a:pt x="4364301" y="16059"/>
                  <a:pt x="4719346" y="-29660"/>
                  <a:pt x="5047751" y="0"/>
                </a:cubicBezTo>
                <a:cubicBezTo>
                  <a:pt x="5376156" y="29660"/>
                  <a:pt x="5496219" y="27990"/>
                  <a:pt x="5930778" y="0"/>
                </a:cubicBezTo>
                <a:cubicBezTo>
                  <a:pt x="6365337" y="-27990"/>
                  <a:pt x="6372679" y="16320"/>
                  <a:pt x="6589753" y="0"/>
                </a:cubicBezTo>
                <a:cubicBezTo>
                  <a:pt x="6806827" y="-16320"/>
                  <a:pt x="7105345" y="-38116"/>
                  <a:pt x="7472780" y="0"/>
                </a:cubicBezTo>
                <a:cubicBezTo>
                  <a:pt x="7840215" y="38116"/>
                  <a:pt x="7802013" y="22662"/>
                  <a:pt x="8019729" y="0"/>
                </a:cubicBezTo>
                <a:cubicBezTo>
                  <a:pt x="8237445" y="-22662"/>
                  <a:pt x="8422038" y="-10110"/>
                  <a:pt x="8566679" y="0"/>
                </a:cubicBezTo>
                <a:cubicBezTo>
                  <a:pt x="8711320" y="10110"/>
                  <a:pt x="8969377" y="5349"/>
                  <a:pt x="9337680" y="0"/>
                </a:cubicBezTo>
                <a:cubicBezTo>
                  <a:pt x="9705983" y="-5349"/>
                  <a:pt x="9654952" y="-23963"/>
                  <a:pt x="9884629" y="0"/>
                </a:cubicBezTo>
                <a:cubicBezTo>
                  <a:pt x="10114306" y="23963"/>
                  <a:pt x="10568912" y="-19470"/>
                  <a:pt x="11202580" y="0"/>
                </a:cubicBezTo>
                <a:cubicBezTo>
                  <a:pt x="11190217" y="176599"/>
                  <a:pt x="11226363" y="551213"/>
                  <a:pt x="11202580" y="791064"/>
                </a:cubicBezTo>
                <a:cubicBezTo>
                  <a:pt x="11178797" y="1030915"/>
                  <a:pt x="11237571" y="1324704"/>
                  <a:pt x="11202580" y="1527571"/>
                </a:cubicBezTo>
                <a:cubicBezTo>
                  <a:pt x="11167589" y="1730438"/>
                  <a:pt x="11187351" y="2101599"/>
                  <a:pt x="11202580" y="2264079"/>
                </a:cubicBezTo>
                <a:cubicBezTo>
                  <a:pt x="11217809" y="2426559"/>
                  <a:pt x="11220949" y="2601754"/>
                  <a:pt x="11202580" y="2782362"/>
                </a:cubicBezTo>
                <a:cubicBezTo>
                  <a:pt x="11184211" y="2962970"/>
                  <a:pt x="11202369" y="3207743"/>
                  <a:pt x="11202580" y="3355201"/>
                </a:cubicBezTo>
                <a:cubicBezTo>
                  <a:pt x="11202791" y="3502659"/>
                  <a:pt x="11213544" y="3815545"/>
                  <a:pt x="11202580" y="4091708"/>
                </a:cubicBezTo>
                <a:cubicBezTo>
                  <a:pt x="11191616" y="4367871"/>
                  <a:pt x="11194122" y="4523673"/>
                  <a:pt x="11202580" y="4719104"/>
                </a:cubicBezTo>
                <a:cubicBezTo>
                  <a:pt x="11211038" y="4914535"/>
                  <a:pt x="11209185" y="5166456"/>
                  <a:pt x="11202580" y="5455611"/>
                </a:cubicBezTo>
                <a:cubicBezTo>
                  <a:pt x="10956557" y="5448690"/>
                  <a:pt x="10787887" y="5479726"/>
                  <a:pt x="10431579" y="5455611"/>
                </a:cubicBezTo>
                <a:cubicBezTo>
                  <a:pt x="10075271" y="5431496"/>
                  <a:pt x="10212457" y="5441944"/>
                  <a:pt x="10108681" y="5455611"/>
                </a:cubicBezTo>
                <a:cubicBezTo>
                  <a:pt x="10004905" y="5469278"/>
                  <a:pt x="9647244" y="5429634"/>
                  <a:pt x="9449706" y="5455611"/>
                </a:cubicBezTo>
                <a:cubicBezTo>
                  <a:pt x="9252169" y="5481588"/>
                  <a:pt x="9170340" y="5442337"/>
                  <a:pt x="9014782" y="5455611"/>
                </a:cubicBezTo>
                <a:cubicBezTo>
                  <a:pt x="8859224" y="5468885"/>
                  <a:pt x="8400964" y="5489007"/>
                  <a:pt x="8243781" y="5455611"/>
                </a:cubicBezTo>
                <a:cubicBezTo>
                  <a:pt x="8086598" y="5422215"/>
                  <a:pt x="7917821" y="5437089"/>
                  <a:pt x="7808857" y="5455611"/>
                </a:cubicBezTo>
                <a:cubicBezTo>
                  <a:pt x="7699893" y="5474133"/>
                  <a:pt x="7320149" y="5433065"/>
                  <a:pt x="7037856" y="5455611"/>
                </a:cubicBezTo>
                <a:cubicBezTo>
                  <a:pt x="6755563" y="5478157"/>
                  <a:pt x="6864293" y="5464369"/>
                  <a:pt x="6714958" y="5455611"/>
                </a:cubicBezTo>
                <a:cubicBezTo>
                  <a:pt x="6565623" y="5446853"/>
                  <a:pt x="6187083" y="5492737"/>
                  <a:pt x="5943957" y="5455611"/>
                </a:cubicBezTo>
                <a:cubicBezTo>
                  <a:pt x="5700831" y="5418485"/>
                  <a:pt x="5654433" y="5445589"/>
                  <a:pt x="5509033" y="5455611"/>
                </a:cubicBezTo>
                <a:cubicBezTo>
                  <a:pt x="5363633" y="5465633"/>
                  <a:pt x="5263868" y="5462675"/>
                  <a:pt x="5186136" y="5455611"/>
                </a:cubicBezTo>
                <a:cubicBezTo>
                  <a:pt x="5108404" y="5448547"/>
                  <a:pt x="4895188" y="5444854"/>
                  <a:pt x="4751212" y="5455611"/>
                </a:cubicBezTo>
                <a:cubicBezTo>
                  <a:pt x="4607236" y="5466368"/>
                  <a:pt x="4323468" y="5490188"/>
                  <a:pt x="3980211" y="5455611"/>
                </a:cubicBezTo>
                <a:cubicBezTo>
                  <a:pt x="3636954" y="5421034"/>
                  <a:pt x="3683261" y="5449418"/>
                  <a:pt x="3545287" y="5455611"/>
                </a:cubicBezTo>
                <a:cubicBezTo>
                  <a:pt x="3407313" y="5461804"/>
                  <a:pt x="3335412" y="5454399"/>
                  <a:pt x="3222389" y="5455611"/>
                </a:cubicBezTo>
                <a:cubicBezTo>
                  <a:pt x="3109366" y="5456823"/>
                  <a:pt x="2971949" y="5456449"/>
                  <a:pt x="2787465" y="5455611"/>
                </a:cubicBezTo>
                <a:cubicBezTo>
                  <a:pt x="2602981" y="5454773"/>
                  <a:pt x="2370394" y="5430505"/>
                  <a:pt x="2240516" y="5455611"/>
                </a:cubicBezTo>
                <a:cubicBezTo>
                  <a:pt x="2110638" y="5480717"/>
                  <a:pt x="1801127" y="5432351"/>
                  <a:pt x="1581541" y="5455611"/>
                </a:cubicBezTo>
                <a:cubicBezTo>
                  <a:pt x="1361955" y="5478871"/>
                  <a:pt x="1263265" y="5474287"/>
                  <a:pt x="1146617" y="5455611"/>
                </a:cubicBezTo>
                <a:cubicBezTo>
                  <a:pt x="1029969" y="5436935"/>
                  <a:pt x="328864" y="5448920"/>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3636334" y="609307"/>
            <a:ext cx="4933507" cy="715089"/>
          </a:xfrm>
          <a:prstGeom prst="roundRect">
            <a:avLst/>
          </a:prstGeom>
          <a:solidFill>
            <a:srgbClr val="B40C4C"/>
          </a:solidFill>
          <a:ln w="38100">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「情境討論」分組活動</a:t>
            </a:r>
          </a:p>
        </p:txBody>
      </p:sp>
      <p:grpSp>
        <p:nvGrpSpPr>
          <p:cNvPr id="5" name="群組 4">
            <a:extLst>
              <a:ext uri="{FF2B5EF4-FFF2-40B4-BE49-F238E27FC236}">
                <a16:creationId xmlns:a16="http://schemas.microsoft.com/office/drawing/2014/main" id="{6F3FE37A-B9F1-4CC5-4481-ADCB751278C3}"/>
              </a:ext>
            </a:extLst>
          </p:cNvPr>
          <p:cNvGrpSpPr/>
          <p:nvPr/>
        </p:nvGrpSpPr>
        <p:grpSpPr>
          <a:xfrm>
            <a:off x="5907927" y="1737253"/>
            <a:ext cx="5541070" cy="4176933"/>
            <a:chOff x="5907927" y="1737253"/>
            <a:chExt cx="5541070" cy="4176933"/>
          </a:xfrm>
        </p:grpSpPr>
        <p:sp>
          <p:nvSpPr>
            <p:cNvPr id="11" name="文字方塊 10">
              <a:extLst>
                <a:ext uri="{FF2B5EF4-FFF2-40B4-BE49-F238E27FC236}">
                  <a16:creationId xmlns:a16="http://schemas.microsoft.com/office/drawing/2014/main" id="{525451F4-CFA8-12E1-1C93-A00A85AA9CBE}"/>
                </a:ext>
              </a:extLst>
            </p:cNvPr>
            <p:cNvSpPr txBox="1"/>
            <p:nvPr/>
          </p:nvSpPr>
          <p:spPr>
            <a:xfrm>
              <a:off x="5907927" y="1737253"/>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活動方式</a:t>
              </a:r>
              <a:endPar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CC39E613-8611-33AC-B5DE-51B2FAF8E08A}"/>
                </a:ext>
              </a:extLst>
            </p:cNvPr>
            <p:cNvSpPr txBox="1"/>
            <p:nvPr/>
          </p:nvSpPr>
          <p:spPr>
            <a:xfrm>
              <a:off x="5940001" y="2374756"/>
              <a:ext cx="5508996" cy="3539430"/>
            </a:xfrm>
            <a:prstGeom prst="rect">
              <a:avLst/>
            </a:prstGeom>
            <a:noFill/>
          </p:spPr>
          <p:txBody>
            <a:bodyPr wrap="square">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人一組。</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每組負責</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兩個情境</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，並對這兩個情境加以</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模擬與討論</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小組將討論結果，以</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T </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表」</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呈現在海報紙或白板上：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89013" marR="0" lvl="0" indent="-430213" algn="l" defTabSz="914377"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情境狀況。</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89013" marR="0" lvl="0" indent="-430213" algn="l" defTabSz="914377"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答案。</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89013" marR="0" lvl="0" indent="-430213" algn="l" defTabSz="914377"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選取理由或注意方式。</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4" name="文字方塊 3">
            <a:extLst>
              <a:ext uri="{FF2B5EF4-FFF2-40B4-BE49-F238E27FC236}">
                <a16:creationId xmlns:a16="http://schemas.microsoft.com/office/drawing/2014/main" id="{F66FA81E-82A6-6251-9EE0-8DC60DFF353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6">
            <a:extLst>
              <a:ext uri="{FF2B5EF4-FFF2-40B4-BE49-F238E27FC236}">
                <a16:creationId xmlns:a16="http://schemas.microsoft.com/office/drawing/2014/main" id="{E3E8DC3C-B702-8DA6-5166-AD4D7335E280}"/>
              </a:ext>
            </a:extLst>
          </p:cNvPr>
          <p:cNvPicPr>
            <a:picLocks noChangeAspect="1"/>
          </p:cNvPicPr>
          <p:nvPr/>
        </p:nvPicPr>
        <p:blipFill>
          <a:blip r:embed="rId3"/>
          <a:stretch>
            <a:fillRect/>
          </a:stretch>
        </p:blipFill>
        <p:spPr>
          <a:xfrm>
            <a:off x="660779" y="2374756"/>
            <a:ext cx="5247148" cy="2437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0374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圓角矩形圖說文字 1">
            <a:extLst>
              <a:ext uri="{FF2B5EF4-FFF2-40B4-BE49-F238E27FC236}">
                <a16:creationId xmlns:a16="http://schemas.microsoft.com/office/drawing/2014/main" id="{625FA9E9-1DDC-D018-FCCD-E004F0AB78C4}"/>
              </a:ext>
            </a:extLst>
          </p:cNvPr>
          <p:cNvSpPr/>
          <p:nvPr/>
        </p:nvSpPr>
        <p:spPr>
          <a:xfrm>
            <a:off x="3629815" y="1018401"/>
            <a:ext cx="5259915" cy="1229436"/>
          </a:xfrm>
          <a:prstGeom prst="wedgeRoundRectCallout">
            <a:avLst>
              <a:gd name="adj1" fmla="val 27960"/>
              <a:gd name="adj2" fmla="val 47415"/>
              <a:gd name="adj3" fmla="val 16667"/>
            </a:avLst>
          </a:prstGeom>
          <a:noFill/>
          <a:ln>
            <a:noFill/>
          </a:ln>
          <a:effectLst/>
        </p:spPr>
        <p:style>
          <a:lnRef idx="1">
            <a:schemeClr val="accent5"/>
          </a:lnRef>
          <a:fillRef idx="2">
            <a:schemeClr val="accent5"/>
          </a:fillRef>
          <a:effectRef idx="1">
            <a:schemeClr val="accent5"/>
          </a:effectRef>
          <a:fontRef idx="minor">
            <a:schemeClr val="dk1"/>
          </a:fontRef>
        </p:style>
        <p:txBody>
          <a:bodyPr tIns="108000" rtlCol="0" anchor="ctr" anchorCtr="0"/>
          <a:lstStyle/>
          <a:p>
            <a:pPr marL="0" marR="0" lvl="0" indent="0" algn="l" defTabSz="914400" rtl="0" eaLnBrk="1" fontAlgn="auto" latinLnBrk="0" hangingPunct="1">
              <a:lnSpc>
                <a:spcPts val="4000"/>
              </a:lnSpc>
              <a:spcBef>
                <a:spcPts val="1000"/>
              </a:spcBef>
              <a:spcAft>
                <a:spcPts val="0"/>
              </a:spcAft>
              <a:buClrTx/>
              <a:buSzTx/>
              <a:buFontTx/>
              <a:buNone/>
              <a:tabLst/>
              <a:defRPr/>
            </a:pPr>
            <a:r>
              <a:rPr kumimoji="0" lang="zh-TW" altLang="en-US" sz="8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小組發表</a:t>
            </a:r>
            <a:endParaRPr kumimoji="0" lang="en-US" altLang="zh-TW" sz="8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a:extLst>
              <a:ext uri="{FF2B5EF4-FFF2-40B4-BE49-F238E27FC236}">
                <a16:creationId xmlns:a16="http://schemas.microsoft.com/office/drawing/2014/main" id="{AE1C7536-A03C-9B21-EC6C-217A3DA74448}"/>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矩形: 圓角 7">
            <a:hlinkClick r:id="rId4" action="ppaction://hlinksldjump"/>
            <a:extLst>
              <a:ext uri="{FF2B5EF4-FFF2-40B4-BE49-F238E27FC236}">
                <a16:creationId xmlns:a16="http://schemas.microsoft.com/office/drawing/2014/main" id="{C3843DA9-3745-863E-A54E-291A56D394F5}"/>
              </a:ext>
            </a:extLst>
          </p:cNvPr>
          <p:cNvSpPr/>
          <p:nvPr/>
        </p:nvSpPr>
        <p:spPr>
          <a:xfrm>
            <a:off x="504967" y="2074460"/>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情境一</a:t>
            </a:r>
          </a:p>
        </p:txBody>
      </p:sp>
      <p:sp>
        <p:nvSpPr>
          <p:cNvPr id="9" name="矩形: 圓角 8">
            <a:hlinkClick r:id="rId5" action="ppaction://hlinksldjump"/>
            <a:extLst>
              <a:ext uri="{FF2B5EF4-FFF2-40B4-BE49-F238E27FC236}">
                <a16:creationId xmlns:a16="http://schemas.microsoft.com/office/drawing/2014/main" id="{5B62CE11-4B80-55E2-E1A1-F74B54D74646}"/>
              </a:ext>
            </a:extLst>
          </p:cNvPr>
          <p:cNvSpPr/>
          <p:nvPr/>
        </p:nvSpPr>
        <p:spPr>
          <a:xfrm>
            <a:off x="2067391" y="2074459"/>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情境二</a:t>
            </a:r>
          </a:p>
        </p:txBody>
      </p:sp>
      <p:sp>
        <p:nvSpPr>
          <p:cNvPr id="10" name="矩形: 圓角 9">
            <a:hlinkClick r:id="rId6" action="ppaction://hlinksldjump"/>
            <a:extLst>
              <a:ext uri="{FF2B5EF4-FFF2-40B4-BE49-F238E27FC236}">
                <a16:creationId xmlns:a16="http://schemas.microsoft.com/office/drawing/2014/main" id="{36BEB260-7992-A804-B539-D40873F36BFA}"/>
              </a:ext>
            </a:extLst>
          </p:cNvPr>
          <p:cNvSpPr/>
          <p:nvPr/>
        </p:nvSpPr>
        <p:spPr>
          <a:xfrm>
            <a:off x="3629815" y="2074460"/>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情境三</a:t>
            </a:r>
          </a:p>
        </p:txBody>
      </p:sp>
      <p:sp>
        <p:nvSpPr>
          <p:cNvPr id="11" name="矩形: 圓角 10">
            <a:hlinkClick r:id="rId7" action="ppaction://hlinksldjump"/>
            <a:extLst>
              <a:ext uri="{FF2B5EF4-FFF2-40B4-BE49-F238E27FC236}">
                <a16:creationId xmlns:a16="http://schemas.microsoft.com/office/drawing/2014/main" id="{6A647E21-6A4C-4DC0-9559-5C40B5915C28}"/>
              </a:ext>
            </a:extLst>
          </p:cNvPr>
          <p:cNvSpPr/>
          <p:nvPr/>
        </p:nvSpPr>
        <p:spPr>
          <a:xfrm>
            <a:off x="5192239" y="2074459"/>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情境四</a:t>
            </a:r>
          </a:p>
        </p:txBody>
      </p:sp>
      <p:sp>
        <p:nvSpPr>
          <p:cNvPr id="12" name="矩形: 圓角 11">
            <a:hlinkClick r:id="rId8" action="ppaction://hlinksldjump"/>
            <a:extLst>
              <a:ext uri="{FF2B5EF4-FFF2-40B4-BE49-F238E27FC236}">
                <a16:creationId xmlns:a16="http://schemas.microsoft.com/office/drawing/2014/main" id="{4C568710-3F92-93D3-ABD9-5FCF42797C30}"/>
              </a:ext>
            </a:extLst>
          </p:cNvPr>
          <p:cNvSpPr/>
          <p:nvPr/>
        </p:nvSpPr>
        <p:spPr>
          <a:xfrm>
            <a:off x="5192239" y="2814850"/>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情境五</a:t>
            </a:r>
          </a:p>
        </p:txBody>
      </p:sp>
      <p:sp>
        <p:nvSpPr>
          <p:cNvPr id="13" name="矩形: 圓角 12">
            <a:hlinkClick r:id="rId9" action="ppaction://hlinksldjump"/>
            <a:extLst>
              <a:ext uri="{FF2B5EF4-FFF2-40B4-BE49-F238E27FC236}">
                <a16:creationId xmlns:a16="http://schemas.microsoft.com/office/drawing/2014/main" id="{531C51D5-D468-9C55-E70F-C82B109B16E5}"/>
              </a:ext>
            </a:extLst>
          </p:cNvPr>
          <p:cNvSpPr/>
          <p:nvPr/>
        </p:nvSpPr>
        <p:spPr>
          <a:xfrm>
            <a:off x="6754663" y="2814849"/>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情境六</a:t>
            </a:r>
          </a:p>
        </p:txBody>
      </p:sp>
      <p:sp>
        <p:nvSpPr>
          <p:cNvPr id="14" name="矩形: 圓角 13">
            <a:hlinkClick r:id="rId10" action="ppaction://hlinksldjump"/>
            <a:extLst>
              <a:ext uri="{FF2B5EF4-FFF2-40B4-BE49-F238E27FC236}">
                <a16:creationId xmlns:a16="http://schemas.microsoft.com/office/drawing/2014/main" id="{E3AFF1B7-90EE-CD83-97C6-1C5D2B2CD057}"/>
              </a:ext>
            </a:extLst>
          </p:cNvPr>
          <p:cNvSpPr/>
          <p:nvPr/>
        </p:nvSpPr>
        <p:spPr>
          <a:xfrm>
            <a:off x="8317087" y="2814850"/>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情境七</a:t>
            </a:r>
          </a:p>
        </p:txBody>
      </p:sp>
      <p:sp>
        <p:nvSpPr>
          <p:cNvPr id="15" name="矩形: 圓角 14">
            <a:hlinkClick r:id="rId11" action="ppaction://hlinksldjump"/>
            <a:extLst>
              <a:ext uri="{FF2B5EF4-FFF2-40B4-BE49-F238E27FC236}">
                <a16:creationId xmlns:a16="http://schemas.microsoft.com/office/drawing/2014/main" id="{C6B91D4D-070C-A915-C73C-EE22FDAA1B8D}"/>
              </a:ext>
            </a:extLst>
          </p:cNvPr>
          <p:cNvSpPr/>
          <p:nvPr/>
        </p:nvSpPr>
        <p:spPr>
          <a:xfrm>
            <a:off x="9879511" y="2814849"/>
            <a:ext cx="1364776" cy="600501"/>
          </a:xfrm>
          <a:prstGeom prst="roundRect">
            <a:avLst/>
          </a:prstGeom>
          <a:solidFill>
            <a:srgbClr val="B40C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情境八</a:t>
            </a:r>
          </a:p>
        </p:txBody>
      </p:sp>
      <p:sp>
        <p:nvSpPr>
          <p:cNvPr id="2" name="文字方塊 1">
            <a:extLst>
              <a:ext uri="{FF2B5EF4-FFF2-40B4-BE49-F238E27FC236}">
                <a16:creationId xmlns:a16="http://schemas.microsoft.com/office/drawing/2014/main" id="{43999F50-CAE2-C1B2-C2AC-9F3511B89FF9}"/>
              </a:ext>
            </a:extLst>
          </p:cNvPr>
          <p:cNvSpPr txBox="1"/>
          <p:nvPr/>
        </p:nvSpPr>
        <p:spPr>
          <a:xfrm>
            <a:off x="4851529" y="6488668"/>
            <a:ext cx="7340471" cy="369332"/>
          </a:xfrm>
          <a:prstGeom prst="rect">
            <a:avLst/>
          </a:prstGeom>
          <a:noFill/>
        </p:spPr>
        <p:txBody>
          <a:bodyPr wrap="none" rtlCol="0">
            <a:spAutoFit/>
          </a:bodyPr>
          <a:lstStyle/>
          <a:p>
            <a:r>
              <a:rPr lang="zh-TW" altLang="en-US" dirty="0">
                <a:effectLst>
                  <a:glow rad="101600">
                    <a:schemeClr val="bg1">
                      <a:alpha val="60000"/>
                    </a:schemeClr>
                  </a:glow>
                </a:effectLst>
                <a:latin typeface="微軟正黑體" panose="020B0604030504040204" pitchFamily="34" charset="-120"/>
                <a:ea typeface="微軟正黑體" panose="020B0604030504040204" pitchFamily="34" charset="-120"/>
              </a:rPr>
              <a:t>小組發表時，教師可點選情境按鈕，跳至該情境讓其他學生一起觀察。</a:t>
            </a:r>
          </a:p>
        </p:txBody>
      </p:sp>
    </p:spTree>
    <p:extLst>
      <p:ext uri="{BB962C8B-B14F-4D97-AF65-F5344CB8AC3E}">
        <p14:creationId xmlns:p14="http://schemas.microsoft.com/office/powerpoint/2010/main" val="2762490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F694885D-54CC-55E4-61FD-2589D07C64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575" y="851572"/>
            <a:ext cx="7347723" cy="5194514"/>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4018845" y="2391162"/>
            <a:ext cx="3439885" cy="3206857"/>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5EC58F67-5FD0-A061-C7AB-0F3493E76874}"/>
              </a:ext>
            </a:extLst>
          </p:cNvPr>
          <p:cNvSpPr txBox="1"/>
          <p:nvPr/>
        </p:nvSpPr>
        <p:spPr>
          <a:xfrm>
            <a:off x="7914913" y="1374457"/>
            <a:ext cx="4067821" cy="2308324"/>
          </a:xfrm>
          <a:prstGeom prst="rect">
            <a:avLst/>
          </a:prstGeom>
          <a:noFill/>
        </p:spPr>
        <p:txBody>
          <a:bodyPr wrap="square">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直接轉彎或變換車道，會讓後面的車輛駕駛人來不及反應而撞上。</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轉彎或變換車道前，要先查看左右，舉起控制前輪煞車的手來做轉彎手勢。</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F79E0D27-5CC2-A5BF-B712-B8DE113864EB}"/>
              </a:ext>
            </a:extLst>
          </p:cNvPr>
          <p:cNvSpPr txBox="1"/>
          <p:nvPr/>
        </p:nvSpPr>
        <p:spPr>
          <a:xfrm>
            <a:off x="7914913" y="4295851"/>
            <a:ext cx="4067821" cy="193899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騎乘在平坦的道路上時，煞車應先煞後輪，避免煞前輪導致鎖死而翻車，所以控制前輪煞車的手可以來做轉彎手勢。</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8" name="文字方塊 17">
            <a:extLst>
              <a:ext uri="{FF2B5EF4-FFF2-40B4-BE49-F238E27FC236}">
                <a16:creationId xmlns:a16="http://schemas.microsoft.com/office/drawing/2014/main" id="{2FFAE5B3-4FF1-3918-627D-AFBAD3838115}"/>
              </a:ext>
            </a:extLst>
          </p:cNvPr>
          <p:cNvSpPr txBox="1"/>
          <p:nvPr/>
        </p:nvSpPr>
        <p:spPr>
          <a:xfrm>
            <a:off x="7979738" y="859989"/>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20" name="文字方塊 19">
            <a:extLst>
              <a:ext uri="{FF2B5EF4-FFF2-40B4-BE49-F238E27FC236}">
                <a16:creationId xmlns:a16="http://schemas.microsoft.com/office/drawing/2014/main" id="{4A95D967-85E5-5D1B-4DE7-61705ECC1AC6}"/>
              </a:ext>
            </a:extLst>
          </p:cNvPr>
          <p:cNvSpPr txBox="1"/>
          <p:nvPr/>
        </p:nvSpPr>
        <p:spPr>
          <a:xfrm>
            <a:off x="7979738" y="3780146"/>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22" name="矩形: 圓角 21">
            <a:hlinkClick r:id="rId4" action="ppaction://hlinksldjump"/>
            <a:extLst>
              <a:ext uri="{FF2B5EF4-FFF2-40B4-BE49-F238E27FC236}">
                <a16:creationId xmlns:a16="http://schemas.microsoft.com/office/drawing/2014/main" id="{410DC17F-1507-1B41-1301-B5674D2D6189}"/>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7505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4" name="圖片 3">
            <a:extLst>
              <a:ext uri="{FF2B5EF4-FFF2-40B4-BE49-F238E27FC236}">
                <a16:creationId xmlns:a16="http://schemas.microsoft.com/office/drawing/2014/main" id="{77E86417-2F83-8925-8AFC-7B5B22AA90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574" y="851569"/>
            <a:ext cx="7347723" cy="5194514"/>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1567933" y="5335380"/>
            <a:ext cx="1981201" cy="522514"/>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5EC58F67-5FD0-A061-C7AB-0F3493E76874}"/>
              </a:ext>
            </a:extLst>
          </p:cNvPr>
          <p:cNvSpPr txBox="1"/>
          <p:nvPr/>
        </p:nvSpPr>
        <p:spPr>
          <a:xfrm>
            <a:off x="7914913" y="1146417"/>
            <a:ext cx="4026878" cy="1785104"/>
          </a:xfrm>
          <a:prstGeom prst="rect">
            <a:avLst/>
          </a:prstGeom>
          <a:noFill/>
        </p:spPr>
        <p:txBody>
          <a:bodyPr wrap="square">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直接左轉可能會被後方的直行車輛撞上。</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騎士在有兩段左轉標誌的路口，因為路口車流多且行向複雜，需採用兩段式左轉。</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F79E0D27-5CC2-A5BF-B712-B8DE113864EB}"/>
              </a:ext>
            </a:extLst>
          </p:cNvPr>
          <p:cNvSpPr txBox="1"/>
          <p:nvPr/>
        </p:nvSpPr>
        <p:spPr>
          <a:xfrm>
            <a:off x="7914913" y="3621551"/>
            <a:ext cx="4026878" cy="2800767"/>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如果路口沒有兩段左轉標誌，可允許直接左轉，建議</a:t>
            </a:r>
            <a:r>
              <a:rPr lang="zh-TW" altLang="en-US" sz="2200" noProof="0" dirty="0">
                <a:solidFill>
                  <a:prstClr val="black"/>
                </a:solidFill>
                <a:latin typeface="微軟正黑體" panose="020B0604030504040204" pitchFamily="34" charset="-120"/>
                <a:ea typeface="微軟正黑體" panose="020B0604030504040204" pitchFamily="34" charset="-120"/>
              </a:rPr>
              <a:t>方式</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騎士在進入路口前</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30</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公尺處，以手勢示意後方車輛。</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擺頭確認後方來車與自己保持安全距離。</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變換至內側靠近道路中心後再左轉。</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8" name="文字方塊 17">
            <a:extLst>
              <a:ext uri="{FF2B5EF4-FFF2-40B4-BE49-F238E27FC236}">
                <a16:creationId xmlns:a16="http://schemas.microsoft.com/office/drawing/2014/main" id="{2FFAE5B3-4FF1-3918-627D-AFBAD3838115}"/>
              </a:ext>
            </a:extLst>
          </p:cNvPr>
          <p:cNvSpPr txBox="1"/>
          <p:nvPr/>
        </p:nvSpPr>
        <p:spPr>
          <a:xfrm>
            <a:off x="7979738" y="622432"/>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20" name="文字方塊 19">
            <a:extLst>
              <a:ext uri="{FF2B5EF4-FFF2-40B4-BE49-F238E27FC236}">
                <a16:creationId xmlns:a16="http://schemas.microsoft.com/office/drawing/2014/main" id="{4A95D967-85E5-5D1B-4DE7-61705ECC1AC6}"/>
              </a:ext>
            </a:extLst>
          </p:cNvPr>
          <p:cNvSpPr txBox="1"/>
          <p:nvPr/>
        </p:nvSpPr>
        <p:spPr>
          <a:xfrm>
            <a:off x="7979738" y="3099459"/>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9" name="矩形: 圓角 8">
            <a:hlinkClick r:id="rId4" action="ppaction://hlinksldjump"/>
            <a:extLst>
              <a:ext uri="{FF2B5EF4-FFF2-40B4-BE49-F238E27FC236}">
                <a16:creationId xmlns:a16="http://schemas.microsoft.com/office/drawing/2014/main" id="{D274B00F-B76A-DF5D-C305-406264696CC4}"/>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906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3061C751-C083-2130-51E9-E08AC8E60FA9}"/>
              </a:ext>
            </a:extLst>
          </p:cNvPr>
          <p:cNvPicPr>
            <a:picLocks noChangeAspect="1"/>
          </p:cNvPicPr>
          <p:nvPr/>
        </p:nvPicPr>
        <p:blipFill>
          <a:blip r:embed="rId3">
            <a:extLst>
              <a:ext uri="{28A0092B-C50C-407E-A947-70E740481C1C}">
                <a14:useLocalDpi xmlns:a14="http://schemas.microsoft.com/office/drawing/2010/main" val="0"/>
              </a:ext>
            </a:extLst>
          </a:blip>
          <a:srcRect t="81" b="81"/>
          <a:stretch/>
        </p:blipFill>
        <p:spPr>
          <a:xfrm>
            <a:off x="399573" y="859803"/>
            <a:ext cx="7347726" cy="5186150"/>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1185797" y="5129779"/>
            <a:ext cx="1981201" cy="522514"/>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5EC58F67-5FD0-A061-C7AB-0F3493E76874}"/>
              </a:ext>
            </a:extLst>
          </p:cNvPr>
          <p:cNvSpPr txBox="1"/>
          <p:nvPr/>
        </p:nvSpPr>
        <p:spPr>
          <a:xfrm>
            <a:off x="7914913" y="1023586"/>
            <a:ext cx="4149708" cy="3000821"/>
          </a:xfrm>
          <a:prstGeom prst="rect">
            <a:avLst/>
          </a:prstGeom>
          <a:noFill/>
        </p:spPr>
        <p:txBody>
          <a:bodyPr wrap="square">
            <a:spAutoFit/>
          </a:bodyPr>
          <a:lstStyle/>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前方車輛若未將貨物固定牢靠，貨物可能傾倒，騎乘時要注意貨車狀況，遠離未確實綑綁貨物的車輛。</a:t>
            </a:r>
            <a:endParaRPr kumimoji="0" lang="en-US" altLang="zh-TW"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大型車輛的視野死角範圍及內輪差範圍都較大，若騎乘在大型車輛旁邊，轉彎時可能會被捲入。騎士右轉前，要特別注意同時也要右轉的大型車輛。</a:t>
            </a:r>
            <a:endParaRPr kumimoji="0" lang="en-US" altLang="zh-TW"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文字方塊 15">
            <a:extLst>
              <a:ext uri="{FF2B5EF4-FFF2-40B4-BE49-F238E27FC236}">
                <a16:creationId xmlns:a16="http://schemas.microsoft.com/office/drawing/2014/main" id="{F79E0D27-5CC2-A5BF-B712-B8DE113864EB}"/>
              </a:ext>
            </a:extLst>
          </p:cNvPr>
          <p:cNvSpPr txBox="1"/>
          <p:nvPr/>
        </p:nvSpPr>
        <p:spPr>
          <a:xfrm>
            <a:off x="7914913" y="4526882"/>
            <a:ext cx="3984277" cy="2354491"/>
          </a:xfrm>
          <a:prstGeom prst="rect">
            <a:avLst/>
          </a:prstGeom>
          <a:noFill/>
        </p:spPr>
        <p:txBody>
          <a:bodyPr wrap="square">
            <a:spAutoFit/>
          </a:bodyPr>
          <a:lstStyle/>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若騎在大型車後方或右側，建議讓大型車先行右轉。</a:t>
            </a:r>
            <a:endParaRPr kumimoji="0" lang="en-US" altLang="zh-TW"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若騎在路口最前方，右轉時應該先靠右，並擺頭觀察後方來車動向，確認後方車輛與自己保持足夠的距離再轉彎，才能避免發生意外。</a:t>
            </a:r>
            <a:endParaRPr kumimoji="0" lang="en-US" altLang="zh-TW" sz="21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8" name="文字方塊 17">
            <a:extLst>
              <a:ext uri="{FF2B5EF4-FFF2-40B4-BE49-F238E27FC236}">
                <a16:creationId xmlns:a16="http://schemas.microsoft.com/office/drawing/2014/main" id="{2FFAE5B3-4FF1-3918-627D-AFBAD3838115}"/>
              </a:ext>
            </a:extLst>
          </p:cNvPr>
          <p:cNvSpPr txBox="1"/>
          <p:nvPr/>
        </p:nvSpPr>
        <p:spPr>
          <a:xfrm>
            <a:off x="7979738" y="499601"/>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20" name="文字方塊 19">
            <a:extLst>
              <a:ext uri="{FF2B5EF4-FFF2-40B4-BE49-F238E27FC236}">
                <a16:creationId xmlns:a16="http://schemas.microsoft.com/office/drawing/2014/main" id="{4A95D967-85E5-5D1B-4DE7-61705ECC1AC6}"/>
              </a:ext>
            </a:extLst>
          </p:cNvPr>
          <p:cNvSpPr txBox="1"/>
          <p:nvPr/>
        </p:nvSpPr>
        <p:spPr>
          <a:xfrm>
            <a:off x="7970992" y="4002939"/>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6" name="矩形 5">
            <a:extLst>
              <a:ext uri="{FF2B5EF4-FFF2-40B4-BE49-F238E27FC236}">
                <a16:creationId xmlns:a16="http://schemas.microsoft.com/office/drawing/2014/main" id="{36DA6262-1101-2D86-B0C2-828AB1D0365A}"/>
              </a:ext>
            </a:extLst>
          </p:cNvPr>
          <p:cNvSpPr/>
          <p:nvPr/>
        </p:nvSpPr>
        <p:spPr>
          <a:xfrm>
            <a:off x="4551464" y="5130669"/>
            <a:ext cx="2428586" cy="522514"/>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矩形: 圓角 6">
            <a:hlinkClick r:id="rId4" action="ppaction://hlinksldjump"/>
            <a:extLst>
              <a:ext uri="{FF2B5EF4-FFF2-40B4-BE49-F238E27FC236}">
                <a16:creationId xmlns:a16="http://schemas.microsoft.com/office/drawing/2014/main" id="{EC71FCDF-7B84-BC30-30ED-6F2220D29BF3}"/>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70428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2)">
                                      <p:cBhvr>
                                        <p:cTn id="7" dur="500"/>
                                        <p:tgtEl>
                                          <p:spTgt spid="3"/>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2)">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6"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32A69B68-E9C2-1FF5-740B-C6DB312A52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278" y="851570"/>
            <a:ext cx="7347723" cy="5194514"/>
          </a:xfrm>
          <a:prstGeom prst="rect">
            <a:avLst/>
          </a:prstGeom>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4896569" y="4270855"/>
            <a:ext cx="2295801" cy="696930"/>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F4D4BE13-E5BA-9482-B0E9-BBEF1062A680}"/>
              </a:ext>
            </a:extLst>
          </p:cNvPr>
          <p:cNvSpPr txBox="1"/>
          <p:nvPr/>
        </p:nvSpPr>
        <p:spPr>
          <a:xfrm>
            <a:off x="7914913" y="1364783"/>
            <a:ext cx="4026878" cy="2800767"/>
          </a:xfrm>
          <a:prstGeom prst="rect">
            <a:avLst/>
          </a:prstGeom>
          <a:noFill/>
        </p:spPr>
        <p:txBody>
          <a:bodyPr wrap="square">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先判斷誰是「幹道」、誰是「支道」。</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閃黃燈的路口因為是「幹道」，車輛優先通行；閃紅燈路口因為是「支道」，車輛行經至此路口時要先停車</a:t>
            </a:r>
            <a:r>
              <a:rPr lang="zh-TW" altLang="en-US" sz="2200" dirty="0">
                <a:solidFill>
                  <a:prstClr val="black"/>
                </a:solidFill>
                <a:latin typeface="微軟正黑體" panose="020B0604030504040204" pitchFamily="34" charset="-120"/>
                <a:ea typeface="微軟正黑體" panose="020B0604030504040204" pitchFamily="34" charset="-120"/>
              </a:rPr>
              <a:t>查</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看，確認另一車道無車時再起步通行。</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F7D25248-881B-7E5C-AFC3-94A0CDA60842}"/>
              </a:ext>
            </a:extLst>
          </p:cNvPr>
          <p:cNvSpPr txBox="1"/>
          <p:nvPr/>
        </p:nvSpPr>
        <p:spPr>
          <a:xfrm>
            <a:off x="7914913" y="4767963"/>
            <a:ext cx="4026878" cy="178510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騎乘時不論在幹道或支道，通過路口前， 都應減速、查看清楚，確認路口沒有來車、來車停下來或來車與自己距離夠遠才通過。</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a:extLst>
              <a:ext uri="{FF2B5EF4-FFF2-40B4-BE49-F238E27FC236}">
                <a16:creationId xmlns:a16="http://schemas.microsoft.com/office/drawing/2014/main" id="{123077E4-84AE-AC3E-65F3-C656A1B442D9}"/>
              </a:ext>
            </a:extLst>
          </p:cNvPr>
          <p:cNvSpPr txBox="1"/>
          <p:nvPr/>
        </p:nvSpPr>
        <p:spPr>
          <a:xfrm>
            <a:off x="7979738" y="840798"/>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11" name="文字方塊 10">
            <a:extLst>
              <a:ext uri="{FF2B5EF4-FFF2-40B4-BE49-F238E27FC236}">
                <a16:creationId xmlns:a16="http://schemas.microsoft.com/office/drawing/2014/main" id="{6C332969-442F-31CC-07C4-4519EBA48662}"/>
              </a:ext>
            </a:extLst>
          </p:cNvPr>
          <p:cNvSpPr txBox="1"/>
          <p:nvPr/>
        </p:nvSpPr>
        <p:spPr>
          <a:xfrm>
            <a:off x="7979738" y="4245871"/>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12" name="矩形: 圓角 11">
            <a:hlinkClick r:id="rId4" action="ppaction://hlinksldjump"/>
            <a:extLst>
              <a:ext uri="{FF2B5EF4-FFF2-40B4-BE49-F238E27FC236}">
                <a16:creationId xmlns:a16="http://schemas.microsoft.com/office/drawing/2014/main" id="{5CC6C5E3-8F45-0CB7-59E5-1AEA4AED2639}"/>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18959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4" name="圖片 3">
            <a:extLst>
              <a:ext uri="{FF2B5EF4-FFF2-40B4-BE49-F238E27FC236}">
                <a16:creationId xmlns:a16="http://schemas.microsoft.com/office/drawing/2014/main" id="{D13139D6-8B41-6AFB-F28C-447321EFC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276" y="840798"/>
            <a:ext cx="7362961" cy="5205286"/>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4948099" y="4501259"/>
            <a:ext cx="2599113" cy="903253"/>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F4D4BE13-E5BA-9482-B0E9-BBEF1062A680}"/>
              </a:ext>
            </a:extLst>
          </p:cNvPr>
          <p:cNvSpPr txBox="1"/>
          <p:nvPr/>
        </p:nvSpPr>
        <p:spPr>
          <a:xfrm>
            <a:off x="7914913" y="1364783"/>
            <a:ext cx="4026878" cy="2800767"/>
          </a:xfrm>
          <a:prstGeom prst="rect">
            <a:avLst/>
          </a:prstGeom>
          <a:noFill/>
        </p:spPr>
        <p:txBody>
          <a:bodyPr wrap="square">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先判斷誰是「幹道」、誰是「支道」。</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有「讓」、「停」標誌，或「▽」、「停」標線的路口因為是「支道」，車輛行經至此路口時要先停車查看，確認另一車道無車時再起步通行。</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F7D25248-881B-7E5C-AFC3-94A0CDA60842}"/>
              </a:ext>
            </a:extLst>
          </p:cNvPr>
          <p:cNvSpPr txBox="1"/>
          <p:nvPr/>
        </p:nvSpPr>
        <p:spPr>
          <a:xfrm>
            <a:off x="7914913" y="4767963"/>
            <a:ext cx="4026878" cy="178510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騎乘時不論在幹道或支道，通過路口前， 都應減速、查看清楚，確認路口沒有來車、來車停下來或來車與自己距離夠遠才通過。</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a:extLst>
              <a:ext uri="{FF2B5EF4-FFF2-40B4-BE49-F238E27FC236}">
                <a16:creationId xmlns:a16="http://schemas.microsoft.com/office/drawing/2014/main" id="{123077E4-84AE-AC3E-65F3-C656A1B442D9}"/>
              </a:ext>
            </a:extLst>
          </p:cNvPr>
          <p:cNvSpPr txBox="1"/>
          <p:nvPr/>
        </p:nvSpPr>
        <p:spPr>
          <a:xfrm>
            <a:off x="7979738" y="840798"/>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11" name="文字方塊 10">
            <a:extLst>
              <a:ext uri="{FF2B5EF4-FFF2-40B4-BE49-F238E27FC236}">
                <a16:creationId xmlns:a16="http://schemas.microsoft.com/office/drawing/2014/main" id="{6C332969-442F-31CC-07C4-4519EBA48662}"/>
              </a:ext>
            </a:extLst>
          </p:cNvPr>
          <p:cNvSpPr txBox="1"/>
          <p:nvPr/>
        </p:nvSpPr>
        <p:spPr>
          <a:xfrm>
            <a:off x="7979738" y="4245871"/>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7" name="矩形: 圓角 6">
            <a:hlinkClick r:id="rId4" action="ppaction://hlinksldjump"/>
            <a:extLst>
              <a:ext uri="{FF2B5EF4-FFF2-40B4-BE49-F238E27FC236}">
                <a16:creationId xmlns:a16="http://schemas.microsoft.com/office/drawing/2014/main" id="{A27C90EA-EBC6-A542-4F0F-5BB3467C7415}"/>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9892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617FFE85-E551-ED68-0346-8DB587D438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275" y="840798"/>
            <a:ext cx="7362961" cy="5205286"/>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4920805" y="3262298"/>
            <a:ext cx="2380748" cy="777440"/>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F4D4BE13-E5BA-9482-B0E9-BBEF1062A680}"/>
              </a:ext>
            </a:extLst>
          </p:cNvPr>
          <p:cNvSpPr txBox="1"/>
          <p:nvPr/>
        </p:nvSpPr>
        <p:spPr>
          <a:xfrm>
            <a:off x="7914913" y="1364783"/>
            <a:ext cx="4026878" cy="2800767"/>
          </a:xfrm>
          <a:prstGeom prst="rect">
            <a:avLst/>
          </a:prstGeom>
          <a:noFill/>
        </p:spPr>
        <p:txBody>
          <a:bodyPr wrap="square">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先判斷誰是「幹道」、誰是「支道」。</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兩個車道的路口因車道較多是「幹道」，車輛優先通行；一個車道的路口因車道較少是「支道」，車輛騎乘到此路口時要先停車查看，確認幹道上無車時再起步通行。</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F7D25248-881B-7E5C-AFC3-94A0CDA60842}"/>
              </a:ext>
            </a:extLst>
          </p:cNvPr>
          <p:cNvSpPr txBox="1"/>
          <p:nvPr/>
        </p:nvSpPr>
        <p:spPr>
          <a:xfrm>
            <a:off x="7914913" y="4781608"/>
            <a:ext cx="3867813" cy="178510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騎乘時不論在幹道或支道，通過路口前， 都應減速、查看清楚，確認路口沒有來車、來車停下來或來車與自己距離夠遠才通過。</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a:extLst>
              <a:ext uri="{FF2B5EF4-FFF2-40B4-BE49-F238E27FC236}">
                <a16:creationId xmlns:a16="http://schemas.microsoft.com/office/drawing/2014/main" id="{123077E4-84AE-AC3E-65F3-C656A1B442D9}"/>
              </a:ext>
            </a:extLst>
          </p:cNvPr>
          <p:cNvSpPr txBox="1"/>
          <p:nvPr/>
        </p:nvSpPr>
        <p:spPr>
          <a:xfrm>
            <a:off x="7979738" y="840798"/>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11" name="文字方塊 10">
            <a:extLst>
              <a:ext uri="{FF2B5EF4-FFF2-40B4-BE49-F238E27FC236}">
                <a16:creationId xmlns:a16="http://schemas.microsoft.com/office/drawing/2014/main" id="{6C332969-442F-31CC-07C4-4519EBA48662}"/>
              </a:ext>
            </a:extLst>
          </p:cNvPr>
          <p:cNvSpPr txBox="1"/>
          <p:nvPr/>
        </p:nvSpPr>
        <p:spPr>
          <a:xfrm>
            <a:off x="7979738" y="4259516"/>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7" name="矩形: 圓角 6">
            <a:hlinkClick r:id="rId4" action="ppaction://hlinksldjump"/>
            <a:extLst>
              <a:ext uri="{FF2B5EF4-FFF2-40B4-BE49-F238E27FC236}">
                <a16:creationId xmlns:a16="http://schemas.microsoft.com/office/drawing/2014/main" id="{6B87F4DE-AF39-1C6D-642F-74B8EEBD03E9}"/>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92919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4" name="圖片 3">
            <a:extLst>
              <a:ext uri="{FF2B5EF4-FFF2-40B4-BE49-F238E27FC236}">
                <a16:creationId xmlns:a16="http://schemas.microsoft.com/office/drawing/2014/main" id="{76AA54E9-9075-A94A-4476-828A704E21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274" y="840798"/>
            <a:ext cx="7362961" cy="5205286"/>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5014807" y="3251272"/>
            <a:ext cx="2162385" cy="753129"/>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F4D4BE13-E5BA-9482-B0E9-BBEF1062A680}"/>
              </a:ext>
            </a:extLst>
          </p:cNvPr>
          <p:cNvSpPr txBox="1"/>
          <p:nvPr/>
        </p:nvSpPr>
        <p:spPr>
          <a:xfrm>
            <a:off x="7914913" y="1364783"/>
            <a:ext cx="4026878" cy="1107996"/>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由直行的車輛優先通行，也就是轉彎車輛應讓直行車輛優先通行。</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F7D25248-881B-7E5C-AFC3-94A0CDA60842}"/>
              </a:ext>
            </a:extLst>
          </p:cNvPr>
          <p:cNvSpPr txBox="1"/>
          <p:nvPr/>
        </p:nvSpPr>
        <p:spPr>
          <a:xfrm>
            <a:off x="7914913" y="3225760"/>
            <a:ext cx="4026878" cy="178510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即使在有紅綠燈或有幹支道劃分的路口，若兩車在同一道路上，但行向不同</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如兩車對向，一輛左轉一輛直行</a:t>
            </a:r>
            <a:r>
              <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，也同樣依循轉彎車讓直行車先行的規則。</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a:extLst>
              <a:ext uri="{FF2B5EF4-FFF2-40B4-BE49-F238E27FC236}">
                <a16:creationId xmlns:a16="http://schemas.microsoft.com/office/drawing/2014/main" id="{123077E4-84AE-AC3E-65F3-C656A1B442D9}"/>
              </a:ext>
            </a:extLst>
          </p:cNvPr>
          <p:cNvSpPr txBox="1"/>
          <p:nvPr/>
        </p:nvSpPr>
        <p:spPr>
          <a:xfrm>
            <a:off x="7979738" y="840798"/>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11" name="文字方塊 10">
            <a:extLst>
              <a:ext uri="{FF2B5EF4-FFF2-40B4-BE49-F238E27FC236}">
                <a16:creationId xmlns:a16="http://schemas.microsoft.com/office/drawing/2014/main" id="{6C332969-442F-31CC-07C4-4519EBA48662}"/>
              </a:ext>
            </a:extLst>
          </p:cNvPr>
          <p:cNvSpPr txBox="1"/>
          <p:nvPr/>
        </p:nvSpPr>
        <p:spPr>
          <a:xfrm>
            <a:off x="7979738" y="2703668"/>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7" name="矩形: 圓角 6">
            <a:hlinkClick r:id="rId4" action="ppaction://hlinksldjump"/>
            <a:extLst>
              <a:ext uri="{FF2B5EF4-FFF2-40B4-BE49-F238E27FC236}">
                <a16:creationId xmlns:a16="http://schemas.microsoft.com/office/drawing/2014/main" id="{8A549B51-BA27-CEEF-0E1A-EC893D8BD8E9}"/>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35647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3"/>
            <a:ext cx="5977053" cy="2327535"/>
          </a:xfrm>
          <a:prstGeom prst="wedgeRoundRectCallout">
            <a:avLst>
              <a:gd name="adj1" fmla="val 67199"/>
              <a:gd name="adj2" fmla="val 31158"/>
              <a:gd name="adj3" fmla="val 16667"/>
            </a:avLst>
          </a:prstGeom>
          <a:solidFill>
            <a:srgbClr val="FDEDF3">
              <a:alpha val="9882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796992AA-ABC4-84B0-D7A1-DC3FE1C83174}"/>
              </a:ext>
            </a:extLst>
          </p:cNvPr>
          <p:cNvSpPr txBox="1"/>
          <p:nvPr/>
        </p:nvSpPr>
        <p:spPr>
          <a:xfrm>
            <a:off x="4310895" y="1725955"/>
            <a:ext cx="3570209" cy="1446550"/>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第一節</a:t>
            </a:r>
            <a:endParaRPr kumimoji="0" lang="en-US" altLang="zh-TW"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自行車放大鏡</a:t>
            </a:r>
            <a:endParaRPr lang="zh-TW" altLang="en-US" sz="4400" dirty="0"/>
          </a:p>
        </p:txBody>
      </p:sp>
    </p:spTree>
    <p:extLst>
      <p:ext uri="{BB962C8B-B14F-4D97-AF65-F5344CB8AC3E}">
        <p14:creationId xmlns:p14="http://schemas.microsoft.com/office/powerpoint/2010/main" val="78218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lgGrid">
          <a:fgClr>
            <a:srgbClr val="FDF6DF"/>
          </a:fgClr>
          <a:bgClr>
            <a:schemeClr val="bg1"/>
          </a:bgClr>
        </a:pattFill>
        <a:effectLst/>
      </p:bgPr>
    </p:bg>
    <p:spTree>
      <p:nvGrpSpPr>
        <p:cNvPr id="1" name="Shape 88"/>
        <p:cNvGrpSpPr/>
        <p:nvPr/>
      </p:nvGrpSpPr>
      <p:grpSpPr>
        <a:xfrm>
          <a:off x="0" y="0"/>
          <a:ext cx="0" cy="0"/>
          <a:chOff x="0" y="0"/>
          <a:chExt cx="0" cy="0"/>
        </a:xfrm>
      </p:grpSpPr>
      <p:pic>
        <p:nvPicPr>
          <p:cNvPr id="2" name="圖片 1">
            <a:extLst>
              <a:ext uri="{FF2B5EF4-FFF2-40B4-BE49-F238E27FC236}">
                <a16:creationId xmlns:a16="http://schemas.microsoft.com/office/drawing/2014/main" id="{D908DA25-3D96-4627-45C9-B11196D848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9273" y="840798"/>
            <a:ext cx="7362961" cy="5205286"/>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矩形 2">
            <a:extLst>
              <a:ext uri="{FF2B5EF4-FFF2-40B4-BE49-F238E27FC236}">
                <a16:creationId xmlns:a16="http://schemas.microsoft.com/office/drawing/2014/main" id="{5EF78867-281A-F5B8-6C47-1BD87B6573D3}"/>
              </a:ext>
            </a:extLst>
          </p:cNvPr>
          <p:cNvSpPr/>
          <p:nvPr/>
        </p:nvSpPr>
        <p:spPr>
          <a:xfrm>
            <a:off x="5014807" y="3225760"/>
            <a:ext cx="2162385" cy="753129"/>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F4D4BE13-E5BA-9482-B0E9-BBEF1062A680}"/>
              </a:ext>
            </a:extLst>
          </p:cNvPr>
          <p:cNvSpPr txBox="1"/>
          <p:nvPr/>
        </p:nvSpPr>
        <p:spPr>
          <a:xfrm>
            <a:off x="7914913" y="1364783"/>
            <a:ext cx="4191998" cy="2462213"/>
          </a:xfrm>
          <a:prstGeom prst="rect">
            <a:avLst/>
          </a:prstGeom>
          <a:noFill/>
        </p:spPr>
        <p:txBody>
          <a:bodyPr wrap="square">
            <a:spAutoFit/>
          </a:bodyPr>
          <a:lstStyle/>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在右邊的車輛優先通行，也就是兩輛車相對位置的左邊車輛讓右邊車輛優先通行。</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342900" marR="0" lvl="0" indent="-34290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主要原因是左方車的駕駛視野比較容易看到右方，因此較優勢的左方車要讓較弱勢的右方車優先通行。</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8" name="文字方塊 7">
            <a:extLst>
              <a:ext uri="{FF2B5EF4-FFF2-40B4-BE49-F238E27FC236}">
                <a16:creationId xmlns:a16="http://schemas.microsoft.com/office/drawing/2014/main" id="{F7D25248-881B-7E5C-AFC3-94A0CDA60842}"/>
              </a:ext>
            </a:extLst>
          </p:cNvPr>
          <p:cNvSpPr txBox="1"/>
          <p:nvPr/>
        </p:nvSpPr>
        <p:spPr>
          <a:xfrm>
            <a:off x="7914913" y="4399472"/>
            <a:ext cx="4191998" cy="178510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行經無號誌路口，即使具有優先通行的資格，也應減速、查看清楚，確認路口沒有來車、來車停下來或來車與自己距離夠遠才通過。</a:t>
            </a:r>
            <a:endParaRPr kumimoji="0" lang="en-US" altLang="zh-TW" sz="2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a:extLst>
              <a:ext uri="{FF2B5EF4-FFF2-40B4-BE49-F238E27FC236}">
                <a16:creationId xmlns:a16="http://schemas.microsoft.com/office/drawing/2014/main" id="{123077E4-84AE-AC3E-65F3-C656A1B442D9}"/>
              </a:ext>
            </a:extLst>
          </p:cNvPr>
          <p:cNvSpPr txBox="1"/>
          <p:nvPr/>
        </p:nvSpPr>
        <p:spPr>
          <a:xfrm>
            <a:off x="7979738" y="840798"/>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正確做法</a:t>
            </a:r>
          </a:p>
        </p:txBody>
      </p:sp>
      <p:sp>
        <p:nvSpPr>
          <p:cNvPr id="11" name="文字方塊 10">
            <a:extLst>
              <a:ext uri="{FF2B5EF4-FFF2-40B4-BE49-F238E27FC236}">
                <a16:creationId xmlns:a16="http://schemas.microsoft.com/office/drawing/2014/main" id="{6C332969-442F-31CC-07C4-4519EBA48662}"/>
              </a:ext>
            </a:extLst>
          </p:cNvPr>
          <p:cNvSpPr txBox="1"/>
          <p:nvPr/>
        </p:nvSpPr>
        <p:spPr>
          <a:xfrm>
            <a:off x="7979738" y="3877380"/>
            <a:ext cx="1610578" cy="510778"/>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補充說明</a:t>
            </a:r>
          </a:p>
        </p:txBody>
      </p:sp>
      <p:sp>
        <p:nvSpPr>
          <p:cNvPr id="7" name="矩形: 圓角 6">
            <a:hlinkClick r:id="rId4" action="ppaction://hlinksldjump"/>
            <a:extLst>
              <a:ext uri="{FF2B5EF4-FFF2-40B4-BE49-F238E27FC236}">
                <a16:creationId xmlns:a16="http://schemas.microsoft.com/office/drawing/2014/main" id="{1A718234-BFE3-2381-F44E-183622966480}"/>
              </a:ext>
            </a:extLst>
          </p:cNvPr>
          <p:cNvSpPr/>
          <p:nvPr/>
        </p:nvSpPr>
        <p:spPr>
          <a:xfrm>
            <a:off x="399574" y="6046086"/>
            <a:ext cx="1388283" cy="450248"/>
          </a:xfrm>
          <a:prstGeom prst="roundRect">
            <a:avLst/>
          </a:prstGeom>
          <a:solidFill>
            <a:schemeClr val="bg1"/>
          </a:solidFill>
          <a:ln w="25400">
            <a:solidFill>
              <a:srgbClr val="B40C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5113" marR="0" lvl="0" indent="-265113" algn="ctr" defTabSz="914400"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sym typeface="Wingdings 3" panose="05040102010807070707" pitchFamily="18" charset="2"/>
              </a:rPr>
              <a:t></a:t>
            </a:r>
            <a:r>
              <a:rPr kumimoji="0" lang="zh-TW" altLang="en-US"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返回選單</a:t>
            </a:r>
            <a:endParaRPr kumimoji="0" lang="en-US" altLang="zh-TW" sz="1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8624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5" name="文字方塊 4">
            <a:extLst>
              <a:ext uri="{FF2B5EF4-FFF2-40B4-BE49-F238E27FC236}">
                <a16:creationId xmlns:a16="http://schemas.microsoft.com/office/drawing/2014/main" id="{9C44298A-4955-22F3-66CF-CCFB9ECAC51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4" name="Picture 3">
            <a:hlinkClick r:id="rId3"/>
            <a:extLst>
              <a:ext uri="{FF2B5EF4-FFF2-40B4-BE49-F238E27FC236}">
                <a16:creationId xmlns:a16="http://schemas.microsoft.com/office/drawing/2014/main" id="{B15F872E-9B03-CF83-A5AA-A615A0C84D5C}"/>
              </a:ext>
            </a:extLst>
          </p:cNvPr>
          <p:cNvPicPr>
            <a:picLocks noChangeAspect="1" noChangeArrowheads="1"/>
          </p:cNvPicPr>
          <p:nvPr/>
        </p:nvPicPr>
        <p:blipFill>
          <a:blip r:embed="rId4"/>
          <a:srcRect/>
          <a:stretch>
            <a:fillRect/>
          </a:stretch>
        </p:blipFill>
        <p:spPr bwMode="auto">
          <a:xfrm>
            <a:off x="2264798" y="1934651"/>
            <a:ext cx="7662404" cy="4231582"/>
          </a:xfrm>
          <a:prstGeom prst="rect">
            <a:avLst/>
          </a:prstGeom>
          <a:noFill/>
          <a:effectLst>
            <a:glow rad="25400">
              <a:schemeClr val="tx1">
                <a:alpha val="60000"/>
              </a:schemeClr>
            </a:glow>
          </a:effectLst>
        </p:spPr>
      </p:pic>
      <p:grpSp>
        <p:nvGrpSpPr>
          <p:cNvPr id="10" name="群組 9">
            <a:extLst>
              <a:ext uri="{FF2B5EF4-FFF2-40B4-BE49-F238E27FC236}">
                <a16:creationId xmlns:a16="http://schemas.microsoft.com/office/drawing/2014/main" id="{508C65FD-9300-8189-FF74-F30E54E3B91E}"/>
              </a:ext>
            </a:extLst>
          </p:cNvPr>
          <p:cNvGrpSpPr/>
          <p:nvPr/>
        </p:nvGrpSpPr>
        <p:grpSpPr>
          <a:xfrm>
            <a:off x="5354339" y="3429000"/>
            <a:ext cx="1483321" cy="998971"/>
            <a:chOff x="3243094" y="5267994"/>
            <a:chExt cx="914400" cy="615820"/>
          </a:xfrm>
        </p:grpSpPr>
        <p:sp>
          <p:nvSpPr>
            <p:cNvPr id="12" name="Google Shape;94;p1">
              <a:hlinkClick r:id="rId3"/>
              <a:extLst>
                <a:ext uri="{FF2B5EF4-FFF2-40B4-BE49-F238E27FC236}">
                  <a16:creationId xmlns:a16="http://schemas.microsoft.com/office/drawing/2014/main" id="{A4D6533C-F08A-074A-F3E1-7934AAC3E137}"/>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3" name="Google Shape;95;p1">
              <a:hlinkClick r:id="rId3"/>
              <a:extLst>
                <a:ext uri="{FF2B5EF4-FFF2-40B4-BE49-F238E27FC236}">
                  <a16:creationId xmlns:a16="http://schemas.microsoft.com/office/drawing/2014/main" id="{A6179ACD-8BDA-E46A-5361-5DBE197D0393}"/>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14" name="圓角矩形圖說文字 1">
            <a:extLst>
              <a:ext uri="{FF2B5EF4-FFF2-40B4-BE49-F238E27FC236}">
                <a16:creationId xmlns:a16="http://schemas.microsoft.com/office/drawing/2014/main" id="{953C1932-065B-1F00-43A5-66447D3E1B7B}"/>
              </a:ext>
            </a:extLst>
          </p:cNvPr>
          <p:cNvSpPr/>
          <p:nvPr/>
        </p:nvSpPr>
        <p:spPr>
          <a:xfrm>
            <a:off x="1925853" y="648370"/>
            <a:ext cx="8301602" cy="1042368"/>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一起來看看怎麼做才是安全的騎士吧！</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D83845C5-77A9-6367-F6F4-CAF0EAEDB57D}"/>
              </a:ext>
            </a:extLst>
          </p:cNvPr>
          <p:cNvSpPr txBox="1"/>
          <p:nvPr/>
        </p:nvSpPr>
        <p:spPr>
          <a:xfrm>
            <a:off x="2264798" y="6143419"/>
            <a:ext cx="7662404" cy="369332"/>
          </a:xfrm>
          <a:prstGeom prst="rect">
            <a:avLst/>
          </a:prstGeom>
          <a:solidFill>
            <a:schemeClr val="bg1">
              <a:lumMod val="85000"/>
            </a:schemeClr>
          </a:solidFill>
          <a:ln w="25400">
            <a:noFill/>
            <a:prstDash val="solid"/>
          </a:ln>
          <a:effectLst>
            <a:glow rad="25400">
              <a:schemeClr val="tx1">
                <a:alpha val="60000"/>
              </a:schemeClr>
            </a:glow>
          </a:effectLst>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點選上方播放鈕播放影片</a:t>
            </a:r>
          </a:p>
        </p:txBody>
      </p:sp>
    </p:spTree>
    <p:extLst>
      <p:ext uri="{BB962C8B-B14F-4D97-AF65-F5344CB8AC3E}">
        <p14:creationId xmlns:p14="http://schemas.microsoft.com/office/powerpoint/2010/main" val="1785791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409432" y="409286"/>
            <a:ext cx="11477767" cy="5928014"/>
          </a:xfrm>
          <a:prstGeom prst="wedgeRoundRectCallout">
            <a:avLst>
              <a:gd name="adj1" fmla="val 31336"/>
              <a:gd name="adj2" fmla="val 45906"/>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457200" marR="0" lvl="0" indent="-457200" algn="l" defTabSz="914354" rtl="0" eaLnBrk="1" fontAlgn="auto" latinLnBrk="0" hangingPunct="1">
              <a:lnSpc>
                <a:spcPts val="5000"/>
              </a:lnSpc>
              <a:spcBef>
                <a:spcPts val="0"/>
              </a:spcBef>
              <a:spcAft>
                <a:spcPts val="0"/>
              </a:spcAft>
              <a:buClrTx/>
              <a:buSzTx/>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自行車車速慢且體積小，不易被發現，</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0850" marR="0" lvl="0" algn="l" defTabSz="914354" rtl="0" eaLnBrk="1" fontAlgn="auto" latinLnBrk="0" hangingPunct="1">
              <a:lnSpc>
                <a:spcPts val="5000"/>
              </a:lnSpc>
              <a:spcBef>
                <a:spcPts val="0"/>
              </a:spcBef>
              <a:spcAft>
                <a:spcPts val="0"/>
              </a:spcAft>
              <a:buClrTx/>
              <a:buSzTx/>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即使自己</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在幹道有優先通行權也要謹慎通行</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54" rtl="0" eaLnBrk="1" fontAlgn="auto" latinLnBrk="0" hangingPunct="1">
              <a:lnSpc>
                <a:spcPts val="5000"/>
              </a:lnSpc>
              <a:spcBef>
                <a:spcPts val="0"/>
              </a:spcBef>
              <a:spcAft>
                <a:spcPts val="0"/>
              </a:spcAft>
              <a:buClrTx/>
              <a:buSzTx/>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自行車跟在他車後方，應</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保持安全距離</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0850" marR="0" lvl="0" algn="l" defTabSz="914354" rtl="0" eaLnBrk="1" fontAlgn="auto" latinLnBrk="0" hangingPunct="1">
              <a:lnSpc>
                <a:spcPts val="5000"/>
              </a:lnSpc>
              <a:spcBef>
                <a:spcPts val="0"/>
              </a:spcBef>
              <a:spcAft>
                <a:spcPts val="0"/>
              </a:spcAft>
              <a:buClrTx/>
              <a:buSzTx/>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才能有</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足夠的距離反應煞車</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54" rtl="0" eaLnBrk="1" fontAlgn="auto" latinLnBrk="0" hangingPunct="1">
              <a:lnSpc>
                <a:spcPts val="5000"/>
              </a:lnSpc>
              <a:spcBef>
                <a:spcPts val="0"/>
              </a:spcBef>
              <a:spcAft>
                <a:spcPts val="0"/>
              </a:spcAft>
              <a:buClrTx/>
              <a:buSzTx/>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兩輛以上自行車騎乘時，應前後縱隊通行，</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不可並排騎乘</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54" rtl="0" eaLnBrk="1" fontAlgn="auto" latinLnBrk="0" hangingPunct="1">
              <a:lnSpc>
                <a:spcPts val="5000"/>
              </a:lnSpc>
              <a:spcBef>
                <a:spcPts val="0"/>
              </a:spcBef>
              <a:spcAft>
                <a:spcPts val="0"/>
              </a:spcAft>
              <a:buClrTx/>
              <a:buSzTx/>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自行車到達路口，應注意橫向靠邊行走而</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突然走出來的行人</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457200" marR="0" lvl="0" indent="-457200" algn="l" defTabSz="914354" rtl="0" eaLnBrk="1" fontAlgn="auto" latinLnBrk="0" hangingPunct="1">
              <a:lnSpc>
                <a:spcPts val="5000"/>
              </a:lnSpc>
              <a:spcBef>
                <a:spcPts val="0"/>
              </a:spcBef>
              <a:spcAft>
                <a:spcPts val="0"/>
              </a:spcAft>
              <a:buClrTx/>
              <a:buSzTx/>
              <a:buFont typeface="Wingdings" panose="05000000000000000000" pitchFamily="2" charset="2"/>
              <a:buChar char="l"/>
              <a:tabLst/>
              <a:defRPr/>
            </a:pP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夜間騎乘時應</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開車燈</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，並注意</a:t>
            </a:r>
            <a:r>
              <a:rPr kumimoji="0" lang="zh-TW" altLang="en-US" sz="3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前燈為白光，後燈為紅光</a:t>
            </a:r>
            <a:r>
              <a:rPr kumimoji="0" lang="zh-TW" altLang="en-US" sz="3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3389" y="4743637"/>
            <a:ext cx="3211309" cy="2214571"/>
          </a:xfrm>
          <a:prstGeom prst="rect">
            <a:avLst/>
          </a:prstGeom>
          <a:effectLst>
            <a:outerShdw blurRad="50800" dist="38100" dir="2700000" algn="tl" rotWithShape="0">
              <a:prstClr val="black">
                <a:alpha val="40000"/>
              </a:prstClr>
            </a:outerShdw>
          </a:effectLst>
        </p:spPr>
      </p:pic>
      <p:sp>
        <p:nvSpPr>
          <p:cNvPr id="5" name="文字方塊 4">
            <a:extLst>
              <a:ext uri="{FF2B5EF4-FFF2-40B4-BE49-F238E27FC236}">
                <a16:creationId xmlns:a16="http://schemas.microsoft.com/office/drawing/2014/main" id="{358503EA-3780-1CF4-0CC6-15F57FD1695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發展活動│活動二：遵守自行車交通規則</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02624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1045409" y="1257300"/>
            <a:ext cx="7509043" cy="2922813"/>
          </a:xfrm>
          <a:prstGeom prst="wedgeRoundRectCallout">
            <a:avLst>
              <a:gd name="adj1" fmla="val 48231"/>
              <a:gd name="adj2" fmla="val 69602"/>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如果</a:t>
            </a:r>
            <a:r>
              <a:rPr kumimoji="0" lang="zh-TW" altLang="en-US" sz="40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小志</a:t>
            </a: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和班上同學在道路上，遇到下列四個情境時，</a:t>
            </a:r>
            <a:endParaRPr kumimoji="0" lang="en-US" altLang="zh-TW"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應該要如何因應？</a:t>
            </a: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9" y="3233229"/>
            <a:ext cx="5401524" cy="3724979"/>
          </a:xfrm>
          <a:prstGeom prst="rect">
            <a:avLst/>
          </a:prstGeom>
          <a:effectLst>
            <a:outerShdw blurRad="50800" dist="38100" dir="2700000" algn="tl" rotWithShape="0">
              <a:prstClr val="black">
                <a:alpha val="40000"/>
              </a:prstClr>
            </a:outerShdw>
          </a:effectLst>
        </p:spPr>
      </p:pic>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發展活動│活動三：簡易維修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767749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482601" y="1046789"/>
            <a:ext cx="11202580" cy="5455611"/>
          </a:xfrm>
          <a:custGeom>
            <a:avLst/>
            <a:gdLst>
              <a:gd name="connsiteX0" fmla="*/ 0 w 11202580"/>
              <a:gd name="connsiteY0" fmla="*/ 0 h 5455611"/>
              <a:gd name="connsiteX1" fmla="*/ 883027 w 11202580"/>
              <a:gd name="connsiteY1" fmla="*/ 0 h 5455611"/>
              <a:gd name="connsiteX2" fmla="*/ 1766054 w 11202580"/>
              <a:gd name="connsiteY2" fmla="*/ 0 h 5455611"/>
              <a:gd name="connsiteX3" fmla="*/ 2425029 w 11202580"/>
              <a:gd name="connsiteY3" fmla="*/ 0 h 5455611"/>
              <a:gd name="connsiteX4" fmla="*/ 3196030 w 11202580"/>
              <a:gd name="connsiteY4" fmla="*/ 0 h 5455611"/>
              <a:gd name="connsiteX5" fmla="*/ 3855005 w 11202580"/>
              <a:gd name="connsiteY5" fmla="*/ 0 h 5455611"/>
              <a:gd name="connsiteX6" fmla="*/ 4513981 w 11202580"/>
              <a:gd name="connsiteY6" fmla="*/ 0 h 5455611"/>
              <a:gd name="connsiteX7" fmla="*/ 5172956 w 11202580"/>
              <a:gd name="connsiteY7" fmla="*/ 0 h 5455611"/>
              <a:gd name="connsiteX8" fmla="*/ 5495854 w 11202580"/>
              <a:gd name="connsiteY8" fmla="*/ 0 h 5455611"/>
              <a:gd name="connsiteX9" fmla="*/ 6266855 w 11202580"/>
              <a:gd name="connsiteY9" fmla="*/ 0 h 5455611"/>
              <a:gd name="connsiteX10" fmla="*/ 6589753 w 11202580"/>
              <a:gd name="connsiteY10" fmla="*/ 0 h 5455611"/>
              <a:gd name="connsiteX11" fmla="*/ 7248728 w 11202580"/>
              <a:gd name="connsiteY11" fmla="*/ 0 h 5455611"/>
              <a:gd name="connsiteX12" fmla="*/ 8131755 w 11202580"/>
              <a:gd name="connsiteY12" fmla="*/ 0 h 5455611"/>
              <a:gd name="connsiteX13" fmla="*/ 9014782 w 11202580"/>
              <a:gd name="connsiteY13" fmla="*/ 0 h 5455611"/>
              <a:gd name="connsiteX14" fmla="*/ 9785783 w 11202580"/>
              <a:gd name="connsiteY14" fmla="*/ 0 h 5455611"/>
              <a:gd name="connsiteX15" fmla="*/ 10332733 w 11202580"/>
              <a:gd name="connsiteY15" fmla="*/ 0 h 5455611"/>
              <a:gd name="connsiteX16" fmla="*/ 11202580 w 11202580"/>
              <a:gd name="connsiteY16" fmla="*/ 0 h 5455611"/>
              <a:gd name="connsiteX17" fmla="*/ 11202580 w 11202580"/>
              <a:gd name="connsiteY17" fmla="*/ 627395 h 5455611"/>
              <a:gd name="connsiteX18" fmla="*/ 11202580 w 11202580"/>
              <a:gd name="connsiteY18" fmla="*/ 1309347 h 5455611"/>
              <a:gd name="connsiteX19" fmla="*/ 11202580 w 11202580"/>
              <a:gd name="connsiteY19" fmla="*/ 1936742 h 5455611"/>
              <a:gd name="connsiteX20" fmla="*/ 11202580 w 11202580"/>
              <a:gd name="connsiteY20" fmla="*/ 2727806 h 5455611"/>
              <a:gd name="connsiteX21" fmla="*/ 11202580 w 11202580"/>
              <a:gd name="connsiteY21" fmla="*/ 3300645 h 5455611"/>
              <a:gd name="connsiteX22" fmla="*/ 11202580 w 11202580"/>
              <a:gd name="connsiteY22" fmla="*/ 4091708 h 5455611"/>
              <a:gd name="connsiteX23" fmla="*/ 11202580 w 11202580"/>
              <a:gd name="connsiteY23" fmla="*/ 4664547 h 5455611"/>
              <a:gd name="connsiteX24" fmla="*/ 11202580 w 11202580"/>
              <a:gd name="connsiteY24" fmla="*/ 5455611 h 5455611"/>
              <a:gd name="connsiteX25" fmla="*/ 10319553 w 11202580"/>
              <a:gd name="connsiteY25" fmla="*/ 5455611 h 5455611"/>
              <a:gd name="connsiteX26" fmla="*/ 9772604 w 11202580"/>
              <a:gd name="connsiteY26" fmla="*/ 5455611 h 5455611"/>
              <a:gd name="connsiteX27" fmla="*/ 9001603 w 11202580"/>
              <a:gd name="connsiteY27" fmla="*/ 5455611 h 5455611"/>
              <a:gd name="connsiteX28" fmla="*/ 8678705 w 11202580"/>
              <a:gd name="connsiteY28" fmla="*/ 5455611 h 5455611"/>
              <a:gd name="connsiteX29" fmla="*/ 7795678 w 11202580"/>
              <a:gd name="connsiteY29" fmla="*/ 5455611 h 5455611"/>
              <a:gd name="connsiteX30" fmla="*/ 7248728 w 11202580"/>
              <a:gd name="connsiteY30" fmla="*/ 5455611 h 5455611"/>
              <a:gd name="connsiteX31" fmla="*/ 6589753 w 11202580"/>
              <a:gd name="connsiteY31" fmla="*/ 5455611 h 5455611"/>
              <a:gd name="connsiteX32" fmla="*/ 6154829 w 11202580"/>
              <a:gd name="connsiteY32" fmla="*/ 5455611 h 5455611"/>
              <a:gd name="connsiteX33" fmla="*/ 5383828 w 11202580"/>
              <a:gd name="connsiteY33" fmla="*/ 5455611 h 5455611"/>
              <a:gd name="connsiteX34" fmla="*/ 4500801 w 11202580"/>
              <a:gd name="connsiteY34" fmla="*/ 5455611 h 5455611"/>
              <a:gd name="connsiteX35" fmla="*/ 3953852 w 11202580"/>
              <a:gd name="connsiteY35" fmla="*/ 5455611 h 5455611"/>
              <a:gd name="connsiteX36" fmla="*/ 3070825 w 11202580"/>
              <a:gd name="connsiteY36" fmla="*/ 5455611 h 5455611"/>
              <a:gd name="connsiteX37" fmla="*/ 2411850 w 11202580"/>
              <a:gd name="connsiteY37" fmla="*/ 5455611 h 5455611"/>
              <a:gd name="connsiteX38" fmla="*/ 1528823 w 11202580"/>
              <a:gd name="connsiteY38" fmla="*/ 5455611 h 5455611"/>
              <a:gd name="connsiteX39" fmla="*/ 645796 w 11202580"/>
              <a:gd name="connsiteY39" fmla="*/ 5455611 h 5455611"/>
              <a:gd name="connsiteX40" fmla="*/ 0 w 11202580"/>
              <a:gd name="connsiteY40" fmla="*/ 5455611 h 5455611"/>
              <a:gd name="connsiteX41" fmla="*/ 0 w 11202580"/>
              <a:gd name="connsiteY41" fmla="*/ 4828216 h 5455611"/>
              <a:gd name="connsiteX42" fmla="*/ 0 w 11202580"/>
              <a:gd name="connsiteY42" fmla="*/ 4091708 h 5455611"/>
              <a:gd name="connsiteX43" fmla="*/ 0 w 11202580"/>
              <a:gd name="connsiteY43" fmla="*/ 3300645 h 5455611"/>
              <a:gd name="connsiteX44" fmla="*/ 0 w 11202580"/>
              <a:gd name="connsiteY44" fmla="*/ 2782362 h 5455611"/>
              <a:gd name="connsiteX45" fmla="*/ 0 w 11202580"/>
              <a:gd name="connsiteY45" fmla="*/ 2264079 h 5455611"/>
              <a:gd name="connsiteX46" fmla="*/ 0 w 11202580"/>
              <a:gd name="connsiteY46" fmla="*/ 1473015 h 5455611"/>
              <a:gd name="connsiteX47" fmla="*/ 0 w 11202580"/>
              <a:gd name="connsiteY47" fmla="*/ 845620 h 5455611"/>
              <a:gd name="connsiteX48" fmla="*/ 0 w 11202580"/>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2580" h="5455611" fill="none" extrusionOk="0">
                <a:moveTo>
                  <a:pt x="0" y="0"/>
                </a:moveTo>
                <a:cubicBezTo>
                  <a:pt x="338839" y="3316"/>
                  <a:pt x="605047" y="-3103"/>
                  <a:pt x="883027" y="0"/>
                </a:cubicBezTo>
                <a:cubicBezTo>
                  <a:pt x="1161007" y="3103"/>
                  <a:pt x="1484568" y="13641"/>
                  <a:pt x="1766054" y="0"/>
                </a:cubicBezTo>
                <a:cubicBezTo>
                  <a:pt x="2047540" y="-13641"/>
                  <a:pt x="2283964" y="10665"/>
                  <a:pt x="2425029" y="0"/>
                </a:cubicBezTo>
                <a:cubicBezTo>
                  <a:pt x="2566094" y="-10665"/>
                  <a:pt x="2886332" y="8316"/>
                  <a:pt x="3196030" y="0"/>
                </a:cubicBezTo>
                <a:cubicBezTo>
                  <a:pt x="3505728" y="-8316"/>
                  <a:pt x="3682749" y="-17385"/>
                  <a:pt x="3855005" y="0"/>
                </a:cubicBezTo>
                <a:cubicBezTo>
                  <a:pt x="4027262" y="17385"/>
                  <a:pt x="4299085" y="-21370"/>
                  <a:pt x="4513981" y="0"/>
                </a:cubicBezTo>
                <a:cubicBezTo>
                  <a:pt x="4728877" y="21370"/>
                  <a:pt x="4987893" y="-17769"/>
                  <a:pt x="5172956" y="0"/>
                </a:cubicBezTo>
                <a:cubicBezTo>
                  <a:pt x="5358019" y="17769"/>
                  <a:pt x="5386756" y="-7872"/>
                  <a:pt x="5495854" y="0"/>
                </a:cubicBezTo>
                <a:cubicBezTo>
                  <a:pt x="5604952" y="7872"/>
                  <a:pt x="6061066" y="31438"/>
                  <a:pt x="6266855" y="0"/>
                </a:cubicBezTo>
                <a:cubicBezTo>
                  <a:pt x="6472644" y="-31438"/>
                  <a:pt x="6480542" y="-6446"/>
                  <a:pt x="6589753" y="0"/>
                </a:cubicBezTo>
                <a:cubicBezTo>
                  <a:pt x="6698964" y="6446"/>
                  <a:pt x="7108701" y="-30674"/>
                  <a:pt x="7248728" y="0"/>
                </a:cubicBezTo>
                <a:cubicBezTo>
                  <a:pt x="7388755" y="30674"/>
                  <a:pt x="7927309" y="15689"/>
                  <a:pt x="8131755" y="0"/>
                </a:cubicBezTo>
                <a:cubicBezTo>
                  <a:pt x="8336201" y="-15689"/>
                  <a:pt x="8832195" y="-27473"/>
                  <a:pt x="9014782" y="0"/>
                </a:cubicBezTo>
                <a:cubicBezTo>
                  <a:pt x="9197369" y="27473"/>
                  <a:pt x="9485307" y="-3557"/>
                  <a:pt x="9785783" y="0"/>
                </a:cubicBezTo>
                <a:cubicBezTo>
                  <a:pt x="10086259" y="3557"/>
                  <a:pt x="10144434" y="14958"/>
                  <a:pt x="10332733" y="0"/>
                </a:cubicBezTo>
                <a:cubicBezTo>
                  <a:pt x="10521032" y="-14958"/>
                  <a:pt x="10864026" y="21622"/>
                  <a:pt x="11202580" y="0"/>
                </a:cubicBezTo>
                <a:cubicBezTo>
                  <a:pt x="11223548" y="297206"/>
                  <a:pt x="11172387" y="363907"/>
                  <a:pt x="11202580" y="627395"/>
                </a:cubicBezTo>
                <a:cubicBezTo>
                  <a:pt x="11232773" y="890883"/>
                  <a:pt x="11194371" y="983151"/>
                  <a:pt x="11202580" y="1309347"/>
                </a:cubicBezTo>
                <a:cubicBezTo>
                  <a:pt x="11210789" y="1635543"/>
                  <a:pt x="11222764" y="1752356"/>
                  <a:pt x="11202580" y="1936742"/>
                </a:cubicBezTo>
                <a:cubicBezTo>
                  <a:pt x="11182396" y="2121128"/>
                  <a:pt x="11193411" y="2542920"/>
                  <a:pt x="11202580" y="2727806"/>
                </a:cubicBezTo>
                <a:cubicBezTo>
                  <a:pt x="11211749" y="2912692"/>
                  <a:pt x="11187202" y="3165612"/>
                  <a:pt x="11202580" y="3300645"/>
                </a:cubicBezTo>
                <a:cubicBezTo>
                  <a:pt x="11217958" y="3435678"/>
                  <a:pt x="11217768" y="3918073"/>
                  <a:pt x="11202580" y="4091708"/>
                </a:cubicBezTo>
                <a:cubicBezTo>
                  <a:pt x="11187392" y="4265343"/>
                  <a:pt x="11207888" y="4380370"/>
                  <a:pt x="11202580" y="4664547"/>
                </a:cubicBezTo>
                <a:cubicBezTo>
                  <a:pt x="11197272" y="4948724"/>
                  <a:pt x="11166383" y="5208809"/>
                  <a:pt x="11202580" y="5455611"/>
                </a:cubicBezTo>
                <a:cubicBezTo>
                  <a:pt x="10915275" y="5415518"/>
                  <a:pt x="10700164" y="5414164"/>
                  <a:pt x="10319553" y="5455611"/>
                </a:cubicBezTo>
                <a:cubicBezTo>
                  <a:pt x="9938942" y="5497058"/>
                  <a:pt x="10008604" y="5436004"/>
                  <a:pt x="9772604" y="5455611"/>
                </a:cubicBezTo>
                <a:cubicBezTo>
                  <a:pt x="9536604" y="5475218"/>
                  <a:pt x="9314004" y="5417789"/>
                  <a:pt x="9001603" y="5455611"/>
                </a:cubicBezTo>
                <a:cubicBezTo>
                  <a:pt x="8689202" y="5493433"/>
                  <a:pt x="8746895" y="5442961"/>
                  <a:pt x="8678705" y="5455611"/>
                </a:cubicBezTo>
                <a:cubicBezTo>
                  <a:pt x="8610515" y="5468261"/>
                  <a:pt x="8184620" y="5476447"/>
                  <a:pt x="7795678" y="5455611"/>
                </a:cubicBezTo>
                <a:cubicBezTo>
                  <a:pt x="7406736" y="5434775"/>
                  <a:pt x="7399111" y="5478368"/>
                  <a:pt x="7248728" y="5455611"/>
                </a:cubicBezTo>
                <a:cubicBezTo>
                  <a:pt x="7098345" y="5432855"/>
                  <a:pt x="6787780" y="5462925"/>
                  <a:pt x="6589753" y="5455611"/>
                </a:cubicBezTo>
                <a:cubicBezTo>
                  <a:pt x="6391727" y="5448297"/>
                  <a:pt x="6248815" y="5464115"/>
                  <a:pt x="6154829" y="5455611"/>
                </a:cubicBezTo>
                <a:cubicBezTo>
                  <a:pt x="6060843" y="5447107"/>
                  <a:pt x="5727236" y="5449861"/>
                  <a:pt x="5383828" y="5455611"/>
                </a:cubicBezTo>
                <a:cubicBezTo>
                  <a:pt x="5040420" y="5461361"/>
                  <a:pt x="4765173" y="5417861"/>
                  <a:pt x="4500801" y="5455611"/>
                </a:cubicBezTo>
                <a:cubicBezTo>
                  <a:pt x="4236429" y="5493361"/>
                  <a:pt x="4219309" y="5471932"/>
                  <a:pt x="3953852" y="5455611"/>
                </a:cubicBezTo>
                <a:cubicBezTo>
                  <a:pt x="3688395" y="5439290"/>
                  <a:pt x="3483430" y="5457094"/>
                  <a:pt x="3070825" y="5455611"/>
                </a:cubicBezTo>
                <a:cubicBezTo>
                  <a:pt x="2658220" y="5454128"/>
                  <a:pt x="2715637" y="5457186"/>
                  <a:pt x="2411850" y="5455611"/>
                </a:cubicBezTo>
                <a:cubicBezTo>
                  <a:pt x="2108064" y="5454036"/>
                  <a:pt x="1894837" y="5494139"/>
                  <a:pt x="1528823" y="5455611"/>
                </a:cubicBezTo>
                <a:cubicBezTo>
                  <a:pt x="1162809" y="5417083"/>
                  <a:pt x="899186" y="5420316"/>
                  <a:pt x="645796" y="5455611"/>
                </a:cubicBezTo>
                <a:cubicBezTo>
                  <a:pt x="392406" y="5490906"/>
                  <a:pt x="261500" y="5476648"/>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202580" h="5455611" stroke="0" extrusionOk="0">
                <a:moveTo>
                  <a:pt x="0" y="0"/>
                </a:moveTo>
                <a:cubicBezTo>
                  <a:pt x="150372" y="1133"/>
                  <a:pt x="406313" y="-22470"/>
                  <a:pt x="546949" y="0"/>
                </a:cubicBezTo>
                <a:cubicBezTo>
                  <a:pt x="687585" y="22470"/>
                  <a:pt x="780184" y="-806"/>
                  <a:pt x="869847" y="0"/>
                </a:cubicBezTo>
                <a:cubicBezTo>
                  <a:pt x="959510" y="806"/>
                  <a:pt x="1381981" y="30665"/>
                  <a:pt x="1752874" y="0"/>
                </a:cubicBezTo>
                <a:cubicBezTo>
                  <a:pt x="2123767" y="-30665"/>
                  <a:pt x="2120936" y="-3060"/>
                  <a:pt x="2299824" y="0"/>
                </a:cubicBezTo>
                <a:cubicBezTo>
                  <a:pt x="2478712" y="3060"/>
                  <a:pt x="2681422" y="2961"/>
                  <a:pt x="2846773" y="0"/>
                </a:cubicBezTo>
                <a:cubicBezTo>
                  <a:pt x="3012124" y="-2961"/>
                  <a:pt x="3294443" y="11627"/>
                  <a:pt x="3729800" y="0"/>
                </a:cubicBezTo>
                <a:cubicBezTo>
                  <a:pt x="4165157" y="-11627"/>
                  <a:pt x="3965147" y="-16059"/>
                  <a:pt x="4164724" y="0"/>
                </a:cubicBezTo>
                <a:cubicBezTo>
                  <a:pt x="4364301" y="16059"/>
                  <a:pt x="4719346" y="-29660"/>
                  <a:pt x="5047751" y="0"/>
                </a:cubicBezTo>
                <a:cubicBezTo>
                  <a:pt x="5376156" y="29660"/>
                  <a:pt x="5496219" y="27990"/>
                  <a:pt x="5930778" y="0"/>
                </a:cubicBezTo>
                <a:cubicBezTo>
                  <a:pt x="6365337" y="-27990"/>
                  <a:pt x="6372679" y="16320"/>
                  <a:pt x="6589753" y="0"/>
                </a:cubicBezTo>
                <a:cubicBezTo>
                  <a:pt x="6806827" y="-16320"/>
                  <a:pt x="7105345" y="-38116"/>
                  <a:pt x="7472780" y="0"/>
                </a:cubicBezTo>
                <a:cubicBezTo>
                  <a:pt x="7840215" y="38116"/>
                  <a:pt x="7802013" y="22662"/>
                  <a:pt x="8019729" y="0"/>
                </a:cubicBezTo>
                <a:cubicBezTo>
                  <a:pt x="8237445" y="-22662"/>
                  <a:pt x="8422038" y="-10110"/>
                  <a:pt x="8566679" y="0"/>
                </a:cubicBezTo>
                <a:cubicBezTo>
                  <a:pt x="8711320" y="10110"/>
                  <a:pt x="8969377" y="5349"/>
                  <a:pt x="9337680" y="0"/>
                </a:cubicBezTo>
                <a:cubicBezTo>
                  <a:pt x="9705983" y="-5349"/>
                  <a:pt x="9654952" y="-23963"/>
                  <a:pt x="9884629" y="0"/>
                </a:cubicBezTo>
                <a:cubicBezTo>
                  <a:pt x="10114306" y="23963"/>
                  <a:pt x="10568912" y="-19470"/>
                  <a:pt x="11202580" y="0"/>
                </a:cubicBezTo>
                <a:cubicBezTo>
                  <a:pt x="11190217" y="176599"/>
                  <a:pt x="11226363" y="551213"/>
                  <a:pt x="11202580" y="791064"/>
                </a:cubicBezTo>
                <a:cubicBezTo>
                  <a:pt x="11178797" y="1030915"/>
                  <a:pt x="11237571" y="1324704"/>
                  <a:pt x="11202580" y="1527571"/>
                </a:cubicBezTo>
                <a:cubicBezTo>
                  <a:pt x="11167589" y="1730438"/>
                  <a:pt x="11187351" y="2101599"/>
                  <a:pt x="11202580" y="2264079"/>
                </a:cubicBezTo>
                <a:cubicBezTo>
                  <a:pt x="11217809" y="2426559"/>
                  <a:pt x="11220949" y="2601754"/>
                  <a:pt x="11202580" y="2782362"/>
                </a:cubicBezTo>
                <a:cubicBezTo>
                  <a:pt x="11184211" y="2962970"/>
                  <a:pt x="11202369" y="3207743"/>
                  <a:pt x="11202580" y="3355201"/>
                </a:cubicBezTo>
                <a:cubicBezTo>
                  <a:pt x="11202791" y="3502659"/>
                  <a:pt x="11213544" y="3815545"/>
                  <a:pt x="11202580" y="4091708"/>
                </a:cubicBezTo>
                <a:cubicBezTo>
                  <a:pt x="11191616" y="4367871"/>
                  <a:pt x="11194122" y="4523673"/>
                  <a:pt x="11202580" y="4719104"/>
                </a:cubicBezTo>
                <a:cubicBezTo>
                  <a:pt x="11211038" y="4914535"/>
                  <a:pt x="11209185" y="5166456"/>
                  <a:pt x="11202580" y="5455611"/>
                </a:cubicBezTo>
                <a:cubicBezTo>
                  <a:pt x="10956557" y="5448690"/>
                  <a:pt x="10787887" y="5479726"/>
                  <a:pt x="10431579" y="5455611"/>
                </a:cubicBezTo>
                <a:cubicBezTo>
                  <a:pt x="10075271" y="5431496"/>
                  <a:pt x="10212457" y="5441944"/>
                  <a:pt x="10108681" y="5455611"/>
                </a:cubicBezTo>
                <a:cubicBezTo>
                  <a:pt x="10004905" y="5469278"/>
                  <a:pt x="9647244" y="5429634"/>
                  <a:pt x="9449706" y="5455611"/>
                </a:cubicBezTo>
                <a:cubicBezTo>
                  <a:pt x="9252169" y="5481588"/>
                  <a:pt x="9170340" y="5442337"/>
                  <a:pt x="9014782" y="5455611"/>
                </a:cubicBezTo>
                <a:cubicBezTo>
                  <a:pt x="8859224" y="5468885"/>
                  <a:pt x="8400964" y="5489007"/>
                  <a:pt x="8243781" y="5455611"/>
                </a:cubicBezTo>
                <a:cubicBezTo>
                  <a:pt x="8086598" y="5422215"/>
                  <a:pt x="7917821" y="5437089"/>
                  <a:pt x="7808857" y="5455611"/>
                </a:cubicBezTo>
                <a:cubicBezTo>
                  <a:pt x="7699893" y="5474133"/>
                  <a:pt x="7320149" y="5433065"/>
                  <a:pt x="7037856" y="5455611"/>
                </a:cubicBezTo>
                <a:cubicBezTo>
                  <a:pt x="6755563" y="5478157"/>
                  <a:pt x="6864293" y="5464369"/>
                  <a:pt x="6714958" y="5455611"/>
                </a:cubicBezTo>
                <a:cubicBezTo>
                  <a:pt x="6565623" y="5446853"/>
                  <a:pt x="6187083" y="5492737"/>
                  <a:pt x="5943957" y="5455611"/>
                </a:cubicBezTo>
                <a:cubicBezTo>
                  <a:pt x="5700831" y="5418485"/>
                  <a:pt x="5654433" y="5445589"/>
                  <a:pt x="5509033" y="5455611"/>
                </a:cubicBezTo>
                <a:cubicBezTo>
                  <a:pt x="5363633" y="5465633"/>
                  <a:pt x="5263868" y="5462675"/>
                  <a:pt x="5186136" y="5455611"/>
                </a:cubicBezTo>
                <a:cubicBezTo>
                  <a:pt x="5108404" y="5448547"/>
                  <a:pt x="4895188" y="5444854"/>
                  <a:pt x="4751212" y="5455611"/>
                </a:cubicBezTo>
                <a:cubicBezTo>
                  <a:pt x="4607236" y="5466368"/>
                  <a:pt x="4323468" y="5490188"/>
                  <a:pt x="3980211" y="5455611"/>
                </a:cubicBezTo>
                <a:cubicBezTo>
                  <a:pt x="3636954" y="5421034"/>
                  <a:pt x="3683261" y="5449418"/>
                  <a:pt x="3545287" y="5455611"/>
                </a:cubicBezTo>
                <a:cubicBezTo>
                  <a:pt x="3407313" y="5461804"/>
                  <a:pt x="3335412" y="5454399"/>
                  <a:pt x="3222389" y="5455611"/>
                </a:cubicBezTo>
                <a:cubicBezTo>
                  <a:pt x="3109366" y="5456823"/>
                  <a:pt x="2971949" y="5456449"/>
                  <a:pt x="2787465" y="5455611"/>
                </a:cubicBezTo>
                <a:cubicBezTo>
                  <a:pt x="2602981" y="5454773"/>
                  <a:pt x="2370394" y="5430505"/>
                  <a:pt x="2240516" y="5455611"/>
                </a:cubicBezTo>
                <a:cubicBezTo>
                  <a:pt x="2110638" y="5480717"/>
                  <a:pt x="1801127" y="5432351"/>
                  <a:pt x="1581541" y="5455611"/>
                </a:cubicBezTo>
                <a:cubicBezTo>
                  <a:pt x="1361955" y="5478871"/>
                  <a:pt x="1263265" y="5474287"/>
                  <a:pt x="1146617" y="5455611"/>
                </a:cubicBezTo>
                <a:cubicBezTo>
                  <a:pt x="1029969" y="5436935"/>
                  <a:pt x="328864" y="5448920"/>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3636334" y="609307"/>
            <a:ext cx="4933507" cy="715089"/>
          </a:xfrm>
          <a:prstGeom prst="roundRect">
            <a:avLst/>
          </a:prstGeom>
          <a:solidFill>
            <a:srgbClr val="B40C4C"/>
          </a:solidFill>
          <a:ln w="38100">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「避開危險」分組活動</a:t>
            </a:r>
          </a:p>
        </p:txBody>
      </p:sp>
      <p:grpSp>
        <p:nvGrpSpPr>
          <p:cNvPr id="7" name="群組 6">
            <a:extLst>
              <a:ext uri="{FF2B5EF4-FFF2-40B4-BE49-F238E27FC236}">
                <a16:creationId xmlns:a16="http://schemas.microsoft.com/office/drawing/2014/main" id="{20341C0F-0E62-FFD4-7A15-256DC56691D9}"/>
              </a:ext>
            </a:extLst>
          </p:cNvPr>
          <p:cNvGrpSpPr/>
          <p:nvPr/>
        </p:nvGrpSpPr>
        <p:grpSpPr>
          <a:xfrm>
            <a:off x="5940001" y="1761878"/>
            <a:ext cx="5508996" cy="3721421"/>
            <a:chOff x="5940001" y="1761878"/>
            <a:chExt cx="5508996" cy="3721421"/>
          </a:xfrm>
        </p:grpSpPr>
        <p:sp>
          <p:nvSpPr>
            <p:cNvPr id="11" name="文字方塊 10">
              <a:extLst>
                <a:ext uri="{FF2B5EF4-FFF2-40B4-BE49-F238E27FC236}">
                  <a16:creationId xmlns:a16="http://schemas.microsoft.com/office/drawing/2014/main" id="{525451F4-CFA8-12E1-1C93-A00A85AA9CBE}"/>
                </a:ext>
              </a:extLst>
            </p:cNvPr>
            <p:cNvSpPr txBox="1"/>
            <p:nvPr/>
          </p:nvSpPr>
          <p:spPr>
            <a:xfrm>
              <a:off x="5940001" y="1761878"/>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活動方式</a:t>
              </a:r>
              <a:endPar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CC39E613-8611-33AC-B5DE-51B2FAF8E08A}"/>
                </a:ext>
              </a:extLst>
            </p:cNvPr>
            <p:cNvSpPr txBox="1"/>
            <p:nvPr/>
          </p:nvSpPr>
          <p:spPr>
            <a:xfrm>
              <a:off x="5940001" y="2374756"/>
              <a:ext cx="5508996" cy="3108543"/>
            </a:xfrm>
            <a:prstGeom prst="rect">
              <a:avLst/>
            </a:prstGeom>
            <a:noFill/>
          </p:spPr>
          <p:txBody>
            <a:bodyPr wrap="square">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延續前面活動的分組。</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每組選擇其中一種情境進行討論。</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小組將討論結果，以</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a:t>
              </a:r>
              <a:r>
                <a:rPr kumimoji="0" lang="en-US" altLang="zh-TW"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T </a:t>
              </a:r>
              <a:r>
                <a:rPr kumimoji="0" lang="zh-TW" altLang="en-US" sz="28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表」</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呈現在海報紙或白板上：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89013" marR="0" lvl="0" indent="-430213" algn="l" defTabSz="914377"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可能發生的危險。</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89013" marR="0" lvl="0" indent="-430213" algn="l" defTabSz="914377" rtl="0" eaLnBrk="1" fontAlgn="auto" latinLnBrk="0" hangingPunct="1">
                <a:lnSpc>
                  <a:spcPct val="100000"/>
                </a:lnSpc>
                <a:spcBef>
                  <a:spcPts val="0"/>
                </a:spcBef>
                <a:spcAft>
                  <a:spcPts val="0"/>
                </a:spcAft>
                <a:buClrTx/>
                <a:buSzTx/>
                <a:buFont typeface="Wingdings" panose="05000000000000000000" pitchFamily="2" charset="2"/>
                <a:buAutoNum type="circleNumWdWhitePlain"/>
                <a:tabLst/>
                <a:defRPr/>
              </a:pPr>
              <a:r>
                <a:rPr lang="zh-TW" altLang="en-US" sz="2800" b="1" dirty="0">
                  <a:solidFill>
                    <a:prstClr val="black"/>
                  </a:solidFill>
                  <a:latin typeface="微軟正黑體" panose="020B0604030504040204" pitchFamily="34" charset="-120"/>
                  <a:ea typeface="微軟正黑體" panose="020B0604030504040204" pitchFamily="34" charset="-120"/>
                </a:rPr>
                <a:t>安全的做法</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5" name="文字方塊 4">
            <a:extLst>
              <a:ext uri="{FF2B5EF4-FFF2-40B4-BE49-F238E27FC236}">
                <a16:creationId xmlns:a16="http://schemas.microsoft.com/office/drawing/2014/main" id="{2A59AB8A-D27E-1E7B-9159-7C8DD26ED4A6}"/>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發展活動│活動三：避開危險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6" name="圖片 5">
            <a:extLst>
              <a:ext uri="{FF2B5EF4-FFF2-40B4-BE49-F238E27FC236}">
                <a16:creationId xmlns:a16="http://schemas.microsoft.com/office/drawing/2014/main" id="{23BEB96A-071C-25B3-DFB3-A418BA2B42D0}"/>
              </a:ext>
            </a:extLst>
          </p:cNvPr>
          <p:cNvPicPr>
            <a:picLocks noChangeAspect="1"/>
          </p:cNvPicPr>
          <p:nvPr/>
        </p:nvPicPr>
        <p:blipFill>
          <a:blip r:embed="rId3"/>
          <a:stretch>
            <a:fillRect/>
          </a:stretch>
        </p:blipFill>
        <p:spPr>
          <a:xfrm>
            <a:off x="807112" y="1511225"/>
            <a:ext cx="4861054" cy="47374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6860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圓角矩形圖說文字 1">
            <a:extLst>
              <a:ext uri="{FF2B5EF4-FFF2-40B4-BE49-F238E27FC236}">
                <a16:creationId xmlns:a16="http://schemas.microsoft.com/office/drawing/2014/main" id="{625FA9E9-1DDC-D018-FCCD-E004F0AB78C4}"/>
              </a:ext>
            </a:extLst>
          </p:cNvPr>
          <p:cNvSpPr/>
          <p:nvPr/>
        </p:nvSpPr>
        <p:spPr>
          <a:xfrm>
            <a:off x="3629815" y="1487635"/>
            <a:ext cx="5259915" cy="1229436"/>
          </a:xfrm>
          <a:prstGeom prst="wedgeRoundRectCallout">
            <a:avLst>
              <a:gd name="adj1" fmla="val 27960"/>
              <a:gd name="adj2" fmla="val 47415"/>
              <a:gd name="adj3" fmla="val 16667"/>
            </a:avLst>
          </a:prstGeom>
          <a:noFill/>
          <a:ln>
            <a:noFill/>
          </a:ln>
          <a:effectLst/>
        </p:spPr>
        <p:style>
          <a:lnRef idx="1">
            <a:schemeClr val="accent5"/>
          </a:lnRef>
          <a:fillRef idx="2">
            <a:schemeClr val="accent5"/>
          </a:fillRef>
          <a:effectRef idx="1">
            <a:schemeClr val="accent5"/>
          </a:effectRef>
          <a:fontRef idx="minor">
            <a:schemeClr val="dk1"/>
          </a:fontRef>
        </p:style>
        <p:txBody>
          <a:bodyPr tIns="108000" rtlCol="0" anchor="ctr" anchorCtr="0"/>
          <a:lstStyle/>
          <a:p>
            <a:pPr marL="0" marR="0" lvl="0" indent="0" algn="l" defTabSz="914400" rtl="0" eaLnBrk="1" fontAlgn="auto" latinLnBrk="0" hangingPunct="1">
              <a:lnSpc>
                <a:spcPts val="4000"/>
              </a:lnSpc>
              <a:spcBef>
                <a:spcPts val="1000"/>
              </a:spcBef>
              <a:spcAft>
                <a:spcPts val="0"/>
              </a:spcAft>
              <a:buClrTx/>
              <a:buSzTx/>
              <a:buFontTx/>
              <a:buNone/>
              <a:tabLst/>
              <a:defRPr/>
            </a:pPr>
            <a:r>
              <a:rPr kumimoji="0" lang="zh-TW" altLang="en-US" sz="8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小組發表</a:t>
            </a:r>
            <a:endParaRPr kumimoji="0" lang="en-US" altLang="zh-TW" sz="8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055743F4-C721-0A53-94FB-C20A7E338333}"/>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發展活動│活動三：避開危險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710063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pic>
        <p:nvPicPr>
          <p:cNvPr id="3" name="Picture 3">
            <a:hlinkClick r:id="rId3"/>
            <a:extLst>
              <a:ext uri="{FF2B5EF4-FFF2-40B4-BE49-F238E27FC236}">
                <a16:creationId xmlns:a16="http://schemas.microsoft.com/office/drawing/2014/main" id="{41CE7802-1FCF-6A15-7AFD-AF8425E87F71}"/>
              </a:ext>
            </a:extLst>
          </p:cNvPr>
          <p:cNvPicPr>
            <a:picLocks noChangeAspect="1" noChangeArrowheads="1"/>
          </p:cNvPicPr>
          <p:nvPr/>
        </p:nvPicPr>
        <p:blipFill>
          <a:blip r:embed="rId4"/>
          <a:srcRect/>
          <a:stretch>
            <a:fillRect/>
          </a:stretch>
        </p:blipFill>
        <p:spPr bwMode="auto">
          <a:xfrm>
            <a:off x="2149642" y="1951426"/>
            <a:ext cx="7892715" cy="4258204"/>
          </a:xfrm>
          <a:prstGeom prst="rect">
            <a:avLst/>
          </a:prstGeom>
          <a:noFill/>
          <a:effectLst>
            <a:glow rad="25400">
              <a:schemeClr val="tx1">
                <a:alpha val="60000"/>
              </a:schemeClr>
            </a:glow>
          </a:effectLst>
        </p:spPr>
      </p:pic>
      <p:grpSp>
        <p:nvGrpSpPr>
          <p:cNvPr id="10" name="群組 9">
            <a:extLst>
              <a:ext uri="{FF2B5EF4-FFF2-40B4-BE49-F238E27FC236}">
                <a16:creationId xmlns:a16="http://schemas.microsoft.com/office/drawing/2014/main" id="{508C65FD-9300-8189-FF74-F30E54E3B91E}"/>
              </a:ext>
            </a:extLst>
          </p:cNvPr>
          <p:cNvGrpSpPr/>
          <p:nvPr/>
        </p:nvGrpSpPr>
        <p:grpSpPr>
          <a:xfrm>
            <a:off x="5354339" y="3248053"/>
            <a:ext cx="1483321" cy="998971"/>
            <a:chOff x="3243094" y="5267994"/>
            <a:chExt cx="914400" cy="615820"/>
          </a:xfrm>
        </p:grpSpPr>
        <p:sp>
          <p:nvSpPr>
            <p:cNvPr id="12" name="Google Shape;94;p1">
              <a:hlinkClick r:id="rId3"/>
              <a:extLst>
                <a:ext uri="{FF2B5EF4-FFF2-40B4-BE49-F238E27FC236}">
                  <a16:creationId xmlns:a16="http://schemas.microsoft.com/office/drawing/2014/main" id="{A4D6533C-F08A-074A-F3E1-7934AAC3E137}"/>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3" name="Google Shape;95;p1">
              <a:hlinkClick r:id="rId3"/>
              <a:extLst>
                <a:ext uri="{FF2B5EF4-FFF2-40B4-BE49-F238E27FC236}">
                  <a16:creationId xmlns:a16="http://schemas.microsoft.com/office/drawing/2014/main" id="{A6179ACD-8BDA-E46A-5361-5DBE197D0393}"/>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
        <p:nvSpPr>
          <p:cNvPr id="14" name="圓角矩形圖說文字 1">
            <a:extLst>
              <a:ext uri="{FF2B5EF4-FFF2-40B4-BE49-F238E27FC236}">
                <a16:creationId xmlns:a16="http://schemas.microsoft.com/office/drawing/2014/main" id="{953C1932-065B-1F00-43A5-66447D3E1B7B}"/>
              </a:ext>
            </a:extLst>
          </p:cNvPr>
          <p:cNvSpPr/>
          <p:nvPr/>
        </p:nvSpPr>
        <p:spPr>
          <a:xfrm>
            <a:off x="1925853" y="648370"/>
            <a:ext cx="8301602" cy="1042368"/>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一起來看看怎麼做才</a:t>
            </a:r>
            <a:r>
              <a:rPr lang="zh-TW" altLang="en-US" sz="3600" b="1" dirty="0">
                <a:solidFill>
                  <a:prstClr val="black"/>
                </a:solidFill>
                <a:latin typeface="微軟正黑體" panose="020B0604030504040204" pitchFamily="34" charset="-120"/>
                <a:ea typeface="微軟正黑體" panose="020B0604030504040204" pitchFamily="34" charset="-120"/>
              </a:rPr>
              <a:t>能避開危險吧！</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4E4E25F9-28AB-A8FB-E3FF-F6A98F1FB8E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發展活動│活動三：避開危險</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a:extLst>
              <a:ext uri="{FF2B5EF4-FFF2-40B4-BE49-F238E27FC236}">
                <a16:creationId xmlns:a16="http://schemas.microsoft.com/office/drawing/2014/main" id="{F941EF69-561B-AA32-4250-4D6794D22F65}"/>
              </a:ext>
            </a:extLst>
          </p:cNvPr>
          <p:cNvSpPr txBox="1"/>
          <p:nvPr/>
        </p:nvSpPr>
        <p:spPr>
          <a:xfrm>
            <a:off x="2149642" y="6186815"/>
            <a:ext cx="7892715" cy="369332"/>
          </a:xfrm>
          <a:prstGeom prst="rect">
            <a:avLst/>
          </a:prstGeom>
          <a:solidFill>
            <a:schemeClr val="bg1">
              <a:lumMod val="85000"/>
            </a:schemeClr>
          </a:solidFill>
          <a:ln w="25400">
            <a:noFill/>
            <a:prstDash val="solid"/>
          </a:ln>
          <a:effectLst>
            <a:glow rad="25400">
              <a:schemeClr val="tx1">
                <a:alpha val="60000"/>
              </a:schemeClr>
            </a:glow>
          </a:effectLst>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點選上方播放鈕播放影片</a:t>
            </a:r>
          </a:p>
        </p:txBody>
      </p:sp>
    </p:spTree>
    <p:extLst>
      <p:ext uri="{BB962C8B-B14F-4D97-AF65-F5344CB8AC3E}">
        <p14:creationId xmlns:p14="http://schemas.microsoft.com/office/powerpoint/2010/main" val="8658211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統整活動│活動四：歸納統整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a:extLst>
              <a:ext uri="{FF2B5EF4-FFF2-40B4-BE49-F238E27FC236}">
                <a16:creationId xmlns:a16="http://schemas.microsoft.com/office/drawing/2014/main" id="{7BD91D93-6D73-AB5D-8E4B-2FA058CEF849}"/>
              </a:ext>
            </a:extLst>
          </p:cNvPr>
          <p:cNvSpPr txBox="1"/>
          <p:nvPr/>
        </p:nvSpPr>
        <p:spPr>
          <a:xfrm>
            <a:off x="3178322" y="2253710"/>
            <a:ext cx="8448193" cy="2350580"/>
          </a:xfrm>
          <a:prstGeom prst="rect">
            <a:avLst/>
          </a:prstGeom>
          <a:noFill/>
          <a:ln>
            <a:noFill/>
          </a:ln>
        </p:spPr>
        <p:txBody>
          <a:bodyPr wrap="square">
            <a:spAutoFit/>
          </a:bodyPr>
          <a:lstStyle/>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自行車在交通法規上</a:t>
            </a: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屬於「車輛」</a:t>
            </a:r>
            <a:r>
              <a:rPr kumimoji="0" lang="zh-TW" altLang="en-US"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因此</a:t>
            </a: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自行車騎士不是行人</a:t>
            </a:r>
            <a:r>
              <a:rPr kumimoji="0" lang="zh-TW" altLang="en-US" sz="3200" b="1" i="0" u="none" strike="noStrike" kern="1200" cap="none" spc="0" normalizeH="0" baseline="0" noProof="0" dirty="0">
                <a:ln>
                  <a:noFill/>
                </a:ln>
                <a:effectLst/>
                <a:uLnTx/>
                <a:uFillTx/>
                <a:latin typeface="微軟正黑體" panose="020B0604030504040204" pitchFamily="34" charset="-120"/>
                <a:ea typeface="微軟正黑體" panose="020B0604030504040204" pitchFamily="34" charset="-120"/>
                <a:cs typeface="+mn-cs"/>
              </a:rPr>
              <a:t>，</a:t>
            </a:r>
            <a:endParaRPr lang="en-US" altLang="zh-TW" sz="3200" b="1" dirty="0">
              <a:latin typeface="微軟正黑體" panose="020B0604030504040204" pitchFamily="34" charset="-120"/>
              <a:ea typeface="微軟正黑體" panose="020B0604030504040204" pitchFamily="34" charset="-120"/>
            </a:endParaRPr>
          </a:p>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而是「車輛駕駛人」</a:t>
            </a:r>
            <a:r>
              <a:rPr kumimoji="0" lang="zh-TW" altLang="en-US"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的角色，</a:t>
            </a:r>
            <a:endParaRPr kumimoji="0" lang="en-US" altLang="zh-TW"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所以必須</a:t>
            </a: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遵守「車輛」的交通規則並</a:t>
            </a:r>
            <a:r>
              <a:rPr lang="zh-TW" altLang="en-US" sz="3200" b="1" dirty="0">
                <a:solidFill>
                  <a:srgbClr val="B40C4C"/>
                </a:solidFill>
                <a:latin typeface="微軟正黑體" panose="020B0604030504040204" pitchFamily="34" charset="-120"/>
                <a:ea typeface="微軟正黑體" panose="020B0604030504040204" pitchFamily="34" charset="-120"/>
              </a:rPr>
              <a:t>停</a:t>
            </a: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讓行人</a:t>
            </a:r>
            <a:r>
              <a:rPr kumimoji="0" lang="zh-TW" altLang="en-US" sz="32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p:txBody>
      </p:sp>
    </p:spTree>
    <p:extLst>
      <p:ext uri="{BB962C8B-B14F-4D97-AF65-F5344CB8AC3E}">
        <p14:creationId xmlns:p14="http://schemas.microsoft.com/office/powerpoint/2010/main" val="2735300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統整活動│活動四：歸納統整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a:extLst>
              <a:ext uri="{FF2B5EF4-FFF2-40B4-BE49-F238E27FC236}">
                <a16:creationId xmlns:a16="http://schemas.microsoft.com/office/drawing/2014/main" id="{7BD91D93-6D73-AB5D-8E4B-2FA058CEF849}"/>
              </a:ext>
            </a:extLst>
          </p:cNvPr>
          <p:cNvSpPr txBox="1"/>
          <p:nvPr/>
        </p:nvSpPr>
        <p:spPr>
          <a:xfrm>
            <a:off x="2757217" y="2361994"/>
            <a:ext cx="9009668" cy="2350580"/>
          </a:xfrm>
          <a:prstGeom prst="rect">
            <a:avLst/>
          </a:prstGeom>
          <a:noFill/>
          <a:ln>
            <a:noFill/>
          </a:ln>
        </p:spPr>
        <p:txBody>
          <a:bodyPr wrap="square">
            <a:spAutoFit/>
          </a:bodyPr>
          <a:lstStyle/>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自行車的速度比行人快，</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在改變行進路線時都必須</a:t>
            </a:r>
            <a:r>
              <a:rPr kumimoji="0" lang="zh-TW" altLang="en-US" sz="32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讓自己的行為能被預測</a:t>
            </a:r>
            <a: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如轉彎時使用手勢、使用鈴聲</a:t>
            </a:r>
            <a:r>
              <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4500"/>
              </a:lnSpc>
              <a:spcBef>
                <a:spcPts val="0"/>
              </a:spcBef>
              <a:spcAft>
                <a:spcPts val="0"/>
              </a:spcAft>
              <a:buClr>
                <a:srgbClr val="E0AE0E"/>
              </a:buClr>
              <a:buSzTx/>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才不會引發交通事故。</a:t>
            </a:r>
          </a:p>
        </p:txBody>
      </p:sp>
    </p:spTree>
    <p:extLst>
      <p:ext uri="{BB962C8B-B14F-4D97-AF65-F5344CB8AC3E}">
        <p14:creationId xmlns:p14="http://schemas.microsoft.com/office/powerpoint/2010/main" val="29503761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語音泡泡: 圓角矩形 1">
            <a:extLst>
              <a:ext uri="{FF2B5EF4-FFF2-40B4-BE49-F238E27FC236}">
                <a16:creationId xmlns:a16="http://schemas.microsoft.com/office/drawing/2014/main" id="{806C5085-95C7-95F3-E42B-8766CA08643D}"/>
              </a:ext>
            </a:extLst>
          </p:cNvPr>
          <p:cNvSpPr/>
          <p:nvPr/>
        </p:nvSpPr>
        <p:spPr>
          <a:xfrm>
            <a:off x="3088888" y="1285463"/>
            <a:ext cx="5977053" cy="2327535"/>
          </a:xfrm>
          <a:prstGeom prst="wedgeRoundRectCallout">
            <a:avLst>
              <a:gd name="adj1" fmla="val 67199"/>
              <a:gd name="adj2" fmla="val 31158"/>
              <a:gd name="adj3" fmla="val 16667"/>
            </a:avLst>
          </a:prstGeom>
          <a:solidFill>
            <a:srgbClr val="FDEDF3">
              <a:alpha val="98824"/>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3" name="文字方塊 2">
            <a:extLst>
              <a:ext uri="{FF2B5EF4-FFF2-40B4-BE49-F238E27FC236}">
                <a16:creationId xmlns:a16="http://schemas.microsoft.com/office/drawing/2014/main" id="{796992AA-ABC4-84B0-D7A1-DC3FE1C83174}"/>
              </a:ext>
            </a:extLst>
          </p:cNvPr>
          <p:cNvSpPr txBox="1"/>
          <p:nvPr/>
        </p:nvSpPr>
        <p:spPr>
          <a:xfrm>
            <a:off x="4593025" y="1725955"/>
            <a:ext cx="3005951" cy="1446550"/>
          </a:xfrm>
          <a:prstGeom prst="rect">
            <a:avLst/>
          </a:prstGeom>
          <a:noFill/>
        </p:spPr>
        <p:txBody>
          <a:bodyPr wrap="non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第</a:t>
            </a:r>
            <a:r>
              <a:rPr lang="zh-TW" altLang="en-US" sz="4400" b="1" dirty="0">
                <a:solidFill>
                  <a:prstClr val="black"/>
                </a:solidFill>
                <a:latin typeface="微軟正黑體" panose="020B0604030504040204" pitchFamily="34" charset="-120"/>
                <a:ea typeface="微軟正黑體" panose="020B0604030504040204" pitchFamily="34" charset="-120"/>
              </a:rPr>
              <a:t>四</a:t>
            </a: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節</a:t>
            </a:r>
            <a:endParaRPr kumimoji="0" lang="en-US" altLang="zh-TW"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快樂出發去</a:t>
            </a:r>
            <a:endParaRPr kumimoji="0" lang="zh-TW" altLang="en-US" sz="4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66008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882468" y="809987"/>
            <a:ext cx="9308279" cy="3930456"/>
          </a:xfrm>
          <a:prstGeom prst="wedgeRoundRectCallout">
            <a:avLst>
              <a:gd name="adj1" fmla="val 34908"/>
              <a:gd name="adj2" fmla="val 58880"/>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4500"/>
              </a:lnSpc>
              <a:spcBef>
                <a:spcPts val="0"/>
              </a:spcBef>
              <a:spcAft>
                <a:spcPts val="0"/>
              </a:spcAft>
              <a:buClrTx/>
              <a:buSzTx/>
              <a:buFontTx/>
              <a:buNone/>
              <a:tabLst/>
              <a:defRPr/>
            </a:pPr>
            <a:r>
              <a:rPr kumimoji="0" lang="zh-TW" altLang="en-US" sz="3600" b="1" i="0" u="sng"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小志</a:t>
            </a: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班上將結合「畢業系列活動」，</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45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由同學分組共同規劃自行車戶外教育活動。</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4500"/>
              </a:lnSpc>
              <a:spcBef>
                <a:spcPts val="0"/>
              </a:spcBef>
              <a:spcAft>
                <a:spcPts val="0"/>
              </a:spcAft>
              <a:buClrTx/>
              <a:buSzTx/>
              <a:buFontTx/>
              <a:buNone/>
              <a:tabLst/>
              <a:defRPr/>
            </a:pP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45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讓我們來想想，</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45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他們在行前需要做好什麼準備呢？</a:t>
            </a: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4733" y="3278654"/>
            <a:ext cx="5401524" cy="3724979"/>
          </a:xfrm>
          <a:prstGeom prst="rect">
            <a:avLst/>
          </a:prstGeom>
          <a:effectLst>
            <a:outerShdw blurRad="50800" dist="38100" dir="2700000" algn="tl" rotWithShape="0">
              <a:prstClr val="black">
                <a:alpha val="40000"/>
              </a:prstClr>
            </a:outerShdw>
          </a:effectLst>
        </p:spPr>
      </p:pic>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引起動機│活動一：騎車大調查</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13947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1255447" y="532987"/>
            <a:ext cx="8309657" cy="2703235"/>
          </a:xfrm>
          <a:prstGeom prst="wedgeRoundRectCallout">
            <a:avLst>
              <a:gd name="adj1" fmla="val 41370"/>
              <a:gd name="adj2" fmla="val 66931"/>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4500"/>
              </a:lnSpc>
              <a:spcBef>
                <a:spcPts val="0"/>
              </a:spcBef>
              <a:spcAft>
                <a:spcPts val="0"/>
              </a:spcAft>
              <a:buClrTx/>
              <a:buSzTx/>
              <a:buFontTx/>
              <a:buNone/>
              <a:tabLst/>
              <a:defRPr/>
            </a:pPr>
            <a:r>
              <a:rPr kumimoji="0" lang="zh-TW" altLang="en-US" sz="3600"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學會自行車的基本檢查、簡易維修、</a:t>
            </a:r>
            <a:endParaRPr kumimoji="0" lang="en-US" altLang="zh-TW" sz="3600"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4500"/>
              </a:lnSpc>
              <a:spcBef>
                <a:spcPts val="0"/>
              </a:spcBef>
              <a:spcAft>
                <a:spcPts val="0"/>
              </a:spcAft>
              <a:buClrTx/>
              <a:buSzTx/>
              <a:buFontTx/>
              <a:buNone/>
              <a:tabLst/>
              <a:defRPr/>
            </a:pPr>
            <a:r>
              <a:rPr kumimoji="0" lang="zh-TW" altLang="en-US" sz="3600"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自行車交通規則與避開危險的方法了。如果我們要</a:t>
            </a:r>
            <a:r>
              <a:rPr kumimoji="0" lang="zh-TW" altLang="en-US" sz="36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安排騎乘自行車</a:t>
            </a:r>
            <a:r>
              <a:rPr kumimoji="0" lang="zh-TW" altLang="en-US" sz="3600"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的戶外活動要如何規劃呢？</a:t>
            </a:r>
          </a:p>
        </p:txBody>
      </p:sp>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引起動機│活動一：行前說明</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語音泡泡: 圓角矩形 3">
            <a:extLst>
              <a:ext uri="{FF2B5EF4-FFF2-40B4-BE49-F238E27FC236}">
                <a16:creationId xmlns:a16="http://schemas.microsoft.com/office/drawing/2014/main" id="{90B29F91-1DBC-6117-3E08-2369B11D40EF}"/>
              </a:ext>
            </a:extLst>
          </p:cNvPr>
          <p:cNvSpPr/>
          <p:nvPr/>
        </p:nvSpPr>
        <p:spPr>
          <a:xfrm>
            <a:off x="651042" y="3804676"/>
            <a:ext cx="7061200" cy="2131788"/>
          </a:xfrm>
          <a:prstGeom prst="wedgeRoundRectCallout">
            <a:avLst>
              <a:gd name="adj1" fmla="val 64922"/>
              <a:gd name="adj2" fmla="val 5702"/>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你知道學校或家裡附近</a:t>
            </a:r>
            <a:endParaRPr kumimoji="0" lang="en-US" altLang="zh-TW" sz="3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有哪些自行車道，或能安全騎乘自行車的地方</a:t>
            </a:r>
            <a:r>
              <a:rPr kumimoji="0" lang="zh-TW" altLang="en-US" sz="36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嗎？</a:t>
            </a: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197" y="3597442"/>
            <a:ext cx="4873385" cy="33607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941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241966" y="1046789"/>
            <a:ext cx="11753516" cy="5455611"/>
          </a:xfrm>
          <a:custGeom>
            <a:avLst/>
            <a:gdLst>
              <a:gd name="connsiteX0" fmla="*/ 0 w 11753516"/>
              <a:gd name="connsiteY0" fmla="*/ 0 h 5455611"/>
              <a:gd name="connsiteX1" fmla="*/ 926454 w 11753516"/>
              <a:gd name="connsiteY1" fmla="*/ 0 h 5455611"/>
              <a:gd name="connsiteX2" fmla="*/ 1852907 w 11753516"/>
              <a:gd name="connsiteY2" fmla="*/ 0 h 5455611"/>
              <a:gd name="connsiteX3" fmla="*/ 2544291 w 11753516"/>
              <a:gd name="connsiteY3" fmla="*/ 0 h 5455611"/>
              <a:gd name="connsiteX4" fmla="*/ 3353209 w 11753516"/>
              <a:gd name="connsiteY4" fmla="*/ 0 h 5455611"/>
              <a:gd name="connsiteX5" fmla="*/ 4044592 w 11753516"/>
              <a:gd name="connsiteY5" fmla="*/ 0 h 5455611"/>
              <a:gd name="connsiteX6" fmla="*/ 4735976 w 11753516"/>
              <a:gd name="connsiteY6" fmla="*/ 0 h 5455611"/>
              <a:gd name="connsiteX7" fmla="*/ 5427359 w 11753516"/>
              <a:gd name="connsiteY7" fmla="*/ 0 h 5455611"/>
              <a:gd name="connsiteX8" fmla="*/ 5766137 w 11753516"/>
              <a:gd name="connsiteY8" fmla="*/ 0 h 5455611"/>
              <a:gd name="connsiteX9" fmla="*/ 6575055 w 11753516"/>
              <a:gd name="connsiteY9" fmla="*/ 0 h 5455611"/>
              <a:gd name="connsiteX10" fmla="*/ 6913833 w 11753516"/>
              <a:gd name="connsiteY10" fmla="*/ 0 h 5455611"/>
              <a:gd name="connsiteX11" fmla="*/ 7605216 w 11753516"/>
              <a:gd name="connsiteY11" fmla="*/ 0 h 5455611"/>
              <a:gd name="connsiteX12" fmla="*/ 8531670 w 11753516"/>
              <a:gd name="connsiteY12" fmla="*/ 0 h 5455611"/>
              <a:gd name="connsiteX13" fmla="*/ 9458123 w 11753516"/>
              <a:gd name="connsiteY13" fmla="*/ 0 h 5455611"/>
              <a:gd name="connsiteX14" fmla="*/ 10267042 w 11753516"/>
              <a:gd name="connsiteY14" fmla="*/ 0 h 5455611"/>
              <a:gd name="connsiteX15" fmla="*/ 10840890 w 11753516"/>
              <a:gd name="connsiteY15" fmla="*/ 0 h 5455611"/>
              <a:gd name="connsiteX16" fmla="*/ 11753516 w 11753516"/>
              <a:gd name="connsiteY16" fmla="*/ 0 h 5455611"/>
              <a:gd name="connsiteX17" fmla="*/ 11753516 w 11753516"/>
              <a:gd name="connsiteY17" fmla="*/ 627395 h 5455611"/>
              <a:gd name="connsiteX18" fmla="*/ 11753516 w 11753516"/>
              <a:gd name="connsiteY18" fmla="*/ 1309347 h 5455611"/>
              <a:gd name="connsiteX19" fmla="*/ 11753516 w 11753516"/>
              <a:gd name="connsiteY19" fmla="*/ 1936742 h 5455611"/>
              <a:gd name="connsiteX20" fmla="*/ 11753516 w 11753516"/>
              <a:gd name="connsiteY20" fmla="*/ 2727806 h 5455611"/>
              <a:gd name="connsiteX21" fmla="*/ 11753516 w 11753516"/>
              <a:gd name="connsiteY21" fmla="*/ 3300645 h 5455611"/>
              <a:gd name="connsiteX22" fmla="*/ 11753516 w 11753516"/>
              <a:gd name="connsiteY22" fmla="*/ 4091708 h 5455611"/>
              <a:gd name="connsiteX23" fmla="*/ 11753516 w 11753516"/>
              <a:gd name="connsiteY23" fmla="*/ 4664547 h 5455611"/>
              <a:gd name="connsiteX24" fmla="*/ 11753516 w 11753516"/>
              <a:gd name="connsiteY24" fmla="*/ 5455611 h 5455611"/>
              <a:gd name="connsiteX25" fmla="*/ 10827062 w 11753516"/>
              <a:gd name="connsiteY25" fmla="*/ 5455611 h 5455611"/>
              <a:gd name="connsiteX26" fmla="*/ 10253214 w 11753516"/>
              <a:gd name="connsiteY26" fmla="*/ 5455611 h 5455611"/>
              <a:gd name="connsiteX27" fmla="*/ 9444296 w 11753516"/>
              <a:gd name="connsiteY27" fmla="*/ 5455611 h 5455611"/>
              <a:gd name="connsiteX28" fmla="*/ 9105518 w 11753516"/>
              <a:gd name="connsiteY28" fmla="*/ 5455611 h 5455611"/>
              <a:gd name="connsiteX29" fmla="*/ 8179064 w 11753516"/>
              <a:gd name="connsiteY29" fmla="*/ 5455611 h 5455611"/>
              <a:gd name="connsiteX30" fmla="*/ 7605216 w 11753516"/>
              <a:gd name="connsiteY30" fmla="*/ 5455611 h 5455611"/>
              <a:gd name="connsiteX31" fmla="*/ 6913833 w 11753516"/>
              <a:gd name="connsiteY31" fmla="*/ 5455611 h 5455611"/>
              <a:gd name="connsiteX32" fmla="*/ 6457520 w 11753516"/>
              <a:gd name="connsiteY32" fmla="*/ 5455611 h 5455611"/>
              <a:gd name="connsiteX33" fmla="*/ 5648602 w 11753516"/>
              <a:gd name="connsiteY33" fmla="*/ 5455611 h 5455611"/>
              <a:gd name="connsiteX34" fmla="*/ 4722148 w 11753516"/>
              <a:gd name="connsiteY34" fmla="*/ 5455611 h 5455611"/>
              <a:gd name="connsiteX35" fmla="*/ 4148300 w 11753516"/>
              <a:gd name="connsiteY35" fmla="*/ 5455611 h 5455611"/>
              <a:gd name="connsiteX36" fmla="*/ 3221846 w 11753516"/>
              <a:gd name="connsiteY36" fmla="*/ 5455611 h 5455611"/>
              <a:gd name="connsiteX37" fmla="*/ 2530463 w 11753516"/>
              <a:gd name="connsiteY37" fmla="*/ 5455611 h 5455611"/>
              <a:gd name="connsiteX38" fmla="*/ 1604009 w 11753516"/>
              <a:gd name="connsiteY38" fmla="*/ 5455611 h 5455611"/>
              <a:gd name="connsiteX39" fmla="*/ 677556 w 11753516"/>
              <a:gd name="connsiteY39" fmla="*/ 5455611 h 5455611"/>
              <a:gd name="connsiteX40" fmla="*/ 0 w 11753516"/>
              <a:gd name="connsiteY40" fmla="*/ 5455611 h 5455611"/>
              <a:gd name="connsiteX41" fmla="*/ 0 w 11753516"/>
              <a:gd name="connsiteY41" fmla="*/ 4828216 h 5455611"/>
              <a:gd name="connsiteX42" fmla="*/ 0 w 11753516"/>
              <a:gd name="connsiteY42" fmla="*/ 4091708 h 5455611"/>
              <a:gd name="connsiteX43" fmla="*/ 0 w 11753516"/>
              <a:gd name="connsiteY43" fmla="*/ 3300645 h 5455611"/>
              <a:gd name="connsiteX44" fmla="*/ 0 w 11753516"/>
              <a:gd name="connsiteY44" fmla="*/ 2782362 h 5455611"/>
              <a:gd name="connsiteX45" fmla="*/ 0 w 11753516"/>
              <a:gd name="connsiteY45" fmla="*/ 2264079 h 5455611"/>
              <a:gd name="connsiteX46" fmla="*/ 0 w 11753516"/>
              <a:gd name="connsiteY46" fmla="*/ 1473015 h 5455611"/>
              <a:gd name="connsiteX47" fmla="*/ 0 w 11753516"/>
              <a:gd name="connsiteY47" fmla="*/ 845620 h 5455611"/>
              <a:gd name="connsiteX48" fmla="*/ 0 w 11753516"/>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53516" h="5455611" fill="none" extrusionOk="0">
                <a:moveTo>
                  <a:pt x="0" y="0"/>
                </a:moveTo>
                <a:cubicBezTo>
                  <a:pt x="408516" y="28190"/>
                  <a:pt x="579814" y="35234"/>
                  <a:pt x="926454" y="0"/>
                </a:cubicBezTo>
                <a:cubicBezTo>
                  <a:pt x="1273094" y="-35234"/>
                  <a:pt x="1492702" y="42257"/>
                  <a:pt x="1852907" y="0"/>
                </a:cubicBezTo>
                <a:cubicBezTo>
                  <a:pt x="2213112" y="-42257"/>
                  <a:pt x="2246408" y="1056"/>
                  <a:pt x="2544291" y="0"/>
                </a:cubicBezTo>
                <a:cubicBezTo>
                  <a:pt x="2842174" y="-1056"/>
                  <a:pt x="3106253" y="-31806"/>
                  <a:pt x="3353209" y="0"/>
                </a:cubicBezTo>
                <a:cubicBezTo>
                  <a:pt x="3600165" y="31806"/>
                  <a:pt x="3715586" y="4615"/>
                  <a:pt x="4044592" y="0"/>
                </a:cubicBezTo>
                <a:cubicBezTo>
                  <a:pt x="4373598" y="-4615"/>
                  <a:pt x="4567777" y="14163"/>
                  <a:pt x="4735976" y="0"/>
                </a:cubicBezTo>
                <a:cubicBezTo>
                  <a:pt x="4904175" y="-14163"/>
                  <a:pt x="5271456" y="27426"/>
                  <a:pt x="5427359" y="0"/>
                </a:cubicBezTo>
                <a:cubicBezTo>
                  <a:pt x="5583262" y="-27426"/>
                  <a:pt x="5639348" y="-5676"/>
                  <a:pt x="5766137" y="0"/>
                </a:cubicBezTo>
                <a:cubicBezTo>
                  <a:pt x="5892926" y="5676"/>
                  <a:pt x="6352664" y="-27444"/>
                  <a:pt x="6575055" y="0"/>
                </a:cubicBezTo>
                <a:cubicBezTo>
                  <a:pt x="6797446" y="27444"/>
                  <a:pt x="6784046" y="4473"/>
                  <a:pt x="6913833" y="0"/>
                </a:cubicBezTo>
                <a:cubicBezTo>
                  <a:pt x="7043620" y="-4473"/>
                  <a:pt x="7452639" y="-26114"/>
                  <a:pt x="7605216" y="0"/>
                </a:cubicBezTo>
                <a:cubicBezTo>
                  <a:pt x="7757793" y="26114"/>
                  <a:pt x="8298967" y="35942"/>
                  <a:pt x="8531670" y="0"/>
                </a:cubicBezTo>
                <a:cubicBezTo>
                  <a:pt x="8764373" y="-35942"/>
                  <a:pt x="9211584" y="-18157"/>
                  <a:pt x="9458123" y="0"/>
                </a:cubicBezTo>
                <a:cubicBezTo>
                  <a:pt x="9704662" y="18157"/>
                  <a:pt x="10065276" y="-20224"/>
                  <a:pt x="10267042" y="0"/>
                </a:cubicBezTo>
                <a:cubicBezTo>
                  <a:pt x="10468808" y="20224"/>
                  <a:pt x="10625463" y="1251"/>
                  <a:pt x="10840890" y="0"/>
                </a:cubicBezTo>
                <a:cubicBezTo>
                  <a:pt x="11056317" y="-1251"/>
                  <a:pt x="11304341" y="39383"/>
                  <a:pt x="11753516" y="0"/>
                </a:cubicBezTo>
                <a:cubicBezTo>
                  <a:pt x="11774484" y="297206"/>
                  <a:pt x="11723323" y="363907"/>
                  <a:pt x="11753516" y="627395"/>
                </a:cubicBezTo>
                <a:cubicBezTo>
                  <a:pt x="11783709" y="890883"/>
                  <a:pt x="11745307" y="983151"/>
                  <a:pt x="11753516" y="1309347"/>
                </a:cubicBezTo>
                <a:cubicBezTo>
                  <a:pt x="11761725" y="1635543"/>
                  <a:pt x="11773700" y="1752356"/>
                  <a:pt x="11753516" y="1936742"/>
                </a:cubicBezTo>
                <a:cubicBezTo>
                  <a:pt x="11733332" y="2121128"/>
                  <a:pt x="11744347" y="2542920"/>
                  <a:pt x="11753516" y="2727806"/>
                </a:cubicBezTo>
                <a:cubicBezTo>
                  <a:pt x="11762685" y="2912692"/>
                  <a:pt x="11738138" y="3165612"/>
                  <a:pt x="11753516" y="3300645"/>
                </a:cubicBezTo>
                <a:cubicBezTo>
                  <a:pt x="11768894" y="3435678"/>
                  <a:pt x="11768704" y="3918073"/>
                  <a:pt x="11753516" y="4091708"/>
                </a:cubicBezTo>
                <a:cubicBezTo>
                  <a:pt x="11738328" y="4265343"/>
                  <a:pt x="11758824" y="4380370"/>
                  <a:pt x="11753516" y="4664547"/>
                </a:cubicBezTo>
                <a:cubicBezTo>
                  <a:pt x="11748208" y="4948724"/>
                  <a:pt x="11717319" y="5208809"/>
                  <a:pt x="11753516" y="5455611"/>
                </a:cubicBezTo>
                <a:cubicBezTo>
                  <a:pt x="11373915" y="5447055"/>
                  <a:pt x="11119455" y="5409837"/>
                  <a:pt x="10827062" y="5455611"/>
                </a:cubicBezTo>
                <a:cubicBezTo>
                  <a:pt x="10534669" y="5501385"/>
                  <a:pt x="10456257" y="5463611"/>
                  <a:pt x="10253214" y="5455611"/>
                </a:cubicBezTo>
                <a:cubicBezTo>
                  <a:pt x="10050171" y="5447611"/>
                  <a:pt x="9820586" y="5432369"/>
                  <a:pt x="9444296" y="5455611"/>
                </a:cubicBezTo>
                <a:cubicBezTo>
                  <a:pt x="9068006" y="5478853"/>
                  <a:pt x="9236843" y="5472232"/>
                  <a:pt x="9105518" y="5455611"/>
                </a:cubicBezTo>
                <a:cubicBezTo>
                  <a:pt x="8974193" y="5438990"/>
                  <a:pt x="8465652" y="5425873"/>
                  <a:pt x="8179064" y="5455611"/>
                </a:cubicBezTo>
                <a:cubicBezTo>
                  <a:pt x="7892476" y="5485349"/>
                  <a:pt x="7875386" y="5479358"/>
                  <a:pt x="7605216" y="5455611"/>
                </a:cubicBezTo>
                <a:cubicBezTo>
                  <a:pt x="7335046" y="5431864"/>
                  <a:pt x="7170060" y="5428102"/>
                  <a:pt x="6913833" y="5455611"/>
                </a:cubicBezTo>
                <a:cubicBezTo>
                  <a:pt x="6657606" y="5483120"/>
                  <a:pt x="6582159" y="5449247"/>
                  <a:pt x="6457520" y="5455611"/>
                </a:cubicBezTo>
                <a:cubicBezTo>
                  <a:pt x="6332881" y="5461975"/>
                  <a:pt x="5906974" y="5486314"/>
                  <a:pt x="5648602" y="5455611"/>
                </a:cubicBezTo>
                <a:cubicBezTo>
                  <a:pt x="5390230" y="5424908"/>
                  <a:pt x="5088175" y="5462416"/>
                  <a:pt x="4722148" y="5455611"/>
                </a:cubicBezTo>
                <a:cubicBezTo>
                  <a:pt x="4356121" y="5448806"/>
                  <a:pt x="4340850" y="5467341"/>
                  <a:pt x="4148300" y="5455611"/>
                </a:cubicBezTo>
                <a:cubicBezTo>
                  <a:pt x="3955750" y="5443881"/>
                  <a:pt x="3502603" y="5450577"/>
                  <a:pt x="3221846" y="5455611"/>
                </a:cubicBezTo>
                <a:cubicBezTo>
                  <a:pt x="2941089" y="5460645"/>
                  <a:pt x="2784514" y="5480996"/>
                  <a:pt x="2530463" y="5455611"/>
                </a:cubicBezTo>
                <a:cubicBezTo>
                  <a:pt x="2276412" y="5430226"/>
                  <a:pt x="1878079" y="5421397"/>
                  <a:pt x="1604009" y="5455611"/>
                </a:cubicBezTo>
                <a:cubicBezTo>
                  <a:pt x="1329939" y="5489825"/>
                  <a:pt x="1140516" y="5498918"/>
                  <a:pt x="677556" y="5455611"/>
                </a:cubicBezTo>
                <a:cubicBezTo>
                  <a:pt x="214596" y="5412304"/>
                  <a:pt x="254369" y="5425267"/>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753516" h="5455611" stroke="0" extrusionOk="0">
                <a:moveTo>
                  <a:pt x="0" y="0"/>
                </a:moveTo>
                <a:cubicBezTo>
                  <a:pt x="253231" y="-23186"/>
                  <a:pt x="372176" y="1004"/>
                  <a:pt x="573848" y="0"/>
                </a:cubicBezTo>
                <a:cubicBezTo>
                  <a:pt x="775520" y="-1004"/>
                  <a:pt x="834621" y="10426"/>
                  <a:pt x="912626" y="0"/>
                </a:cubicBezTo>
                <a:cubicBezTo>
                  <a:pt x="990631" y="-10426"/>
                  <a:pt x="1491093" y="16061"/>
                  <a:pt x="1839080" y="0"/>
                </a:cubicBezTo>
                <a:cubicBezTo>
                  <a:pt x="2187067" y="-16061"/>
                  <a:pt x="2205124" y="-12452"/>
                  <a:pt x="2412928" y="0"/>
                </a:cubicBezTo>
                <a:cubicBezTo>
                  <a:pt x="2620732" y="12452"/>
                  <a:pt x="2851539" y="-13918"/>
                  <a:pt x="2986776" y="0"/>
                </a:cubicBezTo>
                <a:cubicBezTo>
                  <a:pt x="3122013" y="13918"/>
                  <a:pt x="3505738" y="10034"/>
                  <a:pt x="3913229" y="0"/>
                </a:cubicBezTo>
                <a:cubicBezTo>
                  <a:pt x="4320720" y="-10034"/>
                  <a:pt x="4170852" y="-16717"/>
                  <a:pt x="4369542" y="0"/>
                </a:cubicBezTo>
                <a:cubicBezTo>
                  <a:pt x="4568232" y="16717"/>
                  <a:pt x="5082710" y="-11543"/>
                  <a:pt x="5295996" y="0"/>
                </a:cubicBezTo>
                <a:cubicBezTo>
                  <a:pt x="5509282" y="11543"/>
                  <a:pt x="5828000" y="24866"/>
                  <a:pt x="6222450" y="0"/>
                </a:cubicBezTo>
                <a:cubicBezTo>
                  <a:pt x="6616900" y="-24866"/>
                  <a:pt x="6615290" y="-17971"/>
                  <a:pt x="6913833" y="0"/>
                </a:cubicBezTo>
                <a:cubicBezTo>
                  <a:pt x="7212376" y="17971"/>
                  <a:pt x="7605135" y="5115"/>
                  <a:pt x="7840287" y="0"/>
                </a:cubicBezTo>
                <a:cubicBezTo>
                  <a:pt x="8075439" y="-5115"/>
                  <a:pt x="8215918" y="18756"/>
                  <a:pt x="8414135" y="0"/>
                </a:cubicBezTo>
                <a:cubicBezTo>
                  <a:pt x="8612352" y="-18756"/>
                  <a:pt x="8789004" y="17087"/>
                  <a:pt x="8987983" y="0"/>
                </a:cubicBezTo>
                <a:cubicBezTo>
                  <a:pt x="9186962" y="-17087"/>
                  <a:pt x="9472868" y="8091"/>
                  <a:pt x="9796901" y="0"/>
                </a:cubicBezTo>
                <a:cubicBezTo>
                  <a:pt x="10120934" y="-8091"/>
                  <a:pt x="10091241" y="3419"/>
                  <a:pt x="10370749" y="0"/>
                </a:cubicBezTo>
                <a:cubicBezTo>
                  <a:pt x="10650257" y="-3419"/>
                  <a:pt x="11297139" y="32991"/>
                  <a:pt x="11753516" y="0"/>
                </a:cubicBezTo>
                <a:cubicBezTo>
                  <a:pt x="11741153" y="176599"/>
                  <a:pt x="11777299" y="551213"/>
                  <a:pt x="11753516" y="791064"/>
                </a:cubicBezTo>
                <a:cubicBezTo>
                  <a:pt x="11729733" y="1030915"/>
                  <a:pt x="11788507" y="1324704"/>
                  <a:pt x="11753516" y="1527571"/>
                </a:cubicBezTo>
                <a:cubicBezTo>
                  <a:pt x="11718525" y="1730438"/>
                  <a:pt x="11738287" y="2101599"/>
                  <a:pt x="11753516" y="2264079"/>
                </a:cubicBezTo>
                <a:cubicBezTo>
                  <a:pt x="11768745" y="2426559"/>
                  <a:pt x="11771885" y="2601754"/>
                  <a:pt x="11753516" y="2782362"/>
                </a:cubicBezTo>
                <a:cubicBezTo>
                  <a:pt x="11735147" y="2962970"/>
                  <a:pt x="11753305" y="3207743"/>
                  <a:pt x="11753516" y="3355201"/>
                </a:cubicBezTo>
                <a:cubicBezTo>
                  <a:pt x="11753727" y="3502659"/>
                  <a:pt x="11764480" y="3815545"/>
                  <a:pt x="11753516" y="4091708"/>
                </a:cubicBezTo>
                <a:cubicBezTo>
                  <a:pt x="11742552" y="4367871"/>
                  <a:pt x="11745058" y="4523673"/>
                  <a:pt x="11753516" y="4719104"/>
                </a:cubicBezTo>
                <a:cubicBezTo>
                  <a:pt x="11761974" y="4914535"/>
                  <a:pt x="11760121" y="5166456"/>
                  <a:pt x="11753516" y="5455611"/>
                </a:cubicBezTo>
                <a:cubicBezTo>
                  <a:pt x="11509644" y="5459590"/>
                  <a:pt x="11323405" y="5416262"/>
                  <a:pt x="10944598" y="5455611"/>
                </a:cubicBezTo>
                <a:cubicBezTo>
                  <a:pt x="10565791" y="5494960"/>
                  <a:pt x="10750415" y="5443787"/>
                  <a:pt x="10605820" y="5455611"/>
                </a:cubicBezTo>
                <a:cubicBezTo>
                  <a:pt x="10461225" y="5467435"/>
                  <a:pt x="10238716" y="5489455"/>
                  <a:pt x="9914436" y="5455611"/>
                </a:cubicBezTo>
                <a:cubicBezTo>
                  <a:pt x="9590156" y="5421767"/>
                  <a:pt x="9598832" y="5456280"/>
                  <a:pt x="9458123" y="5455611"/>
                </a:cubicBezTo>
                <a:cubicBezTo>
                  <a:pt x="9317414" y="5454942"/>
                  <a:pt x="9006596" y="5460216"/>
                  <a:pt x="8649205" y="5455611"/>
                </a:cubicBezTo>
                <a:cubicBezTo>
                  <a:pt x="8291814" y="5451006"/>
                  <a:pt x="8379000" y="5474863"/>
                  <a:pt x="8192892" y="5455611"/>
                </a:cubicBezTo>
                <a:cubicBezTo>
                  <a:pt x="8006784" y="5436359"/>
                  <a:pt x="7597500" y="5438012"/>
                  <a:pt x="7383974" y="5455611"/>
                </a:cubicBezTo>
                <a:cubicBezTo>
                  <a:pt x="7170448" y="5473210"/>
                  <a:pt x="7130052" y="5457556"/>
                  <a:pt x="7045196" y="5455611"/>
                </a:cubicBezTo>
                <a:cubicBezTo>
                  <a:pt x="6960340" y="5453666"/>
                  <a:pt x="6471597" y="5432432"/>
                  <a:pt x="6236277" y="5455611"/>
                </a:cubicBezTo>
                <a:cubicBezTo>
                  <a:pt x="6000957" y="5478790"/>
                  <a:pt x="5963751" y="5436343"/>
                  <a:pt x="5779964" y="5455611"/>
                </a:cubicBezTo>
                <a:cubicBezTo>
                  <a:pt x="5596177" y="5474879"/>
                  <a:pt x="5597990" y="5467724"/>
                  <a:pt x="5441187" y="5455611"/>
                </a:cubicBezTo>
                <a:cubicBezTo>
                  <a:pt x="5284384" y="5443498"/>
                  <a:pt x="5166172" y="5462491"/>
                  <a:pt x="4984874" y="5455611"/>
                </a:cubicBezTo>
                <a:cubicBezTo>
                  <a:pt x="4803576" y="5448731"/>
                  <a:pt x="4481218" y="5416030"/>
                  <a:pt x="4175955" y="5455611"/>
                </a:cubicBezTo>
                <a:cubicBezTo>
                  <a:pt x="3870692" y="5495192"/>
                  <a:pt x="3898500" y="5474791"/>
                  <a:pt x="3719642" y="5455611"/>
                </a:cubicBezTo>
                <a:cubicBezTo>
                  <a:pt x="3540784" y="5436431"/>
                  <a:pt x="3489226" y="5458872"/>
                  <a:pt x="3380864" y="5455611"/>
                </a:cubicBezTo>
                <a:cubicBezTo>
                  <a:pt x="3272502" y="5452350"/>
                  <a:pt x="3123104" y="5462387"/>
                  <a:pt x="2924551" y="5455611"/>
                </a:cubicBezTo>
                <a:cubicBezTo>
                  <a:pt x="2725998" y="5448835"/>
                  <a:pt x="2476709" y="5477783"/>
                  <a:pt x="2350703" y="5455611"/>
                </a:cubicBezTo>
                <a:cubicBezTo>
                  <a:pt x="2224697" y="5433439"/>
                  <a:pt x="1911140" y="5465574"/>
                  <a:pt x="1659320" y="5455611"/>
                </a:cubicBezTo>
                <a:cubicBezTo>
                  <a:pt x="1407500" y="5445648"/>
                  <a:pt x="1430375" y="5440037"/>
                  <a:pt x="1203007" y="5455611"/>
                </a:cubicBezTo>
                <a:cubicBezTo>
                  <a:pt x="975639" y="5471185"/>
                  <a:pt x="347345" y="5438748"/>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1804735" y="609307"/>
            <a:ext cx="8626642" cy="715089"/>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「自行車戶外教育」行前討論與說明</a:t>
            </a:r>
          </a:p>
        </p:txBody>
      </p:sp>
      <p:sp>
        <p:nvSpPr>
          <p:cNvPr id="12" name="文字方塊 11">
            <a:extLst>
              <a:ext uri="{FF2B5EF4-FFF2-40B4-BE49-F238E27FC236}">
                <a16:creationId xmlns:a16="http://schemas.microsoft.com/office/drawing/2014/main" id="{CC39E613-8611-33AC-B5DE-51B2FAF8E08A}"/>
              </a:ext>
            </a:extLst>
          </p:cNvPr>
          <p:cNvSpPr txBox="1"/>
          <p:nvPr/>
        </p:nvSpPr>
        <p:spPr>
          <a:xfrm>
            <a:off x="2432125" y="1696753"/>
            <a:ext cx="9335923" cy="1077218"/>
          </a:xfrm>
          <a:prstGeom prst="rect">
            <a:avLst/>
          </a:prstGeom>
          <a:noFill/>
        </p:spPr>
        <p:txBody>
          <a:bodyPr wrap="square">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可以自行準備、借用或租借自行車嗎？</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家長可以擔任愛心志工，協助照顧騎乘安全嗎？</a:t>
            </a:r>
          </a:p>
        </p:txBody>
      </p:sp>
      <p:pic>
        <p:nvPicPr>
          <p:cNvPr id="6" name="圖片 5">
            <a:extLst>
              <a:ext uri="{FF2B5EF4-FFF2-40B4-BE49-F238E27FC236}">
                <a16:creationId xmlns:a16="http://schemas.microsoft.com/office/drawing/2014/main" id="{1D89F697-CC6E-95EF-7C14-E5DCEB868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48545" y="4597905"/>
            <a:ext cx="2157770" cy="2075961"/>
          </a:xfrm>
          <a:prstGeom prst="rect">
            <a:avLst/>
          </a:prstGeom>
        </p:spPr>
      </p:pic>
      <p:sp>
        <p:nvSpPr>
          <p:cNvPr id="7" name="矩形 6">
            <a:extLst>
              <a:ext uri="{FF2B5EF4-FFF2-40B4-BE49-F238E27FC236}">
                <a16:creationId xmlns:a16="http://schemas.microsoft.com/office/drawing/2014/main" id="{CC5400EE-449E-426E-2AC4-13FB2BBB611A}"/>
              </a:ext>
            </a:extLst>
          </p:cNvPr>
          <p:cNvSpPr/>
          <p:nvPr/>
        </p:nvSpPr>
        <p:spPr>
          <a:xfrm>
            <a:off x="613597" y="1761878"/>
            <a:ext cx="1720523" cy="715089"/>
          </a:xfrm>
          <a:prstGeom prst="rect">
            <a:avLst/>
          </a:prstGeom>
          <a:solidFill>
            <a:srgbClr val="FDED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行前討論</a:t>
            </a:r>
          </a:p>
        </p:txBody>
      </p:sp>
      <p:sp>
        <p:nvSpPr>
          <p:cNvPr id="16" name="文字方塊 15">
            <a:extLst>
              <a:ext uri="{FF2B5EF4-FFF2-40B4-BE49-F238E27FC236}">
                <a16:creationId xmlns:a16="http://schemas.microsoft.com/office/drawing/2014/main" id="{6C91394D-29F9-8A09-A461-5F8921A12435}"/>
              </a:ext>
            </a:extLst>
          </p:cNvPr>
          <p:cNvSpPr txBox="1"/>
          <p:nvPr/>
        </p:nvSpPr>
        <p:spPr>
          <a:xfrm>
            <a:off x="2423795" y="3520401"/>
            <a:ext cx="9511525" cy="2062103"/>
          </a:xfrm>
          <a:prstGeom prst="rect">
            <a:avLst/>
          </a:prstGeom>
          <a:noFill/>
        </p:spPr>
        <p:txBody>
          <a:bodyPr wrap="square">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請運用課餘時間及日常練習騎乘。</a:t>
            </a:r>
            <a:endParaRPr kumimoji="0" lang="en-US" altLang="zh-TW"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複習自行車基本檢查、簡易維修、騎乘注意事項、解決危險的方法等。</a:t>
            </a: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3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請家長簽戶外教育家長同意書。</a:t>
            </a:r>
          </a:p>
        </p:txBody>
      </p:sp>
      <p:sp>
        <p:nvSpPr>
          <p:cNvPr id="18" name="矩形 17">
            <a:extLst>
              <a:ext uri="{FF2B5EF4-FFF2-40B4-BE49-F238E27FC236}">
                <a16:creationId xmlns:a16="http://schemas.microsoft.com/office/drawing/2014/main" id="{91F2EEA2-2E37-9D4F-2D03-0D6363196E3B}"/>
              </a:ext>
            </a:extLst>
          </p:cNvPr>
          <p:cNvSpPr/>
          <p:nvPr/>
        </p:nvSpPr>
        <p:spPr>
          <a:xfrm>
            <a:off x="613597" y="3526357"/>
            <a:ext cx="1720523" cy="715089"/>
          </a:xfrm>
          <a:prstGeom prst="rect">
            <a:avLst/>
          </a:prstGeom>
          <a:solidFill>
            <a:srgbClr val="FDEDF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注意事項</a:t>
            </a:r>
          </a:p>
        </p:txBody>
      </p:sp>
      <p:sp>
        <p:nvSpPr>
          <p:cNvPr id="19" name="文字方塊 18">
            <a:extLst>
              <a:ext uri="{FF2B5EF4-FFF2-40B4-BE49-F238E27FC236}">
                <a16:creationId xmlns:a16="http://schemas.microsoft.com/office/drawing/2014/main" id="{1901D67E-90B7-7A4D-5852-6FD8724D5C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lang="zh-TW" altLang="en-US" sz="1200" dirty="0">
                <a:solidFill>
                  <a:prstClr val="black"/>
                </a:solidFill>
                <a:latin typeface="微軟正黑體" panose="020B0604030504040204" pitchFamily="34" charset="-120"/>
                <a:ea typeface="微軟正黑體" panose="020B0604030504040204" pitchFamily="34" charset="-120"/>
              </a:rPr>
              <a:t>發展活動</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│活動二：行前規劃與實踐體驗</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55925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398377" y="1046789"/>
            <a:ext cx="11440694" cy="5455611"/>
          </a:xfrm>
          <a:custGeom>
            <a:avLst/>
            <a:gdLst>
              <a:gd name="connsiteX0" fmla="*/ 0 w 11440694"/>
              <a:gd name="connsiteY0" fmla="*/ 0 h 5455611"/>
              <a:gd name="connsiteX1" fmla="*/ 901796 w 11440694"/>
              <a:gd name="connsiteY1" fmla="*/ 0 h 5455611"/>
              <a:gd name="connsiteX2" fmla="*/ 1803592 w 11440694"/>
              <a:gd name="connsiteY2" fmla="*/ 0 h 5455611"/>
              <a:gd name="connsiteX3" fmla="*/ 2476574 w 11440694"/>
              <a:gd name="connsiteY3" fmla="*/ 0 h 5455611"/>
              <a:gd name="connsiteX4" fmla="*/ 3263963 w 11440694"/>
              <a:gd name="connsiteY4" fmla="*/ 0 h 5455611"/>
              <a:gd name="connsiteX5" fmla="*/ 3936945 w 11440694"/>
              <a:gd name="connsiteY5" fmla="*/ 0 h 5455611"/>
              <a:gd name="connsiteX6" fmla="*/ 4609927 w 11440694"/>
              <a:gd name="connsiteY6" fmla="*/ 0 h 5455611"/>
              <a:gd name="connsiteX7" fmla="*/ 5282909 w 11440694"/>
              <a:gd name="connsiteY7" fmla="*/ 0 h 5455611"/>
              <a:gd name="connsiteX8" fmla="*/ 5612670 w 11440694"/>
              <a:gd name="connsiteY8" fmla="*/ 0 h 5455611"/>
              <a:gd name="connsiteX9" fmla="*/ 6400059 w 11440694"/>
              <a:gd name="connsiteY9" fmla="*/ 0 h 5455611"/>
              <a:gd name="connsiteX10" fmla="*/ 6729820 w 11440694"/>
              <a:gd name="connsiteY10" fmla="*/ 0 h 5455611"/>
              <a:gd name="connsiteX11" fmla="*/ 7402802 w 11440694"/>
              <a:gd name="connsiteY11" fmla="*/ 0 h 5455611"/>
              <a:gd name="connsiteX12" fmla="*/ 8304598 w 11440694"/>
              <a:gd name="connsiteY12" fmla="*/ 0 h 5455611"/>
              <a:gd name="connsiteX13" fmla="*/ 9206394 w 11440694"/>
              <a:gd name="connsiteY13" fmla="*/ 0 h 5455611"/>
              <a:gd name="connsiteX14" fmla="*/ 9993783 w 11440694"/>
              <a:gd name="connsiteY14" fmla="*/ 0 h 5455611"/>
              <a:gd name="connsiteX15" fmla="*/ 10552358 w 11440694"/>
              <a:gd name="connsiteY15" fmla="*/ 0 h 5455611"/>
              <a:gd name="connsiteX16" fmla="*/ 11440694 w 11440694"/>
              <a:gd name="connsiteY16" fmla="*/ 0 h 5455611"/>
              <a:gd name="connsiteX17" fmla="*/ 11440694 w 11440694"/>
              <a:gd name="connsiteY17" fmla="*/ 627395 h 5455611"/>
              <a:gd name="connsiteX18" fmla="*/ 11440694 w 11440694"/>
              <a:gd name="connsiteY18" fmla="*/ 1309347 h 5455611"/>
              <a:gd name="connsiteX19" fmla="*/ 11440694 w 11440694"/>
              <a:gd name="connsiteY19" fmla="*/ 1936742 h 5455611"/>
              <a:gd name="connsiteX20" fmla="*/ 11440694 w 11440694"/>
              <a:gd name="connsiteY20" fmla="*/ 2727806 h 5455611"/>
              <a:gd name="connsiteX21" fmla="*/ 11440694 w 11440694"/>
              <a:gd name="connsiteY21" fmla="*/ 3300645 h 5455611"/>
              <a:gd name="connsiteX22" fmla="*/ 11440694 w 11440694"/>
              <a:gd name="connsiteY22" fmla="*/ 4091708 h 5455611"/>
              <a:gd name="connsiteX23" fmla="*/ 11440694 w 11440694"/>
              <a:gd name="connsiteY23" fmla="*/ 4664547 h 5455611"/>
              <a:gd name="connsiteX24" fmla="*/ 11440694 w 11440694"/>
              <a:gd name="connsiteY24" fmla="*/ 5455611 h 5455611"/>
              <a:gd name="connsiteX25" fmla="*/ 10538898 w 11440694"/>
              <a:gd name="connsiteY25" fmla="*/ 5455611 h 5455611"/>
              <a:gd name="connsiteX26" fmla="*/ 9980323 w 11440694"/>
              <a:gd name="connsiteY26" fmla="*/ 5455611 h 5455611"/>
              <a:gd name="connsiteX27" fmla="*/ 9192934 w 11440694"/>
              <a:gd name="connsiteY27" fmla="*/ 5455611 h 5455611"/>
              <a:gd name="connsiteX28" fmla="*/ 8863173 w 11440694"/>
              <a:gd name="connsiteY28" fmla="*/ 5455611 h 5455611"/>
              <a:gd name="connsiteX29" fmla="*/ 7961377 w 11440694"/>
              <a:gd name="connsiteY29" fmla="*/ 5455611 h 5455611"/>
              <a:gd name="connsiteX30" fmla="*/ 7402802 w 11440694"/>
              <a:gd name="connsiteY30" fmla="*/ 5455611 h 5455611"/>
              <a:gd name="connsiteX31" fmla="*/ 6729820 w 11440694"/>
              <a:gd name="connsiteY31" fmla="*/ 5455611 h 5455611"/>
              <a:gd name="connsiteX32" fmla="*/ 6285652 w 11440694"/>
              <a:gd name="connsiteY32" fmla="*/ 5455611 h 5455611"/>
              <a:gd name="connsiteX33" fmla="*/ 5498263 w 11440694"/>
              <a:gd name="connsiteY33" fmla="*/ 5455611 h 5455611"/>
              <a:gd name="connsiteX34" fmla="*/ 4596467 w 11440694"/>
              <a:gd name="connsiteY34" fmla="*/ 5455611 h 5455611"/>
              <a:gd name="connsiteX35" fmla="*/ 4037892 w 11440694"/>
              <a:gd name="connsiteY35" fmla="*/ 5455611 h 5455611"/>
              <a:gd name="connsiteX36" fmla="*/ 3136096 w 11440694"/>
              <a:gd name="connsiteY36" fmla="*/ 5455611 h 5455611"/>
              <a:gd name="connsiteX37" fmla="*/ 2463114 w 11440694"/>
              <a:gd name="connsiteY37" fmla="*/ 5455611 h 5455611"/>
              <a:gd name="connsiteX38" fmla="*/ 1561318 w 11440694"/>
              <a:gd name="connsiteY38" fmla="*/ 5455611 h 5455611"/>
              <a:gd name="connsiteX39" fmla="*/ 659522 w 11440694"/>
              <a:gd name="connsiteY39" fmla="*/ 5455611 h 5455611"/>
              <a:gd name="connsiteX40" fmla="*/ 0 w 11440694"/>
              <a:gd name="connsiteY40" fmla="*/ 5455611 h 5455611"/>
              <a:gd name="connsiteX41" fmla="*/ 0 w 11440694"/>
              <a:gd name="connsiteY41" fmla="*/ 4828216 h 5455611"/>
              <a:gd name="connsiteX42" fmla="*/ 0 w 11440694"/>
              <a:gd name="connsiteY42" fmla="*/ 4091708 h 5455611"/>
              <a:gd name="connsiteX43" fmla="*/ 0 w 11440694"/>
              <a:gd name="connsiteY43" fmla="*/ 3300645 h 5455611"/>
              <a:gd name="connsiteX44" fmla="*/ 0 w 11440694"/>
              <a:gd name="connsiteY44" fmla="*/ 2782362 h 5455611"/>
              <a:gd name="connsiteX45" fmla="*/ 0 w 11440694"/>
              <a:gd name="connsiteY45" fmla="*/ 2264079 h 5455611"/>
              <a:gd name="connsiteX46" fmla="*/ 0 w 11440694"/>
              <a:gd name="connsiteY46" fmla="*/ 1473015 h 5455611"/>
              <a:gd name="connsiteX47" fmla="*/ 0 w 11440694"/>
              <a:gd name="connsiteY47" fmla="*/ 845620 h 5455611"/>
              <a:gd name="connsiteX48" fmla="*/ 0 w 11440694"/>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440694" h="5455611" fill="none" extrusionOk="0">
                <a:moveTo>
                  <a:pt x="0" y="0"/>
                </a:moveTo>
                <a:cubicBezTo>
                  <a:pt x="223775" y="-42795"/>
                  <a:pt x="585850" y="2117"/>
                  <a:pt x="901796" y="0"/>
                </a:cubicBezTo>
                <a:cubicBezTo>
                  <a:pt x="1217742" y="-2117"/>
                  <a:pt x="1408915" y="-29447"/>
                  <a:pt x="1803592" y="0"/>
                </a:cubicBezTo>
                <a:cubicBezTo>
                  <a:pt x="2198269" y="29447"/>
                  <a:pt x="2300983" y="29477"/>
                  <a:pt x="2476574" y="0"/>
                </a:cubicBezTo>
                <a:cubicBezTo>
                  <a:pt x="2652165" y="-29477"/>
                  <a:pt x="2929714" y="14067"/>
                  <a:pt x="3263963" y="0"/>
                </a:cubicBezTo>
                <a:cubicBezTo>
                  <a:pt x="3598212" y="-14067"/>
                  <a:pt x="3778668" y="23212"/>
                  <a:pt x="3936945" y="0"/>
                </a:cubicBezTo>
                <a:cubicBezTo>
                  <a:pt x="4095222" y="-23212"/>
                  <a:pt x="4282249" y="24851"/>
                  <a:pt x="4609927" y="0"/>
                </a:cubicBezTo>
                <a:cubicBezTo>
                  <a:pt x="4937605" y="-24851"/>
                  <a:pt x="5011587" y="2599"/>
                  <a:pt x="5282909" y="0"/>
                </a:cubicBezTo>
                <a:cubicBezTo>
                  <a:pt x="5554231" y="-2599"/>
                  <a:pt x="5532148" y="2939"/>
                  <a:pt x="5612670" y="0"/>
                </a:cubicBezTo>
                <a:cubicBezTo>
                  <a:pt x="5693192" y="-2939"/>
                  <a:pt x="6136083" y="7315"/>
                  <a:pt x="6400059" y="0"/>
                </a:cubicBezTo>
                <a:cubicBezTo>
                  <a:pt x="6664035" y="-7315"/>
                  <a:pt x="6583728" y="-9475"/>
                  <a:pt x="6729820" y="0"/>
                </a:cubicBezTo>
                <a:cubicBezTo>
                  <a:pt x="6875912" y="9475"/>
                  <a:pt x="7242358" y="-3417"/>
                  <a:pt x="7402802" y="0"/>
                </a:cubicBezTo>
                <a:cubicBezTo>
                  <a:pt x="7563246" y="3417"/>
                  <a:pt x="8024391" y="-11351"/>
                  <a:pt x="8304598" y="0"/>
                </a:cubicBezTo>
                <a:cubicBezTo>
                  <a:pt x="8584805" y="11351"/>
                  <a:pt x="8948903" y="-19947"/>
                  <a:pt x="9206394" y="0"/>
                </a:cubicBezTo>
                <a:cubicBezTo>
                  <a:pt x="9463885" y="19947"/>
                  <a:pt x="9639330" y="-8887"/>
                  <a:pt x="9993783" y="0"/>
                </a:cubicBezTo>
                <a:cubicBezTo>
                  <a:pt x="10348236" y="8887"/>
                  <a:pt x="10318547" y="-2634"/>
                  <a:pt x="10552358" y="0"/>
                </a:cubicBezTo>
                <a:cubicBezTo>
                  <a:pt x="10786169" y="2634"/>
                  <a:pt x="11075925" y="30963"/>
                  <a:pt x="11440694" y="0"/>
                </a:cubicBezTo>
                <a:cubicBezTo>
                  <a:pt x="11461662" y="297206"/>
                  <a:pt x="11410501" y="363907"/>
                  <a:pt x="11440694" y="627395"/>
                </a:cubicBezTo>
                <a:cubicBezTo>
                  <a:pt x="11470887" y="890883"/>
                  <a:pt x="11432485" y="983151"/>
                  <a:pt x="11440694" y="1309347"/>
                </a:cubicBezTo>
                <a:cubicBezTo>
                  <a:pt x="11448903" y="1635543"/>
                  <a:pt x="11460878" y="1752356"/>
                  <a:pt x="11440694" y="1936742"/>
                </a:cubicBezTo>
                <a:cubicBezTo>
                  <a:pt x="11420510" y="2121128"/>
                  <a:pt x="11431525" y="2542920"/>
                  <a:pt x="11440694" y="2727806"/>
                </a:cubicBezTo>
                <a:cubicBezTo>
                  <a:pt x="11449863" y="2912692"/>
                  <a:pt x="11425316" y="3165612"/>
                  <a:pt x="11440694" y="3300645"/>
                </a:cubicBezTo>
                <a:cubicBezTo>
                  <a:pt x="11456072" y="3435678"/>
                  <a:pt x="11455882" y="3918073"/>
                  <a:pt x="11440694" y="4091708"/>
                </a:cubicBezTo>
                <a:cubicBezTo>
                  <a:pt x="11425506" y="4265343"/>
                  <a:pt x="11446002" y="4380370"/>
                  <a:pt x="11440694" y="4664547"/>
                </a:cubicBezTo>
                <a:cubicBezTo>
                  <a:pt x="11435386" y="4948724"/>
                  <a:pt x="11404497" y="5208809"/>
                  <a:pt x="11440694" y="5455611"/>
                </a:cubicBezTo>
                <a:cubicBezTo>
                  <a:pt x="11114457" y="5424376"/>
                  <a:pt x="10785175" y="5458737"/>
                  <a:pt x="10538898" y="5455611"/>
                </a:cubicBezTo>
                <a:cubicBezTo>
                  <a:pt x="10292621" y="5452485"/>
                  <a:pt x="10101237" y="5466756"/>
                  <a:pt x="9980323" y="5455611"/>
                </a:cubicBezTo>
                <a:cubicBezTo>
                  <a:pt x="9859409" y="5444466"/>
                  <a:pt x="9368032" y="5437798"/>
                  <a:pt x="9192934" y="5455611"/>
                </a:cubicBezTo>
                <a:cubicBezTo>
                  <a:pt x="9017836" y="5473424"/>
                  <a:pt x="8955177" y="5463234"/>
                  <a:pt x="8863173" y="5455611"/>
                </a:cubicBezTo>
                <a:cubicBezTo>
                  <a:pt x="8771169" y="5447988"/>
                  <a:pt x="8180540" y="5432939"/>
                  <a:pt x="7961377" y="5455611"/>
                </a:cubicBezTo>
                <a:cubicBezTo>
                  <a:pt x="7742214" y="5478283"/>
                  <a:pt x="7532331" y="5448594"/>
                  <a:pt x="7402802" y="5455611"/>
                </a:cubicBezTo>
                <a:cubicBezTo>
                  <a:pt x="7273273" y="5462628"/>
                  <a:pt x="6914730" y="5442431"/>
                  <a:pt x="6729820" y="5455611"/>
                </a:cubicBezTo>
                <a:cubicBezTo>
                  <a:pt x="6544910" y="5468791"/>
                  <a:pt x="6418227" y="5474462"/>
                  <a:pt x="6285652" y="5455611"/>
                </a:cubicBezTo>
                <a:cubicBezTo>
                  <a:pt x="6153077" y="5436760"/>
                  <a:pt x="5705057" y="5492383"/>
                  <a:pt x="5498263" y="5455611"/>
                </a:cubicBezTo>
                <a:cubicBezTo>
                  <a:pt x="5291469" y="5418839"/>
                  <a:pt x="4987091" y="5431997"/>
                  <a:pt x="4596467" y="5455611"/>
                </a:cubicBezTo>
                <a:cubicBezTo>
                  <a:pt x="4205843" y="5479225"/>
                  <a:pt x="4242379" y="5458591"/>
                  <a:pt x="4037892" y="5455611"/>
                </a:cubicBezTo>
                <a:cubicBezTo>
                  <a:pt x="3833405" y="5452631"/>
                  <a:pt x="3510395" y="5484774"/>
                  <a:pt x="3136096" y="5455611"/>
                </a:cubicBezTo>
                <a:cubicBezTo>
                  <a:pt x="2761797" y="5426448"/>
                  <a:pt x="2770064" y="5426962"/>
                  <a:pt x="2463114" y="5455611"/>
                </a:cubicBezTo>
                <a:cubicBezTo>
                  <a:pt x="2156164" y="5484260"/>
                  <a:pt x="1747565" y="5485573"/>
                  <a:pt x="1561318" y="5455611"/>
                </a:cubicBezTo>
                <a:cubicBezTo>
                  <a:pt x="1375071" y="5425649"/>
                  <a:pt x="921573" y="5490917"/>
                  <a:pt x="659522" y="5455611"/>
                </a:cubicBezTo>
                <a:cubicBezTo>
                  <a:pt x="397471" y="5420305"/>
                  <a:pt x="262225" y="5474201"/>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440694" h="5455611" stroke="0" extrusionOk="0">
                <a:moveTo>
                  <a:pt x="0" y="0"/>
                </a:moveTo>
                <a:cubicBezTo>
                  <a:pt x="275653" y="13946"/>
                  <a:pt x="368010" y="-14902"/>
                  <a:pt x="558575" y="0"/>
                </a:cubicBezTo>
                <a:cubicBezTo>
                  <a:pt x="749140" y="14902"/>
                  <a:pt x="729497" y="-3228"/>
                  <a:pt x="888336" y="0"/>
                </a:cubicBezTo>
                <a:cubicBezTo>
                  <a:pt x="1047175" y="3228"/>
                  <a:pt x="1340446" y="14110"/>
                  <a:pt x="1790132" y="0"/>
                </a:cubicBezTo>
                <a:cubicBezTo>
                  <a:pt x="2239818" y="-14110"/>
                  <a:pt x="2150246" y="-6898"/>
                  <a:pt x="2348707" y="0"/>
                </a:cubicBezTo>
                <a:cubicBezTo>
                  <a:pt x="2547168" y="6898"/>
                  <a:pt x="2645032" y="-25881"/>
                  <a:pt x="2907282" y="0"/>
                </a:cubicBezTo>
                <a:cubicBezTo>
                  <a:pt x="3169532" y="25881"/>
                  <a:pt x="3602735" y="9746"/>
                  <a:pt x="3809078" y="0"/>
                </a:cubicBezTo>
                <a:cubicBezTo>
                  <a:pt x="4015421" y="-9746"/>
                  <a:pt x="4117327" y="18715"/>
                  <a:pt x="4253246" y="0"/>
                </a:cubicBezTo>
                <a:cubicBezTo>
                  <a:pt x="4389165" y="-18715"/>
                  <a:pt x="4904768" y="-11034"/>
                  <a:pt x="5155042" y="0"/>
                </a:cubicBezTo>
                <a:cubicBezTo>
                  <a:pt x="5405316" y="11034"/>
                  <a:pt x="5786977" y="23555"/>
                  <a:pt x="6056838" y="0"/>
                </a:cubicBezTo>
                <a:cubicBezTo>
                  <a:pt x="6326699" y="-23555"/>
                  <a:pt x="6527755" y="-20182"/>
                  <a:pt x="6729820" y="0"/>
                </a:cubicBezTo>
                <a:cubicBezTo>
                  <a:pt x="6931885" y="20182"/>
                  <a:pt x="7314200" y="-11371"/>
                  <a:pt x="7631616" y="0"/>
                </a:cubicBezTo>
                <a:cubicBezTo>
                  <a:pt x="7949032" y="11371"/>
                  <a:pt x="7951060" y="-5007"/>
                  <a:pt x="8190191" y="0"/>
                </a:cubicBezTo>
                <a:cubicBezTo>
                  <a:pt x="8429322" y="5007"/>
                  <a:pt x="8480602" y="11929"/>
                  <a:pt x="8748766" y="0"/>
                </a:cubicBezTo>
                <a:cubicBezTo>
                  <a:pt x="9016930" y="-11929"/>
                  <a:pt x="9272896" y="20731"/>
                  <a:pt x="9536155" y="0"/>
                </a:cubicBezTo>
                <a:cubicBezTo>
                  <a:pt x="9799414" y="-20731"/>
                  <a:pt x="9874479" y="-11400"/>
                  <a:pt x="10094730" y="0"/>
                </a:cubicBezTo>
                <a:cubicBezTo>
                  <a:pt x="10314981" y="11400"/>
                  <a:pt x="10974632" y="-18160"/>
                  <a:pt x="11440694" y="0"/>
                </a:cubicBezTo>
                <a:cubicBezTo>
                  <a:pt x="11428331" y="176599"/>
                  <a:pt x="11464477" y="551213"/>
                  <a:pt x="11440694" y="791064"/>
                </a:cubicBezTo>
                <a:cubicBezTo>
                  <a:pt x="11416911" y="1030915"/>
                  <a:pt x="11475685" y="1324704"/>
                  <a:pt x="11440694" y="1527571"/>
                </a:cubicBezTo>
                <a:cubicBezTo>
                  <a:pt x="11405703" y="1730438"/>
                  <a:pt x="11425465" y="2101599"/>
                  <a:pt x="11440694" y="2264079"/>
                </a:cubicBezTo>
                <a:cubicBezTo>
                  <a:pt x="11455923" y="2426559"/>
                  <a:pt x="11459063" y="2601754"/>
                  <a:pt x="11440694" y="2782362"/>
                </a:cubicBezTo>
                <a:cubicBezTo>
                  <a:pt x="11422325" y="2962970"/>
                  <a:pt x="11440483" y="3207743"/>
                  <a:pt x="11440694" y="3355201"/>
                </a:cubicBezTo>
                <a:cubicBezTo>
                  <a:pt x="11440905" y="3502659"/>
                  <a:pt x="11451658" y="3815545"/>
                  <a:pt x="11440694" y="4091708"/>
                </a:cubicBezTo>
                <a:cubicBezTo>
                  <a:pt x="11429730" y="4367871"/>
                  <a:pt x="11432236" y="4523673"/>
                  <a:pt x="11440694" y="4719104"/>
                </a:cubicBezTo>
                <a:cubicBezTo>
                  <a:pt x="11449152" y="4914535"/>
                  <a:pt x="11447299" y="5166456"/>
                  <a:pt x="11440694" y="5455611"/>
                </a:cubicBezTo>
                <a:cubicBezTo>
                  <a:pt x="11174182" y="5416301"/>
                  <a:pt x="10835353" y="5460541"/>
                  <a:pt x="10653305" y="5455611"/>
                </a:cubicBezTo>
                <a:cubicBezTo>
                  <a:pt x="10471257" y="5450681"/>
                  <a:pt x="10395969" y="5471221"/>
                  <a:pt x="10323544" y="5455611"/>
                </a:cubicBezTo>
                <a:cubicBezTo>
                  <a:pt x="10251119" y="5440001"/>
                  <a:pt x="9926121" y="5451111"/>
                  <a:pt x="9650562" y="5455611"/>
                </a:cubicBezTo>
                <a:cubicBezTo>
                  <a:pt x="9375003" y="5460111"/>
                  <a:pt x="9368538" y="5434194"/>
                  <a:pt x="9206394" y="5455611"/>
                </a:cubicBezTo>
                <a:cubicBezTo>
                  <a:pt x="9044250" y="5477028"/>
                  <a:pt x="8652902" y="5440545"/>
                  <a:pt x="8419005" y="5455611"/>
                </a:cubicBezTo>
                <a:cubicBezTo>
                  <a:pt x="8185108" y="5470677"/>
                  <a:pt x="8159992" y="5443899"/>
                  <a:pt x="7974837" y="5455611"/>
                </a:cubicBezTo>
                <a:cubicBezTo>
                  <a:pt x="7789682" y="5467323"/>
                  <a:pt x="7485770" y="5421087"/>
                  <a:pt x="7187448" y="5455611"/>
                </a:cubicBezTo>
                <a:cubicBezTo>
                  <a:pt x="6889126" y="5490135"/>
                  <a:pt x="6979702" y="5457796"/>
                  <a:pt x="6857687" y="5455611"/>
                </a:cubicBezTo>
                <a:cubicBezTo>
                  <a:pt x="6735672" y="5453426"/>
                  <a:pt x="6242492" y="5473426"/>
                  <a:pt x="6070298" y="5455611"/>
                </a:cubicBezTo>
                <a:cubicBezTo>
                  <a:pt x="5898104" y="5437796"/>
                  <a:pt x="5789517" y="5447673"/>
                  <a:pt x="5626130" y="5455611"/>
                </a:cubicBezTo>
                <a:cubicBezTo>
                  <a:pt x="5462743" y="5463549"/>
                  <a:pt x="5432148" y="5459192"/>
                  <a:pt x="5296368" y="5455611"/>
                </a:cubicBezTo>
                <a:cubicBezTo>
                  <a:pt x="5160588" y="5452030"/>
                  <a:pt x="5046271" y="5475131"/>
                  <a:pt x="4852200" y="5455611"/>
                </a:cubicBezTo>
                <a:cubicBezTo>
                  <a:pt x="4658129" y="5436091"/>
                  <a:pt x="4307716" y="5440006"/>
                  <a:pt x="4064811" y="5455611"/>
                </a:cubicBezTo>
                <a:cubicBezTo>
                  <a:pt x="3821906" y="5471216"/>
                  <a:pt x="3761034" y="5471311"/>
                  <a:pt x="3620643" y="5455611"/>
                </a:cubicBezTo>
                <a:cubicBezTo>
                  <a:pt x="3480252" y="5439911"/>
                  <a:pt x="3385436" y="5465946"/>
                  <a:pt x="3290882" y="5455611"/>
                </a:cubicBezTo>
                <a:cubicBezTo>
                  <a:pt x="3196328" y="5445276"/>
                  <a:pt x="3059503" y="5453177"/>
                  <a:pt x="2846714" y="5455611"/>
                </a:cubicBezTo>
                <a:cubicBezTo>
                  <a:pt x="2633925" y="5458045"/>
                  <a:pt x="2537971" y="5440132"/>
                  <a:pt x="2288139" y="5455611"/>
                </a:cubicBezTo>
                <a:cubicBezTo>
                  <a:pt x="2038307" y="5471090"/>
                  <a:pt x="1935278" y="5441014"/>
                  <a:pt x="1615157" y="5455611"/>
                </a:cubicBezTo>
                <a:cubicBezTo>
                  <a:pt x="1295036" y="5470208"/>
                  <a:pt x="1267506" y="5459154"/>
                  <a:pt x="1170989" y="5455611"/>
                </a:cubicBezTo>
                <a:cubicBezTo>
                  <a:pt x="1074472" y="5452068"/>
                  <a:pt x="290678" y="5480881"/>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2322085" y="609307"/>
            <a:ext cx="7676155" cy="715089"/>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「快樂出發去」檢核表</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出發前</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(1/3)</a:t>
            </a:r>
            <a:endPar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1901D67E-90B7-7A4D-5852-6FD8724D5C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發展活動│活動二：行前規劃與實踐體驗</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nvGrpSpPr>
          <p:cNvPr id="6" name="群組 5">
            <a:extLst>
              <a:ext uri="{FF2B5EF4-FFF2-40B4-BE49-F238E27FC236}">
                <a16:creationId xmlns:a16="http://schemas.microsoft.com/office/drawing/2014/main" id="{56491180-22CB-B36A-6C6F-F1AF17DA067D}"/>
              </a:ext>
            </a:extLst>
          </p:cNvPr>
          <p:cNvGrpSpPr/>
          <p:nvPr/>
        </p:nvGrpSpPr>
        <p:grpSpPr>
          <a:xfrm>
            <a:off x="6873843" y="2098347"/>
            <a:ext cx="4843832" cy="2851509"/>
            <a:chOff x="6873843" y="2098347"/>
            <a:chExt cx="4843832" cy="2851509"/>
          </a:xfrm>
        </p:grpSpPr>
        <p:sp>
          <p:nvSpPr>
            <p:cNvPr id="4" name="文字方塊 3">
              <a:extLst>
                <a:ext uri="{FF2B5EF4-FFF2-40B4-BE49-F238E27FC236}">
                  <a16:creationId xmlns:a16="http://schemas.microsoft.com/office/drawing/2014/main" id="{377FE6E1-8ECB-C91B-54B5-B1B15B8BD46B}"/>
                </a:ext>
              </a:extLst>
            </p:cNvPr>
            <p:cNvSpPr txBox="1"/>
            <p:nvPr/>
          </p:nvSpPr>
          <p:spPr>
            <a:xfrm>
              <a:off x="6873843" y="2098347"/>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2800" b="1" dirty="0">
                  <a:solidFill>
                    <a:srgbClr val="B40C4C"/>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800" b="1" u="sng" dirty="0">
                  <a:latin typeface="微軟正黑體" panose="020B0604030504040204" pitchFamily="34" charset="-120"/>
                  <a:ea typeface="微軟正黑體" panose="020B0604030504040204" pitchFamily="34" charset="-120"/>
                  <a:sym typeface="Wingdings 2" panose="05020102010507070707" pitchFamily="18" charset="2"/>
                </a:rPr>
                <a:t>出發前</a:t>
              </a:r>
              <a:r>
                <a:rPr lang="zh-TW" altLang="en-US" sz="2800" b="1" dirty="0">
                  <a:latin typeface="微軟正黑體" panose="020B0604030504040204" pitchFamily="34" charset="-120"/>
                  <a:ea typeface="微軟正黑體" panose="020B0604030504040204" pitchFamily="34" charset="-120"/>
                  <a:sym typeface="Wingdings 2" panose="05020102010507070707" pitchFamily="18" charset="2"/>
                </a:rPr>
                <a:t>的</a:t>
              </a:r>
              <a:r>
                <a:rPr lang="zh-TW" altLang="en-US" sz="2800" b="1" dirty="0">
                  <a:solidFill>
                    <a:prstClr val="black"/>
                  </a:solidFill>
                  <a:latin typeface="微軟正黑體" panose="020B0604030504040204" pitchFamily="34" charset="-120"/>
                  <a:ea typeface="微軟正黑體" panose="020B0604030504040204" pitchFamily="34" charset="-120"/>
                </a:rPr>
                <a:t>填寫</a:t>
              </a:r>
              <a:r>
                <a:rPr kumimoji="0" lang="zh-TW" altLang="en-US" sz="28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a:t>
              </a:r>
              <a:endParaRPr kumimoji="0" lang="zh-TW" altLang="en-US" sz="44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 name="文字方塊 4">
              <a:extLst>
                <a:ext uri="{FF2B5EF4-FFF2-40B4-BE49-F238E27FC236}">
                  <a16:creationId xmlns:a16="http://schemas.microsoft.com/office/drawing/2014/main" id="{678E20C1-FE1F-4C79-97AC-83B520604B55}"/>
                </a:ext>
              </a:extLst>
            </p:cNvPr>
            <p:cNvSpPr txBox="1"/>
            <p:nvPr/>
          </p:nvSpPr>
          <p:spPr>
            <a:xfrm>
              <a:off x="6907115" y="2703087"/>
              <a:ext cx="4810560" cy="2246769"/>
            </a:xfrm>
            <a:prstGeom prst="rect">
              <a:avLst/>
            </a:prstGeom>
            <a:noFill/>
          </p:spPr>
          <p:txBody>
            <a:bodyPr wrap="square">
              <a:spAutoFit/>
            </a:bodyPr>
            <a:lstStyle/>
            <a:p>
              <a:pPr marL="722313" marR="0" lvl="0" indent="-722313" algn="l" defTabSz="914377" rtl="0" eaLnBrk="1" fontAlgn="auto" latinLnBrk="0" hangingPunct="1">
                <a:lnSpc>
                  <a:spcPct val="100000"/>
                </a:lnSpc>
                <a:spcBef>
                  <a:spcPts val="0"/>
                </a:spcBef>
                <a:spcAft>
                  <a:spcPts val="0"/>
                </a:spcAft>
                <a:buClrTx/>
                <a:buSzTx/>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一、每人領取一張</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722313" marR="0" lvl="0" algn="l" defTabSz="914377" rtl="0" eaLnBrk="1" fontAlgn="auto" latinLnBrk="0" hangingPunct="1">
                <a:lnSpc>
                  <a:spcPct val="100000"/>
                </a:lnSpc>
                <a:spcBef>
                  <a:spcPts val="0"/>
                </a:spcBef>
                <a:spcAft>
                  <a:spcPts val="0"/>
                </a:spcAft>
                <a:buClrTx/>
                <a:buSzTx/>
                <a:tabLst/>
                <a:defRPr/>
              </a:pPr>
              <a:r>
                <a:rPr kumimoji="0" lang="zh-TW" altLang="en-US" sz="2800" b="0" i="0" u="none" strike="noStrike" kern="1200" cap="none" spc="0" normalizeH="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「快樂出發去</a:t>
              </a:r>
              <a:r>
                <a:rPr lang="zh-TW" altLang="en-US" sz="2800" dirty="0">
                  <a:solidFill>
                    <a:prstClr val="black"/>
                  </a:solidFill>
                  <a:latin typeface="微軟正黑體" panose="020B0604030504040204" pitchFamily="34" charset="-120"/>
                  <a:ea typeface="微軟正黑體" panose="020B0604030504040204" pitchFamily="34" charset="-120"/>
                </a:rPr>
                <a:t>」</a:t>
              </a:r>
              <a:r>
                <a:rPr kumimoji="0" lang="zh-TW" altLang="en-US" sz="2800" b="0" i="0" u="none" strike="noStrike" kern="1200" cap="none" spc="0" normalizeH="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檢核表。</a:t>
              </a:r>
              <a:endParaRPr kumimoji="0" lang="en-US" altLang="zh-TW" sz="2800" b="0" i="0" u="none" strike="noStrike" kern="1200" cap="none" spc="0" normalizeH="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722313" marR="0" lvl="0" algn="l" defTabSz="914377" rtl="0" eaLnBrk="1" fontAlgn="auto" latinLnBrk="0" hangingPunct="1">
                <a:lnSpc>
                  <a:spcPct val="100000"/>
                </a:lnSpc>
                <a:spcBef>
                  <a:spcPts val="0"/>
                </a:spcBef>
                <a:spcAft>
                  <a:spcPts val="0"/>
                </a:spcAft>
                <a:buClrTx/>
                <a:buSzTx/>
                <a:tabLst/>
                <a:defRPr/>
              </a:pPr>
              <a:endParaRPr lang="en-US" altLang="zh-TW" sz="2800" dirty="0">
                <a:solidFill>
                  <a:prstClr val="black"/>
                </a:solidFill>
                <a:latin typeface="微軟正黑體" panose="020B0604030504040204" pitchFamily="34" charset="-120"/>
                <a:ea typeface="微軟正黑體" panose="020B0604030504040204" pitchFamily="34" charset="-120"/>
              </a:endParaRPr>
            </a:p>
            <a:p>
              <a:pPr marR="0" lvl="0" algn="l" defTabSz="914377" rtl="0" eaLnBrk="1" fontAlgn="auto" latinLnBrk="0" hangingPunct="1">
                <a:lnSpc>
                  <a:spcPct val="100000"/>
                </a:lnSpc>
                <a:spcBef>
                  <a:spcPts val="0"/>
                </a:spcBef>
                <a:spcAft>
                  <a:spcPts val="0"/>
                </a:spcAft>
                <a:buClrTx/>
                <a:buSzTx/>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二、出發前先填寫</a:t>
              </a:r>
              <a:r>
                <a:rPr lang="zh-TW" altLang="en-US" sz="2800" dirty="0">
                  <a:solidFill>
                    <a:prstClr val="black"/>
                  </a:solidFill>
                  <a:latin typeface="微軟正黑體" panose="020B0604030504040204" pitchFamily="34" charset="-120"/>
                  <a:ea typeface="微軟正黑體" panose="020B0604030504040204" pitchFamily="34" charset="-120"/>
                </a:rPr>
                <a:t>：</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722313" marR="0" lvl="0" algn="l" defTabSz="914377" rtl="0" eaLnBrk="1" fontAlgn="auto" latinLnBrk="0" hangingPunct="1">
                <a:lnSpc>
                  <a:spcPct val="100000"/>
                </a:lnSpc>
                <a:spcBef>
                  <a:spcPts val="0"/>
                </a:spcBef>
                <a:spcAft>
                  <a:spcPts val="0"/>
                </a:spcAft>
                <a:buClr>
                  <a:srgbClr val="D9A919"/>
                </a:buClr>
                <a:buSzTx/>
                <a:tabLst/>
                <a:defRPr/>
              </a:pPr>
              <a:r>
                <a:rPr lang="en-US" altLang="zh-TW" sz="2800" dirty="0">
                  <a:solidFill>
                    <a:prstClr val="black"/>
                  </a:solidFill>
                  <a:latin typeface="微軟正黑體" panose="020B0604030504040204" pitchFamily="34" charset="-120"/>
                  <a:ea typeface="微軟正黑體" panose="020B0604030504040204" pitchFamily="34" charset="-120"/>
                </a:rPr>
                <a:t>(</a:t>
              </a: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a:t>
              </a:r>
              <a:r>
                <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出發前規劃</a:t>
              </a:r>
              <a:endParaRPr kumimoji="0" lang="en-US" altLang="zh-TW" sz="280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pic>
        <p:nvPicPr>
          <p:cNvPr id="9" name="圖片 8">
            <a:extLst>
              <a:ext uri="{FF2B5EF4-FFF2-40B4-BE49-F238E27FC236}">
                <a16:creationId xmlns:a16="http://schemas.microsoft.com/office/drawing/2014/main" id="{9A194B4F-4254-0CA2-170A-65726F6C94A9}"/>
              </a:ext>
            </a:extLst>
          </p:cNvPr>
          <p:cNvPicPr>
            <a:picLocks noChangeAspect="1"/>
          </p:cNvPicPr>
          <p:nvPr/>
        </p:nvPicPr>
        <p:blipFill>
          <a:blip r:embed="rId3"/>
          <a:stretch>
            <a:fillRect/>
          </a:stretch>
        </p:blipFill>
        <p:spPr>
          <a:xfrm>
            <a:off x="689150" y="1377333"/>
            <a:ext cx="5978922" cy="49315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9833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482601" y="1046789"/>
            <a:ext cx="11202580" cy="5455611"/>
          </a:xfrm>
          <a:custGeom>
            <a:avLst/>
            <a:gdLst>
              <a:gd name="connsiteX0" fmla="*/ 0 w 11202580"/>
              <a:gd name="connsiteY0" fmla="*/ 0 h 5455611"/>
              <a:gd name="connsiteX1" fmla="*/ 883027 w 11202580"/>
              <a:gd name="connsiteY1" fmla="*/ 0 h 5455611"/>
              <a:gd name="connsiteX2" fmla="*/ 1766054 w 11202580"/>
              <a:gd name="connsiteY2" fmla="*/ 0 h 5455611"/>
              <a:gd name="connsiteX3" fmla="*/ 2425029 w 11202580"/>
              <a:gd name="connsiteY3" fmla="*/ 0 h 5455611"/>
              <a:gd name="connsiteX4" fmla="*/ 3196030 w 11202580"/>
              <a:gd name="connsiteY4" fmla="*/ 0 h 5455611"/>
              <a:gd name="connsiteX5" fmla="*/ 3855005 w 11202580"/>
              <a:gd name="connsiteY5" fmla="*/ 0 h 5455611"/>
              <a:gd name="connsiteX6" fmla="*/ 4513981 w 11202580"/>
              <a:gd name="connsiteY6" fmla="*/ 0 h 5455611"/>
              <a:gd name="connsiteX7" fmla="*/ 5172956 w 11202580"/>
              <a:gd name="connsiteY7" fmla="*/ 0 h 5455611"/>
              <a:gd name="connsiteX8" fmla="*/ 5495854 w 11202580"/>
              <a:gd name="connsiteY8" fmla="*/ 0 h 5455611"/>
              <a:gd name="connsiteX9" fmla="*/ 6266855 w 11202580"/>
              <a:gd name="connsiteY9" fmla="*/ 0 h 5455611"/>
              <a:gd name="connsiteX10" fmla="*/ 6589753 w 11202580"/>
              <a:gd name="connsiteY10" fmla="*/ 0 h 5455611"/>
              <a:gd name="connsiteX11" fmla="*/ 7248728 w 11202580"/>
              <a:gd name="connsiteY11" fmla="*/ 0 h 5455611"/>
              <a:gd name="connsiteX12" fmla="*/ 8131755 w 11202580"/>
              <a:gd name="connsiteY12" fmla="*/ 0 h 5455611"/>
              <a:gd name="connsiteX13" fmla="*/ 9014782 w 11202580"/>
              <a:gd name="connsiteY13" fmla="*/ 0 h 5455611"/>
              <a:gd name="connsiteX14" fmla="*/ 9785783 w 11202580"/>
              <a:gd name="connsiteY14" fmla="*/ 0 h 5455611"/>
              <a:gd name="connsiteX15" fmla="*/ 10332733 w 11202580"/>
              <a:gd name="connsiteY15" fmla="*/ 0 h 5455611"/>
              <a:gd name="connsiteX16" fmla="*/ 11202580 w 11202580"/>
              <a:gd name="connsiteY16" fmla="*/ 0 h 5455611"/>
              <a:gd name="connsiteX17" fmla="*/ 11202580 w 11202580"/>
              <a:gd name="connsiteY17" fmla="*/ 627395 h 5455611"/>
              <a:gd name="connsiteX18" fmla="*/ 11202580 w 11202580"/>
              <a:gd name="connsiteY18" fmla="*/ 1309347 h 5455611"/>
              <a:gd name="connsiteX19" fmla="*/ 11202580 w 11202580"/>
              <a:gd name="connsiteY19" fmla="*/ 1936742 h 5455611"/>
              <a:gd name="connsiteX20" fmla="*/ 11202580 w 11202580"/>
              <a:gd name="connsiteY20" fmla="*/ 2727806 h 5455611"/>
              <a:gd name="connsiteX21" fmla="*/ 11202580 w 11202580"/>
              <a:gd name="connsiteY21" fmla="*/ 3300645 h 5455611"/>
              <a:gd name="connsiteX22" fmla="*/ 11202580 w 11202580"/>
              <a:gd name="connsiteY22" fmla="*/ 4091708 h 5455611"/>
              <a:gd name="connsiteX23" fmla="*/ 11202580 w 11202580"/>
              <a:gd name="connsiteY23" fmla="*/ 4664547 h 5455611"/>
              <a:gd name="connsiteX24" fmla="*/ 11202580 w 11202580"/>
              <a:gd name="connsiteY24" fmla="*/ 5455611 h 5455611"/>
              <a:gd name="connsiteX25" fmla="*/ 10319553 w 11202580"/>
              <a:gd name="connsiteY25" fmla="*/ 5455611 h 5455611"/>
              <a:gd name="connsiteX26" fmla="*/ 9772604 w 11202580"/>
              <a:gd name="connsiteY26" fmla="*/ 5455611 h 5455611"/>
              <a:gd name="connsiteX27" fmla="*/ 9001603 w 11202580"/>
              <a:gd name="connsiteY27" fmla="*/ 5455611 h 5455611"/>
              <a:gd name="connsiteX28" fmla="*/ 8678705 w 11202580"/>
              <a:gd name="connsiteY28" fmla="*/ 5455611 h 5455611"/>
              <a:gd name="connsiteX29" fmla="*/ 7795678 w 11202580"/>
              <a:gd name="connsiteY29" fmla="*/ 5455611 h 5455611"/>
              <a:gd name="connsiteX30" fmla="*/ 7248728 w 11202580"/>
              <a:gd name="connsiteY30" fmla="*/ 5455611 h 5455611"/>
              <a:gd name="connsiteX31" fmla="*/ 6589753 w 11202580"/>
              <a:gd name="connsiteY31" fmla="*/ 5455611 h 5455611"/>
              <a:gd name="connsiteX32" fmla="*/ 6154829 w 11202580"/>
              <a:gd name="connsiteY32" fmla="*/ 5455611 h 5455611"/>
              <a:gd name="connsiteX33" fmla="*/ 5383828 w 11202580"/>
              <a:gd name="connsiteY33" fmla="*/ 5455611 h 5455611"/>
              <a:gd name="connsiteX34" fmla="*/ 4500801 w 11202580"/>
              <a:gd name="connsiteY34" fmla="*/ 5455611 h 5455611"/>
              <a:gd name="connsiteX35" fmla="*/ 3953852 w 11202580"/>
              <a:gd name="connsiteY35" fmla="*/ 5455611 h 5455611"/>
              <a:gd name="connsiteX36" fmla="*/ 3070825 w 11202580"/>
              <a:gd name="connsiteY36" fmla="*/ 5455611 h 5455611"/>
              <a:gd name="connsiteX37" fmla="*/ 2411850 w 11202580"/>
              <a:gd name="connsiteY37" fmla="*/ 5455611 h 5455611"/>
              <a:gd name="connsiteX38" fmla="*/ 1528823 w 11202580"/>
              <a:gd name="connsiteY38" fmla="*/ 5455611 h 5455611"/>
              <a:gd name="connsiteX39" fmla="*/ 645796 w 11202580"/>
              <a:gd name="connsiteY39" fmla="*/ 5455611 h 5455611"/>
              <a:gd name="connsiteX40" fmla="*/ 0 w 11202580"/>
              <a:gd name="connsiteY40" fmla="*/ 5455611 h 5455611"/>
              <a:gd name="connsiteX41" fmla="*/ 0 w 11202580"/>
              <a:gd name="connsiteY41" fmla="*/ 4828216 h 5455611"/>
              <a:gd name="connsiteX42" fmla="*/ 0 w 11202580"/>
              <a:gd name="connsiteY42" fmla="*/ 4091708 h 5455611"/>
              <a:gd name="connsiteX43" fmla="*/ 0 w 11202580"/>
              <a:gd name="connsiteY43" fmla="*/ 3300645 h 5455611"/>
              <a:gd name="connsiteX44" fmla="*/ 0 w 11202580"/>
              <a:gd name="connsiteY44" fmla="*/ 2782362 h 5455611"/>
              <a:gd name="connsiteX45" fmla="*/ 0 w 11202580"/>
              <a:gd name="connsiteY45" fmla="*/ 2264079 h 5455611"/>
              <a:gd name="connsiteX46" fmla="*/ 0 w 11202580"/>
              <a:gd name="connsiteY46" fmla="*/ 1473015 h 5455611"/>
              <a:gd name="connsiteX47" fmla="*/ 0 w 11202580"/>
              <a:gd name="connsiteY47" fmla="*/ 845620 h 5455611"/>
              <a:gd name="connsiteX48" fmla="*/ 0 w 11202580"/>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2580" h="5455611" fill="none" extrusionOk="0">
                <a:moveTo>
                  <a:pt x="0" y="0"/>
                </a:moveTo>
                <a:cubicBezTo>
                  <a:pt x="338839" y="3316"/>
                  <a:pt x="605047" y="-3103"/>
                  <a:pt x="883027" y="0"/>
                </a:cubicBezTo>
                <a:cubicBezTo>
                  <a:pt x="1161007" y="3103"/>
                  <a:pt x="1484568" y="13641"/>
                  <a:pt x="1766054" y="0"/>
                </a:cubicBezTo>
                <a:cubicBezTo>
                  <a:pt x="2047540" y="-13641"/>
                  <a:pt x="2283964" y="10665"/>
                  <a:pt x="2425029" y="0"/>
                </a:cubicBezTo>
                <a:cubicBezTo>
                  <a:pt x="2566094" y="-10665"/>
                  <a:pt x="2886332" y="8316"/>
                  <a:pt x="3196030" y="0"/>
                </a:cubicBezTo>
                <a:cubicBezTo>
                  <a:pt x="3505728" y="-8316"/>
                  <a:pt x="3682749" y="-17385"/>
                  <a:pt x="3855005" y="0"/>
                </a:cubicBezTo>
                <a:cubicBezTo>
                  <a:pt x="4027262" y="17385"/>
                  <a:pt x="4299085" y="-21370"/>
                  <a:pt x="4513981" y="0"/>
                </a:cubicBezTo>
                <a:cubicBezTo>
                  <a:pt x="4728877" y="21370"/>
                  <a:pt x="4987893" y="-17769"/>
                  <a:pt x="5172956" y="0"/>
                </a:cubicBezTo>
                <a:cubicBezTo>
                  <a:pt x="5358019" y="17769"/>
                  <a:pt x="5386756" y="-7872"/>
                  <a:pt x="5495854" y="0"/>
                </a:cubicBezTo>
                <a:cubicBezTo>
                  <a:pt x="5604952" y="7872"/>
                  <a:pt x="6061066" y="31438"/>
                  <a:pt x="6266855" y="0"/>
                </a:cubicBezTo>
                <a:cubicBezTo>
                  <a:pt x="6472644" y="-31438"/>
                  <a:pt x="6480542" y="-6446"/>
                  <a:pt x="6589753" y="0"/>
                </a:cubicBezTo>
                <a:cubicBezTo>
                  <a:pt x="6698964" y="6446"/>
                  <a:pt x="7108701" y="-30674"/>
                  <a:pt x="7248728" y="0"/>
                </a:cubicBezTo>
                <a:cubicBezTo>
                  <a:pt x="7388755" y="30674"/>
                  <a:pt x="7927309" y="15689"/>
                  <a:pt x="8131755" y="0"/>
                </a:cubicBezTo>
                <a:cubicBezTo>
                  <a:pt x="8336201" y="-15689"/>
                  <a:pt x="8832195" y="-27473"/>
                  <a:pt x="9014782" y="0"/>
                </a:cubicBezTo>
                <a:cubicBezTo>
                  <a:pt x="9197369" y="27473"/>
                  <a:pt x="9485307" y="-3557"/>
                  <a:pt x="9785783" y="0"/>
                </a:cubicBezTo>
                <a:cubicBezTo>
                  <a:pt x="10086259" y="3557"/>
                  <a:pt x="10144434" y="14958"/>
                  <a:pt x="10332733" y="0"/>
                </a:cubicBezTo>
                <a:cubicBezTo>
                  <a:pt x="10521032" y="-14958"/>
                  <a:pt x="10864026" y="21622"/>
                  <a:pt x="11202580" y="0"/>
                </a:cubicBezTo>
                <a:cubicBezTo>
                  <a:pt x="11223548" y="297206"/>
                  <a:pt x="11172387" y="363907"/>
                  <a:pt x="11202580" y="627395"/>
                </a:cubicBezTo>
                <a:cubicBezTo>
                  <a:pt x="11232773" y="890883"/>
                  <a:pt x="11194371" y="983151"/>
                  <a:pt x="11202580" y="1309347"/>
                </a:cubicBezTo>
                <a:cubicBezTo>
                  <a:pt x="11210789" y="1635543"/>
                  <a:pt x="11222764" y="1752356"/>
                  <a:pt x="11202580" y="1936742"/>
                </a:cubicBezTo>
                <a:cubicBezTo>
                  <a:pt x="11182396" y="2121128"/>
                  <a:pt x="11193411" y="2542920"/>
                  <a:pt x="11202580" y="2727806"/>
                </a:cubicBezTo>
                <a:cubicBezTo>
                  <a:pt x="11211749" y="2912692"/>
                  <a:pt x="11187202" y="3165612"/>
                  <a:pt x="11202580" y="3300645"/>
                </a:cubicBezTo>
                <a:cubicBezTo>
                  <a:pt x="11217958" y="3435678"/>
                  <a:pt x="11217768" y="3918073"/>
                  <a:pt x="11202580" y="4091708"/>
                </a:cubicBezTo>
                <a:cubicBezTo>
                  <a:pt x="11187392" y="4265343"/>
                  <a:pt x="11207888" y="4380370"/>
                  <a:pt x="11202580" y="4664547"/>
                </a:cubicBezTo>
                <a:cubicBezTo>
                  <a:pt x="11197272" y="4948724"/>
                  <a:pt x="11166383" y="5208809"/>
                  <a:pt x="11202580" y="5455611"/>
                </a:cubicBezTo>
                <a:cubicBezTo>
                  <a:pt x="10915275" y="5415518"/>
                  <a:pt x="10700164" y="5414164"/>
                  <a:pt x="10319553" y="5455611"/>
                </a:cubicBezTo>
                <a:cubicBezTo>
                  <a:pt x="9938942" y="5497058"/>
                  <a:pt x="10008604" y="5436004"/>
                  <a:pt x="9772604" y="5455611"/>
                </a:cubicBezTo>
                <a:cubicBezTo>
                  <a:pt x="9536604" y="5475218"/>
                  <a:pt x="9314004" y="5417789"/>
                  <a:pt x="9001603" y="5455611"/>
                </a:cubicBezTo>
                <a:cubicBezTo>
                  <a:pt x="8689202" y="5493433"/>
                  <a:pt x="8746895" y="5442961"/>
                  <a:pt x="8678705" y="5455611"/>
                </a:cubicBezTo>
                <a:cubicBezTo>
                  <a:pt x="8610515" y="5468261"/>
                  <a:pt x="8184620" y="5476447"/>
                  <a:pt x="7795678" y="5455611"/>
                </a:cubicBezTo>
                <a:cubicBezTo>
                  <a:pt x="7406736" y="5434775"/>
                  <a:pt x="7399111" y="5478368"/>
                  <a:pt x="7248728" y="5455611"/>
                </a:cubicBezTo>
                <a:cubicBezTo>
                  <a:pt x="7098345" y="5432855"/>
                  <a:pt x="6787780" y="5462925"/>
                  <a:pt x="6589753" y="5455611"/>
                </a:cubicBezTo>
                <a:cubicBezTo>
                  <a:pt x="6391727" y="5448297"/>
                  <a:pt x="6248815" y="5464115"/>
                  <a:pt x="6154829" y="5455611"/>
                </a:cubicBezTo>
                <a:cubicBezTo>
                  <a:pt x="6060843" y="5447107"/>
                  <a:pt x="5727236" y="5449861"/>
                  <a:pt x="5383828" y="5455611"/>
                </a:cubicBezTo>
                <a:cubicBezTo>
                  <a:pt x="5040420" y="5461361"/>
                  <a:pt x="4765173" y="5417861"/>
                  <a:pt x="4500801" y="5455611"/>
                </a:cubicBezTo>
                <a:cubicBezTo>
                  <a:pt x="4236429" y="5493361"/>
                  <a:pt x="4219309" y="5471932"/>
                  <a:pt x="3953852" y="5455611"/>
                </a:cubicBezTo>
                <a:cubicBezTo>
                  <a:pt x="3688395" y="5439290"/>
                  <a:pt x="3483430" y="5457094"/>
                  <a:pt x="3070825" y="5455611"/>
                </a:cubicBezTo>
                <a:cubicBezTo>
                  <a:pt x="2658220" y="5454128"/>
                  <a:pt x="2715637" y="5457186"/>
                  <a:pt x="2411850" y="5455611"/>
                </a:cubicBezTo>
                <a:cubicBezTo>
                  <a:pt x="2108064" y="5454036"/>
                  <a:pt x="1894837" y="5494139"/>
                  <a:pt x="1528823" y="5455611"/>
                </a:cubicBezTo>
                <a:cubicBezTo>
                  <a:pt x="1162809" y="5417083"/>
                  <a:pt x="899186" y="5420316"/>
                  <a:pt x="645796" y="5455611"/>
                </a:cubicBezTo>
                <a:cubicBezTo>
                  <a:pt x="392406" y="5490906"/>
                  <a:pt x="261500" y="5476648"/>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202580" h="5455611" stroke="0" extrusionOk="0">
                <a:moveTo>
                  <a:pt x="0" y="0"/>
                </a:moveTo>
                <a:cubicBezTo>
                  <a:pt x="150372" y="1133"/>
                  <a:pt x="406313" y="-22470"/>
                  <a:pt x="546949" y="0"/>
                </a:cubicBezTo>
                <a:cubicBezTo>
                  <a:pt x="687585" y="22470"/>
                  <a:pt x="780184" y="-806"/>
                  <a:pt x="869847" y="0"/>
                </a:cubicBezTo>
                <a:cubicBezTo>
                  <a:pt x="959510" y="806"/>
                  <a:pt x="1381981" y="30665"/>
                  <a:pt x="1752874" y="0"/>
                </a:cubicBezTo>
                <a:cubicBezTo>
                  <a:pt x="2123767" y="-30665"/>
                  <a:pt x="2120936" y="-3060"/>
                  <a:pt x="2299824" y="0"/>
                </a:cubicBezTo>
                <a:cubicBezTo>
                  <a:pt x="2478712" y="3060"/>
                  <a:pt x="2681422" y="2961"/>
                  <a:pt x="2846773" y="0"/>
                </a:cubicBezTo>
                <a:cubicBezTo>
                  <a:pt x="3012124" y="-2961"/>
                  <a:pt x="3294443" y="11627"/>
                  <a:pt x="3729800" y="0"/>
                </a:cubicBezTo>
                <a:cubicBezTo>
                  <a:pt x="4165157" y="-11627"/>
                  <a:pt x="3965147" y="-16059"/>
                  <a:pt x="4164724" y="0"/>
                </a:cubicBezTo>
                <a:cubicBezTo>
                  <a:pt x="4364301" y="16059"/>
                  <a:pt x="4719346" y="-29660"/>
                  <a:pt x="5047751" y="0"/>
                </a:cubicBezTo>
                <a:cubicBezTo>
                  <a:pt x="5376156" y="29660"/>
                  <a:pt x="5496219" y="27990"/>
                  <a:pt x="5930778" y="0"/>
                </a:cubicBezTo>
                <a:cubicBezTo>
                  <a:pt x="6365337" y="-27990"/>
                  <a:pt x="6372679" y="16320"/>
                  <a:pt x="6589753" y="0"/>
                </a:cubicBezTo>
                <a:cubicBezTo>
                  <a:pt x="6806827" y="-16320"/>
                  <a:pt x="7105345" y="-38116"/>
                  <a:pt x="7472780" y="0"/>
                </a:cubicBezTo>
                <a:cubicBezTo>
                  <a:pt x="7840215" y="38116"/>
                  <a:pt x="7802013" y="22662"/>
                  <a:pt x="8019729" y="0"/>
                </a:cubicBezTo>
                <a:cubicBezTo>
                  <a:pt x="8237445" y="-22662"/>
                  <a:pt x="8422038" y="-10110"/>
                  <a:pt x="8566679" y="0"/>
                </a:cubicBezTo>
                <a:cubicBezTo>
                  <a:pt x="8711320" y="10110"/>
                  <a:pt x="8969377" y="5349"/>
                  <a:pt x="9337680" y="0"/>
                </a:cubicBezTo>
                <a:cubicBezTo>
                  <a:pt x="9705983" y="-5349"/>
                  <a:pt x="9654952" y="-23963"/>
                  <a:pt x="9884629" y="0"/>
                </a:cubicBezTo>
                <a:cubicBezTo>
                  <a:pt x="10114306" y="23963"/>
                  <a:pt x="10568912" y="-19470"/>
                  <a:pt x="11202580" y="0"/>
                </a:cubicBezTo>
                <a:cubicBezTo>
                  <a:pt x="11190217" y="176599"/>
                  <a:pt x="11226363" y="551213"/>
                  <a:pt x="11202580" y="791064"/>
                </a:cubicBezTo>
                <a:cubicBezTo>
                  <a:pt x="11178797" y="1030915"/>
                  <a:pt x="11237571" y="1324704"/>
                  <a:pt x="11202580" y="1527571"/>
                </a:cubicBezTo>
                <a:cubicBezTo>
                  <a:pt x="11167589" y="1730438"/>
                  <a:pt x="11187351" y="2101599"/>
                  <a:pt x="11202580" y="2264079"/>
                </a:cubicBezTo>
                <a:cubicBezTo>
                  <a:pt x="11217809" y="2426559"/>
                  <a:pt x="11220949" y="2601754"/>
                  <a:pt x="11202580" y="2782362"/>
                </a:cubicBezTo>
                <a:cubicBezTo>
                  <a:pt x="11184211" y="2962970"/>
                  <a:pt x="11202369" y="3207743"/>
                  <a:pt x="11202580" y="3355201"/>
                </a:cubicBezTo>
                <a:cubicBezTo>
                  <a:pt x="11202791" y="3502659"/>
                  <a:pt x="11213544" y="3815545"/>
                  <a:pt x="11202580" y="4091708"/>
                </a:cubicBezTo>
                <a:cubicBezTo>
                  <a:pt x="11191616" y="4367871"/>
                  <a:pt x="11194122" y="4523673"/>
                  <a:pt x="11202580" y="4719104"/>
                </a:cubicBezTo>
                <a:cubicBezTo>
                  <a:pt x="11211038" y="4914535"/>
                  <a:pt x="11209185" y="5166456"/>
                  <a:pt x="11202580" y="5455611"/>
                </a:cubicBezTo>
                <a:cubicBezTo>
                  <a:pt x="10956557" y="5448690"/>
                  <a:pt x="10787887" y="5479726"/>
                  <a:pt x="10431579" y="5455611"/>
                </a:cubicBezTo>
                <a:cubicBezTo>
                  <a:pt x="10075271" y="5431496"/>
                  <a:pt x="10212457" y="5441944"/>
                  <a:pt x="10108681" y="5455611"/>
                </a:cubicBezTo>
                <a:cubicBezTo>
                  <a:pt x="10004905" y="5469278"/>
                  <a:pt x="9647244" y="5429634"/>
                  <a:pt x="9449706" y="5455611"/>
                </a:cubicBezTo>
                <a:cubicBezTo>
                  <a:pt x="9252169" y="5481588"/>
                  <a:pt x="9170340" y="5442337"/>
                  <a:pt x="9014782" y="5455611"/>
                </a:cubicBezTo>
                <a:cubicBezTo>
                  <a:pt x="8859224" y="5468885"/>
                  <a:pt x="8400964" y="5489007"/>
                  <a:pt x="8243781" y="5455611"/>
                </a:cubicBezTo>
                <a:cubicBezTo>
                  <a:pt x="8086598" y="5422215"/>
                  <a:pt x="7917821" y="5437089"/>
                  <a:pt x="7808857" y="5455611"/>
                </a:cubicBezTo>
                <a:cubicBezTo>
                  <a:pt x="7699893" y="5474133"/>
                  <a:pt x="7320149" y="5433065"/>
                  <a:pt x="7037856" y="5455611"/>
                </a:cubicBezTo>
                <a:cubicBezTo>
                  <a:pt x="6755563" y="5478157"/>
                  <a:pt x="6864293" y="5464369"/>
                  <a:pt x="6714958" y="5455611"/>
                </a:cubicBezTo>
                <a:cubicBezTo>
                  <a:pt x="6565623" y="5446853"/>
                  <a:pt x="6187083" y="5492737"/>
                  <a:pt x="5943957" y="5455611"/>
                </a:cubicBezTo>
                <a:cubicBezTo>
                  <a:pt x="5700831" y="5418485"/>
                  <a:pt x="5654433" y="5445589"/>
                  <a:pt x="5509033" y="5455611"/>
                </a:cubicBezTo>
                <a:cubicBezTo>
                  <a:pt x="5363633" y="5465633"/>
                  <a:pt x="5263868" y="5462675"/>
                  <a:pt x="5186136" y="5455611"/>
                </a:cubicBezTo>
                <a:cubicBezTo>
                  <a:pt x="5108404" y="5448547"/>
                  <a:pt x="4895188" y="5444854"/>
                  <a:pt x="4751212" y="5455611"/>
                </a:cubicBezTo>
                <a:cubicBezTo>
                  <a:pt x="4607236" y="5466368"/>
                  <a:pt x="4323468" y="5490188"/>
                  <a:pt x="3980211" y="5455611"/>
                </a:cubicBezTo>
                <a:cubicBezTo>
                  <a:pt x="3636954" y="5421034"/>
                  <a:pt x="3683261" y="5449418"/>
                  <a:pt x="3545287" y="5455611"/>
                </a:cubicBezTo>
                <a:cubicBezTo>
                  <a:pt x="3407313" y="5461804"/>
                  <a:pt x="3335412" y="5454399"/>
                  <a:pt x="3222389" y="5455611"/>
                </a:cubicBezTo>
                <a:cubicBezTo>
                  <a:pt x="3109366" y="5456823"/>
                  <a:pt x="2971949" y="5456449"/>
                  <a:pt x="2787465" y="5455611"/>
                </a:cubicBezTo>
                <a:cubicBezTo>
                  <a:pt x="2602981" y="5454773"/>
                  <a:pt x="2370394" y="5430505"/>
                  <a:pt x="2240516" y="5455611"/>
                </a:cubicBezTo>
                <a:cubicBezTo>
                  <a:pt x="2110638" y="5480717"/>
                  <a:pt x="1801127" y="5432351"/>
                  <a:pt x="1581541" y="5455611"/>
                </a:cubicBezTo>
                <a:cubicBezTo>
                  <a:pt x="1361955" y="5478871"/>
                  <a:pt x="1263265" y="5474287"/>
                  <a:pt x="1146617" y="5455611"/>
                </a:cubicBezTo>
                <a:cubicBezTo>
                  <a:pt x="1029969" y="5436935"/>
                  <a:pt x="328864" y="5448920"/>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2322085" y="609307"/>
            <a:ext cx="7676155" cy="715089"/>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「快樂出發去」檢核表</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出發前</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(2/3)</a:t>
            </a:r>
            <a:endPar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1901D67E-90B7-7A4D-5852-6FD8724D5C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發展活動│活動二：行前規劃與實踐體驗</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6">
            <a:extLst>
              <a:ext uri="{FF2B5EF4-FFF2-40B4-BE49-F238E27FC236}">
                <a16:creationId xmlns:a16="http://schemas.microsoft.com/office/drawing/2014/main" id="{2B36A6E1-D60C-4977-532C-375EC58C5912}"/>
              </a:ext>
            </a:extLst>
          </p:cNvPr>
          <p:cNvPicPr>
            <a:picLocks noChangeAspect="1"/>
          </p:cNvPicPr>
          <p:nvPr/>
        </p:nvPicPr>
        <p:blipFill>
          <a:blip r:embed="rId3"/>
          <a:stretch>
            <a:fillRect/>
          </a:stretch>
        </p:blipFill>
        <p:spPr>
          <a:xfrm>
            <a:off x="577509" y="1961899"/>
            <a:ext cx="7585924" cy="4054546"/>
          </a:xfrm>
          <a:prstGeom prst="rect">
            <a:avLst/>
          </a:prstGeom>
          <a:effectLst>
            <a:outerShdw blurRad="50800" dist="38100" dir="2700000" algn="tl" rotWithShape="0">
              <a:prstClr val="black">
                <a:alpha val="40000"/>
              </a:prstClr>
            </a:outerShdw>
          </a:effectLst>
        </p:spPr>
      </p:pic>
      <p:grpSp>
        <p:nvGrpSpPr>
          <p:cNvPr id="4" name="群組 3">
            <a:extLst>
              <a:ext uri="{FF2B5EF4-FFF2-40B4-BE49-F238E27FC236}">
                <a16:creationId xmlns:a16="http://schemas.microsoft.com/office/drawing/2014/main" id="{DE9A3046-9415-5CE3-8D87-5C869BF5A4BA}"/>
              </a:ext>
            </a:extLst>
          </p:cNvPr>
          <p:cNvGrpSpPr/>
          <p:nvPr/>
        </p:nvGrpSpPr>
        <p:grpSpPr>
          <a:xfrm>
            <a:off x="8255632" y="1961899"/>
            <a:ext cx="3497503" cy="1007443"/>
            <a:chOff x="8255632" y="1961899"/>
            <a:chExt cx="3497503" cy="1007443"/>
          </a:xfrm>
        </p:grpSpPr>
        <p:sp>
          <p:nvSpPr>
            <p:cNvPr id="8" name="文字方塊 7">
              <a:extLst>
                <a:ext uri="{FF2B5EF4-FFF2-40B4-BE49-F238E27FC236}">
                  <a16:creationId xmlns:a16="http://schemas.microsoft.com/office/drawing/2014/main" id="{0925A098-2286-3C47-03B4-ABB5E711031E}"/>
                </a:ext>
              </a:extLst>
            </p:cNvPr>
            <p:cNvSpPr txBox="1"/>
            <p:nvPr/>
          </p:nvSpPr>
          <p:spPr>
            <a:xfrm>
              <a:off x="8255632" y="1961899"/>
              <a:ext cx="3497503"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2800" b="1" dirty="0">
                  <a:solidFill>
                    <a:srgbClr val="B40C4C"/>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800" b="1" u="sng" dirty="0">
                  <a:latin typeface="微軟正黑體" panose="020B0604030504040204" pitchFamily="34" charset="-120"/>
                  <a:ea typeface="微軟正黑體" panose="020B0604030504040204" pitchFamily="34" charset="-120"/>
                  <a:sym typeface="Wingdings 2" panose="05020102010507070707" pitchFamily="18" charset="2"/>
                </a:rPr>
                <a:t>出發前</a:t>
              </a:r>
              <a:r>
                <a:rPr lang="zh-TW" altLang="en-US" sz="2800" b="1" dirty="0">
                  <a:latin typeface="微軟正黑體" panose="020B0604030504040204" pitchFamily="34" charset="-120"/>
                  <a:ea typeface="微軟正黑體" panose="020B0604030504040204" pitchFamily="34" charset="-120"/>
                  <a:sym typeface="Wingdings 2" panose="05020102010507070707" pitchFamily="18" charset="2"/>
                </a:rPr>
                <a:t>的</a:t>
              </a:r>
              <a:r>
                <a:rPr lang="zh-TW" altLang="en-US" sz="2800" b="1" dirty="0">
                  <a:solidFill>
                    <a:prstClr val="black"/>
                  </a:solidFill>
                  <a:latin typeface="微軟正黑體" panose="020B0604030504040204" pitchFamily="34" charset="-120"/>
                  <a:ea typeface="微軟正黑體" panose="020B0604030504040204" pitchFamily="34" charset="-120"/>
                </a:rPr>
                <a:t>填寫</a:t>
              </a:r>
              <a:r>
                <a:rPr kumimoji="0" lang="zh-TW" altLang="en-US" sz="28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a:t>
              </a:r>
              <a:endParaRPr kumimoji="0" lang="zh-TW" altLang="en-US" sz="44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8BD457A1-6DA8-CB36-5AFF-36558F46980B}"/>
                </a:ext>
              </a:extLst>
            </p:cNvPr>
            <p:cNvSpPr txBox="1"/>
            <p:nvPr/>
          </p:nvSpPr>
          <p:spPr>
            <a:xfrm>
              <a:off x="8694498" y="2446122"/>
              <a:ext cx="270137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二</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出發前檢查</a:t>
              </a: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13438413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482601" y="1046789"/>
            <a:ext cx="11202580" cy="5455611"/>
          </a:xfrm>
          <a:custGeom>
            <a:avLst/>
            <a:gdLst>
              <a:gd name="connsiteX0" fmla="*/ 0 w 11202580"/>
              <a:gd name="connsiteY0" fmla="*/ 0 h 5455611"/>
              <a:gd name="connsiteX1" fmla="*/ 883027 w 11202580"/>
              <a:gd name="connsiteY1" fmla="*/ 0 h 5455611"/>
              <a:gd name="connsiteX2" fmla="*/ 1766054 w 11202580"/>
              <a:gd name="connsiteY2" fmla="*/ 0 h 5455611"/>
              <a:gd name="connsiteX3" fmla="*/ 2425029 w 11202580"/>
              <a:gd name="connsiteY3" fmla="*/ 0 h 5455611"/>
              <a:gd name="connsiteX4" fmla="*/ 3196030 w 11202580"/>
              <a:gd name="connsiteY4" fmla="*/ 0 h 5455611"/>
              <a:gd name="connsiteX5" fmla="*/ 3855005 w 11202580"/>
              <a:gd name="connsiteY5" fmla="*/ 0 h 5455611"/>
              <a:gd name="connsiteX6" fmla="*/ 4513981 w 11202580"/>
              <a:gd name="connsiteY6" fmla="*/ 0 h 5455611"/>
              <a:gd name="connsiteX7" fmla="*/ 5172956 w 11202580"/>
              <a:gd name="connsiteY7" fmla="*/ 0 h 5455611"/>
              <a:gd name="connsiteX8" fmla="*/ 5495854 w 11202580"/>
              <a:gd name="connsiteY8" fmla="*/ 0 h 5455611"/>
              <a:gd name="connsiteX9" fmla="*/ 6266855 w 11202580"/>
              <a:gd name="connsiteY9" fmla="*/ 0 h 5455611"/>
              <a:gd name="connsiteX10" fmla="*/ 6589753 w 11202580"/>
              <a:gd name="connsiteY10" fmla="*/ 0 h 5455611"/>
              <a:gd name="connsiteX11" fmla="*/ 7248728 w 11202580"/>
              <a:gd name="connsiteY11" fmla="*/ 0 h 5455611"/>
              <a:gd name="connsiteX12" fmla="*/ 8131755 w 11202580"/>
              <a:gd name="connsiteY12" fmla="*/ 0 h 5455611"/>
              <a:gd name="connsiteX13" fmla="*/ 9014782 w 11202580"/>
              <a:gd name="connsiteY13" fmla="*/ 0 h 5455611"/>
              <a:gd name="connsiteX14" fmla="*/ 9785783 w 11202580"/>
              <a:gd name="connsiteY14" fmla="*/ 0 h 5455611"/>
              <a:gd name="connsiteX15" fmla="*/ 10332733 w 11202580"/>
              <a:gd name="connsiteY15" fmla="*/ 0 h 5455611"/>
              <a:gd name="connsiteX16" fmla="*/ 11202580 w 11202580"/>
              <a:gd name="connsiteY16" fmla="*/ 0 h 5455611"/>
              <a:gd name="connsiteX17" fmla="*/ 11202580 w 11202580"/>
              <a:gd name="connsiteY17" fmla="*/ 627395 h 5455611"/>
              <a:gd name="connsiteX18" fmla="*/ 11202580 w 11202580"/>
              <a:gd name="connsiteY18" fmla="*/ 1309347 h 5455611"/>
              <a:gd name="connsiteX19" fmla="*/ 11202580 w 11202580"/>
              <a:gd name="connsiteY19" fmla="*/ 1936742 h 5455611"/>
              <a:gd name="connsiteX20" fmla="*/ 11202580 w 11202580"/>
              <a:gd name="connsiteY20" fmla="*/ 2727806 h 5455611"/>
              <a:gd name="connsiteX21" fmla="*/ 11202580 w 11202580"/>
              <a:gd name="connsiteY21" fmla="*/ 3300645 h 5455611"/>
              <a:gd name="connsiteX22" fmla="*/ 11202580 w 11202580"/>
              <a:gd name="connsiteY22" fmla="*/ 4091708 h 5455611"/>
              <a:gd name="connsiteX23" fmla="*/ 11202580 w 11202580"/>
              <a:gd name="connsiteY23" fmla="*/ 4664547 h 5455611"/>
              <a:gd name="connsiteX24" fmla="*/ 11202580 w 11202580"/>
              <a:gd name="connsiteY24" fmla="*/ 5455611 h 5455611"/>
              <a:gd name="connsiteX25" fmla="*/ 10319553 w 11202580"/>
              <a:gd name="connsiteY25" fmla="*/ 5455611 h 5455611"/>
              <a:gd name="connsiteX26" fmla="*/ 9772604 w 11202580"/>
              <a:gd name="connsiteY26" fmla="*/ 5455611 h 5455611"/>
              <a:gd name="connsiteX27" fmla="*/ 9001603 w 11202580"/>
              <a:gd name="connsiteY27" fmla="*/ 5455611 h 5455611"/>
              <a:gd name="connsiteX28" fmla="*/ 8678705 w 11202580"/>
              <a:gd name="connsiteY28" fmla="*/ 5455611 h 5455611"/>
              <a:gd name="connsiteX29" fmla="*/ 7795678 w 11202580"/>
              <a:gd name="connsiteY29" fmla="*/ 5455611 h 5455611"/>
              <a:gd name="connsiteX30" fmla="*/ 7248728 w 11202580"/>
              <a:gd name="connsiteY30" fmla="*/ 5455611 h 5455611"/>
              <a:gd name="connsiteX31" fmla="*/ 6589753 w 11202580"/>
              <a:gd name="connsiteY31" fmla="*/ 5455611 h 5455611"/>
              <a:gd name="connsiteX32" fmla="*/ 6154829 w 11202580"/>
              <a:gd name="connsiteY32" fmla="*/ 5455611 h 5455611"/>
              <a:gd name="connsiteX33" fmla="*/ 5383828 w 11202580"/>
              <a:gd name="connsiteY33" fmla="*/ 5455611 h 5455611"/>
              <a:gd name="connsiteX34" fmla="*/ 4500801 w 11202580"/>
              <a:gd name="connsiteY34" fmla="*/ 5455611 h 5455611"/>
              <a:gd name="connsiteX35" fmla="*/ 3953852 w 11202580"/>
              <a:gd name="connsiteY35" fmla="*/ 5455611 h 5455611"/>
              <a:gd name="connsiteX36" fmla="*/ 3070825 w 11202580"/>
              <a:gd name="connsiteY36" fmla="*/ 5455611 h 5455611"/>
              <a:gd name="connsiteX37" fmla="*/ 2411850 w 11202580"/>
              <a:gd name="connsiteY37" fmla="*/ 5455611 h 5455611"/>
              <a:gd name="connsiteX38" fmla="*/ 1528823 w 11202580"/>
              <a:gd name="connsiteY38" fmla="*/ 5455611 h 5455611"/>
              <a:gd name="connsiteX39" fmla="*/ 645796 w 11202580"/>
              <a:gd name="connsiteY39" fmla="*/ 5455611 h 5455611"/>
              <a:gd name="connsiteX40" fmla="*/ 0 w 11202580"/>
              <a:gd name="connsiteY40" fmla="*/ 5455611 h 5455611"/>
              <a:gd name="connsiteX41" fmla="*/ 0 w 11202580"/>
              <a:gd name="connsiteY41" fmla="*/ 4828216 h 5455611"/>
              <a:gd name="connsiteX42" fmla="*/ 0 w 11202580"/>
              <a:gd name="connsiteY42" fmla="*/ 4091708 h 5455611"/>
              <a:gd name="connsiteX43" fmla="*/ 0 w 11202580"/>
              <a:gd name="connsiteY43" fmla="*/ 3300645 h 5455611"/>
              <a:gd name="connsiteX44" fmla="*/ 0 w 11202580"/>
              <a:gd name="connsiteY44" fmla="*/ 2782362 h 5455611"/>
              <a:gd name="connsiteX45" fmla="*/ 0 w 11202580"/>
              <a:gd name="connsiteY45" fmla="*/ 2264079 h 5455611"/>
              <a:gd name="connsiteX46" fmla="*/ 0 w 11202580"/>
              <a:gd name="connsiteY46" fmla="*/ 1473015 h 5455611"/>
              <a:gd name="connsiteX47" fmla="*/ 0 w 11202580"/>
              <a:gd name="connsiteY47" fmla="*/ 845620 h 5455611"/>
              <a:gd name="connsiteX48" fmla="*/ 0 w 11202580"/>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2580" h="5455611" fill="none" extrusionOk="0">
                <a:moveTo>
                  <a:pt x="0" y="0"/>
                </a:moveTo>
                <a:cubicBezTo>
                  <a:pt x="338839" y="3316"/>
                  <a:pt x="605047" y="-3103"/>
                  <a:pt x="883027" y="0"/>
                </a:cubicBezTo>
                <a:cubicBezTo>
                  <a:pt x="1161007" y="3103"/>
                  <a:pt x="1484568" y="13641"/>
                  <a:pt x="1766054" y="0"/>
                </a:cubicBezTo>
                <a:cubicBezTo>
                  <a:pt x="2047540" y="-13641"/>
                  <a:pt x="2283964" y="10665"/>
                  <a:pt x="2425029" y="0"/>
                </a:cubicBezTo>
                <a:cubicBezTo>
                  <a:pt x="2566094" y="-10665"/>
                  <a:pt x="2886332" y="8316"/>
                  <a:pt x="3196030" y="0"/>
                </a:cubicBezTo>
                <a:cubicBezTo>
                  <a:pt x="3505728" y="-8316"/>
                  <a:pt x="3682749" y="-17385"/>
                  <a:pt x="3855005" y="0"/>
                </a:cubicBezTo>
                <a:cubicBezTo>
                  <a:pt x="4027262" y="17385"/>
                  <a:pt x="4299085" y="-21370"/>
                  <a:pt x="4513981" y="0"/>
                </a:cubicBezTo>
                <a:cubicBezTo>
                  <a:pt x="4728877" y="21370"/>
                  <a:pt x="4987893" y="-17769"/>
                  <a:pt x="5172956" y="0"/>
                </a:cubicBezTo>
                <a:cubicBezTo>
                  <a:pt x="5358019" y="17769"/>
                  <a:pt x="5386756" y="-7872"/>
                  <a:pt x="5495854" y="0"/>
                </a:cubicBezTo>
                <a:cubicBezTo>
                  <a:pt x="5604952" y="7872"/>
                  <a:pt x="6061066" y="31438"/>
                  <a:pt x="6266855" y="0"/>
                </a:cubicBezTo>
                <a:cubicBezTo>
                  <a:pt x="6472644" y="-31438"/>
                  <a:pt x="6480542" y="-6446"/>
                  <a:pt x="6589753" y="0"/>
                </a:cubicBezTo>
                <a:cubicBezTo>
                  <a:pt x="6698964" y="6446"/>
                  <a:pt x="7108701" y="-30674"/>
                  <a:pt x="7248728" y="0"/>
                </a:cubicBezTo>
                <a:cubicBezTo>
                  <a:pt x="7388755" y="30674"/>
                  <a:pt x="7927309" y="15689"/>
                  <a:pt x="8131755" y="0"/>
                </a:cubicBezTo>
                <a:cubicBezTo>
                  <a:pt x="8336201" y="-15689"/>
                  <a:pt x="8832195" y="-27473"/>
                  <a:pt x="9014782" y="0"/>
                </a:cubicBezTo>
                <a:cubicBezTo>
                  <a:pt x="9197369" y="27473"/>
                  <a:pt x="9485307" y="-3557"/>
                  <a:pt x="9785783" y="0"/>
                </a:cubicBezTo>
                <a:cubicBezTo>
                  <a:pt x="10086259" y="3557"/>
                  <a:pt x="10144434" y="14958"/>
                  <a:pt x="10332733" y="0"/>
                </a:cubicBezTo>
                <a:cubicBezTo>
                  <a:pt x="10521032" y="-14958"/>
                  <a:pt x="10864026" y="21622"/>
                  <a:pt x="11202580" y="0"/>
                </a:cubicBezTo>
                <a:cubicBezTo>
                  <a:pt x="11223548" y="297206"/>
                  <a:pt x="11172387" y="363907"/>
                  <a:pt x="11202580" y="627395"/>
                </a:cubicBezTo>
                <a:cubicBezTo>
                  <a:pt x="11232773" y="890883"/>
                  <a:pt x="11194371" y="983151"/>
                  <a:pt x="11202580" y="1309347"/>
                </a:cubicBezTo>
                <a:cubicBezTo>
                  <a:pt x="11210789" y="1635543"/>
                  <a:pt x="11222764" y="1752356"/>
                  <a:pt x="11202580" y="1936742"/>
                </a:cubicBezTo>
                <a:cubicBezTo>
                  <a:pt x="11182396" y="2121128"/>
                  <a:pt x="11193411" y="2542920"/>
                  <a:pt x="11202580" y="2727806"/>
                </a:cubicBezTo>
                <a:cubicBezTo>
                  <a:pt x="11211749" y="2912692"/>
                  <a:pt x="11187202" y="3165612"/>
                  <a:pt x="11202580" y="3300645"/>
                </a:cubicBezTo>
                <a:cubicBezTo>
                  <a:pt x="11217958" y="3435678"/>
                  <a:pt x="11217768" y="3918073"/>
                  <a:pt x="11202580" y="4091708"/>
                </a:cubicBezTo>
                <a:cubicBezTo>
                  <a:pt x="11187392" y="4265343"/>
                  <a:pt x="11207888" y="4380370"/>
                  <a:pt x="11202580" y="4664547"/>
                </a:cubicBezTo>
                <a:cubicBezTo>
                  <a:pt x="11197272" y="4948724"/>
                  <a:pt x="11166383" y="5208809"/>
                  <a:pt x="11202580" y="5455611"/>
                </a:cubicBezTo>
                <a:cubicBezTo>
                  <a:pt x="10915275" y="5415518"/>
                  <a:pt x="10700164" y="5414164"/>
                  <a:pt x="10319553" y="5455611"/>
                </a:cubicBezTo>
                <a:cubicBezTo>
                  <a:pt x="9938942" y="5497058"/>
                  <a:pt x="10008604" y="5436004"/>
                  <a:pt x="9772604" y="5455611"/>
                </a:cubicBezTo>
                <a:cubicBezTo>
                  <a:pt x="9536604" y="5475218"/>
                  <a:pt x="9314004" y="5417789"/>
                  <a:pt x="9001603" y="5455611"/>
                </a:cubicBezTo>
                <a:cubicBezTo>
                  <a:pt x="8689202" y="5493433"/>
                  <a:pt x="8746895" y="5442961"/>
                  <a:pt x="8678705" y="5455611"/>
                </a:cubicBezTo>
                <a:cubicBezTo>
                  <a:pt x="8610515" y="5468261"/>
                  <a:pt x="8184620" y="5476447"/>
                  <a:pt x="7795678" y="5455611"/>
                </a:cubicBezTo>
                <a:cubicBezTo>
                  <a:pt x="7406736" y="5434775"/>
                  <a:pt x="7399111" y="5478368"/>
                  <a:pt x="7248728" y="5455611"/>
                </a:cubicBezTo>
                <a:cubicBezTo>
                  <a:pt x="7098345" y="5432855"/>
                  <a:pt x="6787780" y="5462925"/>
                  <a:pt x="6589753" y="5455611"/>
                </a:cubicBezTo>
                <a:cubicBezTo>
                  <a:pt x="6391727" y="5448297"/>
                  <a:pt x="6248815" y="5464115"/>
                  <a:pt x="6154829" y="5455611"/>
                </a:cubicBezTo>
                <a:cubicBezTo>
                  <a:pt x="6060843" y="5447107"/>
                  <a:pt x="5727236" y="5449861"/>
                  <a:pt x="5383828" y="5455611"/>
                </a:cubicBezTo>
                <a:cubicBezTo>
                  <a:pt x="5040420" y="5461361"/>
                  <a:pt x="4765173" y="5417861"/>
                  <a:pt x="4500801" y="5455611"/>
                </a:cubicBezTo>
                <a:cubicBezTo>
                  <a:pt x="4236429" y="5493361"/>
                  <a:pt x="4219309" y="5471932"/>
                  <a:pt x="3953852" y="5455611"/>
                </a:cubicBezTo>
                <a:cubicBezTo>
                  <a:pt x="3688395" y="5439290"/>
                  <a:pt x="3483430" y="5457094"/>
                  <a:pt x="3070825" y="5455611"/>
                </a:cubicBezTo>
                <a:cubicBezTo>
                  <a:pt x="2658220" y="5454128"/>
                  <a:pt x="2715637" y="5457186"/>
                  <a:pt x="2411850" y="5455611"/>
                </a:cubicBezTo>
                <a:cubicBezTo>
                  <a:pt x="2108064" y="5454036"/>
                  <a:pt x="1894837" y="5494139"/>
                  <a:pt x="1528823" y="5455611"/>
                </a:cubicBezTo>
                <a:cubicBezTo>
                  <a:pt x="1162809" y="5417083"/>
                  <a:pt x="899186" y="5420316"/>
                  <a:pt x="645796" y="5455611"/>
                </a:cubicBezTo>
                <a:cubicBezTo>
                  <a:pt x="392406" y="5490906"/>
                  <a:pt x="261500" y="5476648"/>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202580" h="5455611" stroke="0" extrusionOk="0">
                <a:moveTo>
                  <a:pt x="0" y="0"/>
                </a:moveTo>
                <a:cubicBezTo>
                  <a:pt x="150372" y="1133"/>
                  <a:pt x="406313" y="-22470"/>
                  <a:pt x="546949" y="0"/>
                </a:cubicBezTo>
                <a:cubicBezTo>
                  <a:pt x="687585" y="22470"/>
                  <a:pt x="780184" y="-806"/>
                  <a:pt x="869847" y="0"/>
                </a:cubicBezTo>
                <a:cubicBezTo>
                  <a:pt x="959510" y="806"/>
                  <a:pt x="1381981" y="30665"/>
                  <a:pt x="1752874" y="0"/>
                </a:cubicBezTo>
                <a:cubicBezTo>
                  <a:pt x="2123767" y="-30665"/>
                  <a:pt x="2120936" y="-3060"/>
                  <a:pt x="2299824" y="0"/>
                </a:cubicBezTo>
                <a:cubicBezTo>
                  <a:pt x="2478712" y="3060"/>
                  <a:pt x="2681422" y="2961"/>
                  <a:pt x="2846773" y="0"/>
                </a:cubicBezTo>
                <a:cubicBezTo>
                  <a:pt x="3012124" y="-2961"/>
                  <a:pt x="3294443" y="11627"/>
                  <a:pt x="3729800" y="0"/>
                </a:cubicBezTo>
                <a:cubicBezTo>
                  <a:pt x="4165157" y="-11627"/>
                  <a:pt x="3965147" y="-16059"/>
                  <a:pt x="4164724" y="0"/>
                </a:cubicBezTo>
                <a:cubicBezTo>
                  <a:pt x="4364301" y="16059"/>
                  <a:pt x="4719346" y="-29660"/>
                  <a:pt x="5047751" y="0"/>
                </a:cubicBezTo>
                <a:cubicBezTo>
                  <a:pt x="5376156" y="29660"/>
                  <a:pt x="5496219" y="27990"/>
                  <a:pt x="5930778" y="0"/>
                </a:cubicBezTo>
                <a:cubicBezTo>
                  <a:pt x="6365337" y="-27990"/>
                  <a:pt x="6372679" y="16320"/>
                  <a:pt x="6589753" y="0"/>
                </a:cubicBezTo>
                <a:cubicBezTo>
                  <a:pt x="6806827" y="-16320"/>
                  <a:pt x="7105345" y="-38116"/>
                  <a:pt x="7472780" y="0"/>
                </a:cubicBezTo>
                <a:cubicBezTo>
                  <a:pt x="7840215" y="38116"/>
                  <a:pt x="7802013" y="22662"/>
                  <a:pt x="8019729" y="0"/>
                </a:cubicBezTo>
                <a:cubicBezTo>
                  <a:pt x="8237445" y="-22662"/>
                  <a:pt x="8422038" y="-10110"/>
                  <a:pt x="8566679" y="0"/>
                </a:cubicBezTo>
                <a:cubicBezTo>
                  <a:pt x="8711320" y="10110"/>
                  <a:pt x="8969377" y="5349"/>
                  <a:pt x="9337680" y="0"/>
                </a:cubicBezTo>
                <a:cubicBezTo>
                  <a:pt x="9705983" y="-5349"/>
                  <a:pt x="9654952" y="-23963"/>
                  <a:pt x="9884629" y="0"/>
                </a:cubicBezTo>
                <a:cubicBezTo>
                  <a:pt x="10114306" y="23963"/>
                  <a:pt x="10568912" y="-19470"/>
                  <a:pt x="11202580" y="0"/>
                </a:cubicBezTo>
                <a:cubicBezTo>
                  <a:pt x="11190217" y="176599"/>
                  <a:pt x="11226363" y="551213"/>
                  <a:pt x="11202580" y="791064"/>
                </a:cubicBezTo>
                <a:cubicBezTo>
                  <a:pt x="11178797" y="1030915"/>
                  <a:pt x="11237571" y="1324704"/>
                  <a:pt x="11202580" y="1527571"/>
                </a:cubicBezTo>
                <a:cubicBezTo>
                  <a:pt x="11167589" y="1730438"/>
                  <a:pt x="11187351" y="2101599"/>
                  <a:pt x="11202580" y="2264079"/>
                </a:cubicBezTo>
                <a:cubicBezTo>
                  <a:pt x="11217809" y="2426559"/>
                  <a:pt x="11220949" y="2601754"/>
                  <a:pt x="11202580" y="2782362"/>
                </a:cubicBezTo>
                <a:cubicBezTo>
                  <a:pt x="11184211" y="2962970"/>
                  <a:pt x="11202369" y="3207743"/>
                  <a:pt x="11202580" y="3355201"/>
                </a:cubicBezTo>
                <a:cubicBezTo>
                  <a:pt x="11202791" y="3502659"/>
                  <a:pt x="11213544" y="3815545"/>
                  <a:pt x="11202580" y="4091708"/>
                </a:cubicBezTo>
                <a:cubicBezTo>
                  <a:pt x="11191616" y="4367871"/>
                  <a:pt x="11194122" y="4523673"/>
                  <a:pt x="11202580" y="4719104"/>
                </a:cubicBezTo>
                <a:cubicBezTo>
                  <a:pt x="11211038" y="4914535"/>
                  <a:pt x="11209185" y="5166456"/>
                  <a:pt x="11202580" y="5455611"/>
                </a:cubicBezTo>
                <a:cubicBezTo>
                  <a:pt x="10956557" y="5448690"/>
                  <a:pt x="10787887" y="5479726"/>
                  <a:pt x="10431579" y="5455611"/>
                </a:cubicBezTo>
                <a:cubicBezTo>
                  <a:pt x="10075271" y="5431496"/>
                  <a:pt x="10212457" y="5441944"/>
                  <a:pt x="10108681" y="5455611"/>
                </a:cubicBezTo>
                <a:cubicBezTo>
                  <a:pt x="10004905" y="5469278"/>
                  <a:pt x="9647244" y="5429634"/>
                  <a:pt x="9449706" y="5455611"/>
                </a:cubicBezTo>
                <a:cubicBezTo>
                  <a:pt x="9252169" y="5481588"/>
                  <a:pt x="9170340" y="5442337"/>
                  <a:pt x="9014782" y="5455611"/>
                </a:cubicBezTo>
                <a:cubicBezTo>
                  <a:pt x="8859224" y="5468885"/>
                  <a:pt x="8400964" y="5489007"/>
                  <a:pt x="8243781" y="5455611"/>
                </a:cubicBezTo>
                <a:cubicBezTo>
                  <a:pt x="8086598" y="5422215"/>
                  <a:pt x="7917821" y="5437089"/>
                  <a:pt x="7808857" y="5455611"/>
                </a:cubicBezTo>
                <a:cubicBezTo>
                  <a:pt x="7699893" y="5474133"/>
                  <a:pt x="7320149" y="5433065"/>
                  <a:pt x="7037856" y="5455611"/>
                </a:cubicBezTo>
                <a:cubicBezTo>
                  <a:pt x="6755563" y="5478157"/>
                  <a:pt x="6864293" y="5464369"/>
                  <a:pt x="6714958" y="5455611"/>
                </a:cubicBezTo>
                <a:cubicBezTo>
                  <a:pt x="6565623" y="5446853"/>
                  <a:pt x="6187083" y="5492737"/>
                  <a:pt x="5943957" y="5455611"/>
                </a:cubicBezTo>
                <a:cubicBezTo>
                  <a:pt x="5700831" y="5418485"/>
                  <a:pt x="5654433" y="5445589"/>
                  <a:pt x="5509033" y="5455611"/>
                </a:cubicBezTo>
                <a:cubicBezTo>
                  <a:pt x="5363633" y="5465633"/>
                  <a:pt x="5263868" y="5462675"/>
                  <a:pt x="5186136" y="5455611"/>
                </a:cubicBezTo>
                <a:cubicBezTo>
                  <a:pt x="5108404" y="5448547"/>
                  <a:pt x="4895188" y="5444854"/>
                  <a:pt x="4751212" y="5455611"/>
                </a:cubicBezTo>
                <a:cubicBezTo>
                  <a:pt x="4607236" y="5466368"/>
                  <a:pt x="4323468" y="5490188"/>
                  <a:pt x="3980211" y="5455611"/>
                </a:cubicBezTo>
                <a:cubicBezTo>
                  <a:pt x="3636954" y="5421034"/>
                  <a:pt x="3683261" y="5449418"/>
                  <a:pt x="3545287" y="5455611"/>
                </a:cubicBezTo>
                <a:cubicBezTo>
                  <a:pt x="3407313" y="5461804"/>
                  <a:pt x="3335412" y="5454399"/>
                  <a:pt x="3222389" y="5455611"/>
                </a:cubicBezTo>
                <a:cubicBezTo>
                  <a:pt x="3109366" y="5456823"/>
                  <a:pt x="2971949" y="5456449"/>
                  <a:pt x="2787465" y="5455611"/>
                </a:cubicBezTo>
                <a:cubicBezTo>
                  <a:pt x="2602981" y="5454773"/>
                  <a:pt x="2370394" y="5430505"/>
                  <a:pt x="2240516" y="5455611"/>
                </a:cubicBezTo>
                <a:cubicBezTo>
                  <a:pt x="2110638" y="5480717"/>
                  <a:pt x="1801127" y="5432351"/>
                  <a:pt x="1581541" y="5455611"/>
                </a:cubicBezTo>
                <a:cubicBezTo>
                  <a:pt x="1361955" y="5478871"/>
                  <a:pt x="1263265" y="5474287"/>
                  <a:pt x="1146617" y="5455611"/>
                </a:cubicBezTo>
                <a:cubicBezTo>
                  <a:pt x="1029969" y="5436935"/>
                  <a:pt x="328864" y="5448920"/>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2322085" y="609307"/>
            <a:ext cx="7676155" cy="715089"/>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「快樂出發去」檢核表</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出發前</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(3/3)</a:t>
            </a:r>
            <a:endPar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1901D67E-90B7-7A4D-5852-6FD8724D5C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發展活動│活動二：行前規劃與實踐體驗</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7A48DD2B-F9F8-4E5F-D60E-39C9F2FDE08D}"/>
              </a:ext>
            </a:extLst>
          </p:cNvPr>
          <p:cNvPicPr>
            <a:picLocks noChangeAspect="1"/>
          </p:cNvPicPr>
          <p:nvPr/>
        </p:nvPicPr>
        <p:blipFill>
          <a:blip r:embed="rId3"/>
          <a:stretch>
            <a:fillRect/>
          </a:stretch>
        </p:blipFill>
        <p:spPr>
          <a:xfrm>
            <a:off x="757983" y="1488644"/>
            <a:ext cx="7074576" cy="4849507"/>
          </a:xfrm>
          <a:prstGeom prst="rect">
            <a:avLst/>
          </a:prstGeom>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32EA6056-7403-0553-FEBA-608CEA5A3FBD}"/>
              </a:ext>
            </a:extLst>
          </p:cNvPr>
          <p:cNvSpPr/>
          <p:nvPr/>
        </p:nvSpPr>
        <p:spPr>
          <a:xfrm>
            <a:off x="4403558" y="1973178"/>
            <a:ext cx="1692442" cy="4340909"/>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5296F26C-EA87-A19F-85B3-4D4E2839EA80}"/>
              </a:ext>
            </a:extLst>
          </p:cNvPr>
          <p:cNvGrpSpPr/>
          <p:nvPr/>
        </p:nvGrpSpPr>
        <p:grpSpPr>
          <a:xfrm>
            <a:off x="7930779" y="1973178"/>
            <a:ext cx="4375235" cy="1934359"/>
            <a:chOff x="7930779" y="1973178"/>
            <a:chExt cx="4375235" cy="1934359"/>
          </a:xfrm>
        </p:grpSpPr>
        <p:sp>
          <p:nvSpPr>
            <p:cNvPr id="9" name="文字方塊 8">
              <a:extLst>
                <a:ext uri="{FF2B5EF4-FFF2-40B4-BE49-F238E27FC236}">
                  <a16:creationId xmlns:a16="http://schemas.microsoft.com/office/drawing/2014/main" id="{D482FDC6-EC98-B84B-1233-241D6D934182}"/>
                </a:ext>
              </a:extLst>
            </p:cNvPr>
            <p:cNvSpPr txBox="1"/>
            <p:nvPr/>
          </p:nvSpPr>
          <p:spPr>
            <a:xfrm>
              <a:off x="8289766" y="2522542"/>
              <a:ext cx="3188368" cy="1384995"/>
            </a:xfrm>
            <a:prstGeom prst="rect">
              <a:avLst/>
            </a:prstGeom>
            <a:noFill/>
          </p:spPr>
          <p:txBody>
            <a:bodyPr wrap="square">
              <a:spAutoFit/>
            </a:bodyPr>
            <a:lstStyle/>
            <a:p>
              <a:pPr marL="625475" marR="0" lvl="0" indent="-625475" algn="l" defTabSz="914377" rtl="0" eaLnBrk="1" fontAlgn="auto" latinLnBrk="0" hangingPunct="1">
                <a:lnSpc>
                  <a:spcPct val="100000"/>
                </a:lnSpc>
                <a:spcBef>
                  <a:spcPts val="0"/>
                </a:spcBef>
                <a:spcAft>
                  <a:spcPts val="0"/>
                </a:spcAft>
                <a:buClrTx/>
                <a:buSzTx/>
                <a:buFontTx/>
                <a:buNone/>
                <a:tabLst/>
                <a:defRPr/>
              </a:pP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三</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左欄「出發前判斷可能遇到的狀況請打✓」</a:t>
              </a:r>
              <a:endParaRPr kumimoji="0" lang="zh-TW" altLang="en-US" sz="4400"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69316C24-8EA6-7042-4828-DC91BA8AEDC8}"/>
                </a:ext>
              </a:extLst>
            </p:cNvPr>
            <p:cNvSpPr txBox="1"/>
            <p:nvPr/>
          </p:nvSpPr>
          <p:spPr>
            <a:xfrm>
              <a:off x="7930779" y="1973178"/>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2800" b="1" dirty="0">
                  <a:solidFill>
                    <a:srgbClr val="B40C4C"/>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800" b="1" u="sng" dirty="0">
                  <a:latin typeface="微軟正黑體" panose="020B0604030504040204" pitchFamily="34" charset="-120"/>
                  <a:ea typeface="微軟正黑體" panose="020B0604030504040204" pitchFamily="34" charset="-120"/>
                  <a:sym typeface="Wingdings 2" panose="05020102010507070707" pitchFamily="18" charset="2"/>
                </a:rPr>
                <a:t>出發前</a:t>
              </a:r>
              <a:r>
                <a:rPr lang="zh-TW" altLang="en-US" sz="2800" b="1" dirty="0">
                  <a:latin typeface="微軟正黑體" panose="020B0604030504040204" pitchFamily="34" charset="-120"/>
                  <a:ea typeface="微軟正黑體" panose="020B0604030504040204" pitchFamily="34" charset="-120"/>
                  <a:sym typeface="Wingdings 2" panose="05020102010507070707" pitchFamily="18" charset="2"/>
                </a:rPr>
                <a:t>的</a:t>
              </a:r>
              <a:r>
                <a:rPr lang="zh-TW" altLang="en-US" sz="2800" b="1" dirty="0">
                  <a:solidFill>
                    <a:prstClr val="black"/>
                  </a:solidFill>
                  <a:latin typeface="微軟正黑體" panose="020B0604030504040204" pitchFamily="34" charset="-120"/>
                  <a:ea typeface="微軟正黑體" panose="020B0604030504040204" pitchFamily="34" charset="-120"/>
                </a:rPr>
                <a:t>填寫</a:t>
              </a:r>
              <a:r>
                <a:rPr kumimoji="0" lang="zh-TW" altLang="en-US" sz="28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a:t>
              </a:r>
              <a:endParaRPr kumimoji="0" lang="zh-TW" altLang="en-US" sz="44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4046703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482601" y="1046789"/>
            <a:ext cx="11202580" cy="5455611"/>
          </a:xfrm>
          <a:custGeom>
            <a:avLst/>
            <a:gdLst>
              <a:gd name="connsiteX0" fmla="*/ 0 w 11202580"/>
              <a:gd name="connsiteY0" fmla="*/ 0 h 5455611"/>
              <a:gd name="connsiteX1" fmla="*/ 883027 w 11202580"/>
              <a:gd name="connsiteY1" fmla="*/ 0 h 5455611"/>
              <a:gd name="connsiteX2" fmla="*/ 1766054 w 11202580"/>
              <a:gd name="connsiteY2" fmla="*/ 0 h 5455611"/>
              <a:gd name="connsiteX3" fmla="*/ 2425029 w 11202580"/>
              <a:gd name="connsiteY3" fmla="*/ 0 h 5455611"/>
              <a:gd name="connsiteX4" fmla="*/ 3196030 w 11202580"/>
              <a:gd name="connsiteY4" fmla="*/ 0 h 5455611"/>
              <a:gd name="connsiteX5" fmla="*/ 3855005 w 11202580"/>
              <a:gd name="connsiteY5" fmla="*/ 0 h 5455611"/>
              <a:gd name="connsiteX6" fmla="*/ 4513981 w 11202580"/>
              <a:gd name="connsiteY6" fmla="*/ 0 h 5455611"/>
              <a:gd name="connsiteX7" fmla="*/ 5172956 w 11202580"/>
              <a:gd name="connsiteY7" fmla="*/ 0 h 5455611"/>
              <a:gd name="connsiteX8" fmla="*/ 5495854 w 11202580"/>
              <a:gd name="connsiteY8" fmla="*/ 0 h 5455611"/>
              <a:gd name="connsiteX9" fmla="*/ 6266855 w 11202580"/>
              <a:gd name="connsiteY9" fmla="*/ 0 h 5455611"/>
              <a:gd name="connsiteX10" fmla="*/ 6589753 w 11202580"/>
              <a:gd name="connsiteY10" fmla="*/ 0 h 5455611"/>
              <a:gd name="connsiteX11" fmla="*/ 7248728 w 11202580"/>
              <a:gd name="connsiteY11" fmla="*/ 0 h 5455611"/>
              <a:gd name="connsiteX12" fmla="*/ 8131755 w 11202580"/>
              <a:gd name="connsiteY12" fmla="*/ 0 h 5455611"/>
              <a:gd name="connsiteX13" fmla="*/ 9014782 w 11202580"/>
              <a:gd name="connsiteY13" fmla="*/ 0 h 5455611"/>
              <a:gd name="connsiteX14" fmla="*/ 9785783 w 11202580"/>
              <a:gd name="connsiteY14" fmla="*/ 0 h 5455611"/>
              <a:gd name="connsiteX15" fmla="*/ 10332733 w 11202580"/>
              <a:gd name="connsiteY15" fmla="*/ 0 h 5455611"/>
              <a:gd name="connsiteX16" fmla="*/ 11202580 w 11202580"/>
              <a:gd name="connsiteY16" fmla="*/ 0 h 5455611"/>
              <a:gd name="connsiteX17" fmla="*/ 11202580 w 11202580"/>
              <a:gd name="connsiteY17" fmla="*/ 627395 h 5455611"/>
              <a:gd name="connsiteX18" fmla="*/ 11202580 w 11202580"/>
              <a:gd name="connsiteY18" fmla="*/ 1309347 h 5455611"/>
              <a:gd name="connsiteX19" fmla="*/ 11202580 w 11202580"/>
              <a:gd name="connsiteY19" fmla="*/ 1936742 h 5455611"/>
              <a:gd name="connsiteX20" fmla="*/ 11202580 w 11202580"/>
              <a:gd name="connsiteY20" fmla="*/ 2727806 h 5455611"/>
              <a:gd name="connsiteX21" fmla="*/ 11202580 w 11202580"/>
              <a:gd name="connsiteY21" fmla="*/ 3300645 h 5455611"/>
              <a:gd name="connsiteX22" fmla="*/ 11202580 w 11202580"/>
              <a:gd name="connsiteY22" fmla="*/ 4091708 h 5455611"/>
              <a:gd name="connsiteX23" fmla="*/ 11202580 w 11202580"/>
              <a:gd name="connsiteY23" fmla="*/ 4664547 h 5455611"/>
              <a:gd name="connsiteX24" fmla="*/ 11202580 w 11202580"/>
              <a:gd name="connsiteY24" fmla="*/ 5455611 h 5455611"/>
              <a:gd name="connsiteX25" fmla="*/ 10319553 w 11202580"/>
              <a:gd name="connsiteY25" fmla="*/ 5455611 h 5455611"/>
              <a:gd name="connsiteX26" fmla="*/ 9772604 w 11202580"/>
              <a:gd name="connsiteY26" fmla="*/ 5455611 h 5455611"/>
              <a:gd name="connsiteX27" fmla="*/ 9001603 w 11202580"/>
              <a:gd name="connsiteY27" fmla="*/ 5455611 h 5455611"/>
              <a:gd name="connsiteX28" fmla="*/ 8678705 w 11202580"/>
              <a:gd name="connsiteY28" fmla="*/ 5455611 h 5455611"/>
              <a:gd name="connsiteX29" fmla="*/ 7795678 w 11202580"/>
              <a:gd name="connsiteY29" fmla="*/ 5455611 h 5455611"/>
              <a:gd name="connsiteX30" fmla="*/ 7248728 w 11202580"/>
              <a:gd name="connsiteY30" fmla="*/ 5455611 h 5455611"/>
              <a:gd name="connsiteX31" fmla="*/ 6589753 w 11202580"/>
              <a:gd name="connsiteY31" fmla="*/ 5455611 h 5455611"/>
              <a:gd name="connsiteX32" fmla="*/ 6154829 w 11202580"/>
              <a:gd name="connsiteY32" fmla="*/ 5455611 h 5455611"/>
              <a:gd name="connsiteX33" fmla="*/ 5383828 w 11202580"/>
              <a:gd name="connsiteY33" fmla="*/ 5455611 h 5455611"/>
              <a:gd name="connsiteX34" fmla="*/ 4500801 w 11202580"/>
              <a:gd name="connsiteY34" fmla="*/ 5455611 h 5455611"/>
              <a:gd name="connsiteX35" fmla="*/ 3953852 w 11202580"/>
              <a:gd name="connsiteY35" fmla="*/ 5455611 h 5455611"/>
              <a:gd name="connsiteX36" fmla="*/ 3070825 w 11202580"/>
              <a:gd name="connsiteY36" fmla="*/ 5455611 h 5455611"/>
              <a:gd name="connsiteX37" fmla="*/ 2411850 w 11202580"/>
              <a:gd name="connsiteY37" fmla="*/ 5455611 h 5455611"/>
              <a:gd name="connsiteX38" fmla="*/ 1528823 w 11202580"/>
              <a:gd name="connsiteY38" fmla="*/ 5455611 h 5455611"/>
              <a:gd name="connsiteX39" fmla="*/ 645796 w 11202580"/>
              <a:gd name="connsiteY39" fmla="*/ 5455611 h 5455611"/>
              <a:gd name="connsiteX40" fmla="*/ 0 w 11202580"/>
              <a:gd name="connsiteY40" fmla="*/ 5455611 h 5455611"/>
              <a:gd name="connsiteX41" fmla="*/ 0 w 11202580"/>
              <a:gd name="connsiteY41" fmla="*/ 4828216 h 5455611"/>
              <a:gd name="connsiteX42" fmla="*/ 0 w 11202580"/>
              <a:gd name="connsiteY42" fmla="*/ 4091708 h 5455611"/>
              <a:gd name="connsiteX43" fmla="*/ 0 w 11202580"/>
              <a:gd name="connsiteY43" fmla="*/ 3300645 h 5455611"/>
              <a:gd name="connsiteX44" fmla="*/ 0 w 11202580"/>
              <a:gd name="connsiteY44" fmla="*/ 2782362 h 5455611"/>
              <a:gd name="connsiteX45" fmla="*/ 0 w 11202580"/>
              <a:gd name="connsiteY45" fmla="*/ 2264079 h 5455611"/>
              <a:gd name="connsiteX46" fmla="*/ 0 w 11202580"/>
              <a:gd name="connsiteY46" fmla="*/ 1473015 h 5455611"/>
              <a:gd name="connsiteX47" fmla="*/ 0 w 11202580"/>
              <a:gd name="connsiteY47" fmla="*/ 845620 h 5455611"/>
              <a:gd name="connsiteX48" fmla="*/ 0 w 11202580"/>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2580" h="5455611" fill="none" extrusionOk="0">
                <a:moveTo>
                  <a:pt x="0" y="0"/>
                </a:moveTo>
                <a:cubicBezTo>
                  <a:pt x="338839" y="3316"/>
                  <a:pt x="605047" y="-3103"/>
                  <a:pt x="883027" y="0"/>
                </a:cubicBezTo>
                <a:cubicBezTo>
                  <a:pt x="1161007" y="3103"/>
                  <a:pt x="1484568" y="13641"/>
                  <a:pt x="1766054" y="0"/>
                </a:cubicBezTo>
                <a:cubicBezTo>
                  <a:pt x="2047540" y="-13641"/>
                  <a:pt x="2283964" y="10665"/>
                  <a:pt x="2425029" y="0"/>
                </a:cubicBezTo>
                <a:cubicBezTo>
                  <a:pt x="2566094" y="-10665"/>
                  <a:pt x="2886332" y="8316"/>
                  <a:pt x="3196030" y="0"/>
                </a:cubicBezTo>
                <a:cubicBezTo>
                  <a:pt x="3505728" y="-8316"/>
                  <a:pt x="3682749" y="-17385"/>
                  <a:pt x="3855005" y="0"/>
                </a:cubicBezTo>
                <a:cubicBezTo>
                  <a:pt x="4027262" y="17385"/>
                  <a:pt x="4299085" y="-21370"/>
                  <a:pt x="4513981" y="0"/>
                </a:cubicBezTo>
                <a:cubicBezTo>
                  <a:pt x="4728877" y="21370"/>
                  <a:pt x="4987893" y="-17769"/>
                  <a:pt x="5172956" y="0"/>
                </a:cubicBezTo>
                <a:cubicBezTo>
                  <a:pt x="5358019" y="17769"/>
                  <a:pt x="5386756" y="-7872"/>
                  <a:pt x="5495854" y="0"/>
                </a:cubicBezTo>
                <a:cubicBezTo>
                  <a:pt x="5604952" y="7872"/>
                  <a:pt x="6061066" y="31438"/>
                  <a:pt x="6266855" y="0"/>
                </a:cubicBezTo>
                <a:cubicBezTo>
                  <a:pt x="6472644" y="-31438"/>
                  <a:pt x="6480542" y="-6446"/>
                  <a:pt x="6589753" y="0"/>
                </a:cubicBezTo>
                <a:cubicBezTo>
                  <a:pt x="6698964" y="6446"/>
                  <a:pt x="7108701" y="-30674"/>
                  <a:pt x="7248728" y="0"/>
                </a:cubicBezTo>
                <a:cubicBezTo>
                  <a:pt x="7388755" y="30674"/>
                  <a:pt x="7927309" y="15689"/>
                  <a:pt x="8131755" y="0"/>
                </a:cubicBezTo>
                <a:cubicBezTo>
                  <a:pt x="8336201" y="-15689"/>
                  <a:pt x="8832195" y="-27473"/>
                  <a:pt x="9014782" y="0"/>
                </a:cubicBezTo>
                <a:cubicBezTo>
                  <a:pt x="9197369" y="27473"/>
                  <a:pt x="9485307" y="-3557"/>
                  <a:pt x="9785783" y="0"/>
                </a:cubicBezTo>
                <a:cubicBezTo>
                  <a:pt x="10086259" y="3557"/>
                  <a:pt x="10144434" y="14958"/>
                  <a:pt x="10332733" y="0"/>
                </a:cubicBezTo>
                <a:cubicBezTo>
                  <a:pt x="10521032" y="-14958"/>
                  <a:pt x="10864026" y="21622"/>
                  <a:pt x="11202580" y="0"/>
                </a:cubicBezTo>
                <a:cubicBezTo>
                  <a:pt x="11223548" y="297206"/>
                  <a:pt x="11172387" y="363907"/>
                  <a:pt x="11202580" y="627395"/>
                </a:cubicBezTo>
                <a:cubicBezTo>
                  <a:pt x="11232773" y="890883"/>
                  <a:pt x="11194371" y="983151"/>
                  <a:pt x="11202580" y="1309347"/>
                </a:cubicBezTo>
                <a:cubicBezTo>
                  <a:pt x="11210789" y="1635543"/>
                  <a:pt x="11222764" y="1752356"/>
                  <a:pt x="11202580" y="1936742"/>
                </a:cubicBezTo>
                <a:cubicBezTo>
                  <a:pt x="11182396" y="2121128"/>
                  <a:pt x="11193411" y="2542920"/>
                  <a:pt x="11202580" y="2727806"/>
                </a:cubicBezTo>
                <a:cubicBezTo>
                  <a:pt x="11211749" y="2912692"/>
                  <a:pt x="11187202" y="3165612"/>
                  <a:pt x="11202580" y="3300645"/>
                </a:cubicBezTo>
                <a:cubicBezTo>
                  <a:pt x="11217958" y="3435678"/>
                  <a:pt x="11217768" y="3918073"/>
                  <a:pt x="11202580" y="4091708"/>
                </a:cubicBezTo>
                <a:cubicBezTo>
                  <a:pt x="11187392" y="4265343"/>
                  <a:pt x="11207888" y="4380370"/>
                  <a:pt x="11202580" y="4664547"/>
                </a:cubicBezTo>
                <a:cubicBezTo>
                  <a:pt x="11197272" y="4948724"/>
                  <a:pt x="11166383" y="5208809"/>
                  <a:pt x="11202580" y="5455611"/>
                </a:cubicBezTo>
                <a:cubicBezTo>
                  <a:pt x="10915275" y="5415518"/>
                  <a:pt x="10700164" y="5414164"/>
                  <a:pt x="10319553" y="5455611"/>
                </a:cubicBezTo>
                <a:cubicBezTo>
                  <a:pt x="9938942" y="5497058"/>
                  <a:pt x="10008604" y="5436004"/>
                  <a:pt x="9772604" y="5455611"/>
                </a:cubicBezTo>
                <a:cubicBezTo>
                  <a:pt x="9536604" y="5475218"/>
                  <a:pt x="9314004" y="5417789"/>
                  <a:pt x="9001603" y="5455611"/>
                </a:cubicBezTo>
                <a:cubicBezTo>
                  <a:pt x="8689202" y="5493433"/>
                  <a:pt x="8746895" y="5442961"/>
                  <a:pt x="8678705" y="5455611"/>
                </a:cubicBezTo>
                <a:cubicBezTo>
                  <a:pt x="8610515" y="5468261"/>
                  <a:pt x="8184620" y="5476447"/>
                  <a:pt x="7795678" y="5455611"/>
                </a:cubicBezTo>
                <a:cubicBezTo>
                  <a:pt x="7406736" y="5434775"/>
                  <a:pt x="7399111" y="5478368"/>
                  <a:pt x="7248728" y="5455611"/>
                </a:cubicBezTo>
                <a:cubicBezTo>
                  <a:pt x="7098345" y="5432855"/>
                  <a:pt x="6787780" y="5462925"/>
                  <a:pt x="6589753" y="5455611"/>
                </a:cubicBezTo>
                <a:cubicBezTo>
                  <a:pt x="6391727" y="5448297"/>
                  <a:pt x="6248815" y="5464115"/>
                  <a:pt x="6154829" y="5455611"/>
                </a:cubicBezTo>
                <a:cubicBezTo>
                  <a:pt x="6060843" y="5447107"/>
                  <a:pt x="5727236" y="5449861"/>
                  <a:pt x="5383828" y="5455611"/>
                </a:cubicBezTo>
                <a:cubicBezTo>
                  <a:pt x="5040420" y="5461361"/>
                  <a:pt x="4765173" y="5417861"/>
                  <a:pt x="4500801" y="5455611"/>
                </a:cubicBezTo>
                <a:cubicBezTo>
                  <a:pt x="4236429" y="5493361"/>
                  <a:pt x="4219309" y="5471932"/>
                  <a:pt x="3953852" y="5455611"/>
                </a:cubicBezTo>
                <a:cubicBezTo>
                  <a:pt x="3688395" y="5439290"/>
                  <a:pt x="3483430" y="5457094"/>
                  <a:pt x="3070825" y="5455611"/>
                </a:cubicBezTo>
                <a:cubicBezTo>
                  <a:pt x="2658220" y="5454128"/>
                  <a:pt x="2715637" y="5457186"/>
                  <a:pt x="2411850" y="5455611"/>
                </a:cubicBezTo>
                <a:cubicBezTo>
                  <a:pt x="2108064" y="5454036"/>
                  <a:pt x="1894837" y="5494139"/>
                  <a:pt x="1528823" y="5455611"/>
                </a:cubicBezTo>
                <a:cubicBezTo>
                  <a:pt x="1162809" y="5417083"/>
                  <a:pt x="899186" y="5420316"/>
                  <a:pt x="645796" y="5455611"/>
                </a:cubicBezTo>
                <a:cubicBezTo>
                  <a:pt x="392406" y="5490906"/>
                  <a:pt x="261500" y="5476648"/>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202580" h="5455611" stroke="0" extrusionOk="0">
                <a:moveTo>
                  <a:pt x="0" y="0"/>
                </a:moveTo>
                <a:cubicBezTo>
                  <a:pt x="150372" y="1133"/>
                  <a:pt x="406313" y="-22470"/>
                  <a:pt x="546949" y="0"/>
                </a:cubicBezTo>
                <a:cubicBezTo>
                  <a:pt x="687585" y="22470"/>
                  <a:pt x="780184" y="-806"/>
                  <a:pt x="869847" y="0"/>
                </a:cubicBezTo>
                <a:cubicBezTo>
                  <a:pt x="959510" y="806"/>
                  <a:pt x="1381981" y="30665"/>
                  <a:pt x="1752874" y="0"/>
                </a:cubicBezTo>
                <a:cubicBezTo>
                  <a:pt x="2123767" y="-30665"/>
                  <a:pt x="2120936" y="-3060"/>
                  <a:pt x="2299824" y="0"/>
                </a:cubicBezTo>
                <a:cubicBezTo>
                  <a:pt x="2478712" y="3060"/>
                  <a:pt x="2681422" y="2961"/>
                  <a:pt x="2846773" y="0"/>
                </a:cubicBezTo>
                <a:cubicBezTo>
                  <a:pt x="3012124" y="-2961"/>
                  <a:pt x="3294443" y="11627"/>
                  <a:pt x="3729800" y="0"/>
                </a:cubicBezTo>
                <a:cubicBezTo>
                  <a:pt x="4165157" y="-11627"/>
                  <a:pt x="3965147" y="-16059"/>
                  <a:pt x="4164724" y="0"/>
                </a:cubicBezTo>
                <a:cubicBezTo>
                  <a:pt x="4364301" y="16059"/>
                  <a:pt x="4719346" y="-29660"/>
                  <a:pt x="5047751" y="0"/>
                </a:cubicBezTo>
                <a:cubicBezTo>
                  <a:pt x="5376156" y="29660"/>
                  <a:pt x="5496219" y="27990"/>
                  <a:pt x="5930778" y="0"/>
                </a:cubicBezTo>
                <a:cubicBezTo>
                  <a:pt x="6365337" y="-27990"/>
                  <a:pt x="6372679" y="16320"/>
                  <a:pt x="6589753" y="0"/>
                </a:cubicBezTo>
                <a:cubicBezTo>
                  <a:pt x="6806827" y="-16320"/>
                  <a:pt x="7105345" y="-38116"/>
                  <a:pt x="7472780" y="0"/>
                </a:cubicBezTo>
                <a:cubicBezTo>
                  <a:pt x="7840215" y="38116"/>
                  <a:pt x="7802013" y="22662"/>
                  <a:pt x="8019729" y="0"/>
                </a:cubicBezTo>
                <a:cubicBezTo>
                  <a:pt x="8237445" y="-22662"/>
                  <a:pt x="8422038" y="-10110"/>
                  <a:pt x="8566679" y="0"/>
                </a:cubicBezTo>
                <a:cubicBezTo>
                  <a:pt x="8711320" y="10110"/>
                  <a:pt x="8969377" y="5349"/>
                  <a:pt x="9337680" y="0"/>
                </a:cubicBezTo>
                <a:cubicBezTo>
                  <a:pt x="9705983" y="-5349"/>
                  <a:pt x="9654952" y="-23963"/>
                  <a:pt x="9884629" y="0"/>
                </a:cubicBezTo>
                <a:cubicBezTo>
                  <a:pt x="10114306" y="23963"/>
                  <a:pt x="10568912" y="-19470"/>
                  <a:pt x="11202580" y="0"/>
                </a:cubicBezTo>
                <a:cubicBezTo>
                  <a:pt x="11190217" y="176599"/>
                  <a:pt x="11226363" y="551213"/>
                  <a:pt x="11202580" y="791064"/>
                </a:cubicBezTo>
                <a:cubicBezTo>
                  <a:pt x="11178797" y="1030915"/>
                  <a:pt x="11237571" y="1324704"/>
                  <a:pt x="11202580" y="1527571"/>
                </a:cubicBezTo>
                <a:cubicBezTo>
                  <a:pt x="11167589" y="1730438"/>
                  <a:pt x="11187351" y="2101599"/>
                  <a:pt x="11202580" y="2264079"/>
                </a:cubicBezTo>
                <a:cubicBezTo>
                  <a:pt x="11217809" y="2426559"/>
                  <a:pt x="11220949" y="2601754"/>
                  <a:pt x="11202580" y="2782362"/>
                </a:cubicBezTo>
                <a:cubicBezTo>
                  <a:pt x="11184211" y="2962970"/>
                  <a:pt x="11202369" y="3207743"/>
                  <a:pt x="11202580" y="3355201"/>
                </a:cubicBezTo>
                <a:cubicBezTo>
                  <a:pt x="11202791" y="3502659"/>
                  <a:pt x="11213544" y="3815545"/>
                  <a:pt x="11202580" y="4091708"/>
                </a:cubicBezTo>
                <a:cubicBezTo>
                  <a:pt x="11191616" y="4367871"/>
                  <a:pt x="11194122" y="4523673"/>
                  <a:pt x="11202580" y="4719104"/>
                </a:cubicBezTo>
                <a:cubicBezTo>
                  <a:pt x="11211038" y="4914535"/>
                  <a:pt x="11209185" y="5166456"/>
                  <a:pt x="11202580" y="5455611"/>
                </a:cubicBezTo>
                <a:cubicBezTo>
                  <a:pt x="10956557" y="5448690"/>
                  <a:pt x="10787887" y="5479726"/>
                  <a:pt x="10431579" y="5455611"/>
                </a:cubicBezTo>
                <a:cubicBezTo>
                  <a:pt x="10075271" y="5431496"/>
                  <a:pt x="10212457" y="5441944"/>
                  <a:pt x="10108681" y="5455611"/>
                </a:cubicBezTo>
                <a:cubicBezTo>
                  <a:pt x="10004905" y="5469278"/>
                  <a:pt x="9647244" y="5429634"/>
                  <a:pt x="9449706" y="5455611"/>
                </a:cubicBezTo>
                <a:cubicBezTo>
                  <a:pt x="9252169" y="5481588"/>
                  <a:pt x="9170340" y="5442337"/>
                  <a:pt x="9014782" y="5455611"/>
                </a:cubicBezTo>
                <a:cubicBezTo>
                  <a:pt x="8859224" y="5468885"/>
                  <a:pt x="8400964" y="5489007"/>
                  <a:pt x="8243781" y="5455611"/>
                </a:cubicBezTo>
                <a:cubicBezTo>
                  <a:pt x="8086598" y="5422215"/>
                  <a:pt x="7917821" y="5437089"/>
                  <a:pt x="7808857" y="5455611"/>
                </a:cubicBezTo>
                <a:cubicBezTo>
                  <a:pt x="7699893" y="5474133"/>
                  <a:pt x="7320149" y="5433065"/>
                  <a:pt x="7037856" y="5455611"/>
                </a:cubicBezTo>
                <a:cubicBezTo>
                  <a:pt x="6755563" y="5478157"/>
                  <a:pt x="6864293" y="5464369"/>
                  <a:pt x="6714958" y="5455611"/>
                </a:cubicBezTo>
                <a:cubicBezTo>
                  <a:pt x="6565623" y="5446853"/>
                  <a:pt x="6187083" y="5492737"/>
                  <a:pt x="5943957" y="5455611"/>
                </a:cubicBezTo>
                <a:cubicBezTo>
                  <a:pt x="5700831" y="5418485"/>
                  <a:pt x="5654433" y="5445589"/>
                  <a:pt x="5509033" y="5455611"/>
                </a:cubicBezTo>
                <a:cubicBezTo>
                  <a:pt x="5363633" y="5465633"/>
                  <a:pt x="5263868" y="5462675"/>
                  <a:pt x="5186136" y="5455611"/>
                </a:cubicBezTo>
                <a:cubicBezTo>
                  <a:pt x="5108404" y="5448547"/>
                  <a:pt x="4895188" y="5444854"/>
                  <a:pt x="4751212" y="5455611"/>
                </a:cubicBezTo>
                <a:cubicBezTo>
                  <a:pt x="4607236" y="5466368"/>
                  <a:pt x="4323468" y="5490188"/>
                  <a:pt x="3980211" y="5455611"/>
                </a:cubicBezTo>
                <a:cubicBezTo>
                  <a:pt x="3636954" y="5421034"/>
                  <a:pt x="3683261" y="5449418"/>
                  <a:pt x="3545287" y="5455611"/>
                </a:cubicBezTo>
                <a:cubicBezTo>
                  <a:pt x="3407313" y="5461804"/>
                  <a:pt x="3335412" y="5454399"/>
                  <a:pt x="3222389" y="5455611"/>
                </a:cubicBezTo>
                <a:cubicBezTo>
                  <a:pt x="3109366" y="5456823"/>
                  <a:pt x="2971949" y="5456449"/>
                  <a:pt x="2787465" y="5455611"/>
                </a:cubicBezTo>
                <a:cubicBezTo>
                  <a:pt x="2602981" y="5454773"/>
                  <a:pt x="2370394" y="5430505"/>
                  <a:pt x="2240516" y="5455611"/>
                </a:cubicBezTo>
                <a:cubicBezTo>
                  <a:pt x="2110638" y="5480717"/>
                  <a:pt x="1801127" y="5432351"/>
                  <a:pt x="1581541" y="5455611"/>
                </a:cubicBezTo>
                <a:cubicBezTo>
                  <a:pt x="1361955" y="5478871"/>
                  <a:pt x="1263265" y="5474287"/>
                  <a:pt x="1146617" y="5455611"/>
                </a:cubicBezTo>
                <a:cubicBezTo>
                  <a:pt x="1029969" y="5436935"/>
                  <a:pt x="328864" y="5448920"/>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2322085" y="609307"/>
            <a:ext cx="7676155" cy="715089"/>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「快樂出發去」檢核表</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結束後</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(1/2)</a:t>
            </a:r>
            <a:endPar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9" name="文字方塊 18">
            <a:extLst>
              <a:ext uri="{FF2B5EF4-FFF2-40B4-BE49-F238E27FC236}">
                <a16:creationId xmlns:a16="http://schemas.microsoft.com/office/drawing/2014/main" id="{1901D67E-90B7-7A4D-5852-6FD8724D5C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統整活動│活動三：</a:t>
            </a:r>
            <a:r>
              <a:rPr lang="zh-TW" altLang="en-US" sz="1200" dirty="0">
                <a:solidFill>
                  <a:prstClr val="black"/>
                </a:solidFill>
                <a:latin typeface="微軟正黑體" panose="020B0604030504040204" pitchFamily="34" charset="-120"/>
                <a:ea typeface="微軟正黑體" panose="020B0604030504040204" pitchFamily="34" charset="-120"/>
              </a:rPr>
              <a:t>歸納統整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a:extLst>
              <a:ext uri="{FF2B5EF4-FFF2-40B4-BE49-F238E27FC236}">
                <a16:creationId xmlns:a16="http://schemas.microsoft.com/office/drawing/2014/main" id="{7A48DD2B-F9F8-4E5F-D60E-39C9F2FDE08D}"/>
              </a:ext>
            </a:extLst>
          </p:cNvPr>
          <p:cNvPicPr>
            <a:picLocks noChangeAspect="1"/>
          </p:cNvPicPr>
          <p:nvPr/>
        </p:nvPicPr>
        <p:blipFill>
          <a:blip r:embed="rId3"/>
          <a:stretch>
            <a:fillRect/>
          </a:stretch>
        </p:blipFill>
        <p:spPr>
          <a:xfrm>
            <a:off x="757983" y="1488644"/>
            <a:ext cx="7074576" cy="4849507"/>
          </a:xfrm>
          <a:prstGeom prst="rect">
            <a:avLst/>
          </a:prstGeom>
          <a:effectLst>
            <a:outerShdw blurRad="50800" dist="38100" dir="2700000" algn="tl" rotWithShape="0">
              <a:prstClr val="black">
                <a:alpha val="40000"/>
              </a:prstClr>
            </a:outerShdw>
          </a:effectLst>
        </p:spPr>
      </p:pic>
      <p:sp>
        <p:nvSpPr>
          <p:cNvPr id="6" name="矩形 5">
            <a:extLst>
              <a:ext uri="{FF2B5EF4-FFF2-40B4-BE49-F238E27FC236}">
                <a16:creationId xmlns:a16="http://schemas.microsoft.com/office/drawing/2014/main" id="{32EA6056-7403-0553-FEBA-608CEA5A3FBD}"/>
              </a:ext>
            </a:extLst>
          </p:cNvPr>
          <p:cNvSpPr/>
          <p:nvPr/>
        </p:nvSpPr>
        <p:spPr>
          <a:xfrm>
            <a:off x="6091989" y="1961899"/>
            <a:ext cx="1692442" cy="4340909"/>
          </a:xfrm>
          <a:prstGeom prst="rect">
            <a:avLst/>
          </a:prstGeom>
          <a:noFill/>
          <a:ln w="63500">
            <a:solidFill>
              <a:srgbClr val="DC43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grpSp>
        <p:nvGrpSpPr>
          <p:cNvPr id="7" name="群組 6">
            <a:extLst>
              <a:ext uri="{FF2B5EF4-FFF2-40B4-BE49-F238E27FC236}">
                <a16:creationId xmlns:a16="http://schemas.microsoft.com/office/drawing/2014/main" id="{35512C69-4126-B314-D5BB-247D8D3D2215}"/>
              </a:ext>
            </a:extLst>
          </p:cNvPr>
          <p:cNvGrpSpPr/>
          <p:nvPr/>
        </p:nvGrpSpPr>
        <p:grpSpPr>
          <a:xfrm>
            <a:off x="7927444" y="2022295"/>
            <a:ext cx="4375235" cy="1956693"/>
            <a:chOff x="7927444" y="2022295"/>
            <a:chExt cx="4375235" cy="1956693"/>
          </a:xfrm>
        </p:grpSpPr>
        <p:sp>
          <p:nvSpPr>
            <p:cNvPr id="9" name="文字方塊 8">
              <a:extLst>
                <a:ext uri="{FF2B5EF4-FFF2-40B4-BE49-F238E27FC236}">
                  <a16:creationId xmlns:a16="http://schemas.microsoft.com/office/drawing/2014/main" id="{D482FDC6-EC98-B84B-1233-241D6D934182}"/>
                </a:ext>
              </a:extLst>
            </p:cNvPr>
            <p:cNvSpPr txBox="1"/>
            <p:nvPr/>
          </p:nvSpPr>
          <p:spPr>
            <a:xfrm>
              <a:off x="8269713" y="2593993"/>
              <a:ext cx="3188368" cy="1384995"/>
            </a:xfrm>
            <a:prstGeom prst="rect">
              <a:avLst/>
            </a:prstGeom>
            <a:noFill/>
          </p:spPr>
          <p:txBody>
            <a:bodyPr wrap="square">
              <a:spAutoFit/>
            </a:bodyPr>
            <a:lstStyle/>
            <a:p>
              <a:pPr marL="625475" marR="0" lvl="0" indent="-625475" algn="l" defTabSz="914377" rtl="0" eaLnBrk="1" fontAlgn="auto" latinLnBrk="0" hangingPunct="1">
                <a:lnSpc>
                  <a:spcPct val="100000"/>
                </a:lnSpc>
                <a:spcBef>
                  <a:spcPts val="0"/>
                </a:spcBef>
                <a:spcAft>
                  <a:spcPts val="0"/>
                </a:spcAft>
                <a:buClrTx/>
                <a:buSzTx/>
                <a:buFontTx/>
                <a:buNone/>
                <a:tabLst/>
                <a:defRPr/>
              </a:pP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三</a:t>
              </a:r>
              <a:r>
                <a:rPr lang="en-US" altLang="zh-TW" sz="2800" dirty="0">
                  <a:solidFill>
                    <a:prstClr val="black"/>
                  </a:solidFill>
                  <a:latin typeface="微軟正黑體" panose="020B0604030504040204" pitchFamily="34" charset="-120"/>
                  <a:ea typeface="微軟正黑體" panose="020B0604030504040204" pitchFamily="34" charset="-120"/>
                </a:rPr>
                <a:t>)</a:t>
              </a:r>
              <a:r>
                <a:rPr lang="zh-TW" altLang="en-US" sz="2800" dirty="0">
                  <a:solidFill>
                    <a:prstClr val="black"/>
                  </a:solidFill>
                  <a:latin typeface="微軟正黑體" panose="020B0604030504040204" pitchFamily="34" charset="-120"/>
                  <a:ea typeface="微軟正黑體" panose="020B0604030504040204" pitchFamily="34" charset="-120"/>
                </a:rPr>
                <a:t>右</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欄「活動進行時實際遇到的狀況請打✓」</a:t>
              </a: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文字方塊 3">
              <a:extLst>
                <a:ext uri="{FF2B5EF4-FFF2-40B4-BE49-F238E27FC236}">
                  <a16:creationId xmlns:a16="http://schemas.microsoft.com/office/drawing/2014/main" id="{841BD02A-17A3-A105-7815-2DF1836C41A3}"/>
                </a:ext>
              </a:extLst>
            </p:cNvPr>
            <p:cNvSpPr txBox="1"/>
            <p:nvPr/>
          </p:nvSpPr>
          <p:spPr>
            <a:xfrm>
              <a:off x="7927444" y="2022295"/>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2800" b="1" dirty="0">
                  <a:solidFill>
                    <a:srgbClr val="B40C4C"/>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800" b="1" u="sng" dirty="0">
                  <a:latin typeface="微軟正黑體" panose="020B0604030504040204" pitchFamily="34" charset="-120"/>
                  <a:ea typeface="微軟正黑體" panose="020B0604030504040204" pitchFamily="34" charset="-120"/>
                  <a:sym typeface="Wingdings 2" panose="05020102010507070707" pitchFamily="18" charset="2"/>
                </a:rPr>
                <a:t>結束後</a:t>
              </a:r>
              <a:r>
                <a:rPr lang="zh-TW" altLang="en-US" sz="2800" b="1" dirty="0">
                  <a:latin typeface="微軟正黑體" panose="020B0604030504040204" pitchFamily="34" charset="-120"/>
                  <a:ea typeface="微軟正黑體" panose="020B0604030504040204" pitchFamily="34" charset="-120"/>
                  <a:sym typeface="Wingdings 2" panose="05020102010507070707" pitchFamily="18" charset="2"/>
                </a:rPr>
                <a:t>的</a:t>
              </a:r>
              <a:r>
                <a:rPr lang="zh-TW" altLang="en-US" sz="2800" b="1" dirty="0">
                  <a:solidFill>
                    <a:prstClr val="black"/>
                  </a:solidFill>
                  <a:latin typeface="微軟正黑體" panose="020B0604030504040204" pitchFamily="34" charset="-120"/>
                  <a:ea typeface="微軟正黑體" panose="020B0604030504040204" pitchFamily="34" charset="-120"/>
                </a:rPr>
                <a:t>填寫</a:t>
              </a:r>
              <a:r>
                <a:rPr kumimoji="0" lang="zh-TW" altLang="en-US" sz="28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a:t>
              </a:r>
              <a:endParaRPr kumimoji="0" lang="zh-TW" altLang="en-US" sz="44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951325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2" name="矩形 1">
            <a:extLst>
              <a:ext uri="{FF2B5EF4-FFF2-40B4-BE49-F238E27FC236}">
                <a16:creationId xmlns:a16="http://schemas.microsoft.com/office/drawing/2014/main" id="{23E34FEC-2FB9-F43F-327C-4AEAC0A4DD9E}"/>
              </a:ext>
            </a:extLst>
          </p:cNvPr>
          <p:cNvSpPr/>
          <p:nvPr/>
        </p:nvSpPr>
        <p:spPr>
          <a:xfrm>
            <a:off x="482601" y="1046789"/>
            <a:ext cx="11202580" cy="5455611"/>
          </a:xfrm>
          <a:custGeom>
            <a:avLst/>
            <a:gdLst>
              <a:gd name="connsiteX0" fmla="*/ 0 w 11202580"/>
              <a:gd name="connsiteY0" fmla="*/ 0 h 5455611"/>
              <a:gd name="connsiteX1" fmla="*/ 883027 w 11202580"/>
              <a:gd name="connsiteY1" fmla="*/ 0 h 5455611"/>
              <a:gd name="connsiteX2" fmla="*/ 1766054 w 11202580"/>
              <a:gd name="connsiteY2" fmla="*/ 0 h 5455611"/>
              <a:gd name="connsiteX3" fmla="*/ 2425029 w 11202580"/>
              <a:gd name="connsiteY3" fmla="*/ 0 h 5455611"/>
              <a:gd name="connsiteX4" fmla="*/ 3196030 w 11202580"/>
              <a:gd name="connsiteY4" fmla="*/ 0 h 5455611"/>
              <a:gd name="connsiteX5" fmla="*/ 3855005 w 11202580"/>
              <a:gd name="connsiteY5" fmla="*/ 0 h 5455611"/>
              <a:gd name="connsiteX6" fmla="*/ 4513981 w 11202580"/>
              <a:gd name="connsiteY6" fmla="*/ 0 h 5455611"/>
              <a:gd name="connsiteX7" fmla="*/ 5172956 w 11202580"/>
              <a:gd name="connsiteY7" fmla="*/ 0 h 5455611"/>
              <a:gd name="connsiteX8" fmla="*/ 5495854 w 11202580"/>
              <a:gd name="connsiteY8" fmla="*/ 0 h 5455611"/>
              <a:gd name="connsiteX9" fmla="*/ 6266855 w 11202580"/>
              <a:gd name="connsiteY9" fmla="*/ 0 h 5455611"/>
              <a:gd name="connsiteX10" fmla="*/ 6589753 w 11202580"/>
              <a:gd name="connsiteY10" fmla="*/ 0 h 5455611"/>
              <a:gd name="connsiteX11" fmla="*/ 7248728 w 11202580"/>
              <a:gd name="connsiteY11" fmla="*/ 0 h 5455611"/>
              <a:gd name="connsiteX12" fmla="*/ 8131755 w 11202580"/>
              <a:gd name="connsiteY12" fmla="*/ 0 h 5455611"/>
              <a:gd name="connsiteX13" fmla="*/ 9014782 w 11202580"/>
              <a:gd name="connsiteY13" fmla="*/ 0 h 5455611"/>
              <a:gd name="connsiteX14" fmla="*/ 9785783 w 11202580"/>
              <a:gd name="connsiteY14" fmla="*/ 0 h 5455611"/>
              <a:gd name="connsiteX15" fmla="*/ 10332733 w 11202580"/>
              <a:gd name="connsiteY15" fmla="*/ 0 h 5455611"/>
              <a:gd name="connsiteX16" fmla="*/ 11202580 w 11202580"/>
              <a:gd name="connsiteY16" fmla="*/ 0 h 5455611"/>
              <a:gd name="connsiteX17" fmla="*/ 11202580 w 11202580"/>
              <a:gd name="connsiteY17" fmla="*/ 627395 h 5455611"/>
              <a:gd name="connsiteX18" fmla="*/ 11202580 w 11202580"/>
              <a:gd name="connsiteY18" fmla="*/ 1309347 h 5455611"/>
              <a:gd name="connsiteX19" fmla="*/ 11202580 w 11202580"/>
              <a:gd name="connsiteY19" fmla="*/ 1936742 h 5455611"/>
              <a:gd name="connsiteX20" fmla="*/ 11202580 w 11202580"/>
              <a:gd name="connsiteY20" fmla="*/ 2727806 h 5455611"/>
              <a:gd name="connsiteX21" fmla="*/ 11202580 w 11202580"/>
              <a:gd name="connsiteY21" fmla="*/ 3300645 h 5455611"/>
              <a:gd name="connsiteX22" fmla="*/ 11202580 w 11202580"/>
              <a:gd name="connsiteY22" fmla="*/ 4091708 h 5455611"/>
              <a:gd name="connsiteX23" fmla="*/ 11202580 w 11202580"/>
              <a:gd name="connsiteY23" fmla="*/ 4664547 h 5455611"/>
              <a:gd name="connsiteX24" fmla="*/ 11202580 w 11202580"/>
              <a:gd name="connsiteY24" fmla="*/ 5455611 h 5455611"/>
              <a:gd name="connsiteX25" fmla="*/ 10319553 w 11202580"/>
              <a:gd name="connsiteY25" fmla="*/ 5455611 h 5455611"/>
              <a:gd name="connsiteX26" fmla="*/ 9772604 w 11202580"/>
              <a:gd name="connsiteY26" fmla="*/ 5455611 h 5455611"/>
              <a:gd name="connsiteX27" fmla="*/ 9001603 w 11202580"/>
              <a:gd name="connsiteY27" fmla="*/ 5455611 h 5455611"/>
              <a:gd name="connsiteX28" fmla="*/ 8678705 w 11202580"/>
              <a:gd name="connsiteY28" fmla="*/ 5455611 h 5455611"/>
              <a:gd name="connsiteX29" fmla="*/ 7795678 w 11202580"/>
              <a:gd name="connsiteY29" fmla="*/ 5455611 h 5455611"/>
              <a:gd name="connsiteX30" fmla="*/ 7248728 w 11202580"/>
              <a:gd name="connsiteY30" fmla="*/ 5455611 h 5455611"/>
              <a:gd name="connsiteX31" fmla="*/ 6589753 w 11202580"/>
              <a:gd name="connsiteY31" fmla="*/ 5455611 h 5455611"/>
              <a:gd name="connsiteX32" fmla="*/ 6154829 w 11202580"/>
              <a:gd name="connsiteY32" fmla="*/ 5455611 h 5455611"/>
              <a:gd name="connsiteX33" fmla="*/ 5383828 w 11202580"/>
              <a:gd name="connsiteY33" fmla="*/ 5455611 h 5455611"/>
              <a:gd name="connsiteX34" fmla="*/ 4500801 w 11202580"/>
              <a:gd name="connsiteY34" fmla="*/ 5455611 h 5455611"/>
              <a:gd name="connsiteX35" fmla="*/ 3953852 w 11202580"/>
              <a:gd name="connsiteY35" fmla="*/ 5455611 h 5455611"/>
              <a:gd name="connsiteX36" fmla="*/ 3070825 w 11202580"/>
              <a:gd name="connsiteY36" fmla="*/ 5455611 h 5455611"/>
              <a:gd name="connsiteX37" fmla="*/ 2411850 w 11202580"/>
              <a:gd name="connsiteY37" fmla="*/ 5455611 h 5455611"/>
              <a:gd name="connsiteX38" fmla="*/ 1528823 w 11202580"/>
              <a:gd name="connsiteY38" fmla="*/ 5455611 h 5455611"/>
              <a:gd name="connsiteX39" fmla="*/ 645796 w 11202580"/>
              <a:gd name="connsiteY39" fmla="*/ 5455611 h 5455611"/>
              <a:gd name="connsiteX40" fmla="*/ 0 w 11202580"/>
              <a:gd name="connsiteY40" fmla="*/ 5455611 h 5455611"/>
              <a:gd name="connsiteX41" fmla="*/ 0 w 11202580"/>
              <a:gd name="connsiteY41" fmla="*/ 4828216 h 5455611"/>
              <a:gd name="connsiteX42" fmla="*/ 0 w 11202580"/>
              <a:gd name="connsiteY42" fmla="*/ 4091708 h 5455611"/>
              <a:gd name="connsiteX43" fmla="*/ 0 w 11202580"/>
              <a:gd name="connsiteY43" fmla="*/ 3300645 h 5455611"/>
              <a:gd name="connsiteX44" fmla="*/ 0 w 11202580"/>
              <a:gd name="connsiteY44" fmla="*/ 2782362 h 5455611"/>
              <a:gd name="connsiteX45" fmla="*/ 0 w 11202580"/>
              <a:gd name="connsiteY45" fmla="*/ 2264079 h 5455611"/>
              <a:gd name="connsiteX46" fmla="*/ 0 w 11202580"/>
              <a:gd name="connsiteY46" fmla="*/ 1473015 h 5455611"/>
              <a:gd name="connsiteX47" fmla="*/ 0 w 11202580"/>
              <a:gd name="connsiteY47" fmla="*/ 845620 h 5455611"/>
              <a:gd name="connsiteX48" fmla="*/ 0 w 11202580"/>
              <a:gd name="connsiteY48"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2580" h="5455611" fill="none" extrusionOk="0">
                <a:moveTo>
                  <a:pt x="0" y="0"/>
                </a:moveTo>
                <a:cubicBezTo>
                  <a:pt x="338839" y="3316"/>
                  <a:pt x="605047" y="-3103"/>
                  <a:pt x="883027" y="0"/>
                </a:cubicBezTo>
                <a:cubicBezTo>
                  <a:pt x="1161007" y="3103"/>
                  <a:pt x="1484568" y="13641"/>
                  <a:pt x="1766054" y="0"/>
                </a:cubicBezTo>
                <a:cubicBezTo>
                  <a:pt x="2047540" y="-13641"/>
                  <a:pt x="2283964" y="10665"/>
                  <a:pt x="2425029" y="0"/>
                </a:cubicBezTo>
                <a:cubicBezTo>
                  <a:pt x="2566094" y="-10665"/>
                  <a:pt x="2886332" y="8316"/>
                  <a:pt x="3196030" y="0"/>
                </a:cubicBezTo>
                <a:cubicBezTo>
                  <a:pt x="3505728" y="-8316"/>
                  <a:pt x="3682749" y="-17385"/>
                  <a:pt x="3855005" y="0"/>
                </a:cubicBezTo>
                <a:cubicBezTo>
                  <a:pt x="4027262" y="17385"/>
                  <a:pt x="4299085" y="-21370"/>
                  <a:pt x="4513981" y="0"/>
                </a:cubicBezTo>
                <a:cubicBezTo>
                  <a:pt x="4728877" y="21370"/>
                  <a:pt x="4987893" y="-17769"/>
                  <a:pt x="5172956" y="0"/>
                </a:cubicBezTo>
                <a:cubicBezTo>
                  <a:pt x="5358019" y="17769"/>
                  <a:pt x="5386756" y="-7872"/>
                  <a:pt x="5495854" y="0"/>
                </a:cubicBezTo>
                <a:cubicBezTo>
                  <a:pt x="5604952" y="7872"/>
                  <a:pt x="6061066" y="31438"/>
                  <a:pt x="6266855" y="0"/>
                </a:cubicBezTo>
                <a:cubicBezTo>
                  <a:pt x="6472644" y="-31438"/>
                  <a:pt x="6480542" y="-6446"/>
                  <a:pt x="6589753" y="0"/>
                </a:cubicBezTo>
                <a:cubicBezTo>
                  <a:pt x="6698964" y="6446"/>
                  <a:pt x="7108701" y="-30674"/>
                  <a:pt x="7248728" y="0"/>
                </a:cubicBezTo>
                <a:cubicBezTo>
                  <a:pt x="7388755" y="30674"/>
                  <a:pt x="7927309" y="15689"/>
                  <a:pt x="8131755" y="0"/>
                </a:cubicBezTo>
                <a:cubicBezTo>
                  <a:pt x="8336201" y="-15689"/>
                  <a:pt x="8832195" y="-27473"/>
                  <a:pt x="9014782" y="0"/>
                </a:cubicBezTo>
                <a:cubicBezTo>
                  <a:pt x="9197369" y="27473"/>
                  <a:pt x="9485307" y="-3557"/>
                  <a:pt x="9785783" y="0"/>
                </a:cubicBezTo>
                <a:cubicBezTo>
                  <a:pt x="10086259" y="3557"/>
                  <a:pt x="10144434" y="14958"/>
                  <a:pt x="10332733" y="0"/>
                </a:cubicBezTo>
                <a:cubicBezTo>
                  <a:pt x="10521032" y="-14958"/>
                  <a:pt x="10864026" y="21622"/>
                  <a:pt x="11202580" y="0"/>
                </a:cubicBezTo>
                <a:cubicBezTo>
                  <a:pt x="11223548" y="297206"/>
                  <a:pt x="11172387" y="363907"/>
                  <a:pt x="11202580" y="627395"/>
                </a:cubicBezTo>
                <a:cubicBezTo>
                  <a:pt x="11232773" y="890883"/>
                  <a:pt x="11194371" y="983151"/>
                  <a:pt x="11202580" y="1309347"/>
                </a:cubicBezTo>
                <a:cubicBezTo>
                  <a:pt x="11210789" y="1635543"/>
                  <a:pt x="11222764" y="1752356"/>
                  <a:pt x="11202580" y="1936742"/>
                </a:cubicBezTo>
                <a:cubicBezTo>
                  <a:pt x="11182396" y="2121128"/>
                  <a:pt x="11193411" y="2542920"/>
                  <a:pt x="11202580" y="2727806"/>
                </a:cubicBezTo>
                <a:cubicBezTo>
                  <a:pt x="11211749" y="2912692"/>
                  <a:pt x="11187202" y="3165612"/>
                  <a:pt x="11202580" y="3300645"/>
                </a:cubicBezTo>
                <a:cubicBezTo>
                  <a:pt x="11217958" y="3435678"/>
                  <a:pt x="11217768" y="3918073"/>
                  <a:pt x="11202580" y="4091708"/>
                </a:cubicBezTo>
                <a:cubicBezTo>
                  <a:pt x="11187392" y="4265343"/>
                  <a:pt x="11207888" y="4380370"/>
                  <a:pt x="11202580" y="4664547"/>
                </a:cubicBezTo>
                <a:cubicBezTo>
                  <a:pt x="11197272" y="4948724"/>
                  <a:pt x="11166383" y="5208809"/>
                  <a:pt x="11202580" y="5455611"/>
                </a:cubicBezTo>
                <a:cubicBezTo>
                  <a:pt x="10915275" y="5415518"/>
                  <a:pt x="10700164" y="5414164"/>
                  <a:pt x="10319553" y="5455611"/>
                </a:cubicBezTo>
                <a:cubicBezTo>
                  <a:pt x="9938942" y="5497058"/>
                  <a:pt x="10008604" y="5436004"/>
                  <a:pt x="9772604" y="5455611"/>
                </a:cubicBezTo>
                <a:cubicBezTo>
                  <a:pt x="9536604" y="5475218"/>
                  <a:pt x="9314004" y="5417789"/>
                  <a:pt x="9001603" y="5455611"/>
                </a:cubicBezTo>
                <a:cubicBezTo>
                  <a:pt x="8689202" y="5493433"/>
                  <a:pt x="8746895" y="5442961"/>
                  <a:pt x="8678705" y="5455611"/>
                </a:cubicBezTo>
                <a:cubicBezTo>
                  <a:pt x="8610515" y="5468261"/>
                  <a:pt x="8184620" y="5476447"/>
                  <a:pt x="7795678" y="5455611"/>
                </a:cubicBezTo>
                <a:cubicBezTo>
                  <a:pt x="7406736" y="5434775"/>
                  <a:pt x="7399111" y="5478368"/>
                  <a:pt x="7248728" y="5455611"/>
                </a:cubicBezTo>
                <a:cubicBezTo>
                  <a:pt x="7098345" y="5432855"/>
                  <a:pt x="6787780" y="5462925"/>
                  <a:pt x="6589753" y="5455611"/>
                </a:cubicBezTo>
                <a:cubicBezTo>
                  <a:pt x="6391727" y="5448297"/>
                  <a:pt x="6248815" y="5464115"/>
                  <a:pt x="6154829" y="5455611"/>
                </a:cubicBezTo>
                <a:cubicBezTo>
                  <a:pt x="6060843" y="5447107"/>
                  <a:pt x="5727236" y="5449861"/>
                  <a:pt x="5383828" y="5455611"/>
                </a:cubicBezTo>
                <a:cubicBezTo>
                  <a:pt x="5040420" y="5461361"/>
                  <a:pt x="4765173" y="5417861"/>
                  <a:pt x="4500801" y="5455611"/>
                </a:cubicBezTo>
                <a:cubicBezTo>
                  <a:pt x="4236429" y="5493361"/>
                  <a:pt x="4219309" y="5471932"/>
                  <a:pt x="3953852" y="5455611"/>
                </a:cubicBezTo>
                <a:cubicBezTo>
                  <a:pt x="3688395" y="5439290"/>
                  <a:pt x="3483430" y="5457094"/>
                  <a:pt x="3070825" y="5455611"/>
                </a:cubicBezTo>
                <a:cubicBezTo>
                  <a:pt x="2658220" y="5454128"/>
                  <a:pt x="2715637" y="5457186"/>
                  <a:pt x="2411850" y="5455611"/>
                </a:cubicBezTo>
                <a:cubicBezTo>
                  <a:pt x="2108064" y="5454036"/>
                  <a:pt x="1894837" y="5494139"/>
                  <a:pt x="1528823" y="5455611"/>
                </a:cubicBezTo>
                <a:cubicBezTo>
                  <a:pt x="1162809" y="5417083"/>
                  <a:pt x="899186" y="5420316"/>
                  <a:pt x="645796" y="5455611"/>
                </a:cubicBezTo>
                <a:cubicBezTo>
                  <a:pt x="392406" y="5490906"/>
                  <a:pt x="261500" y="5476648"/>
                  <a:pt x="0" y="5455611"/>
                </a:cubicBezTo>
                <a:cubicBezTo>
                  <a:pt x="-14950" y="5195195"/>
                  <a:pt x="-28448" y="5086953"/>
                  <a:pt x="0" y="4828216"/>
                </a:cubicBezTo>
                <a:cubicBezTo>
                  <a:pt x="28448" y="4569479"/>
                  <a:pt x="31730" y="4240670"/>
                  <a:pt x="0" y="4091708"/>
                </a:cubicBezTo>
                <a:cubicBezTo>
                  <a:pt x="-31730" y="3942746"/>
                  <a:pt x="35644" y="3608722"/>
                  <a:pt x="0" y="3300645"/>
                </a:cubicBezTo>
                <a:cubicBezTo>
                  <a:pt x="-35644" y="2992568"/>
                  <a:pt x="-10318" y="2973419"/>
                  <a:pt x="0" y="2782362"/>
                </a:cubicBezTo>
                <a:cubicBezTo>
                  <a:pt x="10318" y="2591305"/>
                  <a:pt x="-21345" y="2477453"/>
                  <a:pt x="0" y="2264079"/>
                </a:cubicBezTo>
                <a:cubicBezTo>
                  <a:pt x="21345" y="2050705"/>
                  <a:pt x="26522" y="1772416"/>
                  <a:pt x="0" y="1473015"/>
                </a:cubicBezTo>
                <a:cubicBezTo>
                  <a:pt x="-26522" y="1173614"/>
                  <a:pt x="-1561" y="1057794"/>
                  <a:pt x="0" y="845620"/>
                </a:cubicBezTo>
                <a:cubicBezTo>
                  <a:pt x="1561" y="633446"/>
                  <a:pt x="36409" y="419753"/>
                  <a:pt x="0" y="0"/>
                </a:cubicBezTo>
                <a:close/>
              </a:path>
              <a:path w="11202580" h="5455611" stroke="0" extrusionOk="0">
                <a:moveTo>
                  <a:pt x="0" y="0"/>
                </a:moveTo>
                <a:cubicBezTo>
                  <a:pt x="150372" y="1133"/>
                  <a:pt x="406313" y="-22470"/>
                  <a:pt x="546949" y="0"/>
                </a:cubicBezTo>
                <a:cubicBezTo>
                  <a:pt x="687585" y="22470"/>
                  <a:pt x="780184" y="-806"/>
                  <a:pt x="869847" y="0"/>
                </a:cubicBezTo>
                <a:cubicBezTo>
                  <a:pt x="959510" y="806"/>
                  <a:pt x="1381981" y="30665"/>
                  <a:pt x="1752874" y="0"/>
                </a:cubicBezTo>
                <a:cubicBezTo>
                  <a:pt x="2123767" y="-30665"/>
                  <a:pt x="2120936" y="-3060"/>
                  <a:pt x="2299824" y="0"/>
                </a:cubicBezTo>
                <a:cubicBezTo>
                  <a:pt x="2478712" y="3060"/>
                  <a:pt x="2681422" y="2961"/>
                  <a:pt x="2846773" y="0"/>
                </a:cubicBezTo>
                <a:cubicBezTo>
                  <a:pt x="3012124" y="-2961"/>
                  <a:pt x="3294443" y="11627"/>
                  <a:pt x="3729800" y="0"/>
                </a:cubicBezTo>
                <a:cubicBezTo>
                  <a:pt x="4165157" y="-11627"/>
                  <a:pt x="3965147" y="-16059"/>
                  <a:pt x="4164724" y="0"/>
                </a:cubicBezTo>
                <a:cubicBezTo>
                  <a:pt x="4364301" y="16059"/>
                  <a:pt x="4719346" y="-29660"/>
                  <a:pt x="5047751" y="0"/>
                </a:cubicBezTo>
                <a:cubicBezTo>
                  <a:pt x="5376156" y="29660"/>
                  <a:pt x="5496219" y="27990"/>
                  <a:pt x="5930778" y="0"/>
                </a:cubicBezTo>
                <a:cubicBezTo>
                  <a:pt x="6365337" y="-27990"/>
                  <a:pt x="6372679" y="16320"/>
                  <a:pt x="6589753" y="0"/>
                </a:cubicBezTo>
                <a:cubicBezTo>
                  <a:pt x="6806827" y="-16320"/>
                  <a:pt x="7105345" y="-38116"/>
                  <a:pt x="7472780" y="0"/>
                </a:cubicBezTo>
                <a:cubicBezTo>
                  <a:pt x="7840215" y="38116"/>
                  <a:pt x="7802013" y="22662"/>
                  <a:pt x="8019729" y="0"/>
                </a:cubicBezTo>
                <a:cubicBezTo>
                  <a:pt x="8237445" y="-22662"/>
                  <a:pt x="8422038" y="-10110"/>
                  <a:pt x="8566679" y="0"/>
                </a:cubicBezTo>
                <a:cubicBezTo>
                  <a:pt x="8711320" y="10110"/>
                  <a:pt x="8969377" y="5349"/>
                  <a:pt x="9337680" y="0"/>
                </a:cubicBezTo>
                <a:cubicBezTo>
                  <a:pt x="9705983" y="-5349"/>
                  <a:pt x="9654952" y="-23963"/>
                  <a:pt x="9884629" y="0"/>
                </a:cubicBezTo>
                <a:cubicBezTo>
                  <a:pt x="10114306" y="23963"/>
                  <a:pt x="10568912" y="-19470"/>
                  <a:pt x="11202580" y="0"/>
                </a:cubicBezTo>
                <a:cubicBezTo>
                  <a:pt x="11190217" y="176599"/>
                  <a:pt x="11226363" y="551213"/>
                  <a:pt x="11202580" y="791064"/>
                </a:cubicBezTo>
                <a:cubicBezTo>
                  <a:pt x="11178797" y="1030915"/>
                  <a:pt x="11237571" y="1324704"/>
                  <a:pt x="11202580" y="1527571"/>
                </a:cubicBezTo>
                <a:cubicBezTo>
                  <a:pt x="11167589" y="1730438"/>
                  <a:pt x="11187351" y="2101599"/>
                  <a:pt x="11202580" y="2264079"/>
                </a:cubicBezTo>
                <a:cubicBezTo>
                  <a:pt x="11217809" y="2426559"/>
                  <a:pt x="11220949" y="2601754"/>
                  <a:pt x="11202580" y="2782362"/>
                </a:cubicBezTo>
                <a:cubicBezTo>
                  <a:pt x="11184211" y="2962970"/>
                  <a:pt x="11202369" y="3207743"/>
                  <a:pt x="11202580" y="3355201"/>
                </a:cubicBezTo>
                <a:cubicBezTo>
                  <a:pt x="11202791" y="3502659"/>
                  <a:pt x="11213544" y="3815545"/>
                  <a:pt x="11202580" y="4091708"/>
                </a:cubicBezTo>
                <a:cubicBezTo>
                  <a:pt x="11191616" y="4367871"/>
                  <a:pt x="11194122" y="4523673"/>
                  <a:pt x="11202580" y="4719104"/>
                </a:cubicBezTo>
                <a:cubicBezTo>
                  <a:pt x="11211038" y="4914535"/>
                  <a:pt x="11209185" y="5166456"/>
                  <a:pt x="11202580" y="5455611"/>
                </a:cubicBezTo>
                <a:cubicBezTo>
                  <a:pt x="10956557" y="5448690"/>
                  <a:pt x="10787887" y="5479726"/>
                  <a:pt x="10431579" y="5455611"/>
                </a:cubicBezTo>
                <a:cubicBezTo>
                  <a:pt x="10075271" y="5431496"/>
                  <a:pt x="10212457" y="5441944"/>
                  <a:pt x="10108681" y="5455611"/>
                </a:cubicBezTo>
                <a:cubicBezTo>
                  <a:pt x="10004905" y="5469278"/>
                  <a:pt x="9647244" y="5429634"/>
                  <a:pt x="9449706" y="5455611"/>
                </a:cubicBezTo>
                <a:cubicBezTo>
                  <a:pt x="9252169" y="5481588"/>
                  <a:pt x="9170340" y="5442337"/>
                  <a:pt x="9014782" y="5455611"/>
                </a:cubicBezTo>
                <a:cubicBezTo>
                  <a:pt x="8859224" y="5468885"/>
                  <a:pt x="8400964" y="5489007"/>
                  <a:pt x="8243781" y="5455611"/>
                </a:cubicBezTo>
                <a:cubicBezTo>
                  <a:pt x="8086598" y="5422215"/>
                  <a:pt x="7917821" y="5437089"/>
                  <a:pt x="7808857" y="5455611"/>
                </a:cubicBezTo>
                <a:cubicBezTo>
                  <a:pt x="7699893" y="5474133"/>
                  <a:pt x="7320149" y="5433065"/>
                  <a:pt x="7037856" y="5455611"/>
                </a:cubicBezTo>
                <a:cubicBezTo>
                  <a:pt x="6755563" y="5478157"/>
                  <a:pt x="6864293" y="5464369"/>
                  <a:pt x="6714958" y="5455611"/>
                </a:cubicBezTo>
                <a:cubicBezTo>
                  <a:pt x="6565623" y="5446853"/>
                  <a:pt x="6187083" y="5492737"/>
                  <a:pt x="5943957" y="5455611"/>
                </a:cubicBezTo>
                <a:cubicBezTo>
                  <a:pt x="5700831" y="5418485"/>
                  <a:pt x="5654433" y="5445589"/>
                  <a:pt x="5509033" y="5455611"/>
                </a:cubicBezTo>
                <a:cubicBezTo>
                  <a:pt x="5363633" y="5465633"/>
                  <a:pt x="5263868" y="5462675"/>
                  <a:pt x="5186136" y="5455611"/>
                </a:cubicBezTo>
                <a:cubicBezTo>
                  <a:pt x="5108404" y="5448547"/>
                  <a:pt x="4895188" y="5444854"/>
                  <a:pt x="4751212" y="5455611"/>
                </a:cubicBezTo>
                <a:cubicBezTo>
                  <a:pt x="4607236" y="5466368"/>
                  <a:pt x="4323468" y="5490188"/>
                  <a:pt x="3980211" y="5455611"/>
                </a:cubicBezTo>
                <a:cubicBezTo>
                  <a:pt x="3636954" y="5421034"/>
                  <a:pt x="3683261" y="5449418"/>
                  <a:pt x="3545287" y="5455611"/>
                </a:cubicBezTo>
                <a:cubicBezTo>
                  <a:pt x="3407313" y="5461804"/>
                  <a:pt x="3335412" y="5454399"/>
                  <a:pt x="3222389" y="5455611"/>
                </a:cubicBezTo>
                <a:cubicBezTo>
                  <a:pt x="3109366" y="5456823"/>
                  <a:pt x="2971949" y="5456449"/>
                  <a:pt x="2787465" y="5455611"/>
                </a:cubicBezTo>
                <a:cubicBezTo>
                  <a:pt x="2602981" y="5454773"/>
                  <a:pt x="2370394" y="5430505"/>
                  <a:pt x="2240516" y="5455611"/>
                </a:cubicBezTo>
                <a:cubicBezTo>
                  <a:pt x="2110638" y="5480717"/>
                  <a:pt x="1801127" y="5432351"/>
                  <a:pt x="1581541" y="5455611"/>
                </a:cubicBezTo>
                <a:cubicBezTo>
                  <a:pt x="1361955" y="5478871"/>
                  <a:pt x="1263265" y="5474287"/>
                  <a:pt x="1146617" y="5455611"/>
                </a:cubicBezTo>
                <a:cubicBezTo>
                  <a:pt x="1029969" y="5436935"/>
                  <a:pt x="328864" y="5448920"/>
                  <a:pt x="0" y="5455611"/>
                </a:cubicBezTo>
                <a:cubicBezTo>
                  <a:pt x="-3715" y="5273826"/>
                  <a:pt x="15699" y="5094849"/>
                  <a:pt x="0" y="4773660"/>
                </a:cubicBezTo>
                <a:cubicBezTo>
                  <a:pt x="-15699" y="4452471"/>
                  <a:pt x="-3171" y="4274551"/>
                  <a:pt x="0" y="4091708"/>
                </a:cubicBezTo>
                <a:cubicBezTo>
                  <a:pt x="3171" y="3908865"/>
                  <a:pt x="7644" y="3673996"/>
                  <a:pt x="0" y="3409757"/>
                </a:cubicBezTo>
                <a:cubicBezTo>
                  <a:pt x="-7644" y="3145518"/>
                  <a:pt x="-23606" y="3063810"/>
                  <a:pt x="0" y="2727806"/>
                </a:cubicBezTo>
                <a:cubicBezTo>
                  <a:pt x="23606" y="2391802"/>
                  <a:pt x="1249" y="2387856"/>
                  <a:pt x="0" y="2100410"/>
                </a:cubicBezTo>
                <a:cubicBezTo>
                  <a:pt x="-1249" y="1812964"/>
                  <a:pt x="8061" y="1714805"/>
                  <a:pt x="0" y="1363903"/>
                </a:cubicBezTo>
                <a:cubicBezTo>
                  <a:pt x="-8061" y="1013001"/>
                  <a:pt x="-22700" y="913443"/>
                  <a:pt x="0" y="681951"/>
                </a:cubicBezTo>
                <a:cubicBezTo>
                  <a:pt x="22700" y="450459"/>
                  <a:pt x="9046" y="181300"/>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2322085" y="609307"/>
            <a:ext cx="7676155" cy="715089"/>
          </a:xfrm>
          <a:prstGeom prst="roundRect">
            <a:avLst/>
          </a:prstGeom>
          <a:solidFill>
            <a:srgbClr val="B40C4C"/>
          </a:solidFill>
          <a:ln w="3810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「快樂出發去」檢核表</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a:t>
            </a: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結束後</a:t>
            </a:r>
            <a:r>
              <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(2/2)</a:t>
            </a:r>
            <a:endPar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pic>
        <p:nvPicPr>
          <p:cNvPr id="7" name="圖片 6">
            <a:extLst>
              <a:ext uri="{FF2B5EF4-FFF2-40B4-BE49-F238E27FC236}">
                <a16:creationId xmlns:a16="http://schemas.microsoft.com/office/drawing/2014/main" id="{54A1FAAE-85D8-0C7E-FBDB-258715EC2B27}"/>
              </a:ext>
            </a:extLst>
          </p:cNvPr>
          <p:cNvPicPr>
            <a:picLocks noChangeAspect="1"/>
          </p:cNvPicPr>
          <p:nvPr/>
        </p:nvPicPr>
        <p:blipFill>
          <a:blip r:embed="rId3"/>
          <a:stretch>
            <a:fillRect/>
          </a:stretch>
        </p:blipFill>
        <p:spPr>
          <a:xfrm>
            <a:off x="805991" y="1682971"/>
            <a:ext cx="6709001" cy="4565722"/>
          </a:xfrm>
          <a:prstGeom prst="rect">
            <a:avLst/>
          </a:prstGeom>
          <a:effectLst>
            <a:outerShdw blurRad="50800" dist="38100" dir="2700000" algn="tl" rotWithShape="0">
              <a:prstClr val="black">
                <a:alpha val="40000"/>
              </a:prstClr>
            </a:outerShdw>
          </a:effectLst>
        </p:spPr>
      </p:pic>
      <p:grpSp>
        <p:nvGrpSpPr>
          <p:cNvPr id="4" name="群組 3">
            <a:extLst>
              <a:ext uri="{FF2B5EF4-FFF2-40B4-BE49-F238E27FC236}">
                <a16:creationId xmlns:a16="http://schemas.microsoft.com/office/drawing/2014/main" id="{E05BE520-19CD-0E3E-7B29-BB996D212C4A}"/>
              </a:ext>
            </a:extLst>
          </p:cNvPr>
          <p:cNvGrpSpPr/>
          <p:nvPr/>
        </p:nvGrpSpPr>
        <p:grpSpPr>
          <a:xfrm>
            <a:off x="7633336" y="2164804"/>
            <a:ext cx="4375235" cy="1095094"/>
            <a:chOff x="7633336" y="2164804"/>
            <a:chExt cx="4375235" cy="1095094"/>
          </a:xfrm>
        </p:grpSpPr>
        <p:sp>
          <p:nvSpPr>
            <p:cNvPr id="8" name="文字方塊 7">
              <a:extLst>
                <a:ext uri="{FF2B5EF4-FFF2-40B4-BE49-F238E27FC236}">
                  <a16:creationId xmlns:a16="http://schemas.microsoft.com/office/drawing/2014/main" id="{79A6296A-3C1F-38ED-8319-A5DABF0DEC2D}"/>
                </a:ext>
              </a:extLst>
            </p:cNvPr>
            <p:cNvSpPr txBox="1"/>
            <p:nvPr/>
          </p:nvSpPr>
          <p:spPr>
            <a:xfrm>
              <a:off x="8000999" y="2736678"/>
              <a:ext cx="3672149"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TW" sz="2800" dirty="0">
                  <a:solidFill>
                    <a:prstClr val="black"/>
                  </a:solidFill>
                  <a:latin typeface="微軟正黑體" panose="020B0604030504040204" pitchFamily="34" charset="-120"/>
                  <a:ea typeface="微軟正黑體" panose="020B0604030504040204" pitchFamily="34" charset="-120"/>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四</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活動結束後的省思</a:t>
              </a:r>
              <a:endParaRPr kumimoji="0" lang="zh-TW" altLang="en-US" sz="4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D543F044-E89D-46FE-4D7B-AE560CFD1573}"/>
                </a:ext>
              </a:extLst>
            </p:cNvPr>
            <p:cNvSpPr txBox="1"/>
            <p:nvPr/>
          </p:nvSpPr>
          <p:spPr>
            <a:xfrm>
              <a:off x="7633336" y="2164804"/>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2800" b="1" dirty="0">
                  <a:solidFill>
                    <a:srgbClr val="B40C4C"/>
                  </a:solidFill>
                  <a:latin typeface="微軟正黑體" panose="020B0604030504040204" pitchFamily="34" charset="-120"/>
                  <a:ea typeface="微軟正黑體" panose="020B0604030504040204" pitchFamily="34" charset="-120"/>
                  <a:sym typeface="Wingdings 2" panose="05020102010507070707" pitchFamily="18" charset="2"/>
                </a:rPr>
                <a:t></a:t>
              </a:r>
              <a:r>
                <a:rPr lang="zh-TW" altLang="en-US" sz="2800" b="1" u="sng" dirty="0">
                  <a:latin typeface="微軟正黑體" panose="020B0604030504040204" pitchFamily="34" charset="-120"/>
                  <a:ea typeface="微軟正黑體" panose="020B0604030504040204" pitchFamily="34" charset="-120"/>
                  <a:sym typeface="Wingdings 2" panose="05020102010507070707" pitchFamily="18" charset="2"/>
                </a:rPr>
                <a:t>結束後</a:t>
              </a:r>
              <a:r>
                <a:rPr lang="zh-TW" altLang="en-US" sz="2800" b="1" dirty="0">
                  <a:latin typeface="微軟正黑體" panose="020B0604030504040204" pitchFamily="34" charset="-120"/>
                  <a:ea typeface="微軟正黑體" panose="020B0604030504040204" pitchFamily="34" charset="-120"/>
                  <a:sym typeface="Wingdings 2" panose="05020102010507070707" pitchFamily="18" charset="2"/>
                </a:rPr>
                <a:t>的</a:t>
              </a:r>
              <a:r>
                <a:rPr lang="zh-TW" altLang="en-US" sz="2800" b="1" dirty="0">
                  <a:solidFill>
                    <a:prstClr val="black"/>
                  </a:solidFill>
                  <a:latin typeface="微軟正黑體" panose="020B0604030504040204" pitchFamily="34" charset="-120"/>
                  <a:ea typeface="微軟正黑體" panose="020B0604030504040204" pitchFamily="34" charset="-120"/>
                </a:rPr>
                <a:t>填寫</a:t>
              </a:r>
              <a:r>
                <a:rPr kumimoji="0" lang="zh-TW" altLang="en-US" sz="28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內容</a:t>
              </a:r>
              <a:endParaRPr kumimoji="0" lang="zh-TW" altLang="en-US" sz="4400" b="1" i="0"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
        <p:nvSpPr>
          <p:cNvPr id="11" name="文字方塊 10">
            <a:extLst>
              <a:ext uri="{FF2B5EF4-FFF2-40B4-BE49-F238E27FC236}">
                <a16:creationId xmlns:a16="http://schemas.microsoft.com/office/drawing/2014/main" id="{DD1D2DB2-655C-2390-5D95-5D65CF3CFD20}"/>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統整活動│活動三：</a:t>
            </a:r>
            <a:r>
              <a:rPr lang="zh-TW" altLang="en-US" sz="1200" dirty="0">
                <a:solidFill>
                  <a:prstClr val="black"/>
                </a:solidFill>
                <a:latin typeface="微軟正黑體" panose="020B0604030504040204" pitchFamily="34" charset="-120"/>
                <a:ea typeface="微軟正黑體" panose="020B0604030504040204" pitchFamily="34" charset="-120"/>
              </a:rPr>
              <a:t>歸納統整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806804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8"/>
        <p:cNvGrpSpPr/>
        <p:nvPr/>
      </p:nvGrpSpPr>
      <p:grpSpPr>
        <a:xfrm>
          <a:off x="0" y="0"/>
          <a:ext cx="0" cy="0"/>
          <a:chOff x="0" y="0"/>
          <a:chExt cx="0" cy="0"/>
        </a:xfrm>
      </p:grpSpPr>
      <p:sp>
        <p:nvSpPr>
          <p:cNvPr id="5" name="文字方塊 4">
            <a:extLst>
              <a:ext uri="{FF2B5EF4-FFF2-40B4-BE49-F238E27FC236}">
                <a16:creationId xmlns:a16="http://schemas.microsoft.com/office/drawing/2014/main" id="{7BD91D93-6D73-AB5D-8E4B-2FA058CEF849}"/>
              </a:ext>
            </a:extLst>
          </p:cNvPr>
          <p:cNvSpPr txBox="1"/>
          <p:nvPr/>
        </p:nvSpPr>
        <p:spPr>
          <a:xfrm>
            <a:off x="3106134" y="2247811"/>
            <a:ext cx="8448193" cy="3255763"/>
          </a:xfrm>
          <a:prstGeom prst="rect">
            <a:avLst/>
          </a:prstGeom>
          <a:noFill/>
          <a:ln>
            <a:noFill/>
          </a:ln>
        </p:spPr>
        <p:txBody>
          <a:bodyPr wrap="square">
            <a:spAutoFit/>
          </a:bodyPr>
          <a:lstStyle/>
          <a:p>
            <a:pPr marR="0" lvl="0" algn="l" defTabSz="914377" rtl="0" eaLnBrk="1" fontAlgn="auto" latinLnBrk="0" hangingPunct="1">
              <a:lnSpc>
                <a:spcPts val="5000"/>
              </a:lnSpc>
              <a:spcBef>
                <a:spcPts val="0"/>
              </a:spcBef>
              <a:spcAft>
                <a:spcPts val="0"/>
              </a:spcAft>
              <a:buClr>
                <a:srgbClr val="E0AE0E"/>
              </a:buClr>
              <a:buSzTx/>
              <a:tabLst/>
              <a:defRPr/>
            </a:pP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騎乘自行車時，</a:t>
            </a:r>
            <a:endParaRPr kumimoji="0" lang="en-US" altLang="zh-TW"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5000"/>
              </a:lnSpc>
              <a:spcBef>
                <a:spcPts val="0"/>
              </a:spcBef>
              <a:spcAft>
                <a:spcPts val="0"/>
              </a:spcAft>
              <a:buClr>
                <a:srgbClr val="E0AE0E"/>
              </a:buClr>
              <a:buSzTx/>
              <a:tabLst/>
              <a:defRPr/>
            </a:pP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除了先做好</a:t>
            </a:r>
            <a:r>
              <a:rPr kumimoji="0" lang="zh-TW" altLang="en-US" sz="4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行前檢查</a:t>
            </a: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5000"/>
              </a:lnSpc>
              <a:spcBef>
                <a:spcPts val="0"/>
              </a:spcBef>
              <a:spcAft>
                <a:spcPts val="0"/>
              </a:spcAft>
              <a:buClr>
                <a:srgbClr val="E0AE0E"/>
              </a:buClr>
              <a:buSzTx/>
              <a:tabLst/>
              <a:defRPr/>
            </a:pP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也要</a:t>
            </a:r>
            <a:r>
              <a:rPr kumimoji="0" lang="zh-TW" altLang="en-US" sz="4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遵守自行車的交通規則</a:t>
            </a: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en-US" altLang="zh-TW"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R="0" lvl="0" algn="l" defTabSz="914377" rtl="0" eaLnBrk="1" fontAlgn="auto" latinLnBrk="0" hangingPunct="1">
              <a:lnSpc>
                <a:spcPts val="5000"/>
              </a:lnSpc>
              <a:spcBef>
                <a:spcPts val="0"/>
              </a:spcBef>
              <a:spcAft>
                <a:spcPts val="0"/>
              </a:spcAft>
              <a:buClr>
                <a:srgbClr val="E0AE0E"/>
              </a:buClr>
              <a:buSzTx/>
              <a:tabLst/>
              <a:defRPr/>
            </a:pP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並隨時</a:t>
            </a:r>
            <a:r>
              <a:rPr kumimoji="0" lang="zh-TW" altLang="en-US" sz="4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注意周遭的情況、避開危險</a:t>
            </a: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，以及做好</a:t>
            </a:r>
            <a:r>
              <a:rPr kumimoji="0" lang="zh-TW" altLang="en-US" sz="4000" b="1" i="0" u="none" strike="noStrike" kern="1200" cap="none" spc="0" normalizeH="0" baseline="0" noProof="0" dirty="0">
                <a:ln>
                  <a:noFill/>
                </a:ln>
                <a:solidFill>
                  <a:srgbClr val="B40C4C"/>
                </a:solidFill>
                <a:effectLst/>
                <a:uLnTx/>
                <a:uFillTx/>
                <a:latin typeface="微軟正黑體" panose="020B0604030504040204" pitchFamily="34" charset="-120"/>
                <a:ea typeface="微軟正黑體" panose="020B0604030504040204" pitchFamily="34" charset="-120"/>
                <a:cs typeface="+mn-cs"/>
              </a:rPr>
              <a:t>保護自身安全</a:t>
            </a:r>
            <a:r>
              <a:rPr kumimoji="0" lang="zh-TW" altLang="en-US" sz="40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的措施。</a:t>
            </a:r>
          </a:p>
        </p:txBody>
      </p:sp>
      <p:sp>
        <p:nvSpPr>
          <p:cNvPr id="2" name="文字方塊 1">
            <a:extLst>
              <a:ext uri="{FF2B5EF4-FFF2-40B4-BE49-F238E27FC236}">
                <a16:creationId xmlns:a16="http://schemas.microsoft.com/office/drawing/2014/main" id="{55F54549-B335-0954-8BE2-73B6E0025135}"/>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統整活動│活動三：</a:t>
            </a:r>
            <a:r>
              <a:rPr lang="zh-TW" altLang="en-US" sz="1200" dirty="0">
                <a:solidFill>
                  <a:prstClr val="black"/>
                </a:solidFill>
                <a:latin typeface="微軟正黑體" panose="020B0604030504040204" pitchFamily="34" charset="-120"/>
                <a:ea typeface="微軟正黑體" panose="020B0604030504040204" pitchFamily="34" charset="-120"/>
              </a:rPr>
              <a:t>歸納統整</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2781195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DEDF3"/>
        </a:solidFill>
        <a:effectLst/>
      </p:bgPr>
    </p:bg>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0C5B7295-9233-F9DC-EFA4-254076432D5B}"/>
              </a:ext>
            </a:extLst>
          </p:cNvPr>
          <p:cNvPicPr>
            <a:picLocks noChangeAspect="1"/>
          </p:cNvPicPr>
          <p:nvPr/>
        </p:nvPicPr>
        <p:blipFill>
          <a:blip r:embed="rId3"/>
          <a:stretch>
            <a:fillRect/>
          </a:stretch>
        </p:blipFill>
        <p:spPr>
          <a:xfrm>
            <a:off x="6302544" y="2149892"/>
            <a:ext cx="5610727" cy="3156034"/>
          </a:xfrm>
          <a:prstGeom prst="rect">
            <a:avLst/>
          </a:prstGeom>
        </p:spPr>
      </p:pic>
      <p:pic>
        <p:nvPicPr>
          <p:cNvPr id="5" name="圖片 4">
            <a:extLst>
              <a:ext uri="{FF2B5EF4-FFF2-40B4-BE49-F238E27FC236}">
                <a16:creationId xmlns:a16="http://schemas.microsoft.com/office/drawing/2014/main" id="{780F8981-347D-88B1-355C-0879A6A40843}"/>
              </a:ext>
            </a:extLst>
          </p:cNvPr>
          <p:cNvPicPr>
            <a:picLocks noChangeAspect="1"/>
          </p:cNvPicPr>
          <p:nvPr/>
        </p:nvPicPr>
        <p:blipFill>
          <a:blip r:embed="rId4"/>
          <a:stretch>
            <a:fillRect/>
          </a:stretch>
        </p:blipFill>
        <p:spPr>
          <a:xfrm>
            <a:off x="459203" y="2149892"/>
            <a:ext cx="5610727" cy="3156034"/>
          </a:xfrm>
          <a:prstGeom prst="rect">
            <a:avLst/>
          </a:prstGeom>
        </p:spPr>
      </p:pic>
      <p:sp>
        <p:nvSpPr>
          <p:cNvPr id="6" name="圓角矩形圖說文字 1">
            <a:extLst>
              <a:ext uri="{FF2B5EF4-FFF2-40B4-BE49-F238E27FC236}">
                <a16:creationId xmlns:a16="http://schemas.microsoft.com/office/drawing/2014/main" id="{73E7EE4E-B49A-2897-4FDF-4AC60C047683}"/>
              </a:ext>
            </a:extLst>
          </p:cNvPr>
          <p:cNvSpPr/>
          <p:nvPr/>
        </p:nvSpPr>
        <p:spPr>
          <a:xfrm>
            <a:off x="4030579" y="564780"/>
            <a:ext cx="4078707" cy="818250"/>
          </a:xfrm>
          <a:prstGeom prst="wedgeRoundRectCallout">
            <a:avLst>
              <a:gd name="adj1" fmla="val 27960"/>
              <a:gd name="adj2" fmla="val 47415"/>
              <a:gd name="adj3" fmla="val 16667"/>
            </a:avLst>
          </a:prstGeom>
          <a:solidFill>
            <a:srgbClr val="B40C4C"/>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補充影片</a:t>
            </a:r>
            <a:endPar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grpSp>
        <p:nvGrpSpPr>
          <p:cNvPr id="9" name="群組 8">
            <a:extLst>
              <a:ext uri="{FF2B5EF4-FFF2-40B4-BE49-F238E27FC236}">
                <a16:creationId xmlns:a16="http://schemas.microsoft.com/office/drawing/2014/main" id="{DDDC11E6-F4BC-3276-5497-A6366CB98E65}"/>
              </a:ext>
            </a:extLst>
          </p:cNvPr>
          <p:cNvGrpSpPr/>
          <p:nvPr/>
        </p:nvGrpSpPr>
        <p:grpSpPr>
          <a:xfrm>
            <a:off x="2537882" y="3317258"/>
            <a:ext cx="1148500" cy="773479"/>
            <a:chOff x="3243094" y="5267994"/>
            <a:chExt cx="914400" cy="615820"/>
          </a:xfrm>
        </p:grpSpPr>
        <p:sp>
          <p:nvSpPr>
            <p:cNvPr id="10" name="Google Shape;94;p1">
              <a:hlinkClick r:id="rId5"/>
              <a:extLst>
                <a:ext uri="{FF2B5EF4-FFF2-40B4-BE49-F238E27FC236}">
                  <a16:creationId xmlns:a16="http://schemas.microsoft.com/office/drawing/2014/main" id="{2B74170D-E60F-E85B-BAB6-FBBE243A5A4D}"/>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1" name="Google Shape;95;p1">
              <a:hlinkClick r:id="rId5"/>
              <a:extLst>
                <a:ext uri="{FF2B5EF4-FFF2-40B4-BE49-F238E27FC236}">
                  <a16:creationId xmlns:a16="http://schemas.microsoft.com/office/drawing/2014/main" id="{F4824A83-9E7D-E163-8EE0-90E8B3305A2D}"/>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grpSp>
        <p:nvGrpSpPr>
          <p:cNvPr id="12" name="群組 11">
            <a:extLst>
              <a:ext uri="{FF2B5EF4-FFF2-40B4-BE49-F238E27FC236}">
                <a16:creationId xmlns:a16="http://schemas.microsoft.com/office/drawing/2014/main" id="{8E2CAC2C-399C-7323-02B1-47001A3BD5E7}"/>
              </a:ext>
            </a:extLst>
          </p:cNvPr>
          <p:cNvGrpSpPr/>
          <p:nvPr/>
        </p:nvGrpSpPr>
        <p:grpSpPr>
          <a:xfrm>
            <a:off x="8533658" y="3317257"/>
            <a:ext cx="1148500" cy="773479"/>
            <a:chOff x="3243094" y="5267994"/>
            <a:chExt cx="914400" cy="615820"/>
          </a:xfrm>
        </p:grpSpPr>
        <p:sp>
          <p:nvSpPr>
            <p:cNvPr id="13" name="Google Shape;94;p1">
              <a:hlinkClick r:id="rId6"/>
              <a:extLst>
                <a:ext uri="{FF2B5EF4-FFF2-40B4-BE49-F238E27FC236}">
                  <a16:creationId xmlns:a16="http://schemas.microsoft.com/office/drawing/2014/main" id="{A2EC0BBA-5127-CCC3-E480-8CFF2963CF7C}"/>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 name="Google Shape;95;p1">
              <a:hlinkClick r:id="rId6"/>
              <a:extLst>
                <a:ext uri="{FF2B5EF4-FFF2-40B4-BE49-F238E27FC236}">
                  <a16:creationId xmlns:a16="http://schemas.microsoft.com/office/drawing/2014/main" id="{A399F00A-1235-8F2E-F3D1-CBE0359A2989}"/>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0929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lgGrid">
          <a:fgClr>
            <a:srgbClr val="FDF6DF"/>
          </a:fgClr>
          <a:bgClr>
            <a:schemeClr val="bg1"/>
          </a:bgClr>
        </a:pattFill>
        <a:effectLst/>
      </p:bgPr>
    </p:bg>
    <p:spTree>
      <p:nvGrpSpPr>
        <p:cNvPr id="1" name="Shape 88"/>
        <p:cNvGrpSpPr/>
        <p:nvPr/>
      </p:nvGrpSpPr>
      <p:grpSpPr>
        <a:xfrm>
          <a:off x="0" y="0"/>
          <a:ext cx="0" cy="0"/>
          <a:chOff x="0" y="0"/>
          <a:chExt cx="0" cy="0"/>
        </a:xfrm>
      </p:grpSpPr>
      <p:sp>
        <p:nvSpPr>
          <p:cNvPr id="5" name="矩形 4">
            <a:extLst>
              <a:ext uri="{FF2B5EF4-FFF2-40B4-BE49-F238E27FC236}">
                <a16:creationId xmlns:a16="http://schemas.microsoft.com/office/drawing/2014/main" id="{AE5ACB3D-353B-E218-9BB4-656C46386371}"/>
              </a:ext>
            </a:extLst>
          </p:cNvPr>
          <p:cNvSpPr/>
          <p:nvPr/>
        </p:nvSpPr>
        <p:spPr>
          <a:xfrm>
            <a:off x="6082522" y="-2"/>
            <a:ext cx="6108407" cy="6858001"/>
          </a:xfrm>
          <a:prstGeom prst="rect">
            <a:avLst/>
          </a:prstGeom>
          <a:solidFill>
            <a:srgbClr val="FEF4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矩形 6">
            <a:extLst>
              <a:ext uri="{FF2B5EF4-FFF2-40B4-BE49-F238E27FC236}">
                <a16:creationId xmlns:a16="http://schemas.microsoft.com/office/drawing/2014/main" id="{B92F468E-82F3-B8A3-4B28-69DBFA4A479A}"/>
              </a:ext>
            </a:extLst>
          </p:cNvPr>
          <p:cNvSpPr/>
          <p:nvPr/>
        </p:nvSpPr>
        <p:spPr>
          <a:xfrm>
            <a:off x="-12406" y="-1"/>
            <a:ext cx="6120812" cy="6858001"/>
          </a:xfrm>
          <a:prstGeom prst="rect">
            <a:avLst/>
          </a:prstGeom>
          <a:solidFill>
            <a:srgbClr val="FCD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引起動機│活動一：騎車大調查</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圓角矩形圖說文字 1">
            <a:extLst>
              <a:ext uri="{FF2B5EF4-FFF2-40B4-BE49-F238E27FC236}">
                <a16:creationId xmlns:a16="http://schemas.microsoft.com/office/drawing/2014/main" id="{4DBF565E-9A01-F8F8-F196-DF2C5AE044EE}"/>
              </a:ext>
            </a:extLst>
          </p:cNvPr>
          <p:cNvSpPr/>
          <p:nvPr/>
        </p:nvSpPr>
        <p:spPr>
          <a:xfrm>
            <a:off x="4183118" y="606555"/>
            <a:ext cx="3836276" cy="906935"/>
          </a:xfrm>
          <a:prstGeom prst="wedgeRoundRectCallout">
            <a:avLst>
              <a:gd name="adj1" fmla="val 27960"/>
              <a:gd name="adj2" fmla="val 47415"/>
              <a:gd name="adj3" fmla="val 16667"/>
            </a:avLst>
          </a:prstGeom>
          <a:solidFill>
            <a:srgbClr val="B40C4C"/>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騎車狀況大調查</a:t>
            </a:r>
            <a:endParaRPr kumimoji="0" lang="en-US" altLang="zh-TW"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
        <p:nvSpPr>
          <p:cNvPr id="10" name="矩形 9">
            <a:extLst>
              <a:ext uri="{FF2B5EF4-FFF2-40B4-BE49-F238E27FC236}">
                <a16:creationId xmlns:a16="http://schemas.microsoft.com/office/drawing/2014/main" id="{975D4920-0D08-FC20-78E9-6078AF2E88C6}"/>
              </a:ext>
            </a:extLst>
          </p:cNvPr>
          <p:cNvSpPr/>
          <p:nvPr/>
        </p:nvSpPr>
        <p:spPr>
          <a:xfrm>
            <a:off x="700437" y="2328046"/>
            <a:ext cx="4655337" cy="29969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dirty="0">
                <a:ln w="3175">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你會騎</a:t>
            </a:r>
            <a:endParaRPr kumimoji="0" lang="en-US" altLang="zh-TW" sz="7200" b="1" i="0" u="none" strike="noStrike" kern="1200" cap="none" spc="0" normalizeH="0" baseline="0" noProof="0" dirty="0">
              <a:ln w="3175">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dirty="0">
                <a:ln w="3175">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自行車嗎？</a:t>
            </a:r>
          </a:p>
        </p:txBody>
      </p:sp>
      <p:sp>
        <p:nvSpPr>
          <p:cNvPr id="12" name="矩形 11">
            <a:extLst>
              <a:ext uri="{FF2B5EF4-FFF2-40B4-BE49-F238E27FC236}">
                <a16:creationId xmlns:a16="http://schemas.microsoft.com/office/drawing/2014/main" id="{D376EB2F-F3B6-99EE-30CD-AC415072B565}"/>
              </a:ext>
            </a:extLst>
          </p:cNvPr>
          <p:cNvSpPr/>
          <p:nvPr/>
        </p:nvSpPr>
        <p:spPr>
          <a:xfrm>
            <a:off x="6843023" y="2328046"/>
            <a:ext cx="4655337" cy="29969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dirty="0">
                <a:ln w="3175">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家裡有</a:t>
            </a:r>
            <a:endParaRPr kumimoji="0" lang="en-US" altLang="zh-TW" sz="7200" b="1" i="0" u="none" strike="noStrike" kern="1200" cap="none" spc="0" normalizeH="0" baseline="0" noProof="0" dirty="0">
              <a:ln w="3175">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7200" b="1" i="0" u="none" strike="noStrike" kern="1200" cap="none" spc="0" normalizeH="0" baseline="0" noProof="0" dirty="0">
                <a:ln w="3175">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自行車嗎？</a:t>
            </a:r>
          </a:p>
        </p:txBody>
      </p:sp>
    </p:spTree>
    <p:extLst>
      <p:ext uri="{BB962C8B-B14F-4D97-AF65-F5344CB8AC3E}">
        <p14:creationId xmlns:p14="http://schemas.microsoft.com/office/powerpoint/2010/main" val="310208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發展活動│活動二：行前檢查</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5917FA0-ABA8-3A61-24A8-0BC129A53195}"/>
              </a:ext>
            </a:extLst>
          </p:cNvPr>
          <p:cNvSpPr/>
          <p:nvPr/>
        </p:nvSpPr>
        <p:spPr>
          <a:xfrm>
            <a:off x="1468771" y="648369"/>
            <a:ext cx="9321985" cy="1235851"/>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騎乘自行車前，你覺得有哪些地方需要檢查，才能確保騎乘的安全呢？</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4" name="Picture 2">
            <a:hlinkClick r:id="rId3"/>
            <a:extLst>
              <a:ext uri="{FF2B5EF4-FFF2-40B4-BE49-F238E27FC236}">
                <a16:creationId xmlns:a16="http://schemas.microsoft.com/office/drawing/2014/main" id="{4865A77D-4CB5-48C0-99D3-5ACF888954FB}"/>
              </a:ext>
            </a:extLst>
          </p:cNvPr>
          <p:cNvPicPr>
            <a:picLocks noChangeAspect="1" noChangeArrowheads="1"/>
          </p:cNvPicPr>
          <p:nvPr/>
        </p:nvPicPr>
        <p:blipFill>
          <a:blip r:embed="rId4"/>
          <a:srcRect l="5968" t="18135" r="34596" b="21626"/>
          <a:stretch>
            <a:fillRect/>
          </a:stretch>
        </p:blipFill>
        <p:spPr bwMode="auto">
          <a:xfrm>
            <a:off x="2181251" y="2538922"/>
            <a:ext cx="5899098" cy="3361437"/>
          </a:xfrm>
          <a:prstGeom prst="rect">
            <a:avLst/>
          </a:prstGeom>
          <a:noFill/>
          <a:ln w="9525">
            <a:noFill/>
            <a:miter lim="800000"/>
            <a:headEnd/>
            <a:tailEnd/>
          </a:ln>
          <a:effectLst>
            <a:glow rad="38100">
              <a:schemeClr val="tx1">
                <a:alpha val="60000"/>
              </a:schemeClr>
            </a:glow>
          </a:effectLst>
        </p:spPr>
      </p:pic>
      <p:grpSp>
        <p:nvGrpSpPr>
          <p:cNvPr id="15" name="群組 14">
            <a:extLst>
              <a:ext uri="{FF2B5EF4-FFF2-40B4-BE49-F238E27FC236}">
                <a16:creationId xmlns:a16="http://schemas.microsoft.com/office/drawing/2014/main" id="{3A04AF01-DCD0-1F86-BF4C-7DD6E0D544BE}"/>
              </a:ext>
            </a:extLst>
          </p:cNvPr>
          <p:cNvGrpSpPr/>
          <p:nvPr/>
        </p:nvGrpSpPr>
        <p:grpSpPr>
          <a:xfrm>
            <a:off x="4208614" y="3521019"/>
            <a:ext cx="1483321" cy="998971"/>
            <a:chOff x="3243094" y="5267994"/>
            <a:chExt cx="914400" cy="615820"/>
          </a:xfrm>
        </p:grpSpPr>
        <p:sp>
          <p:nvSpPr>
            <p:cNvPr id="16" name="Google Shape;94;p1">
              <a:hlinkClick r:id="rId5"/>
              <a:extLst>
                <a:ext uri="{FF2B5EF4-FFF2-40B4-BE49-F238E27FC236}">
                  <a16:creationId xmlns:a16="http://schemas.microsoft.com/office/drawing/2014/main" id="{0C5CD12F-B8B4-1356-17F7-BEA792ED1F2F}"/>
                </a:ext>
              </a:extLst>
            </p:cNvPr>
            <p:cNvSpPr/>
            <p:nvPr/>
          </p:nvSpPr>
          <p:spPr>
            <a:xfrm>
              <a:off x="3243094" y="5267994"/>
              <a:ext cx="914400" cy="615820"/>
            </a:xfrm>
            <a:prstGeom prst="roundRect">
              <a:avLst>
                <a:gd name="adj" fmla="val 16667"/>
              </a:avLst>
            </a:prstGeom>
            <a:solidFill>
              <a:srgbClr val="FF0000"/>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 name="Google Shape;95;p1">
              <a:hlinkClick r:id="rId5"/>
              <a:extLst>
                <a:ext uri="{FF2B5EF4-FFF2-40B4-BE49-F238E27FC236}">
                  <a16:creationId xmlns:a16="http://schemas.microsoft.com/office/drawing/2014/main" id="{7955443C-121D-23E7-E5F4-FE9115879FB1}"/>
                </a:ext>
              </a:extLst>
            </p:cNvPr>
            <p:cNvSpPr/>
            <p:nvPr/>
          </p:nvSpPr>
          <p:spPr>
            <a:xfrm rot="5400000">
              <a:off x="3561200" y="5342638"/>
              <a:ext cx="410547" cy="466531"/>
            </a:xfrm>
            <a:prstGeom prst="triangle">
              <a:avLst>
                <a:gd name="adj" fmla="val 50000"/>
              </a:avLst>
            </a:prstGeom>
            <a:solidFill>
              <a:schemeClr val="lt1"/>
            </a:solidFill>
            <a:ln>
              <a:noFill/>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pic>
        <p:nvPicPr>
          <p:cNvPr id="22" name="圖片 21">
            <a:extLst>
              <a:ext uri="{FF2B5EF4-FFF2-40B4-BE49-F238E27FC236}">
                <a16:creationId xmlns:a16="http://schemas.microsoft.com/office/drawing/2014/main" id="{0E6AEF70-81EC-F76A-CEE1-FA9EFA2BD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2759" y="3199597"/>
            <a:ext cx="3346994" cy="2700762"/>
          </a:xfrm>
          <a:prstGeom prst="rect">
            <a:avLst/>
          </a:prstGeom>
        </p:spPr>
      </p:pic>
      <p:sp>
        <p:nvSpPr>
          <p:cNvPr id="3" name="文字方塊 2">
            <a:extLst>
              <a:ext uri="{FF2B5EF4-FFF2-40B4-BE49-F238E27FC236}">
                <a16:creationId xmlns:a16="http://schemas.microsoft.com/office/drawing/2014/main" id="{8C9C8050-422F-8C04-4AE2-939A35222FBF}"/>
              </a:ext>
            </a:extLst>
          </p:cNvPr>
          <p:cNvSpPr txBox="1"/>
          <p:nvPr/>
        </p:nvSpPr>
        <p:spPr>
          <a:xfrm>
            <a:off x="2181251" y="5900359"/>
            <a:ext cx="5899098" cy="369332"/>
          </a:xfrm>
          <a:prstGeom prst="rect">
            <a:avLst/>
          </a:prstGeom>
          <a:solidFill>
            <a:schemeClr val="bg1">
              <a:lumMod val="85000"/>
            </a:schemeClr>
          </a:solidFill>
          <a:ln w="12700">
            <a:noFill/>
            <a:prstDash val="solid"/>
          </a:ln>
          <a:effectLst>
            <a:glow rad="38100">
              <a:schemeClr val="tx1">
                <a:alpha val="60000"/>
              </a:schemeClr>
            </a:glow>
            <a:outerShdw blurRad="50800" dist="38100" dir="2700000" algn="tl" rotWithShape="0">
              <a:prstClr val="black">
                <a:alpha val="40000"/>
              </a:prstClr>
            </a:outerShdw>
          </a:effectLst>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點選上方播放鈕播放影片</a:t>
            </a:r>
          </a:p>
        </p:txBody>
      </p:sp>
    </p:spTree>
    <p:extLst>
      <p:ext uri="{BB962C8B-B14F-4D97-AF65-F5344CB8AC3E}">
        <p14:creationId xmlns:p14="http://schemas.microsoft.com/office/powerpoint/2010/main" val="345982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發展活動│活動二：行前檢查</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4" name="圓角矩形圖說文字 1">
            <a:extLst>
              <a:ext uri="{FF2B5EF4-FFF2-40B4-BE49-F238E27FC236}">
                <a16:creationId xmlns:a16="http://schemas.microsoft.com/office/drawing/2014/main" id="{85917FA0-ABA8-3A61-24A8-0BC129A53195}"/>
              </a:ext>
            </a:extLst>
          </p:cNvPr>
          <p:cNvSpPr/>
          <p:nvPr/>
        </p:nvSpPr>
        <p:spPr>
          <a:xfrm>
            <a:off x="2565400" y="466120"/>
            <a:ext cx="7061200" cy="873355"/>
          </a:xfrm>
          <a:prstGeom prst="wedgeRoundRectCallout">
            <a:avLst>
              <a:gd name="adj1" fmla="val 27960"/>
              <a:gd name="adj2" fmla="val 47415"/>
              <a:gd name="adj3" fmla="val 16667"/>
            </a:avLst>
          </a:prstGeom>
          <a:solidFill>
            <a:srgbClr val="FDEDF3"/>
          </a:solidFill>
          <a:ln>
            <a:solidFill>
              <a:schemeClr val="tx1"/>
            </a:solid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自行車的零件和基本檢查重點</a:t>
            </a:r>
            <a:endParaRPr kumimoji="0" lang="en-US" altLang="zh-TW" sz="36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9" name="圖片 8">
            <a:extLst>
              <a:ext uri="{FF2B5EF4-FFF2-40B4-BE49-F238E27FC236}">
                <a16:creationId xmlns:a16="http://schemas.microsoft.com/office/drawing/2014/main" id="{FD1F2B96-EC46-32A5-FDC3-02A4568C7920}"/>
              </a:ext>
            </a:extLst>
          </p:cNvPr>
          <p:cNvPicPr>
            <a:picLocks noChangeAspect="1"/>
          </p:cNvPicPr>
          <p:nvPr/>
        </p:nvPicPr>
        <p:blipFill>
          <a:blip r:embed="rId3"/>
          <a:stretch>
            <a:fillRect/>
          </a:stretch>
        </p:blipFill>
        <p:spPr>
          <a:xfrm>
            <a:off x="448817" y="1306128"/>
            <a:ext cx="1754046" cy="1217614"/>
          </a:xfrm>
          <a:prstGeom prst="roundRect">
            <a:avLst>
              <a:gd name="adj" fmla="val 11074"/>
            </a:avLst>
          </a:prstGeom>
        </p:spPr>
      </p:pic>
      <p:pic>
        <p:nvPicPr>
          <p:cNvPr id="13" name="圖片 12">
            <a:extLst>
              <a:ext uri="{FF2B5EF4-FFF2-40B4-BE49-F238E27FC236}">
                <a16:creationId xmlns:a16="http://schemas.microsoft.com/office/drawing/2014/main" id="{6EB38F76-8677-F2CD-4131-2E0D59584506}"/>
              </a:ext>
            </a:extLst>
          </p:cNvPr>
          <p:cNvPicPr>
            <a:picLocks noChangeAspect="1"/>
          </p:cNvPicPr>
          <p:nvPr/>
        </p:nvPicPr>
        <p:blipFill>
          <a:blip r:embed="rId4"/>
          <a:stretch>
            <a:fillRect/>
          </a:stretch>
        </p:blipFill>
        <p:spPr>
          <a:xfrm>
            <a:off x="474361" y="5360223"/>
            <a:ext cx="1749790" cy="1226130"/>
          </a:xfrm>
          <a:prstGeom prst="rect">
            <a:avLst/>
          </a:prstGeom>
        </p:spPr>
      </p:pic>
      <p:pic>
        <p:nvPicPr>
          <p:cNvPr id="19" name="圖片 18">
            <a:extLst>
              <a:ext uri="{FF2B5EF4-FFF2-40B4-BE49-F238E27FC236}">
                <a16:creationId xmlns:a16="http://schemas.microsoft.com/office/drawing/2014/main" id="{17598DA0-CFDD-C8FC-A8A7-2767662A5305}"/>
              </a:ext>
            </a:extLst>
          </p:cNvPr>
          <p:cNvPicPr>
            <a:picLocks noChangeAspect="1"/>
          </p:cNvPicPr>
          <p:nvPr/>
        </p:nvPicPr>
        <p:blipFill>
          <a:blip r:embed="rId5"/>
          <a:stretch>
            <a:fillRect/>
          </a:stretch>
        </p:blipFill>
        <p:spPr>
          <a:xfrm>
            <a:off x="474361" y="2648977"/>
            <a:ext cx="1754046" cy="1217614"/>
          </a:xfrm>
          <a:prstGeom prst="rect">
            <a:avLst/>
          </a:prstGeom>
        </p:spPr>
      </p:pic>
      <p:pic>
        <p:nvPicPr>
          <p:cNvPr id="21" name="圖片 20">
            <a:extLst>
              <a:ext uri="{FF2B5EF4-FFF2-40B4-BE49-F238E27FC236}">
                <a16:creationId xmlns:a16="http://schemas.microsoft.com/office/drawing/2014/main" id="{712B041C-BDC3-5C4C-900C-FC0FC440796D}"/>
              </a:ext>
            </a:extLst>
          </p:cNvPr>
          <p:cNvPicPr>
            <a:picLocks noChangeAspect="1"/>
          </p:cNvPicPr>
          <p:nvPr/>
        </p:nvPicPr>
        <p:blipFill>
          <a:blip r:embed="rId6"/>
          <a:stretch>
            <a:fillRect/>
          </a:stretch>
        </p:blipFill>
        <p:spPr>
          <a:xfrm>
            <a:off x="474361" y="4000342"/>
            <a:ext cx="1749790" cy="1226130"/>
          </a:xfrm>
          <a:prstGeom prst="rect">
            <a:avLst/>
          </a:prstGeom>
        </p:spPr>
      </p:pic>
      <p:pic>
        <p:nvPicPr>
          <p:cNvPr id="25" name="圖片 24">
            <a:extLst>
              <a:ext uri="{FF2B5EF4-FFF2-40B4-BE49-F238E27FC236}">
                <a16:creationId xmlns:a16="http://schemas.microsoft.com/office/drawing/2014/main" id="{C3D1065A-EC8A-76FB-BF27-FE76053575BF}"/>
              </a:ext>
            </a:extLst>
          </p:cNvPr>
          <p:cNvPicPr>
            <a:picLocks noChangeAspect="1"/>
          </p:cNvPicPr>
          <p:nvPr/>
        </p:nvPicPr>
        <p:blipFill>
          <a:blip r:embed="rId7"/>
          <a:stretch>
            <a:fillRect/>
          </a:stretch>
        </p:blipFill>
        <p:spPr>
          <a:xfrm>
            <a:off x="9976365" y="4021971"/>
            <a:ext cx="1728502" cy="1217614"/>
          </a:xfrm>
          <a:prstGeom prst="rect">
            <a:avLst/>
          </a:prstGeom>
        </p:spPr>
      </p:pic>
      <p:pic>
        <p:nvPicPr>
          <p:cNvPr id="31" name="圖片 30">
            <a:extLst>
              <a:ext uri="{FF2B5EF4-FFF2-40B4-BE49-F238E27FC236}">
                <a16:creationId xmlns:a16="http://schemas.microsoft.com/office/drawing/2014/main" id="{22EC7D06-E2C7-53CA-D3B0-3073E1F4AC4A}"/>
              </a:ext>
            </a:extLst>
          </p:cNvPr>
          <p:cNvPicPr>
            <a:picLocks noChangeAspect="1"/>
          </p:cNvPicPr>
          <p:nvPr/>
        </p:nvPicPr>
        <p:blipFill>
          <a:blip r:embed="rId8"/>
          <a:stretch>
            <a:fillRect/>
          </a:stretch>
        </p:blipFill>
        <p:spPr>
          <a:xfrm>
            <a:off x="9963593" y="1308218"/>
            <a:ext cx="1754046" cy="1193895"/>
          </a:xfrm>
          <a:prstGeom prst="roundRect">
            <a:avLst/>
          </a:prstGeom>
        </p:spPr>
      </p:pic>
      <p:pic>
        <p:nvPicPr>
          <p:cNvPr id="33" name="圖片 32">
            <a:extLst>
              <a:ext uri="{FF2B5EF4-FFF2-40B4-BE49-F238E27FC236}">
                <a16:creationId xmlns:a16="http://schemas.microsoft.com/office/drawing/2014/main" id="{41FD77A3-E8E0-3ECF-785B-7B3CAA9E8BA5}"/>
              </a:ext>
            </a:extLst>
          </p:cNvPr>
          <p:cNvPicPr>
            <a:picLocks noChangeAspect="1"/>
          </p:cNvPicPr>
          <p:nvPr/>
        </p:nvPicPr>
        <p:blipFill rotWithShape="1">
          <a:blip r:embed="rId9"/>
          <a:srcRect l="3963"/>
          <a:stretch/>
        </p:blipFill>
        <p:spPr>
          <a:xfrm>
            <a:off x="9976365" y="5371135"/>
            <a:ext cx="1754046" cy="1217615"/>
          </a:xfrm>
          <a:prstGeom prst="roundRect">
            <a:avLst>
              <a:gd name="adj" fmla="val 20839"/>
            </a:avLst>
          </a:prstGeom>
        </p:spPr>
      </p:pic>
      <p:pic>
        <p:nvPicPr>
          <p:cNvPr id="23" name="圖片 22">
            <a:extLst>
              <a:ext uri="{FF2B5EF4-FFF2-40B4-BE49-F238E27FC236}">
                <a16:creationId xmlns:a16="http://schemas.microsoft.com/office/drawing/2014/main" id="{5AEA09CF-F4CE-8E25-DDFD-DF53CE693A04}"/>
              </a:ext>
            </a:extLst>
          </p:cNvPr>
          <p:cNvPicPr>
            <a:picLocks noChangeAspect="1"/>
          </p:cNvPicPr>
          <p:nvPr/>
        </p:nvPicPr>
        <p:blipFill>
          <a:blip r:embed="rId10"/>
          <a:stretch>
            <a:fillRect/>
          </a:stretch>
        </p:blipFill>
        <p:spPr>
          <a:xfrm>
            <a:off x="9963593" y="2648977"/>
            <a:ext cx="1754046" cy="1226130"/>
          </a:xfrm>
          <a:prstGeom prst="rect">
            <a:avLst/>
          </a:prstGeom>
        </p:spPr>
      </p:pic>
      <p:sp>
        <p:nvSpPr>
          <p:cNvPr id="34" name="文字方塊 33">
            <a:extLst>
              <a:ext uri="{FF2B5EF4-FFF2-40B4-BE49-F238E27FC236}">
                <a16:creationId xmlns:a16="http://schemas.microsoft.com/office/drawing/2014/main" id="{149B790F-390D-815B-13ED-7E9DAA56CD40}"/>
              </a:ext>
            </a:extLst>
          </p:cNvPr>
          <p:cNvSpPr txBox="1"/>
          <p:nvPr/>
        </p:nvSpPr>
        <p:spPr>
          <a:xfrm>
            <a:off x="474361" y="1361304"/>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煞車</a:t>
            </a:r>
          </a:p>
        </p:txBody>
      </p:sp>
      <p:sp>
        <p:nvSpPr>
          <p:cNvPr id="35" name="文字方塊 34">
            <a:extLst>
              <a:ext uri="{FF2B5EF4-FFF2-40B4-BE49-F238E27FC236}">
                <a16:creationId xmlns:a16="http://schemas.microsoft.com/office/drawing/2014/main" id="{10211784-EB62-8F5C-7AEC-0F43B86B5C12}"/>
              </a:ext>
            </a:extLst>
          </p:cNvPr>
          <p:cNvSpPr txBox="1"/>
          <p:nvPr/>
        </p:nvSpPr>
        <p:spPr>
          <a:xfrm>
            <a:off x="474361" y="2670193"/>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車前燈</a:t>
            </a:r>
          </a:p>
        </p:txBody>
      </p:sp>
      <p:sp>
        <p:nvSpPr>
          <p:cNvPr id="36" name="文字方塊 35">
            <a:extLst>
              <a:ext uri="{FF2B5EF4-FFF2-40B4-BE49-F238E27FC236}">
                <a16:creationId xmlns:a16="http://schemas.microsoft.com/office/drawing/2014/main" id="{AAE41574-2172-5C30-27BA-A356C5CB732E}"/>
              </a:ext>
            </a:extLst>
          </p:cNvPr>
          <p:cNvSpPr txBox="1"/>
          <p:nvPr/>
        </p:nvSpPr>
        <p:spPr>
          <a:xfrm>
            <a:off x="487133" y="4036380"/>
            <a:ext cx="95410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車後燈</a:t>
            </a:r>
          </a:p>
        </p:txBody>
      </p:sp>
      <p:sp>
        <p:nvSpPr>
          <p:cNvPr id="37" name="文字方塊 36">
            <a:extLst>
              <a:ext uri="{FF2B5EF4-FFF2-40B4-BE49-F238E27FC236}">
                <a16:creationId xmlns:a16="http://schemas.microsoft.com/office/drawing/2014/main" id="{7D84FA62-F193-3E5D-202F-BC57997137BC}"/>
              </a:ext>
            </a:extLst>
          </p:cNvPr>
          <p:cNvSpPr txBox="1"/>
          <p:nvPr/>
        </p:nvSpPr>
        <p:spPr>
          <a:xfrm>
            <a:off x="474361" y="5412015"/>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鈴號</a:t>
            </a:r>
          </a:p>
        </p:txBody>
      </p:sp>
      <p:sp>
        <p:nvSpPr>
          <p:cNvPr id="38" name="文字方塊 37">
            <a:extLst>
              <a:ext uri="{FF2B5EF4-FFF2-40B4-BE49-F238E27FC236}">
                <a16:creationId xmlns:a16="http://schemas.microsoft.com/office/drawing/2014/main" id="{B76FF6A1-4EA3-7594-BEA4-F9AFD11EC95D}"/>
              </a:ext>
            </a:extLst>
          </p:cNvPr>
          <p:cNvSpPr txBox="1"/>
          <p:nvPr/>
        </p:nvSpPr>
        <p:spPr>
          <a:xfrm>
            <a:off x="9989137" y="1322123"/>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坐墊</a:t>
            </a:r>
          </a:p>
        </p:txBody>
      </p:sp>
      <p:sp>
        <p:nvSpPr>
          <p:cNvPr id="43" name="文字方塊 42">
            <a:extLst>
              <a:ext uri="{FF2B5EF4-FFF2-40B4-BE49-F238E27FC236}">
                <a16:creationId xmlns:a16="http://schemas.microsoft.com/office/drawing/2014/main" id="{656CC219-14C7-6956-4999-7A99E39E79EF}"/>
              </a:ext>
            </a:extLst>
          </p:cNvPr>
          <p:cNvSpPr txBox="1"/>
          <p:nvPr/>
        </p:nvSpPr>
        <p:spPr>
          <a:xfrm>
            <a:off x="9984737" y="2690155"/>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前反光裝置</a:t>
            </a:r>
          </a:p>
        </p:txBody>
      </p:sp>
      <p:sp>
        <p:nvSpPr>
          <p:cNvPr id="44" name="文字方塊 43">
            <a:extLst>
              <a:ext uri="{FF2B5EF4-FFF2-40B4-BE49-F238E27FC236}">
                <a16:creationId xmlns:a16="http://schemas.microsoft.com/office/drawing/2014/main" id="{B394222A-EFBD-F0DC-15E4-9BEB7507C634}"/>
              </a:ext>
            </a:extLst>
          </p:cNvPr>
          <p:cNvSpPr txBox="1"/>
          <p:nvPr/>
        </p:nvSpPr>
        <p:spPr>
          <a:xfrm>
            <a:off x="9992987" y="4063149"/>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後反光裝置</a:t>
            </a:r>
          </a:p>
        </p:txBody>
      </p:sp>
      <p:sp>
        <p:nvSpPr>
          <p:cNvPr id="45" name="文字方塊 44">
            <a:extLst>
              <a:ext uri="{FF2B5EF4-FFF2-40B4-BE49-F238E27FC236}">
                <a16:creationId xmlns:a16="http://schemas.microsoft.com/office/drawing/2014/main" id="{8AB43166-6AEA-2F0A-7CA3-EA580E1C5618}"/>
              </a:ext>
            </a:extLst>
          </p:cNvPr>
          <p:cNvSpPr txBox="1"/>
          <p:nvPr/>
        </p:nvSpPr>
        <p:spPr>
          <a:xfrm>
            <a:off x="9992987" y="5386615"/>
            <a:ext cx="69762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none" spc="0" normalizeH="0" baseline="0" noProof="0" dirty="0">
                <a:ln>
                  <a:noFill/>
                </a:ln>
                <a:solidFill>
                  <a:prstClr val="black"/>
                </a:solidFill>
                <a:effectLst>
                  <a:glow rad="127000">
                    <a:prstClr val="white"/>
                  </a:glow>
                </a:effectLst>
                <a:uLnTx/>
                <a:uFillTx/>
                <a:latin typeface="微軟正黑體" panose="020B0604030504040204" pitchFamily="34" charset="-120"/>
                <a:ea typeface="微軟正黑體" panose="020B0604030504040204" pitchFamily="34" charset="-120"/>
                <a:cs typeface="+mn-cs"/>
              </a:rPr>
              <a:t>車輪</a:t>
            </a:r>
          </a:p>
        </p:txBody>
      </p:sp>
      <p:pic>
        <p:nvPicPr>
          <p:cNvPr id="12" name="圖片 11">
            <a:extLst>
              <a:ext uri="{FF2B5EF4-FFF2-40B4-BE49-F238E27FC236}">
                <a16:creationId xmlns:a16="http://schemas.microsoft.com/office/drawing/2014/main" id="{FB1C0236-B134-C064-9F7F-8EF9E38E9D78}"/>
              </a:ext>
            </a:extLst>
          </p:cNvPr>
          <p:cNvPicPr>
            <a:picLocks noChangeAspect="1"/>
          </p:cNvPicPr>
          <p:nvPr/>
        </p:nvPicPr>
        <p:blipFill>
          <a:blip r:embed="rId11"/>
          <a:stretch>
            <a:fillRect/>
          </a:stretch>
        </p:blipFill>
        <p:spPr>
          <a:xfrm>
            <a:off x="2335576" y="1450681"/>
            <a:ext cx="7502487" cy="5140063"/>
          </a:xfrm>
          <a:prstGeom prst="roundRect">
            <a:avLst>
              <a:gd name="adj" fmla="val 12757"/>
            </a:avLst>
          </a:prstGeom>
          <a:effectLst>
            <a:glow rad="63500">
              <a:srgbClr val="B40C4C">
                <a:alpha val="40000"/>
              </a:srgbClr>
            </a:glow>
          </a:effectLst>
        </p:spPr>
      </p:pic>
    </p:spTree>
    <p:extLst>
      <p:ext uri="{BB962C8B-B14F-4D97-AF65-F5344CB8AC3E}">
        <p14:creationId xmlns:p14="http://schemas.microsoft.com/office/powerpoint/2010/main" val="26631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up)">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43"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6" name="文字方塊 5">
            <a:extLst>
              <a:ext uri="{FF2B5EF4-FFF2-40B4-BE49-F238E27FC236}">
                <a16:creationId xmlns:a16="http://schemas.microsoft.com/office/drawing/2014/main" id="{D449CD71-311F-5362-7A06-80A3CC9D4FCF}"/>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發展活動│活動二：行前檢查</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2" name="矩形 1">
            <a:extLst>
              <a:ext uri="{FF2B5EF4-FFF2-40B4-BE49-F238E27FC236}">
                <a16:creationId xmlns:a16="http://schemas.microsoft.com/office/drawing/2014/main" id="{23E34FEC-2FB9-F43F-327C-4AEAC0A4DD9E}"/>
              </a:ext>
            </a:extLst>
          </p:cNvPr>
          <p:cNvSpPr/>
          <p:nvPr/>
        </p:nvSpPr>
        <p:spPr>
          <a:xfrm>
            <a:off x="482601" y="1046789"/>
            <a:ext cx="11112500" cy="5455611"/>
          </a:xfrm>
          <a:custGeom>
            <a:avLst/>
            <a:gdLst>
              <a:gd name="connsiteX0" fmla="*/ 0 w 11112500"/>
              <a:gd name="connsiteY0" fmla="*/ 0 h 5455611"/>
              <a:gd name="connsiteX1" fmla="*/ 694531 w 11112500"/>
              <a:gd name="connsiteY1" fmla="*/ 0 h 5455611"/>
              <a:gd name="connsiteX2" fmla="*/ 1500188 w 11112500"/>
              <a:gd name="connsiteY2" fmla="*/ 0 h 5455611"/>
              <a:gd name="connsiteX3" fmla="*/ 2305844 w 11112500"/>
              <a:gd name="connsiteY3" fmla="*/ 0 h 5455611"/>
              <a:gd name="connsiteX4" fmla="*/ 3222625 w 11112500"/>
              <a:gd name="connsiteY4" fmla="*/ 0 h 5455611"/>
              <a:gd name="connsiteX5" fmla="*/ 3917156 w 11112500"/>
              <a:gd name="connsiteY5" fmla="*/ 0 h 5455611"/>
              <a:gd name="connsiteX6" fmla="*/ 4722813 w 11112500"/>
              <a:gd name="connsiteY6" fmla="*/ 0 h 5455611"/>
              <a:gd name="connsiteX7" fmla="*/ 5417344 w 11112500"/>
              <a:gd name="connsiteY7" fmla="*/ 0 h 5455611"/>
              <a:gd name="connsiteX8" fmla="*/ 6111875 w 11112500"/>
              <a:gd name="connsiteY8" fmla="*/ 0 h 5455611"/>
              <a:gd name="connsiteX9" fmla="*/ 6806406 w 11112500"/>
              <a:gd name="connsiteY9" fmla="*/ 0 h 5455611"/>
              <a:gd name="connsiteX10" fmla="*/ 7167563 w 11112500"/>
              <a:gd name="connsiteY10" fmla="*/ 0 h 5455611"/>
              <a:gd name="connsiteX11" fmla="*/ 7973219 w 11112500"/>
              <a:gd name="connsiteY11" fmla="*/ 0 h 5455611"/>
              <a:gd name="connsiteX12" fmla="*/ 8334375 w 11112500"/>
              <a:gd name="connsiteY12" fmla="*/ 0 h 5455611"/>
              <a:gd name="connsiteX13" fmla="*/ 9028906 w 11112500"/>
              <a:gd name="connsiteY13" fmla="*/ 0 h 5455611"/>
              <a:gd name="connsiteX14" fmla="*/ 9945688 w 11112500"/>
              <a:gd name="connsiteY14" fmla="*/ 0 h 5455611"/>
              <a:gd name="connsiteX15" fmla="*/ 11112500 w 11112500"/>
              <a:gd name="connsiteY15" fmla="*/ 0 h 5455611"/>
              <a:gd name="connsiteX16" fmla="*/ 11112500 w 11112500"/>
              <a:gd name="connsiteY16" fmla="*/ 736507 h 5455611"/>
              <a:gd name="connsiteX17" fmla="*/ 11112500 w 11112500"/>
              <a:gd name="connsiteY17" fmla="*/ 1309347 h 5455611"/>
              <a:gd name="connsiteX18" fmla="*/ 11112500 w 11112500"/>
              <a:gd name="connsiteY18" fmla="*/ 1882186 h 5455611"/>
              <a:gd name="connsiteX19" fmla="*/ 11112500 w 11112500"/>
              <a:gd name="connsiteY19" fmla="*/ 2564137 h 5455611"/>
              <a:gd name="connsiteX20" fmla="*/ 11112500 w 11112500"/>
              <a:gd name="connsiteY20" fmla="*/ 3246089 h 5455611"/>
              <a:gd name="connsiteX21" fmla="*/ 11112500 w 11112500"/>
              <a:gd name="connsiteY21" fmla="*/ 3873484 h 5455611"/>
              <a:gd name="connsiteX22" fmla="*/ 11112500 w 11112500"/>
              <a:gd name="connsiteY22" fmla="*/ 4664547 h 5455611"/>
              <a:gd name="connsiteX23" fmla="*/ 11112500 w 11112500"/>
              <a:gd name="connsiteY23" fmla="*/ 5455611 h 5455611"/>
              <a:gd name="connsiteX24" fmla="*/ 10195719 w 11112500"/>
              <a:gd name="connsiteY24" fmla="*/ 5455611 h 5455611"/>
              <a:gd name="connsiteX25" fmla="*/ 9390063 w 11112500"/>
              <a:gd name="connsiteY25" fmla="*/ 5455611 h 5455611"/>
              <a:gd name="connsiteX26" fmla="*/ 9028906 w 11112500"/>
              <a:gd name="connsiteY26" fmla="*/ 5455611 h 5455611"/>
              <a:gd name="connsiteX27" fmla="*/ 8112125 w 11112500"/>
              <a:gd name="connsiteY27" fmla="*/ 5455611 h 5455611"/>
              <a:gd name="connsiteX28" fmla="*/ 7528719 w 11112500"/>
              <a:gd name="connsiteY28" fmla="*/ 5455611 h 5455611"/>
              <a:gd name="connsiteX29" fmla="*/ 6723063 w 11112500"/>
              <a:gd name="connsiteY29" fmla="*/ 5455611 h 5455611"/>
              <a:gd name="connsiteX30" fmla="*/ 6361906 w 11112500"/>
              <a:gd name="connsiteY30" fmla="*/ 5455611 h 5455611"/>
              <a:gd name="connsiteX31" fmla="*/ 5445125 w 11112500"/>
              <a:gd name="connsiteY31" fmla="*/ 5455611 h 5455611"/>
              <a:gd name="connsiteX32" fmla="*/ 4861719 w 11112500"/>
              <a:gd name="connsiteY32" fmla="*/ 5455611 h 5455611"/>
              <a:gd name="connsiteX33" fmla="*/ 4167188 w 11112500"/>
              <a:gd name="connsiteY33" fmla="*/ 5455611 h 5455611"/>
              <a:gd name="connsiteX34" fmla="*/ 3694906 w 11112500"/>
              <a:gd name="connsiteY34" fmla="*/ 5455611 h 5455611"/>
              <a:gd name="connsiteX35" fmla="*/ 2889250 w 11112500"/>
              <a:gd name="connsiteY35" fmla="*/ 5455611 h 5455611"/>
              <a:gd name="connsiteX36" fmla="*/ 1972469 w 11112500"/>
              <a:gd name="connsiteY36" fmla="*/ 5455611 h 5455611"/>
              <a:gd name="connsiteX37" fmla="*/ 1389063 w 11112500"/>
              <a:gd name="connsiteY37" fmla="*/ 5455611 h 5455611"/>
              <a:gd name="connsiteX38" fmla="*/ 0 w 11112500"/>
              <a:gd name="connsiteY38" fmla="*/ 5455611 h 5455611"/>
              <a:gd name="connsiteX39" fmla="*/ 0 w 11112500"/>
              <a:gd name="connsiteY39" fmla="*/ 4773660 h 5455611"/>
              <a:gd name="connsiteX40" fmla="*/ 0 w 11112500"/>
              <a:gd name="connsiteY40" fmla="*/ 4091708 h 5455611"/>
              <a:gd name="connsiteX41" fmla="*/ 0 w 11112500"/>
              <a:gd name="connsiteY41" fmla="*/ 3355201 h 5455611"/>
              <a:gd name="connsiteX42" fmla="*/ 0 w 11112500"/>
              <a:gd name="connsiteY42" fmla="*/ 2673249 h 5455611"/>
              <a:gd name="connsiteX43" fmla="*/ 0 w 11112500"/>
              <a:gd name="connsiteY43" fmla="*/ 1936742 h 5455611"/>
              <a:gd name="connsiteX44" fmla="*/ 0 w 11112500"/>
              <a:gd name="connsiteY44" fmla="*/ 1200234 h 5455611"/>
              <a:gd name="connsiteX45" fmla="*/ 0 w 11112500"/>
              <a:gd name="connsiteY45" fmla="*/ 0 h 545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112500" h="5455611" fill="none" extrusionOk="0">
                <a:moveTo>
                  <a:pt x="0" y="0"/>
                </a:moveTo>
                <a:cubicBezTo>
                  <a:pt x="191369" y="-29026"/>
                  <a:pt x="347476" y="-11655"/>
                  <a:pt x="694531" y="0"/>
                </a:cubicBezTo>
                <a:cubicBezTo>
                  <a:pt x="1041586" y="11655"/>
                  <a:pt x="1247385" y="-31346"/>
                  <a:pt x="1500188" y="0"/>
                </a:cubicBezTo>
                <a:cubicBezTo>
                  <a:pt x="1752991" y="31346"/>
                  <a:pt x="1937315" y="33351"/>
                  <a:pt x="2305844" y="0"/>
                </a:cubicBezTo>
                <a:cubicBezTo>
                  <a:pt x="2674373" y="-33351"/>
                  <a:pt x="3001790" y="-20371"/>
                  <a:pt x="3222625" y="0"/>
                </a:cubicBezTo>
                <a:cubicBezTo>
                  <a:pt x="3443460" y="20371"/>
                  <a:pt x="3697830" y="-7248"/>
                  <a:pt x="3917156" y="0"/>
                </a:cubicBezTo>
                <a:cubicBezTo>
                  <a:pt x="4136482" y="7248"/>
                  <a:pt x="4342127" y="29651"/>
                  <a:pt x="4722813" y="0"/>
                </a:cubicBezTo>
                <a:cubicBezTo>
                  <a:pt x="5103499" y="-29651"/>
                  <a:pt x="5243264" y="-34603"/>
                  <a:pt x="5417344" y="0"/>
                </a:cubicBezTo>
                <a:cubicBezTo>
                  <a:pt x="5591424" y="34603"/>
                  <a:pt x="5861603" y="-1684"/>
                  <a:pt x="6111875" y="0"/>
                </a:cubicBezTo>
                <a:cubicBezTo>
                  <a:pt x="6362147" y="1684"/>
                  <a:pt x="6568194" y="18739"/>
                  <a:pt x="6806406" y="0"/>
                </a:cubicBezTo>
                <a:cubicBezTo>
                  <a:pt x="7044618" y="-18739"/>
                  <a:pt x="7024236" y="-2846"/>
                  <a:pt x="7167563" y="0"/>
                </a:cubicBezTo>
                <a:cubicBezTo>
                  <a:pt x="7310890" y="2846"/>
                  <a:pt x="7656676" y="16300"/>
                  <a:pt x="7973219" y="0"/>
                </a:cubicBezTo>
                <a:cubicBezTo>
                  <a:pt x="8289762" y="-16300"/>
                  <a:pt x="8239831" y="13267"/>
                  <a:pt x="8334375" y="0"/>
                </a:cubicBezTo>
                <a:cubicBezTo>
                  <a:pt x="8428919" y="-13267"/>
                  <a:pt x="8852106" y="26596"/>
                  <a:pt x="9028906" y="0"/>
                </a:cubicBezTo>
                <a:cubicBezTo>
                  <a:pt x="9205706" y="-26596"/>
                  <a:pt x="9573628" y="-14135"/>
                  <a:pt x="9945688" y="0"/>
                </a:cubicBezTo>
                <a:cubicBezTo>
                  <a:pt x="10317748" y="14135"/>
                  <a:pt x="10747104" y="29085"/>
                  <a:pt x="11112500" y="0"/>
                </a:cubicBezTo>
                <a:cubicBezTo>
                  <a:pt x="11104110" y="330644"/>
                  <a:pt x="11139162" y="546969"/>
                  <a:pt x="11112500" y="736507"/>
                </a:cubicBezTo>
                <a:cubicBezTo>
                  <a:pt x="11085838" y="926045"/>
                  <a:pt x="11130008" y="1180591"/>
                  <a:pt x="11112500" y="1309347"/>
                </a:cubicBezTo>
                <a:cubicBezTo>
                  <a:pt x="11094992" y="1438103"/>
                  <a:pt x="11102792" y="1685401"/>
                  <a:pt x="11112500" y="1882186"/>
                </a:cubicBezTo>
                <a:cubicBezTo>
                  <a:pt x="11122208" y="2078971"/>
                  <a:pt x="11111865" y="2330745"/>
                  <a:pt x="11112500" y="2564137"/>
                </a:cubicBezTo>
                <a:cubicBezTo>
                  <a:pt x="11113135" y="2797529"/>
                  <a:pt x="11104291" y="2919893"/>
                  <a:pt x="11112500" y="3246089"/>
                </a:cubicBezTo>
                <a:cubicBezTo>
                  <a:pt x="11120709" y="3572285"/>
                  <a:pt x="11132684" y="3689098"/>
                  <a:pt x="11112500" y="3873484"/>
                </a:cubicBezTo>
                <a:cubicBezTo>
                  <a:pt x="11092316" y="4057870"/>
                  <a:pt x="11101934" y="4482278"/>
                  <a:pt x="11112500" y="4664547"/>
                </a:cubicBezTo>
                <a:cubicBezTo>
                  <a:pt x="11123066" y="4846816"/>
                  <a:pt x="11073050" y="5181846"/>
                  <a:pt x="11112500" y="5455611"/>
                </a:cubicBezTo>
                <a:cubicBezTo>
                  <a:pt x="10671587" y="5426801"/>
                  <a:pt x="10589470" y="5444312"/>
                  <a:pt x="10195719" y="5455611"/>
                </a:cubicBezTo>
                <a:cubicBezTo>
                  <a:pt x="9801968" y="5466910"/>
                  <a:pt x="9726247" y="5450373"/>
                  <a:pt x="9390063" y="5455611"/>
                </a:cubicBezTo>
                <a:cubicBezTo>
                  <a:pt x="9053879" y="5460849"/>
                  <a:pt x="9172117" y="5449287"/>
                  <a:pt x="9028906" y="5455611"/>
                </a:cubicBezTo>
                <a:cubicBezTo>
                  <a:pt x="8885695" y="5461935"/>
                  <a:pt x="8559586" y="5497303"/>
                  <a:pt x="8112125" y="5455611"/>
                </a:cubicBezTo>
                <a:cubicBezTo>
                  <a:pt x="7664664" y="5413919"/>
                  <a:pt x="7647952" y="5444354"/>
                  <a:pt x="7528719" y="5455611"/>
                </a:cubicBezTo>
                <a:cubicBezTo>
                  <a:pt x="7409486" y="5466868"/>
                  <a:pt x="7051629" y="5494997"/>
                  <a:pt x="6723063" y="5455611"/>
                </a:cubicBezTo>
                <a:cubicBezTo>
                  <a:pt x="6394497" y="5416225"/>
                  <a:pt x="6440787" y="5451100"/>
                  <a:pt x="6361906" y="5455611"/>
                </a:cubicBezTo>
                <a:cubicBezTo>
                  <a:pt x="6283025" y="5460122"/>
                  <a:pt x="5872253" y="5463383"/>
                  <a:pt x="5445125" y="5455611"/>
                </a:cubicBezTo>
                <a:cubicBezTo>
                  <a:pt x="5017997" y="5447839"/>
                  <a:pt x="5041312" y="5439647"/>
                  <a:pt x="4861719" y="5455611"/>
                </a:cubicBezTo>
                <a:cubicBezTo>
                  <a:pt x="4682126" y="5471575"/>
                  <a:pt x="4465227" y="5430886"/>
                  <a:pt x="4167188" y="5455611"/>
                </a:cubicBezTo>
                <a:cubicBezTo>
                  <a:pt x="3869149" y="5480336"/>
                  <a:pt x="3910888" y="5434571"/>
                  <a:pt x="3694906" y="5455611"/>
                </a:cubicBezTo>
                <a:cubicBezTo>
                  <a:pt x="3478924" y="5476651"/>
                  <a:pt x="3267042" y="5478623"/>
                  <a:pt x="2889250" y="5455611"/>
                </a:cubicBezTo>
                <a:cubicBezTo>
                  <a:pt x="2511458" y="5432599"/>
                  <a:pt x="2235598" y="5492784"/>
                  <a:pt x="1972469" y="5455611"/>
                </a:cubicBezTo>
                <a:cubicBezTo>
                  <a:pt x="1709340" y="5418438"/>
                  <a:pt x="1666733" y="5440331"/>
                  <a:pt x="1389063" y="5455611"/>
                </a:cubicBezTo>
                <a:cubicBezTo>
                  <a:pt x="1111393" y="5470891"/>
                  <a:pt x="449835" y="5512728"/>
                  <a:pt x="0" y="5455611"/>
                </a:cubicBezTo>
                <a:cubicBezTo>
                  <a:pt x="-9041" y="5202814"/>
                  <a:pt x="395" y="4914982"/>
                  <a:pt x="0" y="4773660"/>
                </a:cubicBezTo>
                <a:cubicBezTo>
                  <a:pt x="-395" y="4632338"/>
                  <a:pt x="-31467" y="4377894"/>
                  <a:pt x="0" y="4091708"/>
                </a:cubicBezTo>
                <a:cubicBezTo>
                  <a:pt x="31467" y="3805522"/>
                  <a:pt x="25490" y="3717555"/>
                  <a:pt x="0" y="3355201"/>
                </a:cubicBezTo>
                <a:cubicBezTo>
                  <a:pt x="-25490" y="2992847"/>
                  <a:pt x="-5869" y="2848845"/>
                  <a:pt x="0" y="2673249"/>
                </a:cubicBezTo>
                <a:cubicBezTo>
                  <a:pt x="5869" y="2497653"/>
                  <a:pt x="-24981" y="2184365"/>
                  <a:pt x="0" y="1936742"/>
                </a:cubicBezTo>
                <a:cubicBezTo>
                  <a:pt x="24981" y="1689119"/>
                  <a:pt x="31730" y="1349196"/>
                  <a:pt x="0" y="1200234"/>
                </a:cubicBezTo>
                <a:cubicBezTo>
                  <a:pt x="-31730" y="1051272"/>
                  <a:pt x="-50772" y="410463"/>
                  <a:pt x="0" y="0"/>
                </a:cubicBezTo>
                <a:close/>
              </a:path>
              <a:path w="11112500" h="5455611" stroke="0" extrusionOk="0">
                <a:moveTo>
                  <a:pt x="0" y="0"/>
                </a:moveTo>
                <a:cubicBezTo>
                  <a:pt x="127785" y="22488"/>
                  <a:pt x="376906" y="-21171"/>
                  <a:pt x="583406" y="0"/>
                </a:cubicBezTo>
                <a:cubicBezTo>
                  <a:pt x="789906" y="21171"/>
                  <a:pt x="816819" y="5237"/>
                  <a:pt x="944562" y="0"/>
                </a:cubicBezTo>
                <a:cubicBezTo>
                  <a:pt x="1072305" y="-5237"/>
                  <a:pt x="1545239" y="-20842"/>
                  <a:pt x="1861344" y="0"/>
                </a:cubicBezTo>
                <a:cubicBezTo>
                  <a:pt x="2177449" y="20842"/>
                  <a:pt x="2299042" y="-15687"/>
                  <a:pt x="2444750" y="0"/>
                </a:cubicBezTo>
                <a:cubicBezTo>
                  <a:pt x="2590458" y="15687"/>
                  <a:pt x="2855935" y="7727"/>
                  <a:pt x="3028156" y="0"/>
                </a:cubicBezTo>
                <a:cubicBezTo>
                  <a:pt x="3200377" y="-7727"/>
                  <a:pt x="3723118" y="41069"/>
                  <a:pt x="3944938" y="0"/>
                </a:cubicBezTo>
                <a:cubicBezTo>
                  <a:pt x="4166758" y="-41069"/>
                  <a:pt x="4281115" y="12286"/>
                  <a:pt x="4417219" y="0"/>
                </a:cubicBezTo>
                <a:cubicBezTo>
                  <a:pt x="4553323" y="-12286"/>
                  <a:pt x="5012412" y="11083"/>
                  <a:pt x="5334000" y="0"/>
                </a:cubicBezTo>
                <a:cubicBezTo>
                  <a:pt x="5655588" y="-11083"/>
                  <a:pt x="5844096" y="3036"/>
                  <a:pt x="6250781" y="0"/>
                </a:cubicBezTo>
                <a:cubicBezTo>
                  <a:pt x="6657466" y="-3036"/>
                  <a:pt x="6688329" y="3307"/>
                  <a:pt x="6945313" y="0"/>
                </a:cubicBezTo>
                <a:cubicBezTo>
                  <a:pt x="7202297" y="-3307"/>
                  <a:pt x="7491875" y="-6717"/>
                  <a:pt x="7862094" y="0"/>
                </a:cubicBezTo>
                <a:cubicBezTo>
                  <a:pt x="8232313" y="6717"/>
                  <a:pt x="8267787" y="23247"/>
                  <a:pt x="8445500" y="0"/>
                </a:cubicBezTo>
                <a:cubicBezTo>
                  <a:pt x="8623213" y="-23247"/>
                  <a:pt x="8842032" y="23649"/>
                  <a:pt x="9028906" y="0"/>
                </a:cubicBezTo>
                <a:cubicBezTo>
                  <a:pt x="9215780" y="-23649"/>
                  <a:pt x="9443034" y="2188"/>
                  <a:pt x="9834563" y="0"/>
                </a:cubicBezTo>
                <a:cubicBezTo>
                  <a:pt x="10226092" y="-2188"/>
                  <a:pt x="10263310" y="-22122"/>
                  <a:pt x="10417969" y="0"/>
                </a:cubicBezTo>
                <a:cubicBezTo>
                  <a:pt x="10572628" y="22122"/>
                  <a:pt x="10917274" y="-15270"/>
                  <a:pt x="11112500" y="0"/>
                </a:cubicBezTo>
                <a:cubicBezTo>
                  <a:pt x="11100137" y="176599"/>
                  <a:pt x="11136283" y="551213"/>
                  <a:pt x="11112500" y="791064"/>
                </a:cubicBezTo>
                <a:cubicBezTo>
                  <a:pt x="11088717" y="1030915"/>
                  <a:pt x="11147491" y="1324704"/>
                  <a:pt x="11112500" y="1527571"/>
                </a:cubicBezTo>
                <a:cubicBezTo>
                  <a:pt x="11077509" y="1730438"/>
                  <a:pt x="11097271" y="2101599"/>
                  <a:pt x="11112500" y="2264079"/>
                </a:cubicBezTo>
                <a:cubicBezTo>
                  <a:pt x="11127729" y="2426559"/>
                  <a:pt x="11130869" y="2601754"/>
                  <a:pt x="11112500" y="2782362"/>
                </a:cubicBezTo>
                <a:cubicBezTo>
                  <a:pt x="11094131" y="2962970"/>
                  <a:pt x="11112289" y="3207743"/>
                  <a:pt x="11112500" y="3355201"/>
                </a:cubicBezTo>
                <a:cubicBezTo>
                  <a:pt x="11112711" y="3502659"/>
                  <a:pt x="11123464" y="3815545"/>
                  <a:pt x="11112500" y="4091708"/>
                </a:cubicBezTo>
                <a:cubicBezTo>
                  <a:pt x="11101536" y="4367871"/>
                  <a:pt x="11104042" y="4523673"/>
                  <a:pt x="11112500" y="4719104"/>
                </a:cubicBezTo>
                <a:cubicBezTo>
                  <a:pt x="11120958" y="4914535"/>
                  <a:pt x="11119105" y="5166456"/>
                  <a:pt x="11112500" y="5455611"/>
                </a:cubicBezTo>
                <a:cubicBezTo>
                  <a:pt x="10920851" y="5457986"/>
                  <a:pt x="10490531" y="5453243"/>
                  <a:pt x="10306844" y="5455611"/>
                </a:cubicBezTo>
                <a:cubicBezTo>
                  <a:pt x="10123157" y="5457979"/>
                  <a:pt x="10120550" y="5471154"/>
                  <a:pt x="9945688" y="5455611"/>
                </a:cubicBezTo>
                <a:cubicBezTo>
                  <a:pt x="9770826" y="5440068"/>
                  <a:pt x="9557714" y="5477876"/>
                  <a:pt x="9251156" y="5455611"/>
                </a:cubicBezTo>
                <a:cubicBezTo>
                  <a:pt x="8944598" y="5433346"/>
                  <a:pt x="8908586" y="5472600"/>
                  <a:pt x="8778875" y="5455611"/>
                </a:cubicBezTo>
                <a:cubicBezTo>
                  <a:pt x="8649164" y="5438622"/>
                  <a:pt x="8276982" y="5453934"/>
                  <a:pt x="7973219" y="5455611"/>
                </a:cubicBezTo>
                <a:cubicBezTo>
                  <a:pt x="7669456" y="5457288"/>
                  <a:pt x="7638463" y="5464740"/>
                  <a:pt x="7500938" y="5455611"/>
                </a:cubicBezTo>
                <a:cubicBezTo>
                  <a:pt x="7363413" y="5446482"/>
                  <a:pt x="7012203" y="5493666"/>
                  <a:pt x="6695281" y="5455611"/>
                </a:cubicBezTo>
                <a:cubicBezTo>
                  <a:pt x="6378359" y="5417556"/>
                  <a:pt x="6418712" y="5462377"/>
                  <a:pt x="6334125" y="5455611"/>
                </a:cubicBezTo>
                <a:cubicBezTo>
                  <a:pt x="6249538" y="5448845"/>
                  <a:pt x="5718979" y="5416822"/>
                  <a:pt x="5528469" y="5455611"/>
                </a:cubicBezTo>
                <a:cubicBezTo>
                  <a:pt x="5337959" y="5494400"/>
                  <a:pt x="5268772" y="5464938"/>
                  <a:pt x="5056188" y="5455611"/>
                </a:cubicBezTo>
                <a:cubicBezTo>
                  <a:pt x="4843604" y="5446284"/>
                  <a:pt x="4852349" y="5459539"/>
                  <a:pt x="4695031" y="5455611"/>
                </a:cubicBezTo>
                <a:cubicBezTo>
                  <a:pt x="4537713" y="5451683"/>
                  <a:pt x="4458639" y="5446192"/>
                  <a:pt x="4222750" y="5455611"/>
                </a:cubicBezTo>
                <a:cubicBezTo>
                  <a:pt x="3986861" y="5465030"/>
                  <a:pt x="3677292" y="5445203"/>
                  <a:pt x="3417094" y="5455611"/>
                </a:cubicBezTo>
                <a:cubicBezTo>
                  <a:pt x="3156896" y="5466019"/>
                  <a:pt x="3180844" y="5437667"/>
                  <a:pt x="2944813" y="5455611"/>
                </a:cubicBezTo>
                <a:cubicBezTo>
                  <a:pt x="2708782" y="5473555"/>
                  <a:pt x="2676890" y="5444426"/>
                  <a:pt x="2583656" y="5455611"/>
                </a:cubicBezTo>
                <a:cubicBezTo>
                  <a:pt x="2490422" y="5466796"/>
                  <a:pt x="2240890" y="5452134"/>
                  <a:pt x="2111375" y="5455611"/>
                </a:cubicBezTo>
                <a:cubicBezTo>
                  <a:pt x="1981860" y="5459088"/>
                  <a:pt x="1803645" y="5443562"/>
                  <a:pt x="1527969" y="5455611"/>
                </a:cubicBezTo>
                <a:cubicBezTo>
                  <a:pt x="1252293" y="5467660"/>
                  <a:pt x="1173829" y="5463124"/>
                  <a:pt x="833438" y="5455611"/>
                </a:cubicBezTo>
                <a:cubicBezTo>
                  <a:pt x="493047" y="5448098"/>
                  <a:pt x="261871" y="5491845"/>
                  <a:pt x="0" y="5455611"/>
                </a:cubicBezTo>
                <a:cubicBezTo>
                  <a:pt x="-37158" y="5139389"/>
                  <a:pt x="-1910" y="4938597"/>
                  <a:pt x="0" y="4664547"/>
                </a:cubicBezTo>
                <a:cubicBezTo>
                  <a:pt x="1910" y="4390497"/>
                  <a:pt x="15699" y="4303785"/>
                  <a:pt x="0" y="3982596"/>
                </a:cubicBezTo>
                <a:cubicBezTo>
                  <a:pt x="-15699" y="3661407"/>
                  <a:pt x="-1964" y="3480024"/>
                  <a:pt x="0" y="3300645"/>
                </a:cubicBezTo>
                <a:cubicBezTo>
                  <a:pt x="1964" y="3121266"/>
                  <a:pt x="3078" y="2888048"/>
                  <a:pt x="0" y="2618693"/>
                </a:cubicBezTo>
                <a:cubicBezTo>
                  <a:pt x="-3078" y="2349338"/>
                  <a:pt x="-23606" y="2272746"/>
                  <a:pt x="0" y="1936742"/>
                </a:cubicBezTo>
                <a:cubicBezTo>
                  <a:pt x="23606" y="1600738"/>
                  <a:pt x="7039" y="1593057"/>
                  <a:pt x="0" y="1309347"/>
                </a:cubicBezTo>
                <a:cubicBezTo>
                  <a:pt x="-7039" y="1025638"/>
                  <a:pt x="34530" y="313712"/>
                  <a:pt x="0" y="0"/>
                </a:cubicBezTo>
                <a:close/>
              </a:path>
            </a:pathLst>
          </a:custGeom>
          <a:solidFill>
            <a:schemeClr val="bg1"/>
          </a:solidFill>
          <a:ln w="19050">
            <a:solidFill>
              <a:srgbClr val="B40C4C"/>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TW" altLang="en-US" sz="1867" b="0" i="0" u="none" strike="noStrike" kern="1200" cap="none" spc="0" normalizeH="0" baseline="0" noProof="0">
              <a:ln w="19050">
                <a:solidFill>
                  <a:srgbClr val="A92D48"/>
                </a:solidFill>
              </a:ln>
              <a:solidFill>
                <a:prstClr val="white"/>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71D07A15-D037-4A7E-0BCE-DE3414ABEF4F}"/>
              </a:ext>
            </a:extLst>
          </p:cNvPr>
          <p:cNvSpPr txBox="1"/>
          <p:nvPr/>
        </p:nvSpPr>
        <p:spPr>
          <a:xfrm>
            <a:off x="2610812" y="609307"/>
            <a:ext cx="6810280" cy="715089"/>
          </a:xfrm>
          <a:prstGeom prst="roundRect">
            <a:avLst/>
          </a:prstGeom>
          <a:solidFill>
            <a:srgbClr val="B40C4C"/>
          </a:solidFill>
          <a:ln w="38100">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「自行車基本檢查」分組活動</a:t>
            </a:r>
          </a:p>
        </p:txBody>
      </p:sp>
      <p:pic>
        <p:nvPicPr>
          <p:cNvPr id="10" name="圖片 9">
            <a:extLst>
              <a:ext uri="{FF2B5EF4-FFF2-40B4-BE49-F238E27FC236}">
                <a16:creationId xmlns:a16="http://schemas.microsoft.com/office/drawing/2014/main" id="{DDF2D460-1528-5479-1C22-399C0273A98F}"/>
              </a:ext>
            </a:extLst>
          </p:cNvPr>
          <p:cNvPicPr>
            <a:picLocks noChangeAspect="1"/>
          </p:cNvPicPr>
          <p:nvPr/>
        </p:nvPicPr>
        <p:blipFill>
          <a:blip r:embed="rId3"/>
          <a:stretch>
            <a:fillRect/>
          </a:stretch>
        </p:blipFill>
        <p:spPr>
          <a:xfrm>
            <a:off x="831757" y="1413100"/>
            <a:ext cx="3397344" cy="4835593"/>
          </a:xfrm>
          <a:prstGeom prst="rect">
            <a:avLst/>
          </a:prstGeom>
          <a:effectLst>
            <a:outerShdw blurRad="50800" dist="38100" dir="2700000" algn="tl" rotWithShape="0">
              <a:prstClr val="black">
                <a:alpha val="40000"/>
              </a:prstClr>
            </a:outerShdw>
          </a:effectLst>
        </p:spPr>
      </p:pic>
      <p:grpSp>
        <p:nvGrpSpPr>
          <p:cNvPr id="4" name="群組 3">
            <a:extLst>
              <a:ext uri="{FF2B5EF4-FFF2-40B4-BE49-F238E27FC236}">
                <a16:creationId xmlns:a16="http://schemas.microsoft.com/office/drawing/2014/main" id="{7AA7114B-FDD1-125F-AE35-986F62999C1A}"/>
              </a:ext>
            </a:extLst>
          </p:cNvPr>
          <p:cNvGrpSpPr/>
          <p:nvPr/>
        </p:nvGrpSpPr>
        <p:grpSpPr>
          <a:xfrm>
            <a:off x="4575333" y="1445545"/>
            <a:ext cx="6313247" cy="4938576"/>
            <a:chOff x="4575333" y="1445545"/>
            <a:chExt cx="6313247" cy="4938576"/>
          </a:xfrm>
        </p:grpSpPr>
        <p:sp>
          <p:nvSpPr>
            <p:cNvPr id="11" name="文字方塊 10">
              <a:extLst>
                <a:ext uri="{FF2B5EF4-FFF2-40B4-BE49-F238E27FC236}">
                  <a16:creationId xmlns:a16="http://schemas.microsoft.com/office/drawing/2014/main" id="{525451F4-CFA8-12E1-1C93-A00A85AA9CBE}"/>
                </a:ext>
              </a:extLst>
            </p:cNvPr>
            <p:cNvSpPr txBox="1"/>
            <p:nvPr/>
          </p:nvSpPr>
          <p:spPr>
            <a:xfrm>
              <a:off x="4575333" y="1445545"/>
              <a:ext cx="4375235"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活動方式</a:t>
              </a:r>
              <a:endPar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文字方塊 11">
              <a:extLst>
                <a:ext uri="{FF2B5EF4-FFF2-40B4-BE49-F238E27FC236}">
                  <a16:creationId xmlns:a16="http://schemas.microsoft.com/office/drawing/2014/main" id="{CC39E613-8611-33AC-B5DE-51B2FAF8E08A}"/>
                </a:ext>
              </a:extLst>
            </p:cNvPr>
            <p:cNvSpPr txBox="1"/>
            <p:nvPr/>
          </p:nvSpPr>
          <p:spPr>
            <a:xfrm>
              <a:off x="4575334" y="1982916"/>
              <a:ext cx="6313246" cy="4401205"/>
            </a:xfrm>
            <a:prstGeom prst="rect">
              <a:avLst/>
            </a:prstGeom>
            <a:noFill/>
          </p:spPr>
          <p:txBody>
            <a:bodyPr wrap="square">
              <a:spAutoFit/>
            </a:bodyPr>
            <a:lstStyle/>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每</a:t>
              </a:r>
              <a:r>
                <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3-6</a:t>
              </a: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人一組。</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35038"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小組領取一張「自行車基本檢查表」學習單。</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14350" marR="0" lvl="0" indent="-514350" algn="l" defTabSz="914377" rtl="0" eaLnBrk="1" fontAlgn="auto" latinLnBrk="0" hangingPunct="1">
                <a:lnSpc>
                  <a:spcPct val="100000"/>
                </a:lnSpc>
                <a:spcBef>
                  <a:spcPts val="0"/>
                </a:spcBef>
                <a:spcAft>
                  <a:spcPts val="0"/>
                </a:spcAft>
                <a:buClrTx/>
                <a:buSzTx/>
                <a:buFont typeface="+mj-lt"/>
                <a:buAutoNum type="arabicPeriod"/>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組員針對自行車基本檢查的項目</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41338" marR="0" lvl="0" algn="l" defTabSz="914377" rtl="0" eaLnBrk="1" fontAlgn="auto" latinLnBrk="0" hangingPunct="1">
                <a:lnSpc>
                  <a:spcPct val="100000"/>
                </a:lnSpc>
                <a:spcBef>
                  <a:spcPts val="0"/>
                </a:spcBef>
                <a:spcAft>
                  <a:spcPts val="0"/>
                </a:spcAft>
                <a:buClrTx/>
                <a:buSzTx/>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及其檢查重點，進行分工：</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90600" marR="0" lvl="0" indent="-457200" algn="l" defTabSz="990600" rtl="0" eaLnBrk="1" fontAlgn="auto" latinLnBrk="0" hangingPunct="1">
                <a:lnSpc>
                  <a:spcPct val="100000"/>
                </a:lnSpc>
                <a:spcBef>
                  <a:spcPts val="0"/>
                </a:spcBef>
                <a:spcAft>
                  <a:spcPts val="0"/>
                </a:spcAft>
                <a:buClr>
                  <a:srgbClr val="B40C4C"/>
                </a:buClr>
                <a:buSzTx/>
                <a:buFont typeface="Wingdings" panose="05000000000000000000" pitchFamily="2" charset="2"/>
                <a:buChar char="Ø"/>
                <a:tabLst>
                  <a:tab pos="3224213" algn="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口述</a:t>
              </a:r>
              <a:r>
                <a:rPr lang="zh-TW" altLang="en-US" sz="2800" b="1" dirty="0">
                  <a:solidFill>
                    <a:prstClr val="black"/>
                  </a:solidFill>
                  <a:latin typeface="微軟正黑體" panose="020B0604030504040204" pitchFamily="34" charset="-120"/>
                  <a:ea typeface="微軟正黑體" panose="020B0604030504040204" pitchFamily="34" charset="-120"/>
                </a:rPr>
                <a:t>檢查</a:t>
              </a: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項目和重點者</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90600" marR="0" lvl="0" indent="-457200" algn="l" defTabSz="990600" rtl="0" eaLnBrk="1" fontAlgn="auto" latinLnBrk="0" hangingPunct="1">
                <a:lnSpc>
                  <a:spcPct val="100000"/>
                </a:lnSpc>
                <a:spcBef>
                  <a:spcPts val="0"/>
                </a:spcBef>
                <a:spcAft>
                  <a:spcPts val="0"/>
                </a:spcAft>
                <a:buClr>
                  <a:srgbClr val="B40C4C"/>
                </a:buClr>
                <a:buSzTx/>
                <a:buFont typeface="Wingdings" panose="05000000000000000000" pitchFamily="2" charset="2"/>
                <a:buChar char="Ø"/>
                <a:tabLst>
                  <a:tab pos="3224213" algn="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檢查者</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90600" marR="0" lvl="0" indent="-457200" algn="l" defTabSz="990600" rtl="0" eaLnBrk="1" fontAlgn="auto" latinLnBrk="0" hangingPunct="1">
                <a:lnSpc>
                  <a:spcPct val="100000"/>
                </a:lnSpc>
                <a:spcBef>
                  <a:spcPts val="0"/>
                </a:spcBef>
                <a:spcAft>
                  <a:spcPts val="0"/>
                </a:spcAft>
                <a:buClr>
                  <a:srgbClr val="B40C4C"/>
                </a:buClr>
                <a:buSzTx/>
                <a:buFont typeface="Wingdings" panose="05000000000000000000" pitchFamily="2" charset="2"/>
                <a:buChar char="Ø"/>
                <a:tabLst>
                  <a:tab pos="3224213" algn="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觀察者</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990600" marR="0" lvl="0" indent="-457200" algn="l" defTabSz="990600" rtl="0" eaLnBrk="1" fontAlgn="auto" latinLnBrk="0" hangingPunct="1">
                <a:lnSpc>
                  <a:spcPct val="100000"/>
                </a:lnSpc>
                <a:spcBef>
                  <a:spcPts val="0"/>
                </a:spcBef>
                <a:spcAft>
                  <a:spcPts val="0"/>
                </a:spcAft>
                <a:buClr>
                  <a:srgbClr val="B40C4C"/>
                </a:buClr>
                <a:buSzTx/>
                <a:buFont typeface="Wingdings" panose="05000000000000000000" pitchFamily="2" charset="2"/>
                <a:buChar char="Ø"/>
                <a:tabLst>
                  <a:tab pos="3224213" algn="l"/>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紀錄</a:t>
              </a:r>
              <a:endParaRPr kumimoji="0" lang="en-US" altLang="zh-TW"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533400" marR="0" lvl="0" indent="-514350" algn="l" defTabSz="990600" rtl="0" eaLnBrk="1" fontAlgn="auto" latinLnBrk="0" hangingPunct="1">
                <a:lnSpc>
                  <a:spcPct val="100000"/>
                </a:lnSpc>
                <a:spcBef>
                  <a:spcPts val="0"/>
                </a:spcBef>
                <a:spcAft>
                  <a:spcPts val="0"/>
                </a:spcAft>
                <a:buClr>
                  <a:prstClr val="black"/>
                </a:buClr>
                <a:buSzTx/>
                <a:buFont typeface="+mj-lt"/>
                <a:buAutoNum type="arabicPeriod" startAt="4"/>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小組逐項檢查與記錄。</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spTree>
    <p:extLst>
      <p:ext uri="{BB962C8B-B14F-4D97-AF65-F5344CB8AC3E}">
        <p14:creationId xmlns:p14="http://schemas.microsoft.com/office/powerpoint/2010/main" val="342984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pattFill prst="lgGrid">
          <a:fgClr>
            <a:srgbClr val="FEF4F8"/>
          </a:fgClr>
          <a:bgClr>
            <a:schemeClr val="bg1"/>
          </a:bgClr>
        </a:pattFill>
        <a:effectLst/>
      </p:bgPr>
    </p:bg>
    <p:spTree>
      <p:nvGrpSpPr>
        <p:cNvPr id="1" name="Shape 88"/>
        <p:cNvGrpSpPr/>
        <p:nvPr/>
      </p:nvGrpSpPr>
      <p:grpSpPr>
        <a:xfrm>
          <a:off x="0" y="0"/>
          <a:ext cx="0" cy="0"/>
          <a:chOff x="0" y="0"/>
          <a:chExt cx="0" cy="0"/>
        </a:xfrm>
      </p:grpSpPr>
      <p:sp>
        <p:nvSpPr>
          <p:cNvPr id="3" name="語音泡泡: 圓角矩形 2">
            <a:extLst>
              <a:ext uri="{FF2B5EF4-FFF2-40B4-BE49-F238E27FC236}">
                <a16:creationId xmlns:a16="http://schemas.microsoft.com/office/drawing/2014/main" id="{D54EB292-07D9-4415-FB75-90BD4AB7DBB5}"/>
              </a:ext>
            </a:extLst>
          </p:cNvPr>
          <p:cNvSpPr/>
          <p:nvPr/>
        </p:nvSpPr>
        <p:spPr>
          <a:xfrm>
            <a:off x="1346199" y="1257300"/>
            <a:ext cx="6527801" cy="2922813"/>
          </a:xfrm>
          <a:prstGeom prst="wedgeRoundRectCallout">
            <a:avLst>
              <a:gd name="adj1" fmla="val 48231"/>
              <a:gd name="adj2" fmla="val 69602"/>
              <a:gd name="adj3" fmla="val 16667"/>
            </a:avLst>
          </a:prstGeom>
          <a:solidFill>
            <a:srgbClr val="FDEDF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平時騎乘自行車時，</a:t>
            </a:r>
            <a:endParaRPr kumimoji="0" lang="en-US" altLang="zh-TW"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l" defTabSz="914354" rtl="0" eaLnBrk="1" fontAlgn="auto" latinLnBrk="0" hangingPunct="1">
              <a:lnSpc>
                <a:spcPts val="5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曾遇到哪些故障的情況？</a:t>
            </a:r>
            <a:endParaRPr kumimoji="0" lang="zh-TW" altLang="en-US" sz="40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 name="圖片 1">
            <a:extLst>
              <a:ext uri="{FF2B5EF4-FFF2-40B4-BE49-F238E27FC236}">
                <a16:creationId xmlns:a16="http://schemas.microsoft.com/office/drawing/2014/main" id="{8765A1F1-AC07-59C2-66E0-11F5F2BE9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059" y="3233229"/>
            <a:ext cx="5401524" cy="3724979"/>
          </a:xfrm>
          <a:prstGeom prst="rect">
            <a:avLst/>
          </a:prstGeom>
          <a:effectLst>
            <a:outerShdw blurRad="50800" dist="38100" dir="2700000" algn="tl" rotWithShape="0">
              <a:prstClr val="black">
                <a:alpha val="40000"/>
              </a:prstClr>
            </a:outerShdw>
          </a:effectLst>
        </p:spPr>
      </p:pic>
      <p:sp>
        <p:nvSpPr>
          <p:cNvPr id="4" name="文字方塊 3">
            <a:extLst>
              <a:ext uri="{FF2B5EF4-FFF2-40B4-BE49-F238E27FC236}">
                <a16:creationId xmlns:a16="http://schemas.microsoft.com/office/drawing/2014/main" id="{DA265FA9-3D16-3D9D-D6D5-1D8433935ABD}"/>
              </a:ext>
            </a:extLst>
          </p:cNvPr>
          <p:cNvSpPr txBox="1"/>
          <p:nvPr/>
        </p:nvSpPr>
        <p:spPr>
          <a:xfrm>
            <a:off x="8694499" y="132287"/>
            <a:ext cx="3497503" cy="276999"/>
          </a:xfrm>
          <a:prstGeom prst="rect">
            <a:avLst/>
          </a:prstGeom>
          <a:noFill/>
        </p:spPr>
        <p:txBody>
          <a:bodyPr wrap="square" rtlCol="0">
            <a:spAutoFit/>
          </a:bodyPr>
          <a:lstStyle/>
          <a:p>
            <a:pPr marL="0" marR="0" lvl="0" indent="0" algn="r" defTabSz="914354"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發展活動│活動三：簡易維修</a:t>
            </a:r>
            <a:r>
              <a:rPr kumimoji="0" lang="en-US" altLang="zh-TW"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59735749"/>
      </p:ext>
    </p:extLst>
  </p:cSld>
  <p:clrMapOvr>
    <a:masterClrMapping/>
  </p:clrMapOvr>
</p:sld>
</file>

<file path=ppt/theme/theme1.xml><?xml version="1.0" encoding="utf-8"?>
<a:theme xmlns:a="http://schemas.openxmlformats.org/drawingml/2006/main" name="2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3817</Words>
  <Application>Microsoft Office PowerPoint</Application>
  <PresentationFormat>寬螢幕</PresentationFormat>
  <Paragraphs>361</Paragraphs>
  <Slides>48</Slides>
  <Notes>48</Notes>
  <HiddenSlides>0</HiddenSlides>
  <MMClips>0</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48</vt:i4>
      </vt:variant>
    </vt:vector>
  </HeadingPairs>
  <TitlesOfParts>
    <vt:vector size="55" baseType="lpstr">
      <vt:lpstr>Calibri</vt:lpstr>
      <vt:lpstr>Wingdings</vt:lpstr>
      <vt:lpstr>微軟正黑體</vt:lpstr>
      <vt:lpstr>Calibri Light</vt:lpstr>
      <vt:lpstr>Arial</vt:lpstr>
      <vt:lpstr>2_Office 佈景主題</vt:lpstr>
      <vt:lpstr>1_Office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交通安全課程模組PPT</dc:title>
  <dc:creator>User</dc:creator>
  <cp:lastModifiedBy>syuuyucc@outlook.com</cp:lastModifiedBy>
  <cp:revision>21</cp:revision>
  <dcterms:created xsi:type="dcterms:W3CDTF">2023-12-04T09:18:23Z</dcterms:created>
  <dcterms:modified xsi:type="dcterms:W3CDTF">2023-12-22T03:31:03Z</dcterms:modified>
</cp:coreProperties>
</file>