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C0F4-D083-452A-B2C8-78100ADF8F83}" type="datetimeFigureOut">
              <a:rPr lang="zh-TW" altLang="en-US" smtClean="0"/>
              <a:t>2024/6/13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7FDA377-D3D6-4416-9F3F-BA51E6517D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832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C0F4-D083-452A-B2C8-78100ADF8F83}" type="datetimeFigureOut">
              <a:rPr lang="zh-TW" altLang="en-US" smtClean="0"/>
              <a:t>2024/6/13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FDA377-D3D6-4416-9F3F-BA51E6517D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1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C0F4-D083-452A-B2C8-78100ADF8F83}" type="datetimeFigureOut">
              <a:rPr lang="zh-TW" altLang="en-US" smtClean="0"/>
              <a:t>2024/6/13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FDA377-D3D6-4416-9F3F-BA51E6517DE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3504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C0F4-D083-452A-B2C8-78100ADF8F83}" type="datetimeFigureOut">
              <a:rPr lang="zh-TW" altLang="en-US" smtClean="0"/>
              <a:t>2024/6/13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FDA377-D3D6-4416-9F3F-BA51E6517D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12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C0F4-D083-452A-B2C8-78100ADF8F83}" type="datetimeFigureOut">
              <a:rPr lang="zh-TW" altLang="en-US" smtClean="0"/>
              <a:t>2024/6/13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FDA377-D3D6-4416-9F3F-BA51E6517DE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5923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C0F4-D083-452A-B2C8-78100ADF8F83}" type="datetimeFigureOut">
              <a:rPr lang="zh-TW" altLang="en-US" smtClean="0"/>
              <a:t>2024/6/13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FDA377-D3D6-4416-9F3F-BA51E6517D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5287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C0F4-D083-452A-B2C8-78100ADF8F83}" type="datetimeFigureOut">
              <a:rPr lang="zh-TW" altLang="en-US" smtClean="0"/>
              <a:t>2024/6/13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A377-D3D6-4416-9F3F-BA51E6517D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5708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C0F4-D083-452A-B2C8-78100ADF8F83}" type="datetimeFigureOut">
              <a:rPr lang="zh-TW" altLang="en-US" smtClean="0"/>
              <a:t>2024/6/13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A377-D3D6-4416-9F3F-BA51E6517D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732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C0F4-D083-452A-B2C8-78100ADF8F83}" type="datetimeFigureOut">
              <a:rPr lang="zh-TW" altLang="en-US" smtClean="0"/>
              <a:t>2024/6/13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A377-D3D6-4416-9F3F-BA51E6517D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53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C0F4-D083-452A-B2C8-78100ADF8F83}" type="datetimeFigureOut">
              <a:rPr lang="zh-TW" altLang="en-US" smtClean="0"/>
              <a:t>2024/6/13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FDA377-D3D6-4416-9F3F-BA51E6517D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49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C0F4-D083-452A-B2C8-78100ADF8F83}" type="datetimeFigureOut">
              <a:rPr lang="zh-TW" altLang="en-US" smtClean="0"/>
              <a:t>2024/6/13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FDA377-D3D6-4416-9F3F-BA51E6517D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152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C0F4-D083-452A-B2C8-78100ADF8F83}" type="datetimeFigureOut">
              <a:rPr lang="zh-TW" altLang="en-US" smtClean="0"/>
              <a:t>2024/6/13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FDA377-D3D6-4416-9F3F-BA51E6517D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42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C0F4-D083-452A-B2C8-78100ADF8F83}" type="datetimeFigureOut">
              <a:rPr lang="zh-TW" altLang="en-US" smtClean="0"/>
              <a:t>2024/6/13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A377-D3D6-4416-9F3F-BA51E6517D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108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C0F4-D083-452A-B2C8-78100ADF8F83}" type="datetimeFigureOut">
              <a:rPr lang="zh-TW" altLang="en-US" smtClean="0"/>
              <a:t>2024/6/13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A377-D3D6-4416-9F3F-BA51E6517D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261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C0F4-D083-452A-B2C8-78100ADF8F83}" type="datetimeFigureOut">
              <a:rPr lang="zh-TW" altLang="en-US" smtClean="0"/>
              <a:t>2024/6/13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A377-D3D6-4416-9F3F-BA51E6517D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059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C0F4-D083-452A-B2C8-78100ADF8F83}" type="datetimeFigureOut">
              <a:rPr lang="zh-TW" altLang="en-US" smtClean="0"/>
              <a:t>2024/6/13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FDA377-D3D6-4416-9F3F-BA51E6517D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6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9C0F4-D083-452A-B2C8-78100ADF8F83}" type="datetimeFigureOut">
              <a:rPr lang="zh-TW" altLang="en-US" smtClean="0"/>
              <a:t>2024/6/13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7FDA377-D3D6-4416-9F3F-BA51E6517D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84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jobacmd.wda.gov.tw/DJOB_WEB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49347" y="3228722"/>
            <a:ext cx="8915399" cy="1268513"/>
          </a:xfrm>
        </p:spPr>
        <p:txBody>
          <a:bodyPr/>
          <a:lstStyle/>
          <a:p>
            <a:r>
              <a:rPr lang="zh-TW" altLang="en-US" dirty="0" smtClean="0"/>
              <a:t>身心</a:t>
            </a:r>
            <a:r>
              <a:rPr lang="zh-TW" altLang="en-US" dirty="0" smtClean="0"/>
              <a:t>障礙    關懷</a:t>
            </a:r>
            <a:r>
              <a:rPr lang="zh-TW" altLang="en-US" dirty="0" smtClean="0"/>
              <a:t>ｅ起來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                   </a:t>
            </a:r>
            <a:r>
              <a:rPr lang="zh-TW" altLang="en-US" dirty="0" smtClean="0"/>
              <a:t>                                                          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                                                                             </a:t>
            </a:r>
            <a:r>
              <a:rPr lang="zh-TW" altLang="en-US" dirty="0" smtClean="0"/>
              <a:t> </a:t>
            </a:r>
            <a:r>
              <a:rPr lang="zh-TW" altLang="en-US" dirty="0" smtClean="0"/>
              <a:t>東門國小  </a:t>
            </a:r>
            <a:r>
              <a:rPr lang="zh-TW" altLang="en-US" dirty="0" smtClean="0"/>
              <a:t>人事室</a:t>
            </a:r>
            <a:r>
              <a:rPr lang="en-US" altLang="zh-TW" dirty="0" smtClean="0"/>
              <a:t>11306</a:t>
            </a:r>
            <a:r>
              <a:rPr lang="zh-TW" altLang="en-US" dirty="0" smtClean="0"/>
              <a:t>製作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057" y="768743"/>
            <a:ext cx="4990763" cy="236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42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身心障礙者 求學至就業保障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59740" y="1405317"/>
            <a:ext cx="8915400" cy="3777622"/>
          </a:xfrm>
        </p:spPr>
        <p:txBody>
          <a:bodyPr/>
          <a:lstStyle/>
          <a:p>
            <a:r>
              <a:rPr lang="zh-TW" altLang="en-US" dirty="0" smtClean="0"/>
              <a:t>身心障礙者就業保護法</a:t>
            </a:r>
            <a:r>
              <a:rPr lang="en-US" altLang="zh-TW" dirty="0" smtClean="0"/>
              <a:t>:</a:t>
            </a:r>
            <a:r>
              <a:rPr lang="zh-TW" altLang="en-US" dirty="0" smtClean="0"/>
              <a:t>定額進用身心障障者⼈數</a:t>
            </a:r>
            <a:r>
              <a:rPr lang="en-US" altLang="zh-TW" dirty="0" smtClean="0"/>
              <a:t>-</a:t>
            </a:r>
            <a:r>
              <a:rPr lang="zh-TW" altLang="en-US" dirty="0" smtClean="0"/>
              <a:t>公</a:t>
            </a:r>
            <a:r>
              <a:rPr lang="en-US" altLang="zh-TW" dirty="0" smtClean="0"/>
              <a:t>⽴</a:t>
            </a:r>
            <a:r>
              <a:rPr lang="zh-TW" altLang="en-US" dirty="0" smtClean="0"/>
              <a:t>機關</a:t>
            </a:r>
            <a:r>
              <a:rPr lang="zh-TW" altLang="en-US" dirty="0"/>
              <a:t>（構）員</a:t>
            </a:r>
            <a:r>
              <a:rPr lang="zh-TW" altLang="en-US" dirty="0" smtClean="0"/>
              <a:t>⼯總人數⼈</a:t>
            </a:r>
            <a:r>
              <a:rPr lang="zh-TW" altLang="en-US" dirty="0"/>
              <a:t>在</a:t>
            </a:r>
            <a:r>
              <a:rPr lang="en-US" altLang="zh-TW" dirty="0"/>
              <a:t>34⼈</a:t>
            </a:r>
            <a:r>
              <a:rPr lang="zh-TW" altLang="en-US" dirty="0" smtClean="0"/>
              <a:t>上，進用身障</a:t>
            </a:r>
            <a:r>
              <a:rPr lang="zh-TW" altLang="en-US" dirty="0"/>
              <a:t>者</a:t>
            </a:r>
            <a:r>
              <a:rPr lang="zh-TW" altLang="en-US" dirty="0" smtClean="0"/>
              <a:t>⼈數不得</a:t>
            </a:r>
            <a:r>
              <a:rPr lang="zh-TW" altLang="en-US" dirty="0"/>
              <a:t>於員</a:t>
            </a:r>
            <a:r>
              <a:rPr lang="zh-TW" altLang="en-US" dirty="0" smtClean="0"/>
              <a:t>⼯總⼈數</a:t>
            </a:r>
            <a:r>
              <a:rPr lang="en-US" altLang="zh-TW" dirty="0" smtClean="0"/>
              <a:t>3</a:t>
            </a:r>
            <a:r>
              <a:rPr lang="en-US" altLang="zh-TW" dirty="0"/>
              <a:t>%</a:t>
            </a:r>
            <a:r>
              <a:rPr lang="zh-TW" altLang="en-US" dirty="0"/>
              <a:t>；</a:t>
            </a:r>
            <a:r>
              <a:rPr lang="zh-TW" altLang="en-US" dirty="0" smtClean="0"/>
              <a:t>私⽴機關</a:t>
            </a:r>
            <a:r>
              <a:rPr lang="zh-TW" altLang="en-US" dirty="0"/>
              <a:t>（構）員</a:t>
            </a:r>
            <a:r>
              <a:rPr lang="zh-TW" altLang="en-US" dirty="0" smtClean="0"/>
              <a:t>⼯總⼈數在</a:t>
            </a:r>
            <a:r>
              <a:rPr lang="en-US" altLang="zh-TW" dirty="0"/>
              <a:t>67⼈</a:t>
            </a:r>
            <a:r>
              <a:rPr lang="zh-TW" altLang="en-US" dirty="0"/>
              <a:t>上，進用身障者⼈</a:t>
            </a:r>
            <a:r>
              <a:rPr lang="zh-TW" altLang="en-US" dirty="0" smtClean="0"/>
              <a:t>數⼈</a:t>
            </a:r>
            <a:r>
              <a:rPr lang="zh-TW" altLang="en-US" dirty="0"/>
              <a:t>不得於</a:t>
            </a:r>
            <a:r>
              <a:rPr lang="en-US" altLang="zh-TW" dirty="0"/>
              <a:t>1%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身障</a:t>
            </a:r>
            <a:r>
              <a:rPr lang="zh-TW" altLang="en-US" dirty="0"/>
              <a:t>⼈員</a:t>
            </a:r>
            <a:r>
              <a:rPr lang="zh-TW" altLang="en-US" dirty="0" smtClean="0"/>
              <a:t>考試</a:t>
            </a:r>
            <a:r>
              <a:rPr lang="en-US" altLang="zh-TW" dirty="0" smtClean="0"/>
              <a:t>-</a:t>
            </a:r>
            <a:r>
              <a:rPr lang="zh-TW" altLang="en-US" dirty="0" smtClean="0"/>
              <a:t>身障⼈</a:t>
            </a:r>
            <a:r>
              <a:rPr lang="zh-TW" altLang="en-US" dirty="0"/>
              <a:t>員考試應考</a:t>
            </a:r>
            <a:r>
              <a:rPr lang="zh-TW" altLang="en-US" dirty="0" smtClean="0"/>
              <a:t>⼈優待免</a:t>
            </a:r>
            <a:r>
              <a:rPr lang="zh-TW" altLang="en-US" dirty="0"/>
              <a:t>繳</a:t>
            </a:r>
            <a:r>
              <a:rPr lang="zh-TW" altLang="en-US" dirty="0" smtClean="0"/>
              <a:t>報名費</a:t>
            </a:r>
            <a:endParaRPr lang="en-US" altLang="zh-TW" dirty="0" smtClean="0"/>
          </a:p>
          <a:p>
            <a:r>
              <a:rPr lang="zh-TW" altLang="en-US" dirty="0"/>
              <a:t>從求學到就業，身心障礙者的福利懶人</a:t>
            </a:r>
            <a:r>
              <a:rPr lang="zh-TW" altLang="en-US" dirty="0" smtClean="0"/>
              <a:t>包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</a:t>
            </a:r>
            <a:r>
              <a:rPr lang="en-US" altLang="zh-TW" dirty="0" smtClean="0"/>
              <a:t>https</a:t>
            </a:r>
            <a:r>
              <a:rPr lang="en-US" altLang="zh-TW" dirty="0"/>
              <a:t>://www.gov.tw/News_Content_26_604800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302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718685" y="0"/>
            <a:ext cx="8915399" cy="2262781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身心障礙者 </a:t>
            </a:r>
            <a:r>
              <a:rPr lang="zh-TW" altLang="en-US" sz="4800" dirty="0" smtClean="0"/>
              <a:t>經濟安全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482637"/>
              </p:ext>
            </p:extLst>
          </p:nvPr>
        </p:nvGraphicFramePr>
        <p:xfrm>
          <a:off x="2718685" y="2262781"/>
          <a:ext cx="7429434" cy="3077739"/>
        </p:xfrm>
        <a:graphic>
          <a:graphicData uri="http://schemas.openxmlformats.org/drawingml/2006/table">
            <a:tbl>
              <a:tblPr/>
              <a:tblGrid>
                <a:gridCol w="1998605">
                  <a:extLst>
                    <a:ext uri="{9D8B030D-6E8A-4147-A177-3AD203B41FA5}">
                      <a16:colId xmlns:a16="http://schemas.microsoft.com/office/drawing/2014/main" val="1661170868"/>
                    </a:ext>
                  </a:extLst>
                </a:gridCol>
                <a:gridCol w="5430829">
                  <a:extLst>
                    <a:ext uri="{9D8B030D-6E8A-4147-A177-3AD203B41FA5}">
                      <a16:colId xmlns:a16="http://schemas.microsoft.com/office/drawing/2014/main" val="925340997"/>
                    </a:ext>
                  </a:extLst>
                </a:gridCol>
              </a:tblGrid>
              <a:tr h="3077739">
                <a:tc>
                  <a:txBody>
                    <a:bodyPr/>
                    <a:lstStyle/>
                    <a:p>
                      <a:pPr fontAlgn="base">
                        <a:spcAft>
                          <a:spcPts val="1200"/>
                        </a:spcAft>
                      </a:pPr>
                      <a:r>
                        <a:rPr lang="zh-TW" altLang="en-US" sz="135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身心障礙者參加社會保險保險費補助</a:t>
                      </a:r>
                      <a:endParaRPr lang="zh-TW" altLang="en-US" dirty="0">
                        <a:solidFill>
                          <a:srgbClr val="343434"/>
                        </a:solidFill>
                        <a:effectLst/>
                        <a:latin typeface="inheri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05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05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zh-TW" altLang="en-US" sz="135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一、全民健康保險、勞工保險等</a:t>
                      </a:r>
                      <a:endParaRPr lang="zh-TW" altLang="en-US" dirty="0">
                        <a:solidFill>
                          <a:srgbClr val="343434"/>
                        </a:solidFill>
                        <a:effectLst/>
                        <a:latin typeface="inherit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zh-TW" altLang="en-US" sz="135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依障礙程度區分，分別可享有補助</a:t>
                      </a:r>
                      <a:endParaRPr lang="zh-TW" altLang="en-US" dirty="0">
                        <a:solidFill>
                          <a:srgbClr val="343434"/>
                        </a:solidFill>
                        <a:effectLst/>
                        <a:latin typeface="inherit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zh-TW" altLang="en-US" sz="135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（一）</a:t>
                      </a:r>
                      <a:r>
                        <a:rPr lang="zh-TW" altLang="en-US" sz="1350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極重度</a:t>
                      </a:r>
                      <a:r>
                        <a:rPr lang="zh-TW" altLang="en-US" sz="135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及</a:t>
                      </a:r>
                      <a:r>
                        <a:rPr lang="zh-TW" altLang="en-US" sz="1350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重度</a:t>
                      </a:r>
                      <a:r>
                        <a:rPr lang="zh-TW" altLang="en-US" sz="135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身心障礙者</a:t>
                      </a:r>
                      <a:r>
                        <a:rPr lang="zh-TW" altLang="en-US" sz="1350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全額</a:t>
                      </a:r>
                      <a:r>
                        <a:rPr lang="zh-TW" altLang="en-US" sz="135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補助。</a:t>
                      </a:r>
                      <a:br>
                        <a:rPr lang="zh-TW" altLang="en-US" sz="135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</a:br>
                      <a:r>
                        <a:rPr lang="zh-TW" altLang="en-US" sz="135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（二）</a:t>
                      </a:r>
                      <a:r>
                        <a:rPr lang="zh-TW" altLang="en-US" sz="1350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中度</a:t>
                      </a:r>
                      <a:r>
                        <a:rPr lang="zh-TW" altLang="en-US" sz="135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身心障礙者補助</a:t>
                      </a:r>
                      <a:r>
                        <a:rPr lang="en-US" altLang="zh-TW" sz="1350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50%</a:t>
                      </a:r>
                      <a:r>
                        <a:rPr lang="zh-TW" altLang="en-US" sz="135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。</a:t>
                      </a:r>
                      <a:br>
                        <a:rPr lang="zh-TW" altLang="en-US" sz="135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</a:br>
                      <a:r>
                        <a:rPr lang="zh-TW" altLang="en-US" sz="135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（三）</a:t>
                      </a:r>
                      <a:r>
                        <a:rPr lang="zh-TW" altLang="en-US" sz="1350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輕度</a:t>
                      </a:r>
                      <a:r>
                        <a:rPr lang="zh-TW" altLang="en-US" sz="135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身心障礙者補助</a:t>
                      </a:r>
                      <a:r>
                        <a:rPr lang="en-US" altLang="zh-TW" sz="1350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25%</a:t>
                      </a:r>
                      <a:r>
                        <a:rPr lang="zh-TW" altLang="en-US" sz="135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。</a:t>
                      </a:r>
                      <a:endParaRPr lang="zh-TW" altLang="en-US" dirty="0">
                        <a:solidFill>
                          <a:srgbClr val="343434"/>
                        </a:solidFill>
                        <a:effectLst/>
                        <a:latin typeface="inherit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zh-TW" altLang="en-US" sz="135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二、國民年金</a:t>
                      </a:r>
                      <a:endParaRPr lang="zh-TW" altLang="en-US" dirty="0">
                        <a:solidFill>
                          <a:srgbClr val="343434"/>
                        </a:solidFill>
                        <a:effectLst/>
                        <a:latin typeface="inherit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zh-TW" altLang="en-US" sz="135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（一）</a:t>
                      </a:r>
                      <a:r>
                        <a:rPr lang="zh-TW" altLang="en-US" sz="1350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極重度</a:t>
                      </a:r>
                      <a:r>
                        <a:rPr lang="zh-TW" altLang="en-US" sz="135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及</a:t>
                      </a:r>
                      <a:r>
                        <a:rPr lang="zh-TW" altLang="en-US" sz="1350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重度</a:t>
                      </a:r>
                      <a:r>
                        <a:rPr lang="zh-TW" altLang="en-US" sz="135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身心障礙者</a:t>
                      </a:r>
                      <a:r>
                        <a:rPr lang="zh-TW" altLang="en-US" sz="1350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全額</a:t>
                      </a:r>
                      <a:r>
                        <a:rPr lang="zh-TW" altLang="en-US" sz="135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補助。</a:t>
                      </a:r>
                      <a:br>
                        <a:rPr lang="zh-TW" altLang="en-US" sz="135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</a:br>
                      <a:r>
                        <a:rPr lang="zh-TW" altLang="en-US" sz="135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（二）</a:t>
                      </a:r>
                      <a:r>
                        <a:rPr lang="zh-TW" altLang="en-US" sz="1350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中度</a:t>
                      </a:r>
                      <a:r>
                        <a:rPr lang="zh-TW" altLang="en-US" sz="135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身心障礙者補助</a:t>
                      </a:r>
                      <a:r>
                        <a:rPr lang="en-US" altLang="zh-TW" sz="1350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70%</a:t>
                      </a:r>
                      <a:r>
                        <a:rPr lang="zh-TW" altLang="en-US" sz="135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。</a:t>
                      </a:r>
                      <a:br>
                        <a:rPr lang="zh-TW" altLang="en-US" sz="135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</a:br>
                      <a:r>
                        <a:rPr lang="zh-TW" altLang="en-US" sz="135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（三）</a:t>
                      </a:r>
                      <a:r>
                        <a:rPr lang="zh-TW" altLang="en-US" sz="1350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輕度</a:t>
                      </a:r>
                      <a:r>
                        <a:rPr lang="zh-TW" altLang="en-US" sz="135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身心障礙者補助</a:t>
                      </a:r>
                      <a:r>
                        <a:rPr lang="en-US" altLang="zh-TW" sz="1350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55%</a:t>
                      </a:r>
                      <a:r>
                        <a:rPr lang="zh-TW" altLang="en-US" sz="135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。</a:t>
                      </a:r>
                      <a:endParaRPr lang="zh-TW" altLang="en-US" dirty="0">
                        <a:solidFill>
                          <a:srgbClr val="343434"/>
                        </a:solidFill>
                        <a:effectLst/>
                        <a:latin typeface="inheri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196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009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/>
              <a:t>身心障礙</a:t>
            </a:r>
            <a:r>
              <a:rPr lang="zh-TW" altLang="en-US" sz="4800" dirty="0" smtClean="0"/>
              <a:t>者  福利</a:t>
            </a:r>
            <a:r>
              <a:rPr lang="en-US" altLang="zh-TW" sz="4800" dirty="0" smtClean="0"/>
              <a:t>-</a:t>
            </a:r>
            <a:r>
              <a:rPr lang="zh-TW" altLang="en-US" sz="4800" dirty="0"/>
              <a:t>賦稅減免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12598"/>
              </p:ext>
            </p:extLst>
          </p:nvPr>
        </p:nvGraphicFramePr>
        <p:xfrm>
          <a:off x="2676741" y="1650774"/>
          <a:ext cx="7429433" cy="2961685"/>
        </p:xfrm>
        <a:graphic>
          <a:graphicData uri="http://schemas.openxmlformats.org/drawingml/2006/table">
            <a:tbl>
              <a:tblPr/>
              <a:tblGrid>
                <a:gridCol w="1992484">
                  <a:extLst>
                    <a:ext uri="{9D8B030D-6E8A-4147-A177-3AD203B41FA5}">
                      <a16:colId xmlns:a16="http://schemas.microsoft.com/office/drawing/2014/main" val="965063855"/>
                    </a:ext>
                  </a:extLst>
                </a:gridCol>
                <a:gridCol w="5436949">
                  <a:extLst>
                    <a:ext uri="{9D8B030D-6E8A-4147-A177-3AD203B41FA5}">
                      <a16:colId xmlns:a16="http://schemas.microsoft.com/office/drawing/2014/main" val="3422913750"/>
                    </a:ext>
                  </a:extLst>
                </a:gridCol>
              </a:tblGrid>
              <a:tr h="74042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1200"/>
                        </a:spcAft>
                      </a:pPr>
                      <a:r>
                        <a:rPr lang="zh-TW" altLang="en-US" sz="180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福利項目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1200"/>
                        </a:spcAft>
                      </a:pPr>
                      <a:r>
                        <a:rPr lang="zh-TW" altLang="en-US" sz="180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內容說明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450828"/>
                  </a:ext>
                </a:extLst>
              </a:tr>
              <a:tr h="740421">
                <a:tc>
                  <a:txBody>
                    <a:bodyPr/>
                    <a:lstStyle/>
                    <a:p>
                      <a:pPr fontAlgn="base">
                        <a:spcAft>
                          <a:spcPts val="1200"/>
                        </a:spcAft>
                      </a:pPr>
                      <a:r>
                        <a:rPr lang="zh-TW" altLang="en-US" sz="180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身心障礙特別扣除額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3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1200"/>
                        </a:spcAft>
                      </a:pPr>
                      <a:r>
                        <a:rPr lang="en-US" altLang="zh-TW" sz="1800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111</a:t>
                      </a:r>
                      <a:r>
                        <a:rPr lang="zh-TW" altLang="en-US" sz="1800" dirty="0">
                          <a:solidFill>
                            <a:srgbClr val="555555"/>
                          </a:solidFill>
                          <a:effectLst/>
                          <a:latin typeface="inherit"/>
                        </a:rPr>
                        <a:t>年起度每名身心障礙者可扣除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20</a:t>
                      </a:r>
                      <a:r>
                        <a:rPr lang="zh-TW" altLang="en-US" sz="1800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萬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7,000</a:t>
                      </a:r>
                      <a:r>
                        <a:rPr lang="zh-TW" altLang="en-US" sz="1800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元</a:t>
                      </a:r>
                      <a:r>
                        <a:rPr lang="zh-TW" altLang="en-US" sz="1800" dirty="0">
                          <a:solidFill>
                            <a:srgbClr val="555555"/>
                          </a:solidFill>
                          <a:effectLst/>
                          <a:latin typeface="inherit"/>
                        </a:rPr>
                        <a:t>。</a:t>
                      </a:r>
                      <a:endParaRPr lang="zh-TW" altLang="en-US" sz="1800" dirty="0">
                        <a:solidFill>
                          <a:srgbClr val="343434"/>
                        </a:solidFill>
                        <a:effectLst/>
                        <a:latin typeface="inheri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2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2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139322"/>
                  </a:ext>
                </a:extLst>
              </a:tr>
              <a:tr h="1480843">
                <a:tc>
                  <a:txBody>
                    <a:bodyPr/>
                    <a:lstStyle/>
                    <a:p>
                      <a:pPr fontAlgn="base">
                        <a:spcAft>
                          <a:spcPts val="1200"/>
                        </a:spcAft>
                      </a:pPr>
                      <a:r>
                        <a:rPr lang="zh-TW" altLang="en-US" sz="180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牌照稅減免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0E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3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06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1200"/>
                        </a:spcAft>
                      </a:pPr>
                      <a:r>
                        <a:rPr lang="zh-TW" altLang="en-US" sz="180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汽、機車車輛免徵金額以</a:t>
                      </a:r>
                      <a:r>
                        <a:rPr lang="en-US" altLang="zh-TW" sz="1800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2,400cc</a:t>
                      </a:r>
                      <a:r>
                        <a:rPr lang="zh-TW" altLang="en-US" sz="1800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車輛稅額為限，</a:t>
                      </a:r>
                      <a:r>
                        <a:rPr lang="zh-TW" altLang="en-US" sz="180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免稅金額為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11,230</a:t>
                      </a:r>
                      <a:r>
                        <a:rPr lang="zh-TW" altLang="en-US" sz="1800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元</a:t>
                      </a:r>
                      <a:r>
                        <a:rPr lang="zh-TW" altLang="en-US" sz="180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，超過部分自補差額。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07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2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07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946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351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25476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身心障礙</a:t>
            </a:r>
            <a:r>
              <a:rPr lang="zh-TW" altLang="en-US" sz="4400" dirty="0" smtClean="0"/>
              <a:t>者  福利</a:t>
            </a:r>
            <a:r>
              <a:rPr lang="en-US" altLang="zh-TW" sz="4400" dirty="0" smtClean="0"/>
              <a:t>-</a:t>
            </a:r>
            <a:r>
              <a:rPr lang="zh-TW" altLang="en-US" sz="4400" dirty="0" smtClean="0"/>
              <a:t>社會資源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62635" y="1436848"/>
            <a:ext cx="8915400" cy="3777622"/>
          </a:xfrm>
        </p:spPr>
        <p:txBody>
          <a:bodyPr/>
          <a:lstStyle/>
          <a:p>
            <a:r>
              <a:rPr lang="zh-TW" altLang="en-US" dirty="0" smtClean="0"/>
              <a:t>身心</a:t>
            </a:r>
            <a:r>
              <a:rPr lang="zh-TW" altLang="en-US" dirty="0"/>
              <a:t>障礙者專用</a:t>
            </a:r>
            <a:r>
              <a:rPr lang="zh-TW" altLang="en-US" dirty="0" smtClean="0"/>
              <a:t>停車</a:t>
            </a:r>
            <a:r>
              <a:rPr lang="zh-TW" altLang="en-US" dirty="0"/>
              <a:t>位識別證、</a:t>
            </a:r>
            <a:r>
              <a:rPr lang="zh-TW" altLang="en-US" dirty="0" smtClean="0"/>
              <a:t>車輛牌照</a:t>
            </a:r>
            <a:r>
              <a:rPr lang="zh-TW" altLang="en-US" dirty="0"/>
              <a:t>及停車費</a:t>
            </a:r>
            <a:r>
              <a:rPr lang="zh-TW" altLang="en-US" dirty="0" smtClean="0"/>
              <a:t>優惠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參閱新竹市政府社會處          </a:t>
            </a:r>
            <a:r>
              <a:rPr lang="en-US" altLang="zh-TW" sz="1400" dirty="0" smtClean="0"/>
              <a:t>https</a:t>
            </a:r>
            <a:r>
              <a:rPr lang="en-US" altLang="zh-TW" sz="1400" dirty="0"/>
              <a:t>://society.hccg.gov.tw/ch/home.jsp?id=10385&amp;parentpath=0,3,26&amp;mcustomize=onemessages_view.jsp&amp;toolsflag=Y&amp;dataserno=202308040003&amp;t=SocietyOnes&amp;mserno=201911120002</a:t>
            </a:r>
            <a:endParaRPr lang="zh-TW" altLang="en-US" sz="1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107" y="2772869"/>
            <a:ext cx="7456054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78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身心障礙</a:t>
            </a:r>
            <a:r>
              <a:rPr lang="zh-TW" altLang="en-US" sz="4400" dirty="0" smtClean="0"/>
              <a:t>者  福利</a:t>
            </a:r>
            <a:r>
              <a:rPr lang="en-US" altLang="zh-TW" sz="4400" dirty="0" smtClean="0"/>
              <a:t>-</a:t>
            </a:r>
            <a:r>
              <a:rPr lang="zh-TW" altLang="en-US" sz="4400" dirty="0"/>
              <a:t>支持性服務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17502"/>
              </p:ext>
            </p:extLst>
          </p:nvPr>
        </p:nvGraphicFramePr>
        <p:xfrm>
          <a:off x="2589212" y="1905001"/>
          <a:ext cx="7429433" cy="2966406"/>
        </p:xfrm>
        <a:graphic>
          <a:graphicData uri="http://schemas.openxmlformats.org/drawingml/2006/table">
            <a:tbl>
              <a:tblPr/>
              <a:tblGrid>
                <a:gridCol w="2043529">
                  <a:extLst>
                    <a:ext uri="{9D8B030D-6E8A-4147-A177-3AD203B41FA5}">
                      <a16:colId xmlns:a16="http://schemas.microsoft.com/office/drawing/2014/main" val="3099088022"/>
                    </a:ext>
                  </a:extLst>
                </a:gridCol>
                <a:gridCol w="5385904">
                  <a:extLst>
                    <a:ext uri="{9D8B030D-6E8A-4147-A177-3AD203B41FA5}">
                      <a16:colId xmlns:a16="http://schemas.microsoft.com/office/drawing/2014/main" val="1589597999"/>
                    </a:ext>
                  </a:extLst>
                </a:gridCol>
              </a:tblGrid>
              <a:tr h="74160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1200"/>
                        </a:spcAft>
                      </a:pPr>
                      <a:r>
                        <a:rPr lang="zh-TW" altLang="en-US" sz="1800" dirty="0">
                          <a:solidFill>
                            <a:srgbClr val="343434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r>
                        <a:rPr lang="zh-TW" altLang="en-US" sz="180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福利項目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1200"/>
                        </a:spcAft>
                      </a:pPr>
                      <a:r>
                        <a:rPr lang="zh-TW" altLang="en-US" sz="180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內容說明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D0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D0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D0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131536"/>
                  </a:ext>
                </a:extLst>
              </a:tr>
              <a:tr h="1112402">
                <a:tc>
                  <a:txBody>
                    <a:bodyPr/>
                    <a:lstStyle/>
                    <a:p>
                      <a:pPr fontAlgn="base">
                        <a:spcAft>
                          <a:spcPts val="1200"/>
                        </a:spcAft>
                      </a:pPr>
                      <a:r>
                        <a:rPr lang="zh-TW" altLang="en-US" sz="180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就業服務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0C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C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1200"/>
                        </a:spcAft>
                      </a:pPr>
                      <a:r>
                        <a:rPr lang="zh-TW" altLang="en-US" sz="180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以職業重建概念為主，包含：職業輔導評量、職業訓練、就業服務、職務再設計、創業輔導等。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D0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D0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D0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838700"/>
                  </a:ext>
                </a:extLst>
              </a:tr>
              <a:tr h="1112402">
                <a:tc>
                  <a:txBody>
                    <a:bodyPr/>
                    <a:lstStyle/>
                    <a:p>
                      <a:pPr fontAlgn="base">
                        <a:spcAft>
                          <a:spcPts val="1200"/>
                        </a:spcAft>
                      </a:pPr>
                      <a:r>
                        <a:rPr lang="zh-TW" altLang="en-US" sz="180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照顧服務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D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C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C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1200"/>
                        </a:spcAft>
                      </a:pPr>
                      <a:r>
                        <a:rPr lang="zh-TW" altLang="en-US" sz="1800" dirty="0">
                          <a:solidFill>
                            <a:srgbClr val="343434"/>
                          </a:solidFill>
                          <a:effectLst/>
                          <a:latin typeface="inherit"/>
                        </a:rPr>
                        <a:t>家庭照顧、個人照顧、生活重建、生涯轉銜等服務，前述服務需經需求評估，依各縣市福利措施辦理情況使用。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D0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D0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D0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055593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473466" y="5363513"/>
            <a:ext cx="7673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申請資訊及優惠內容，直接撥打全年無休的免付費專線</a:t>
            </a:r>
            <a:r>
              <a:rPr lang="en-US" altLang="zh-TW" dirty="0"/>
              <a:t>1957</a:t>
            </a:r>
          </a:p>
        </p:txBody>
      </p:sp>
    </p:spTree>
    <p:extLst>
      <p:ext uri="{BB962C8B-B14F-4D97-AF65-F5344CB8AC3E}">
        <p14:creationId xmlns:p14="http://schemas.microsoft.com/office/powerpoint/2010/main" val="236707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74441" y="397533"/>
            <a:ext cx="8911687" cy="1280890"/>
          </a:xfrm>
        </p:spPr>
        <p:txBody>
          <a:bodyPr>
            <a:noAutofit/>
          </a:bodyPr>
          <a:lstStyle/>
          <a:p>
            <a:r>
              <a:rPr lang="zh-TW" altLang="en-US" sz="4400" dirty="0"/>
              <a:t>員工關懷</a:t>
            </a:r>
            <a:r>
              <a:rPr lang="zh-TW" altLang="en-US" sz="4400" dirty="0" smtClean="0"/>
              <a:t>服務　　就業</a:t>
            </a:r>
            <a:r>
              <a:rPr lang="zh-TW" altLang="en-US" sz="4400" dirty="0"/>
              <a:t>服務</a:t>
            </a:r>
            <a:r>
              <a:rPr lang="en-US" altLang="zh-TW" sz="4400" dirty="0"/>
              <a:t/>
            </a:r>
            <a:br>
              <a:rPr lang="en-US" altLang="zh-TW" sz="4400" dirty="0"/>
            </a:b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78" y="1235936"/>
            <a:ext cx="9287633" cy="557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49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05990" y="752559"/>
            <a:ext cx="8915399" cy="1273529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員工關懷服務　</a:t>
            </a:r>
            <a:r>
              <a:rPr lang="zh-TW" altLang="en-US" sz="4800" dirty="0" smtClean="0"/>
              <a:t>勤務</a:t>
            </a:r>
            <a:r>
              <a:rPr lang="en-US" altLang="zh-TW" sz="4800" dirty="0" smtClean="0"/>
              <a:t>VS</a:t>
            </a:r>
            <a:r>
              <a:rPr lang="zh-TW" altLang="en-US" sz="4800" dirty="0" smtClean="0"/>
              <a:t>時間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305991" y="2632990"/>
            <a:ext cx="8915399" cy="2715845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★</a:t>
            </a:r>
            <a:r>
              <a:rPr lang="zh-TW" altLang="en-US" sz="2600" dirty="0" smtClean="0"/>
              <a:t>彈性</a:t>
            </a:r>
            <a:r>
              <a:rPr lang="zh-TW" altLang="en-US" sz="2600" dirty="0"/>
              <a:t>上下班時間：</a:t>
            </a:r>
            <a:r>
              <a:rPr lang="zh-TW" altLang="en-US" sz="2600" dirty="0" smtClean="0"/>
              <a:t>上班</a:t>
            </a:r>
            <a:r>
              <a:rPr lang="zh-TW" altLang="en-US" sz="2600" dirty="0"/>
              <a:t>時間７：４０</a:t>
            </a:r>
            <a:r>
              <a:rPr lang="zh-TW" altLang="en-US" sz="2600" dirty="0" smtClean="0"/>
              <a:t>－８：１０，</a:t>
            </a:r>
            <a:r>
              <a:rPr lang="zh-TW" altLang="en-US" sz="2600" dirty="0"/>
              <a:t>下班時間：１６：１０－１６：４０（中間休息３０分不列上班時數</a:t>
            </a:r>
            <a:r>
              <a:rPr lang="zh-TW" altLang="en-US" sz="2600" dirty="0" smtClean="0"/>
              <a:t>）</a:t>
            </a:r>
            <a:endParaRPr lang="en-US" altLang="zh-TW" sz="2600" dirty="0" smtClean="0"/>
          </a:p>
          <a:p>
            <a:endParaRPr lang="zh-TW" altLang="en-US" sz="2600" dirty="0"/>
          </a:p>
          <a:p>
            <a:r>
              <a:rPr lang="zh-TW" altLang="en-US" sz="2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★</a:t>
            </a:r>
            <a:r>
              <a:rPr lang="zh-TW" altLang="en-US" sz="2600" dirty="0" smtClean="0"/>
              <a:t>職務</a:t>
            </a:r>
            <a:r>
              <a:rPr lang="zh-TW" altLang="en-US" sz="2600" dirty="0"/>
              <a:t>再設計</a:t>
            </a:r>
            <a:r>
              <a:rPr lang="en-US" altLang="zh-TW" sz="2600" dirty="0"/>
              <a:t>:</a:t>
            </a:r>
            <a:r>
              <a:rPr lang="zh-TW" altLang="en-US" sz="2600" dirty="0"/>
              <a:t>應⽤輔具設計或改善⼯作環境，例如：為肢障員工改善移行無障礙環境，也可以幫視障者添置輔助，視覺語音導覽、擴視機，或者為聽語障員工申請手語翻譯等等</a:t>
            </a:r>
            <a:r>
              <a:rPr lang="en-US" altLang="zh-TW" sz="2600" dirty="0"/>
              <a:t>(</a:t>
            </a:r>
            <a:r>
              <a:rPr lang="en-US" altLang="zh-TW" sz="2600" dirty="0">
                <a:hlinkClick r:id="rId2"/>
              </a:rPr>
              <a:t>https://jobacmd.wda.gov.tw/DJOB_WEB</a:t>
            </a:r>
            <a:r>
              <a:rPr lang="en-US" altLang="zh-TW" sz="2600" dirty="0" smtClean="0">
                <a:hlinkClick r:id="rId2"/>
              </a:rPr>
              <a:t>/</a:t>
            </a:r>
            <a:r>
              <a:rPr lang="en-US" altLang="zh-TW" sz="2600" dirty="0" smtClean="0"/>
              <a:t>)</a:t>
            </a:r>
          </a:p>
          <a:p>
            <a:endParaRPr lang="en-US" altLang="zh-TW" sz="2600" dirty="0"/>
          </a:p>
          <a:p>
            <a:endParaRPr lang="en-US" altLang="zh-TW" sz="2600" dirty="0"/>
          </a:p>
          <a:p>
            <a:r>
              <a:rPr lang="zh-TW" altLang="en-US" sz="2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★</a:t>
            </a:r>
            <a:r>
              <a:rPr lang="zh-TW" altLang="en-US" sz="2600" dirty="0" smtClean="0"/>
              <a:t>調整</a:t>
            </a:r>
            <a:r>
              <a:rPr lang="zh-TW" altLang="en-US" sz="2600" dirty="0"/>
              <a:t>工作方法：按身心障礙者特性，分派適當工作，彼此合作協助支援完成工作</a:t>
            </a:r>
            <a:r>
              <a:rPr lang="zh-TW" altLang="en-US" sz="2600" dirty="0" smtClean="0"/>
              <a:t>。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91072736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103</TotalTime>
  <Words>564</Words>
  <Application>Microsoft Office PowerPoint</Application>
  <PresentationFormat>寬螢幕</PresentationFormat>
  <Paragraphs>41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6" baseType="lpstr">
      <vt:lpstr>inherit</vt:lpstr>
      <vt:lpstr>微軟正黑體</vt:lpstr>
      <vt:lpstr>新細明體</vt:lpstr>
      <vt:lpstr>Arial</vt:lpstr>
      <vt:lpstr>Arial</vt:lpstr>
      <vt:lpstr>Century Gothic</vt:lpstr>
      <vt:lpstr>Wingdings 3</vt:lpstr>
      <vt:lpstr>絲縷</vt:lpstr>
      <vt:lpstr>身心障礙    關懷ｅ起來</vt:lpstr>
      <vt:lpstr>身心障礙者 求學至就業保障</vt:lpstr>
      <vt:lpstr>身心障礙者 經濟安全</vt:lpstr>
      <vt:lpstr>身心障礙者  福利-賦稅減免</vt:lpstr>
      <vt:lpstr>身心障礙者  福利-社會資源</vt:lpstr>
      <vt:lpstr>身心障礙者  福利-支持性服務</vt:lpstr>
      <vt:lpstr>員工關懷服務　　就業服務 </vt:lpstr>
      <vt:lpstr>員工關懷服務　勤務VS時間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有『愛』無礙身心障礙專刊</dc:title>
  <dc:creator>User</dc:creator>
  <cp:lastModifiedBy>User</cp:lastModifiedBy>
  <cp:revision>13</cp:revision>
  <dcterms:created xsi:type="dcterms:W3CDTF">2024-06-12T04:13:08Z</dcterms:created>
  <dcterms:modified xsi:type="dcterms:W3CDTF">2024-06-13T01:53:17Z</dcterms:modified>
</cp:coreProperties>
</file>