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3" r:id="rId3"/>
    <p:sldId id="429" r:id="rId4"/>
    <p:sldId id="440" r:id="rId5"/>
    <p:sldId id="443" r:id="rId6"/>
    <p:sldId id="442" r:id="rId7"/>
    <p:sldId id="431" r:id="rId8"/>
    <p:sldId id="444" r:id="rId9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預設章節" id="{CB4710CE-5597-4B0D-AAC3-61BB8EF0EDBB}">
          <p14:sldIdLst>
            <p14:sldId id="256"/>
            <p14:sldId id="353"/>
            <p14:sldId id="429"/>
            <p14:sldId id="440"/>
            <p14:sldId id="443"/>
            <p14:sldId id="442"/>
            <p14:sldId id="431"/>
            <p14:sldId id="444"/>
          </p14:sldIdLst>
        </p14:section>
        <p14:section name="未命名的章節" id="{930E2D2A-5A98-4C01-96C4-2763E77F3469}">
          <p14:sldIdLst/>
        </p14:section>
        <p14:section name="未命名的章節" id="{40FC2EB2-BF48-487A-8C70-61C51FB4F7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0"/>
    <a:srgbClr val="FF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A"/>
          </a:solidFill>
        </a:fill>
      </a:tcStyle>
    </a:wholeTbl>
    <a:band2H>
      <a:tcTxStyle/>
      <a:tcStyle>
        <a:tcBdr/>
        <a:fill>
          <a:solidFill>
            <a:srgbClr val="E6E8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BCD"/>
          </a:solidFill>
        </a:fill>
      </a:tcStyle>
    </a:wholeTbl>
    <a:band2H>
      <a:tcTxStyle/>
      <a:tcStyle>
        <a:tcBdr/>
        <a:fill>
          <a:solidFill>
            <a:srgbClr val="FEF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0E4"/>
          </a:solidFill>
        </a:fill>
      </a:tcStyle>
    </a:wholeTbl>
    <a:band2H>
      <a:tcTxStyle/>
      <a:tcStyle>
        <a:tcBdr/>
        <a:fill>
          <a:solidFill>
            <a:srgbClr val="E7F0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'ICOPE收案數據-8.31統計'!$A$7</c:f>
              <c:strCache>
                <c:ptCount val="1"/>
                <c:pt idx="0">
                  <c:v>全國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'ICOPE收案數據-8.31統計'!$B$6:$G$6</c:f>
              <c:strCache>
                <c:ptCount val="6"/>
                <c:pt idx="0">
                  <c:v>認知</c:v>
                </c:pt>
                <c:pt idx="1">
                  <c:v>行動</c:v>
                </c:pt>
                <c:pt idx="2">
                  <c:v>營養</c:v>
                </c:pt>
                <c:pt idx="3">
                  <c:v>視力</c:v>
                </c:pt>
                <c:pt idx="4">
                  <c:v>聽力</c:v>
                </c:pt>
                <c:pt idx="5">
                  <c:v>憂鬱</c:v>
                </c:pt>
              </c:strCache>
            </c:strRef>
          </c:cat>
          <c:val>
            <c:numRef>
              <c:f>'ICOPE收案數據-8.31統計'!$B$7:$G$7</c:f>
              <c:numCache>
                <c:formatCode>0.00%</c:formatCode>
                <c:ptCount val="6"/>
                <c:pt idx="0">
                  <c:v>4.2099999999999999E-2</c:v>
                </c:pt>
                <c:pt idx="1">
                  <c:v>8.3299999999999999E-2</c:v>
                </c:pt>
                <c:pt idx="2">
                  <c:v>1.9300000000000001E-2</c:v>
                </c:pt>
                <c:pt idx="3">
                  <c:v>9.0999999999999998E-2</c:v>
                </c:pt>
                <c:pt idx="4">
                  <c:v>9.0999999999999998E-2</c:v>
                </c:pt>
                <c:pt idx="5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7C9-9610-52F4395E259F}"/>
            </c:ext>
          </c:extLst>
        </c:ser>
        <c:ser>
          <c:idx val="1"/>
          <c:order val="1"/>
          <c:tx>
            <c:strRef>
              <c:f>'ICOPE收案數據-8.31統計'!$A$8</c:f>
              <c:strCache>
                <c:ptCount val="1"/>
                <c:pt idx="0">
                  <c:v>新竹市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'ICOPE收案數據-8.31統計'!$B$6:$G$6</c:f>
              <c:strCache>
                <c:ptCount val="6"/>
                <c:pt idx="0">
                  <c:v>認知</c:v>
                </c:pt>
                <c:pt idx="1">
                  <c:v>行動</c:v>
                </c:pt>
                <c:pt idx="2">
                  <c:v>營養</c:v>
                </c:pt>
                <c:pt idx="3">
                  <c:v>視力</c:v>
                </c:pt>
                <c:pt idx="4">
                  <c:v>聽力</c:v>
                </c:pt>
                <c:pt idx="5">
                  <c:v>憂鬱</c:v>
                </c:pt>
              </c:strCache>
            </c:strRef>
          </c:cat>
          <c:val>
            <c:numRef>
              <c:f>'ICOPE收案數據-8.31統計'!$B$8:$G$8</c:f>
              <c:numCache>
                <c:formatCode>0.00%</c:formatCode>
                <c:ptCount val="6"/>
                <c:pt idx="0">
                  <c:v>3.1199999999999999E-2</c:v>
                </c:pt>
                <c:pt idx="1">
                  <c:v>5.4800000000000001E-2</c:v>
                </c:pt>
                <c:pt idx="2">
                  <c:v>2.1299999999999999E-2</c:v>
                </c:pt>
                <c:pt idx="3">
                  <c:v>0.18110000000000001</c:v>
                </c:pt>
                <c:pt idx="4">
                  <c:v>7.4399999999999994E-2</c:v>
                </c:pt>
                <c:pt idx="5">
                  <c:v>2.6700000000000002E-2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7C9-9610-52F4395E259F}"/>
            </c:ext>
          </c:extLst>
        </c:ser>
        <c:ser>
          <c:idx val="2"/>
          <c:order val="2"/>
          <c:tx>
            <c:strRef>
              <c:f>'ICOPE收案數據-8.31統計'!$A$9</c:f>
              <c:strCache>
                <c:ptCount val="1"/>
                <c:pt idx="0">
                  <c:v>新竹國泰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'ICOPE收案數據-8.31統計'!$B$6:$G$6</c:f>
              <c:strCache>
                <c:ptCount val="6"/>
                <c:pt idx="0">
                  <c:v>認知</c:v>
                </c:pt>
                <c:pt idx="1">
                  <c:v>行動</c:v>
                </c:pt>
                <c:pt idx="2">
                  <c:v>營養</c:v>
                </c:pt>
                <c:pt idx="3">
                  <c:v>視力</c:v>
                </c:pt>
                <c:pt idx="4">
                  <c:v>聽力</c:v>
                </c:pt>
                <c:pt idx="5">
                  <c:v>憂鬱</c:v>
                </c:pt>
              </c:strCache>
            </c:strRef>
          </c:cat>
          <c:val>
            <c:numRef>
              <c:f>'ICOPE收案數據-8.31統計'!$B$9:$G$9</c:f>
              <c:numCache>
                <c:formatCode>0.00%</c:formatCode>
                <c:ptCount val="6"/>
                <c:pt idx="0">
                  <c:v>1.4500000000000001E-2</c:v>
                </c:pt>
                <c:pt idx="1">
                  <c:v>4.8000000000000001E-2</c:v>
                </c:pt>
                <c:pt idx="2">
                  <c:v>1.7500000000000002E-2</c:v>
                </c:pt>
                <c:pt idx="3">
                  <c:v>0.1014</c:v>
                </c:pt>
                <c:pt idx="4">
                  <c:v>6.5500000000000003E-2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7-47C9-9610-52F4395E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267423"/>
        <c:axId val="1584273663"/>
      </c:barChart>
      <c:catAx>
        <c:axId val="158426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84273663"/>
        <c:crosses val="autoZero"/>
        <c:auto val="1"/>
        <c:lblAlgn val="ctr"/>
        <c:lblOffset val="100"/>
        <c:noMultiLvlLbl val="0"/>
      </c:catAx>
      <c:valAx>
        <c:axId val="158427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84267423"/>
        <c:crosses val="autoZero"/>
        <c:crossBetween val="between"/>
        <c:majorUnit val="5.000000000000001E-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1990-0C9C-4272-84D4-CBF982AAE8FC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B161F-3E8D-4F30-840B-75A82F068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7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444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8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4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大標題文字"/>
          <p:cNvSpPr txBox="1">
            <a:spLocks noGrp="1"/>
          </p:cNvSpPr>
          <p:nvPr>
            <p:ph type="title"/>
          </p:nvPr>
        </p:nvSpPr>
        <p:spPr>
          <a:xfrm>
            <a:off x="1043608" y="2348880"/>
            <a:ext cx="7056784" cy="101054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大標題文字</a:t>
            </a:r>
          </a:p>
        </p:txBody>
      </p:sp>
      <p:sp>
        <p:nvSpPr>
          <p:cNvPr id="1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41581" y="3117539"/>
            <a:ext cx="7060839" cy="6229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" name="矩形"/>
          <p:cNvSpPr/>
          <p:nvPr/>
        </p:nvSpPr>
        <p:spPr>
          <a:xfrm>
            <a:off x="996950" y="883108"/>
            <a:ext cx="3056384" cy="6932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7622" y="792368"/>
            <a:ext cx="3750584" cy="79137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8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355975" y="1196751"/>
            <a:ext cx="4392490" cy="49294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0" name="圖片 10" descr="圖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3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95536" y="1212126"/>
            <a:ext cx="4101685" cy="238362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202872" indent="-374072">
              <a:defRPr sz="1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103" name="圖片 15" descr="圖片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06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98304" y="1212126"/>
            <a:ext cx="4101686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457200">
              <a:buClrTx/>
              <a:buSzTx/>
              <a:buNone/>
              <a:defRPr b="1"/>
            </a:lvl2pPr>
            <a:lvl3pPr marL="0" indent="914400">
              <a:buClrTx/>
              <a:buSzTx/>
              <a:buNone/>
              <a:defRPr b="1"/>
            </a:lvl3pPr>
            <a:lvl4pPr marL="0" indent="1371600">
              <a:buClrTx/>
              <a:buSzTx/>
              <a:buNone/>
              <a:defRPr b="1"/>
            </a:lvl4pPr>
            <a:lvl5pPr marL="0" indent="1828800">
              <a:buClrTx/>
              <a:buSzTx/>
              <a:buNone/>
              <a:defRPr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4006" y="1212126"/>
            <a:ext cx="410344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11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7" name="圖片 11" descr="圖片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0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98304" y="1212126"/>
            <a:ext cx="4101686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457200">
              <a:buClrTx/>
              <a:buSzTx/>
              <a:buNone/>
              <a:defRPr b="1"/>
            </a:lvl2pPr>
            <a:lvl3pPr marL="0" indent="914400">
              <a:buClrTx/>
              <a:buSzTx/>
              <a:buNone/>
              <a:defRPr b="1"/>
            </a:lvl3pPr>
            <a:lvl4pPr marL="0" indent="1371600">
              <a:buClrTx/>
              <a:buSzTx/>
              <a:buNone/>
              <a:defRPr b="1"/>
            </a:lvl4pPr>
            <a:lvl5pPr marL="0" indent="1828800">
              <a:buClrTx/>
              <a:buSzTx/>
              <a:buNone/>
              <a:defRPr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4006" y="1212126"/>
            <a:ext cx="410344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131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4644006" y="3742499"/>
            <a:ext cx="410168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pic>
        <p:nvPicPr>
          <p:cNvPr id="132" name="圖片 12" descr="圖片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5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4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644006" y="1212126"/>
            <a:ext cx="4103443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457200">
              <a:buClrTx/>
              <a:buSzTx/>
              <a:buNone/>
              <a:defRPr b="1"/>
            </a:lvl2pPr>
            <a:lvl3pPr marL="0" indent="914400">
              <a:buClrTx/>
              <a:buSzTx/>
              <a:buNone/>
              <a:defRPr b="1"/>
            </a:lvl3pPr>
            <a:lvl4pPr marL="0" indent="1371600">
              <a:buClrTx/>
              <a:buSzTx/>
              <a:buNone/>
              <a:defRPr b="1"/>
            </a:lvl4pPr>
            <a:lvl5pPr marL="0" indent="1828800">
              <a:buClrTx/>
              <a:buSzTx/>
              <a:buNone/>
              <a:defRPr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395535" y="1212126"/>
            <a:ext cx="410344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146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395535" y="3742499"/>
            <a:ext cx="410168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pic>
        <p:nvPicPr>
          <p:cNvPr id="147" name="圖片 16" descr="圖片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0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5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98304" y="1212126"/>
            <a:ext cx="4101686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457200">
              <a:buClrTx/>
              <a:buSzTx/>
              <a:buNone/>
              <a:defRPr b="1"/>
            </a:lvl2pPr>
            <a:lvl3pPr marL="0" indent="914400">
              <a:buClrTx/>
              <a:buSzTx/>
              <a:buNone/>
              <a:defRPr b="1"/>
            </a:lvl3pPr>
            <a:lvl4pPr marL="0" indent="1371600">
              <a:buClrTx/>
              <a:buSzTx/>
              <a:buNone/>
              <a:defRPr b="1"/>
            </a:lvl4pPr>
            <a:lvl5pPr marL="0" indent="1828800">
              <a:buClrTx/>
              <a:buSzTx/>
              <a:buNone/>
              <a:defRPr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644006" y="1212126"/>
            <a:ext cx="410344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1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1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395535" y="3742499"/>
            <a:ext cx="410168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162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4644006" y="3742499"/>
            <a:ext cx="410168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pic>
        <p:nvPicPr>
          <p:cNvPr id="163" name="圖片 18" descr="圖片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6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5" name="圖片 7" descr="圖片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圖片 8" descr="圖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8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圖片 8" descr="圖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矩形"/>
          <p:cNvSpPr/>
          <p:nvPr/>
        </p:nvSpPr>
        <p:spPr>
          <a:xfrm>
            <a:off x="801561" y="2097274"/>
            <a:ext cx="5491606" cy="15576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26" name="新竹-logo.png" descr="新竹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6428" y="3429000"/>
            <a:ext cx="3412337" cy="7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2954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 descr="圖片 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14527" y="6521271"/>
            <a:ext cx="8729473" cy="2283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395536" y="274638"/>
            <a:ext cx="8352929" cy="56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395536" y="1196751"/>
            <a:ext cx="8352929" cy="4929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58577" y="6469776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圖片 4" descr="圖片 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95536" y="789912"/>
            <a:ext cx="9000001" cy="468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矩形"/>
          <p:cNvSpPr/>
          <p:nvPr/>
        </p:nvSpPr>
        <p:spPr>
          <a:xfrm>
            <a:off x="279164" y="6486202"/>
            <a:ext cx="1619324" cy="285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" name="新竹-logo.png" descr="新竹-logo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80024" y="6464795"/>
            <a:ext cx="1617604" cy="34131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8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■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74700" marR="0" indent="-3175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●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00150" marR="0" indent="-28575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80000"/>
        <a:buFontTx/>
        <a:buChar char="◆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98171" marR="0" indent="-326571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80000"/>
        <a:buFontTx/>
        <a:buChar char="◆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09800" marR="0" indent="-3810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80000"/>
        <a:buFontTx/>
        <a:buChar char="◆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14600" marR="0" indent="-2286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71800" marR="0" indent="-2286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29000" marR="0" indent="-2286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86200" marR="0" indent="-228600" algn="l" defTabSz="914400" rtl="0" latinLnBrk="0">
        <a:lnSpc>
          <a:spcPct val="150000"/>
        </a:lnSpc>
        <a:spcBef>
          <a:spcPts val="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3274;&#21271;&#24066;&#38263;&#32773;&#20581;&#24247;&#25972;&#21512;&#24335;&#35413;&#20272;(ICOPE)&#23459;&#23566;&#24433;&#29255;(&#23436;&#25972;&#29256;)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9216" y="3889204"/>
            <a:ext cx="4736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lnSpc>
                <a:spcPct val="150000"/>
              </a:lnSpc>
            </a:pPr>
            <a:r>
              <a:rPr lang="zh-TW" altLang="en-US" sz="2800" b="1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zh-TW" altLang="en-US" sz="2800" b="1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期</a:t>
            </a:r>
            <a:r>
              <a:rPr lang="zh-TW" altLang="en-US" sz="2800" b="1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2024/02/22</a:t>
            </a:r>
            <a:endParaRPr lang="en-US" altLang="zh-TW" sz="2800" b="1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    </a:t>
            </a:r>
            <a:r>
              <a:rPr lang="zh-TW" altLang="en-US" sz="2800" b="1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師：</a:t>
            </a:r>
            <a:r>
              <a:rPr lang="zh-TW" altLang="en-US" sz="2800" b="1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周宜慧 社區個</a:t>
            </a:r>
            <a:r>
              <a:rPr lang="zh-TW" altLang="en-US" sz="2800" b="1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</a:t>
            </a:r>
            <a:r>
              <a:rPr lang="zh-TW" altLang="en-US" sz="2800" b="1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endParaRPr lang="zh-TW" altLang="en-US" sz="2800" b="1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4413738" y="0"/>
            <a:ext cx="4730262" cy="34395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18" tIns="45718" rIns="45718" bIns="45718"/>
          <a:lstStyle/>
          <a:p>
            <a:pPr eaLnBrk="1" hangingPunct="1">
              <a:defRPr/>
            </a:pPr>
            <a:r>
              <a:rPr kumimoji="0" lang="en-US" altLang="zh-TW" sz="16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華康中圓體(P)" pitchFamily="34" charset="-120"/>
              </a:rPr>
              <a:t>113</a:t>
            </a:r>
            <a:r>
              <a:rPr kumimoji="0" lang="zh-TW" altLang="en-US" sz="16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華康中圓體(P)" pitchFamily="34" charset="-120"/>
              </a:rPr>
              <a:t>年預防及延緩失能之長者功能評估知能提升計畫</a:t>
            </a:r>
            <a:r>
              <a:rPr kumimoji="0" lang="zh-TW" altLang="en-US" sz="1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華康中圓體(P)" pitchFamily="34" charset="-120"/>
              </a:rPr>
              <a:t/>
            </a:r>
            <a:br>
              <a:rPr kumimoji="0" lang="zh-TW" altLang="en-US" sz="1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華康中圓體(P)" pitchFamily="34" charset="-120"/>
              </a:rPr>
            </a:br>
            <a:endParaRPr kumimoji="0" lang="zh-TW" altLang="zh-TW" sz="1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華康中圓體(P)" pitchFamily="34" charset="-120"/>
            </a:endParaRPr>
          </a:p>
        </p:txBody>
      </p:sp>
      <p:pic>
        <p:nvPicPr>
          <p:cNvPr id="5" name="Picture 2" descr="I-COPE – Sandbox | University of Chica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5632"/>
          <a:stretch/>
        </p:blipFill>
        <p:spPr bwMode="auto">
          <a:xfrm>
            <a:off x="681557" y="1703644"/>
            <a:ext cx="4317163" cy="14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47313" y="2878660"/>
            <a:ext cx="4463112" cy="1010544"/>
          </a:xfrm>
        </p:spPr>
        <p:txBody>
          <a:bodyPr/>
          <a:lstStyle/>
          <a:p>
            <a:r>
              <a:rPr lang="zh-TW" altLang="en-US" dirty="0"/>
              <a:t>長者</a:t>
            </a:r>
            <a:r>
              <a:rPr lang="zh-TW" altLang="en-US" dirty="0" smtClean="0"/>
              <a:t>功能整合式評估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台灣正面臨2025年「超高齡社會風暴」，你我都得面對。（圖／三立新聞網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40696" r="3850" b="10293"/>
          <a:stretch/>
        </p:blipFill>
        <p:spPr bwMode="auto">
          <a:xfrm>
            <a:off x="562707" y="907051"/>
            <a:ext cx="8185757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95535" y="114300"/>
            <a:ext cx="8352929" cy="7927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年台灣進入超高齡社會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75"/>
          <a:stretch/>
        </p:blipFill>
        <p:spPr>
          <a:xfrm>
            <a:off x="5556739" y="4072282"/>
            <a:ext cx="3587261" cy="25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2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49290"/>
            <a:ext cx="8352929" cy="68742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收案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一年乙次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67544" y="929815"/>
            <a:ext cx="8599174" cy="5526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歲以上全台民眾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原住民提早至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排除對象</a:t>
            </a:r>
            <a:endParaRPr lang="en-US" altLang="zh-TW" sz="3200" dirty="0" smtClean="0">
              <a:latin typeface="微軟正黑體"/>
              <a:ea typeface="微軟正黑體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b="1" dirty="0">
                <a:latin typeface="微軟正黑體"/>
                <a:ea typeface="微軟正黑體"/>
              </a:rPr>
              <a:t>當年度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已</a:t>
            </a:r>
            <a:r>
              <a:rPr lang="zh-TW" altLang="en-US" sz="3200" b="1" dirty="0">
                <a:latin typeface="微軟正黑體"/>
                <a:ea typeface="微軟正黑體"/>
              </a:rPr>
              <a:t>接受評估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者</a:t>
            </a:r>
            <a:endParaRPr lang="en-US" altLang="zh-TW" sz="3200" b="1" dirty="0" smtClean="0">
              <a:latin typeface="微軟正黑體"/>
              <a:ea typeface="微軟正黑體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latin typeface="微軟正黑體"/>
                <a:ea typeface="微軟正黑體"/>
              </a:rPr>
              <a:t>失</a:t>
            </a:r>
            <a:r>
              <a:rPr lang="zh-TW" altLang="en-US" sz="3200" b="1" dirty="0">
                <a:latin typeface="微軟正黑體"/>
                <a:ea typeface="微軟正黑體"/>
              </a:rPr>
              <a:t>智症</a:t>
            </a:r>
            <a:r>
              <a:rPr lang="zh-TW" altLang="en-US" sz="3200" b="1" dirty="0" smtClean="0">
                <a:latin typeface="微軟正黑體"/>
                <a:ea typeface="微軟正黑體"/>
              </a:rPr>
              <a:t>患者</a:t>
            </a:r>
            <a:endParaRPr lang="en-US" altLang="zh-TW" sz="3200" b="1" dirty="0" smtClean="0">
              <a:latin typeface="微軟正黑體"/>
              <a:ea typeface="微軟正黑體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b="1" dirty="0">
                <a:latin typeface="微軟正黑體"/>
                <a:ea typeface="微軟正黑體"/>
              </a:rPr>
              <a:t>長期臥床者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4" y="1890344"/>
            <a:ext cx="3615133" cy="473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77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ohwpaper.tw/adv3/maz30/images/unit-3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798" r="2960" b="18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36" y="634035"/>
            <a:ext cx="3572714" cy="28485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82359" y="1539539"/>
            <a:ext cx="4183353" cy="1468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altLang="zh-TW" sz="4400" dirty="0" smtClean="0">
                <a:latin typeface="Cooper Black" panose="0208090404030B020404" pitchFamily="18" charset="0"/>
                <a:ea typeface="微軟正黑體" panose="020B0604030504040204" pitchFamily="34" charset="-120"/>
              </a:rPr>
              <a:t>ICOPE</a:t>
            </a:r>
          </a:p>
          <a:p>
            <a:pPr algn="ctr" hangingPunct="1"/>
            <a:r>
              <a:rPr lang="zh-TW" altLang="en-US" sz="4400" dirty="0" smtClean="0">
                <a:latin typeface="Cooper Black" panose="0208090404030B020404" pitchFamily="18" charset="0"/>
                <a:ea typeface="微軟正黑體" panose="020B0604030504040204" pitchFamily="34" charset="-120"/>
              </a:rPr>
              <a:t>六大面向異常率</a:t>
            </a:r>
            <a:endParaRPr lang="zh-TW" altLang="en-US" sz="4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25702"/>
              </p:ext>
            </p:extLst>
          </p:nvPr>
        </p:nvGraphicFramePr>
        <p:xfrm>
          <a:off x="193040" y="1046480"/>
          <a:ext cx="8788400" cy="51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372690" y="5851994"/>
            <a:ext cx="8486830" cy="3049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TW" altLang="en-US" sz="1350" dirty="0">
              <a:solidFill>
                <a:srgbClr val="C00000"/>
              </a:solidFill>
              <a:highlight>
                <a:srgbClr val="FF0000"/>
              </a:highlight>
              <a:latin typeface="Helvetica"/>
              <a:cs typeface="Helvetic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0306" y="125829"/>
            <a:ext cx="6517774" cy="646331"/>
          </a:xfrm>
          <a:prstGeom prst="rect">
            <a:avLst/>
          </a:prstGeom>
          <a:solidFill>
            <a:srgbClr val="8C297A"/>
          </a:solidFill>
        </p:spPr>
        <p:txBody>
          <a:bodyPr wrap="square">
            <a:spAutoFit/>
          </a:bodyPr>
          <a:lstStyle/>
          <a:p>
            <a:pPr hangingPunct="1">
              <a:defRPr/>
            </a:pPr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異常前三名</a:t>
            </a:r>
            <a:r>
              <a:rPr lang="en-US" altLang="zh-TW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視力、聽力、憂鬱</a:t>
            </a:r>
          </a:p>
        </p:txBody>
      </p:sp>
      <p:grpSp>
        <p:nvGrpSpPr>
          <p:cNvPr id="6" name="组合 67"/>
          <p:cNvGrpSpPr/>
          <p:nvPr/>
        </p:nvGrpSpPr>
        <p:grpSpPr>
          <a:xfrm>
            <a:off x="596007" y="98401"/>
            <a:ext cx="1213964" cy="673759"/>
            <a:chOff x="5294675" y="5735790"/>
            <a:chExt cx="1213964" cy="424485"/>
          </a:xfrm>
          <a:solidFill>
            <a:srgbClr val="029676"/>
          </a:solidFill>
        </p:grpSpPr>
        <p:grpSp>
          <p:nvGrpSpPr>
            <p:cNvPr id="7" name="组合 68"/>
            <p:cNvGrpSpPr/>
            <p:nvPr/>
          </p:nvGrpSpPr>
          <p:grpSpPr>
            <a:xfrm flipH="1">
              <a:off x="5294675" y="5735790"/>
              <a:ext cx="207752" cy="207753"/>
              <a:chOff x="2546804" y="3367484"/>
              <a:chExt cx="263525" cy="263526"/>
            </a:xfrm>
            <a:grpFill/>
          </p:grpSpPr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621417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546804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8" name="组合 69"/>
            <p:cNvGrpSpPr/>
            <p:nvPr/>
          </p:nvGrpSpPr>
          <p:grpSpPr>
            <a:xfrm flipH="1">
              <a:off x="5546228" y="5735790"/>
              <a:ext cx="207752" cy="207753"/>
              <a:chOff x="2857954" y="3367484"/>
              <a:chExt cx="263525" cy="263526"/>
            </a:xfrm>
            <a:grpFill/>
          </p:grpSpPr>
          <p:sp>
            <p:nvSpPr>
              <p:cNvPr id="33" name="Oval 7"/>
              <p:cNvSpPr>
                <a:spLocks noChangeArrowheads="1"/>
              </p:cNvSpPr>
              <p:nvPr/>
            </p:nvSpPr>
            <p:spPr bwMode="auto">
              <a:xfrm>
                <a:off x="2942092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285795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9" name="组合 70"/>
            <p:cNvGrpSpPr/>
            <p:nvPr/>
          </p:nvGrpSpPr>
          <p:grpSpPr>
            <a:xfrm flipH="1">
              <a:off x="5797781" y="5735790"/>
              <a:ext cx="207752" cy="207753"/>
              <a:chOff x="3169104" y="3367484"/>
              <a:chExt cx="263525" cy="263526"/>
            </a:xfrm>
            <a:grpFill/>
          </p:grpSpPr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3253242" y="3367484"/>
                <a:ext cx="10318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316910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5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2 w 28"/>
                  <a:gd name="T23" fmla="*/ 15 h 15"/>
                  <a:gd name="T24" fmla="*/ 22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0" name="组合 71"/>
            <p:cNvGrpSpPr/>
            <p:nvPr/>
          </p:nvGrpSpPr>
          <p:grpSpPr>
            <a:xfrm flipH="1">
              <a:off x="6049334" y="5735790"/>
              <a:ext cx="207752" cy="207753"/>
              <a:chOff x="3525197" y="3367484"/>
              <a:chExt cx="263525" cy="263526"/>
            </a:xfrm>
            <a:grpFill/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3599810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3525197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1" name="组合 72"/>
            <p:cNvGrpSpPr/>
            <p:nvPr/>
          </p:nvGrpSpPr>
          <p:grpSpPr>
            <a:xfrm flipH="1">
              <a:off x="6300887" y="5735790"/>
              <a:ext cx="207752" cy="207753"/>
              <a:chOff x="3836347" y="3367484"/>
              <a:chExt cx="263525" cy="263526"/>
            </a:xfrm>
            <a:grpFill/>
          </p:grpSpPr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3920485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3836347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2" name="组合 73"/>
            <p:cNvGrpSpPr/>
            <p:nvPr/>
          </p:nvGrpSpPr>
          <p:grpSpPr>
            <a:xfrm flipH="1">
              <a:off x="5294675" y="5952522"/>
              <a:ext cx="207752" cy="207753"/>
              <a:chOff x="2546804" y="3367484"/>
              <a:chExt cx="263525" cy="263526"/>
            </a:xfrm>
            <a:grpFill/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621417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2546804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3" name="组合 74"/>
            <p:cNvGrpSpPr/>
            <p:nvPr/>
          </p:nvGrpSpPr>
          <p:grpSpPr>
            <a:xfrm flipH="1">
              <a:off x="5546228" y="5952522"/>
              <a:ext cx="207752" cy="207753"/>
              <a:chOff x="2857954" y="3367484"/>
              <a:chExt cx="263525" cy="263526"/>
            </a:xfrm>
            <a:grpFill/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2942092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285795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4" name="组合 75"/>
            <p:cNvGrpSpPr/>
            <p:nvPr/>
          </p:nvGrpSpPr>
          <p:grpSpPr>
            <a:xfrm flipH="1">
              <a:off x="5797781" y="5952522"/>
              <a:ext cx="207752" cy="207753"/>
              <a:chOff x="3169104" y="3367484"/>
              <a:chExt cx="263525" cy="263526"/>
            </a:xfrm>
            <a:grpFill/>
          </p:grpSpPr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3253242" y="3367484"/>
                <a:ext cx="10318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169104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5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2 w 28"/>
                  <a:gd name="T23" fmla="*/ 15 h 15"/>
                  <a:gd name="T24" fmla="*/ 22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5" name="组合 76"/>
            <p:cNvGrpSpPr/>
            <p:nvPr/>
          </p:nvGrpSpPr>
          <p:grpSpPr>
            <a:xfrm flipH="1">
              <a:off x="6049334" y="5952522"/>
              <a:ext cx="207752" cy="207753"/>
              <a:chOff x="3525197" y="3367484"/>
              <a:chExt cx="263525" cy="263526"/>
            </a:xfrm>
            <a:grpFill/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3599810" y="3367484"/>
                <a:ext cx="114300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3525197" y="3499247"/>
                <a:ext cx="263525" cy="131763"/>
              </a:xfrm>
              <a:custGeom>
                <a:avLst/>
                <a:gdLst>
                  <a:gd name="T0" fmla="*/ 20 w 28"/>
                  <a:gd name="T1" fmla="*/ 0 h 14"/>
                  <a:gd name="T2" fmla="*/ 16 w 28"/>
                  <a:gd name="T3" fmla="*/ 0 h 14"/>
                  <a:gd name="T4" fmla="*/ 14 w 28"/>
                  <a:gd name="T5" fmla="*/ 2 h 14"/>
                  <a:gd name="T6" fmla="*/ 13 w 28"/>
                  <a:gd name="T7" fmla="*/ 0 h 14"/>
                  <a:gd name="T8" fmla="*/ 8 w 28"/>
                  <a:gd name="T9" fmla="*/ 0 h 14"/>
                  <a:gd name="T10" fmla="*/ 0 w 28"/>
                  <a:gd name="T11" fmla="*/ 6 h 14"/>
                  <a:gd name="T12" fmla="*/ 0 w 28"/>
                  <a:gd name="T13" fmla="*/ 14 h 14"/>
                  <a:gd name="T14" fmla="*/ 5 w 28"/>
                  <a:gd name="T15" fmla="*/ 14 h 14"/>
                  <a:gd name="T16" fmla="*/ 5 w 28"/>
                  <a:gd name="T17" fmla="*/ 7 h 14"/>
                  <a:gd name="T18" fmla="*/ 7 w 28"/>
                  <a:gd name="T19" fmla="*/ 7 h 14"/>
                  <a:gd name="T20" fmla="*/ 7 w 28"/>
                  <a:gd name="T21" fmla="*/ 14 h 14"/>
                  <a:gd name="T22" fmla="*/ 21 w 28"/>
                  <a:gd name="T23" fmla="*/ 14 h 14"/>
                  <a:gd name="T24" fmla="*/ 21 w 28"/>
                  <a:gd name="T25" fmla="*/ 7 h 14"/>
                  <a:gd name="T26" fmla="*/ 23 w 28"/>
                  <a:gd name="T27" fmla="*/ 7 h 14"/>
                  <a:gd name="T28" fmla="*/ 23 w 28"/>
                  <a:gd name="T29" fmla="*/ 14 h 14"/>
                  <a:gd name="T30" fmla="*/ 28 w 28"/>
                  <a:gd name="T31" fmla="*/ 14 h 14"/>
                  <a:gd name="T32" fmla="*/ 28 w 28"/>
                  <a:gd name="T33" fmla="*/ 6 h 14"/>
                  <a:gd name="T34" fmla="*/ 20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6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  <p:grpSp>
          <p:nvGrpSpPr>
            <p:cNvPr id="16" name="组合 77"/>
            <p:cNvGrpSpPr/>
            <p:nvPr/>
          </p:nvGrpSpPr>
          <p:grpSpPr>
            <a:xfrm flipH="1">
              <a:off x="6300887" y="5952522"/>
              <a:ext cx="207752" cy="207753"/>
              <a:chOff x="3836347" y="3367484"/>
              <a:chExt cx="263525" cy="263526"/>
            </a:xfrm>
            <a:grpFill/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3920485" y="3367484"/>
                <a:ext cx="104775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3836347" y="3489722"/>
                <a:ext cx="263525" cy="141288"/>
              </a:xfrm>
              <a:custGeom>
                <a:avLst/>
                <a:gdLst>
                  <a:gd name="T0" fmla="*/ 20 w 28"/>
                  <a:gd name="T1" fmla="*/ 0 h 15"/>
                  <a:gd name="T2" fmla="*/ 16 w 28"/>
                  <a:gd name="T3" fmla="*/ 0 h 15"/>
                  <a:gd name="T4" fmla="*/ 14 w 28"/>
                  <a:gd name="T5" fmla="*/ 3 h 15"/>
                  <a:gd name="T6" fmla="*/ 13 w 28"/>
                  <a:gd name="T7" fmla="*/ 0 h 15"/>
                  <a:gd name="T8" fmla="*/ 8 w 28"/>
                  <a:gd name="T9" fmla="*/ 0 h 15"/>
                  <a:gd name="T10" fmla="*/ 0 w 28"/>
                  <a:gd name="T11" fmla="*/ 7 h 15"/>
                  <a:gd name="T12" fmla="*/ 0 w 28"/>
                  <a:gd name="T13" fmla="*/ 15 h 15"/>
                  <a:gd name="T14" fmla="*/ 5 w 28"/>
                  <a:gd name="T15" fmla="*/ 15 h 15"/>
                  <a:gd name="T16" fmla="*/ 5 w 28"/>
                  <a:gd name="T17" fmla="*/ 8 h 15"/>
                  <a:gd name="T18" fmla="*/ 7 w 28"/>
                  <a:gd name="T19" fmla="*/ 8 h 15"/>
                  <a:gd name="T20" fmla="*/ 7 w 28"/>
                  <a:gd name="T21" fmla="*/ 15 h 15"/>
                  <a:gd name="T22" fmla="*/ 21 w 28"/>
                  <a:gd name="T23" fmla="*/ 15 h 15"/>
                  <a:gd name="T24" fmla="*/ 21 w 28"/>
                  <a:gd name="T25" fmla="*/ 8 h 15"/>
                  <a:gd name="T26" fmla="*/ 23 w 28"/>
                  <a:gd name="T27" fmla="*/ 8 h 15"/>
                  <a:gd name="T28" fmla="*/ 23 w 28"/>
                  <a:gd name="T29" fmla="*/ 15 h 15"/>
                  <a:gd name="T30" fmla="*/ 28 w 28"/>
                  <a:gd name="T31" fmla="*/ 15 h 15"/>
                  <a:gd name="T32" fmla="*/ 28 w 28"/>
                  <a:gd name="T33" fmla="*/ 7 h 15"/>
                  <a:gd name="T34" fmla="*/ 20 w 28"/>
                  <a:gd name="T3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5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7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1200">
                  <a:solidFill>
                    <a:prstClr val="black"/>
                  </a:solidFill>
                  <a:cs typeface="Helvetic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39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09330"/>
            <a:ext cx="8352929" cy="72738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長者健康整合評估</a:t>
            </a:r>
            <a:endParaRPr lang="zh-TW" altLang="en-US" sz="3600" dirty="0"/>
          </a:p>
        </p:txBody>
      </p:sp>
      <p:pic>
        <p:nvPicPr>
          <p:cNvPr id="5" name="圖片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5202" t="13342" r="28880" b="24381"/>
          <a:stretch/>
        </p:blipFill>
        <p:spPr>
          <a:xfrm>
            <a:off x="293936" y="1127563"/>
            <a:ext cx="8606224" cy="51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6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- Lab Coat Hooks &amp; M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6192" r="5962" b="7138"/>
          <a:stretch/>
        </p:blipFill>
        <p:spPr bwMode="auto">
          <a:xfrm>
            <a:off x="1529662" y="3091547"/>
            <a:ext cx="2357597" cy="15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65" y="331043"/>
            <a:ext cx="3990649" cy="28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8D"/>
      </a:accent1>
      <a:accent2>
        <a:srgbClr val="4F8940"/>
      </a:accent2>
      <a:accent3>
        <a:srgbClr val="FBC93E"/>
      </a:accent3>
      <a:accent4>
        <a:srgbClr val="8C297A"/>
      </a:accent4>
      <a:accent5>
        <a:srgbClr val="C53246"/>
      </a:accent5>
      <a:accent6>
        <a:srgbClr val="29A4B1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8D"/>
      </a:accent1>
      <a:accent2>
        <a:srgbClr val="4F8940"/>
      </a:accent2>
      <a:accent3>
        <a:srgbClr val="FBC93E"/>
      </a:accent3>
      <a:accent4>
        <a:srgbClr val="8C297A"/>
      </a:accent4>
      <a:accent5>
        <a:srgbClr val="C53246"/>
      </a:accent5>
      <a:accent6>
        <a:srgbClr val="29A4B1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93</Words>
  <Application>Microsoft Office PowerPoint</Application>
  <PresentationFormat>如螢幕大小 (4:3)</PresentationFormat>
  <Paragraphs>15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華康中圓體(P)</vt:lpstr>
      <vt:lpstr>微軟正黑體</vt:lpstr>
      <vt:lpstr>新細明體</vt:lpstr>
      <vt:lpstr>Calibri</vt:lpstr>
      <vt:lpstr>Cooper Black</vt:lpstr>
      <vt:lpstr>Helvetica</vt:lpstr>
      <vt:lpstr>Times New Roman</vt:lpstr>
      <vt:lpstr>Wingdings</vt:lpstr>
      <vt:lpstr>Office 佈景主題</vt:lpstr>
      <vt:lpstr>長者功能整合式評估</vt:lpstr>
      <vt:lpstr>PowerPoint 簡報</vt:lpstr>
      <vt:lpstr>收案對象(一年乙次)</vt:lpstr>
      <vt:lpstr>PowerPoint 簡報</vt:lpstr>
      <vt:lpstr>PowerPoint 簡報</vt:lpstr>
      <vt:lpstr>PowerPoint 簡報</vt:lpstr>
      <vt:lpstr>長者健康整合評估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蔡欣淳</dc:creator>
  <cp:lastModifiedBy>周宜慧</cp:lastModifiedBy>
  <cp:revision>412</cp:revision>
  <cp:lastPrinted>2021-01-20T00:37:28Z</cp:lastPrinted>
  <dcterms:modified xsi:type="dcterms:W3CDTF">2024-02-21T03:07:33Z</dcterms:modified>
</cp:coreProperties>
</file>