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y="6858000" cx="9144000"/>
  <p:notesSz cx="6807200" cy="99393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90" roundtripDataSignature="AMtx7mgzhU00EKNp9OPpZq5g+5e4rV5u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0" Type="http://customschemas.google.com/relationships/presentationmetadata" Target="meta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7" y="5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5841" y="5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7" y="9440648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5841" y="9440648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1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20b15b8a5_18_419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620b15b8a5_18_419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620b15b8a5_18_42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620b15b8a5_18_42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20b15b8a5_18_44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620b15b8a5_18_44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20b15b8a5_18_48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620b15b8a5_18_48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620b15b8a5_18_49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620b15b8a5_18_49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20b15b8a5_18_49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620b15b8a5_18_49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620b15b8a5_18_50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620b15b8a5_18_50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620b15b8a5_18_51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620b15b8a5_18_51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620b15b8a5_18_521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620b15b8a5_18_521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620b15b8a5_18_52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620b15b8a5_18_52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20b15b8a5_18_532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2620b15b8a5_18_532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20b15b8a5_18_53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620b15b8a5_18_53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20b15b8a5_18_54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620b15b8a5_18_54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620b15b8a5_18_550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620b15b8a5_18_550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20b15b8a5_18_55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620b15b8a5_18_55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20b15b8a5_18_561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620b15b8a5_18_561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620b15b8a5_18_56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620b15b8a5_18_56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620b15b8a5_18_590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620b15b8a5_18_590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20b15b8a5_18_62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620b15b8a5_18_62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20b15b8a5_18_63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2620b15b8a5_18_63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2620b15b8a5_18_635:notes"/>
          <p:cNvSpPr txBox="1"/>
          <p:nvPr>
            <p:ph idx="12" type="sldNum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3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620b15b8a5_18_64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2620b15b8a5_18_64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620b15b8a5_18_645:notes"/>
          <p:cNvSpPr txBox="1"/>
          <p:nvPr>
            <p:ph idx="12" type="sldNum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620b15b8a5_18_65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620b15b8a5_18_65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620b15b8a5_18_13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620b15b8a5_18_13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620b15b8a5_18_14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620b15b8a5_18_14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620b15b8a5_18_149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620b15b8a5_18_149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620b15b8a5_18_15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620b15b8a5_18_15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620b15b8a5_18_17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2620b15b8a5_18_17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620b15b8a5_18_21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620b15b8a5_18_21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620b15b8a5_18_22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2620b15b8a5_18_22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620b15b8a5_18_22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620b15b8a5_18_22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620b15b8a5_18_23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2620b15b8a5_18_23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620b15b8a5_18_24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2620b15b8a5_18_24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620b15b8a5_18_251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620b15b8a5_18_251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620b15b8a5_18_25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2620b15b8a5_18_25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620b15b8a5_18_262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2620b15b8a5_18_262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620b15b8a5_18_26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2620b15b8a5_18_26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620b15b8a5_18_27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2620b15b8a5_18_27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620b15b8a5_18_280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2620b15b8a5_18_280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620b15b8a5_18_389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620b15b8a5_18_389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620b15b8a5_18_28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2620b15b8a5_18_28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620b15b8a5_18_291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2620b15b8a5_18_291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620b15b8a5_18_29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2620b15b8a5_18_29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620b15b8a5_18_320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2620b15b8a5_18_320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620b15b8a5_18_35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2620b15b8a5_18_35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620b15b8a5_18_36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2620b15b8a5_18_36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g2620b15b8a5_18_365:notes"/>
          <p:cNvSpPr txBox="1"/>
          <p:nvPr>
            <p:ph idx="12" type="sldNum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620b15b8a5_18_37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g2620b15b8a5_18_37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2620b15b8a5_18_375:notes"/>
          <p:cNvSpPr txBox="1"/>
          <p:nvPr>
            <p:ph idx="12" type="sldNum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620b15b8a5_18_38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2620b15b8a5_18_38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8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620b15b8a5_18_39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620b15b8a5_18_39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9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0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1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2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12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3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4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4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5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5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620b15b8a5_18_0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g2620b15b8a5_18_0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620b15b8a5_18_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g2620b15b8a5_18_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620b15b8a5_18_11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2620b15b8a5_18_11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620b15b8a5_18_401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2620b15b8a5_18_401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620b15b8a5_18_17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2620b15b8a5_18_17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620b15b8a5_18_2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g2620b15b8a5_18_2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620b15b8a5_18_29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g2620b15b8a5_18_29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620b15b8a5_18_36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g2620b15b8a5_18_36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620b15b8a5_18_40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g2620b15b8a5_18_40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620b15b8a5_18_46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g2620b15b8a5_18_46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620b15b8a5_18_69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g2620b15b8a5_18_69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620b15b8a5_18_10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g2620b15b8a5_18_10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620b15b8a5_18_11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g2620b15b8a5_18_11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2620b15b8a5_18_114:notes"/>
          <p:cNvSpPr txBox="1"/>
          <p:nvPr>
            <p:ph idx="12" type="sldNum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620b15b8a5_18_124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8" name="Google Shape;898;g2620b15b8a5_18_124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g2620b15b8a5_18_124:notes"/>
          <p:cNvSpPr txBox="1"/>
          <p:nvPr>
            <p:ph idx="12" type="sldNum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620b15b8a5_18_408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620b15b8a5_18_408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620b15b8a5_18_133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g2620b15b8a5_18_133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6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7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5" name="Google Shape;925;p17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17:notes"/>
          <p:cNvSpPr txBox="1"/>
          <p:nvPr>
            <p:ph idx="12" type="sldNum"/>
          </p:nvPr>
        </p:nvSpPr>
        <p:spPr>
          <a:xfrm>
            <a:off x="3855841" y="9440648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8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6" name="Google Shape;936;p18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18:notes"/>
          <p:cNvSpPr txBox="1"/>
          <p:nvPr>
            <p:ph idx="12" type="sldNum"/>
          </p:nvPr>
        </p:nvSpPr>
        <p:spPr>
          <a:xfrm>
            <a:off x="3855841" y="9440648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75" spcFirstLastPara="1" rIns="9147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9:notes"/>
          <p:cNvSpPr txBox="1"/>
          <p:nvPr>
            <p:ph idx="1" type="body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9:notes"/>
          <p:cNvSpPr/>
          <p:nvPr>
            <p:ph idx="2" type="sldImg"/>
          </p:nvPr>
        </p:nvSpPr>
        <p:spPr>
          <a:xfrm>
            <a:off x="1169988" y="124618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620b15b8a5_18_415:notes"/>
          <p:cNvSpPr txBox="1"/>
          <p:nvPr>
            <p:ph idx="1" type="body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anchorCtr="0" anchor="t" bIns="45725" lIns="91475" spcFirstLastPara="1" rIns="9147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2620b15b8a5_18_415:notes"/>
          <p:cNvSpPr/>
          <p:nvPr>
            <p:ph idx="2" type="sldImg"/>
          </p:nvPr>
        </p:nvSpPr>
        <p:spPr>
          <a:xfrm>
            <a:off x="1169988" y="124618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空白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6" y="1452"/>
            <a:ext cx="9143354" cy="6856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2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22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b="0" sz="110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空白">
  <p:cSld name="3_空白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2" y="0"/>
            <a:ext cx="914335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3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23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b="0" sz="110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>
  <p:cSld name="空白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2" y="0"/>
            <a:ext cx="914335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24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24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b="0" sz="110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空白">
  <p:cSld name="2_空白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25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25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b="0" lang="zh-TW" sz="110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b="0" sz="110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bg>
      <p:bgPr>
        <a:solidFill>
          <a:schemeClr val="dk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空白">
  <p:cSld name="5_空白">
    <p:bg>
      <p:bgPr>
        <a:solidFill>
          <a:schemeClr val="lt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3093" y="5437189"/>
            <a:ext cx="3820907" cy="142081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3676" cy="8385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cxnSp>
        <p:nvCxnSpPr>
          <p:cNvPr id="11" name="Google Shape;11;p21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1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100" u="none" cap="none" strike="noStrike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b="0" i="0" lang="zh-TW" sz="1100" u="none" cap="none" strike="noStrike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b="0" sz="110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slide" Target="/ppt/slides/slide12.xml"/><Relationship Id="rId5" Type="http://schemas.openxmlformats.org/officeDocument/2006/relationships/slide" Target="/ppt/slides/slide14.xml"/><Relationship Id="rId6" Type="http://schemas.openxmlformats.org/officeDocument/2006/relationships/slide" Target="/ppt/slides/slide13.xml"/><Relationship Id="rId7" Type="http://schemas.openxmlformats.org/officeDocument/2006/relationships/slide" Target="/ppt/slides/slide16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slide" Target="/ppt/slides/slide27.xml"/><Relationship Id="rId5" Type="http://schemas.openxmlformats.org/officeDocument/2006/relationships/slide" Target="/ppt/slides/slide14.xml"/><Relationship Id="rId6" Type="http://schemas.openxmlformats.org/officeDocument/2006/relationships/slide" Target="/ppt/slides/slide13.xml"/><Relationship Id="rId7" Type="http://schemas.openxmlformats.org/officeDocument/2006/relationships/slide" Target="/ppt/slides/slide1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9.jpg"/><Relationship Id="rId6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Relationship Id="rId4" Type="http://schemas.openxmlformats.org/officeDocument/2006/relationships/slide" Target="/ppt/slides/slide38.xml"/><Relationship Id="rId5" Type="http://schemas.openxmlformats.org/officeDocument/2006/relationships/slide" Target="/ppt/slides/slide40.xml"/><Relationship Id="rId6" Type="http://schemas.openxmlformats.org/officeDocument/2006/relationships/slide" Target="/ppt/slides/slide39.xml"/><Relationship Id="rId7" Type="http://schemas.openxmlformats.org/officeDocument/2006/relationships/slide" Target="/ppt/slides/slide42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jpg"/><Relationship Id="rId4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png"/><Relationship Id="rId4" Type="http://schemas.openxmlformats.org/officeDocument/2006/relationships/slide" Target="/ppt/slides/slide53.xml"/><Relationship Id="rId5" Type="http://schemas.openxmlformats.org/officeDocument/2006/relationships/slide" Target="/ppt/slides/slide40.xml"/><Relationship Id="rId6" Type="http://schemas.openxmlformats.org/officeDocument/2006/relationships/slide" Target="/ppt/slides/slide39.xml"/><Relationship Id="rId7" Type="http://schemas.openxmlformats.org/officeDocument/2006/relationships/slide" Target="/ppt/slides/slide4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9.jpg"/><Relationship Id="rId6" Type="http://schemas.openxmlformats.org/officeDocument/2006/relationships/image" Target="../media/image3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.png"/><Relationship Id="rId4" Type="http://schemas.openxmlformats.org/officeDocument/2006/relationships/slide" Target="/ppt/slides/slide61.xml"/><Relationship Id="rId5" Type="http://schemas.openxmlformats.org/officeDocument/2006/relationships/slide" Target="/ppt/slides/slide63.xml"/><Relationship Id="rId6" Type="http://schemas.openxmlformats.org/officeDocument/2006/relationships/slide" Target="/ppt/slides/slide62.xml"/><Relationship Id="rId7" Type="http://schemas.openxmlformats.org/officeDocument/2006/relationships/slide" Target="/ppt/slides/slide65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7.jpg"/><Relationship Id="rId4" Type="http://schemas.openxmlformats.org/officeDocument/2006/relationships/image" Target="../media/image2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.png"/><Relationship Id="rId4" Type="http://schemas.openxmlformats.org/officeDocument/2006/relationships/slide" Target="/ppt/slides/slide76.xml"/><Relationship Id="rId5" Type="http://schemas.openxmlformats.org/officeDocument/2006/relationships/slide" Target="/ppt/slides/slide63.xml"/><Relationship Id="rId6" Type="http://schemas.openxmlformats.org/officeDocument/2006/relationships/slide" Target="/ppt/slides/slide62.xml"/><Relationship Id="rId7" Type="http://schemas.openxmlformats.org/officeDocument/2006/relationships/slide" Target="/ppt/slides/slide6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9.jpg"/><Relationship Id="rId6" Type="http://schemas.openxmlformats.org/officeDocument/2006/relationships/image" Target="../media/image3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9.jpg"/><Relationship Id="rId6" Type="http://schemas.openxmlformats.org/officeDocument/2006/relationships/image" Target="../media/image3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1"/>
          <p:cNvCxnSpPr/>
          <p:nvPr/>
        </p:nvCxnSpPr>
        <p:spPr>
          <a:xfrm>
            <a:off x="685799" y="3175286"/>
            <a:ext cx="7969827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1"/>
          <p:cNvCxnSpPr/>
          <p:nvPr/>
        </p:nvCxnSpPr>
        <p:spPr>
          <a:xfrm>
            <a:off x="685800" y="1473577"/>
            <a:ext cx="7969827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1"/>
          <p:cNvSpPr txBox="1"/>
          <p:nvPr/>
        </p:nvSpPr>
        <p:spPr>
          <a:xfrm>
            <a:off x="587662" y="1957335"/>
            <a:ext cx="816609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5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新竹市幸福保衛站</a:t>
            </a:r>
            <a:endParaRPr b="1" i="0" sz="5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" name="Google Shape;38;p1"/>
          <p:cNvSpPr txBox="1"/>
          <p:nvPr/>
        </p:nvSpPr>
        <p:spPr>
          <a:xfrm>
            <a:off x="3210650" y="3772553"/>
            <a:ext cx="230264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學校宣導用</a:t>
            </a:r>
            <a:endParaRPr i="0" sz="3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620b15b8a5_18_419"/>
          <p:cNvSpPr/>
          <p:nvPr/>
        </p:nvSpPr>
        <p:spPr>
          <a:xfrm rot="-5400000">
            <a:off x="4533995" y="-255029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8" name="Google Shape;98;g2620b15b8a5_18_419"/>
          <p:cNvSpPr txBox="1"/>
          <p:nvPr/>
        </p:nvSpPr>
        <p:spPr>
          <a:xfrm>
            <a:off x="657395" y="530335"/>
            <a:ext cx="807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g2620b15b8a5_18_419"/>
          <p:cNvSpPr txBox="1"/>
          <p:nvPr/>
        </p:nvSpPr>
        <p:spPr>
          <a:xfrm>
            <a:off x="620439" y="2031169"/>
            <a:ext cx="83658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b="1" lang="zh-TW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20b15b8a5_18_425"/>
          <p:cNvSpPr/>
          <p:nvPr/>
        </p:nvSpPr>
        <p:spPr>
          <a:xfrm rot="-5400000">
            <a:off x="4533995" y="-2593427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5" name="Google Shape;105;g2620b15b8a5_18_425"/>
          <p:cNvSpPr txBox="1"/>
          <p:nvPr/>
        </p:nvSpPr>
        <p:spPr>
          <a:xfrm>
            <a:off x="575099" y="44087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「合作」的圖片搜尋結果" id="106" name="Google Shape;106;g2620b15b8a5_18_4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g2620b15b8a5_18_425"/>
          <p:cNvGrpSpPr/>
          <p:nvPr/>
        </p:nvGrpSpPr>
        <p:grpSpPr>
          <a:xfrm>
            <a:off x="2430161" y="1751018"/>
            <a:ext cx="4822763" cy="4062989"/>
            <a:chOff x="854412" y="177507"/>
            <a:chExt cx="4822763" cy="4062989"/>
          </a:xfrm>
        </p:grpSpPr>
        <p:sp>
          <p:nvSpPr>
            <p:cNvPr id="108" name="Google Shape;108;g2620b15b8a5_18_425"/>
            <p:cNvSpPr/>
            <p:nvPr/>
          </p:nvSpPr>
          <p:spPr>
            <a:xfrm>
              <a:off x="2372232" y="177507"/>
              <a:ext cx="1575300" cy="446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g2620b15b8a5_18_425"/>
            <p:cNvSpPr txBox="1"/>
            <p:nvPr/>
          </p:nvSpPr>
          <p:spPr>
            <a:xfrm>
              <a:off x="2394022" y="199297"/>
              <a:ext cx="15318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110" name="Google Shape;110;g2620b15b8a5_18_425"/>
            <p:cNvSpPr/>
            <p:nvPr/>
          </p:nvSpPr>
          <p:spPr>
            <a:xfrm>
              <a:off x="1670735" y="473606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g2620b15b8a5_18_425"/>
            <p:cNvSpPr/>
            <p:nvPr/>
          </p:nvSpPr>
          <p:spPr>
            <a:xfrm>
              <a:off x="4431275" y="1850705"/>
              <a:ext cx="1245900" cy="689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g2620b15b8a5_18_425"/>
            <p:cNvSpPr txBox="1"/>
            <p:nvPr/>
          </p:nvSpPr>
          <p:spPr>
            <a:xfrm>
              <a:off x="4464921" y="1884351"/>
              <a:ext cx="11784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3" name="Google Shape;113;g2620b15b8a5_18_425"/>
            <p:cNvSpPr/>
            <p:nvPr/>
          </p:nvSpPr>
          <p:spPr>
            <a:xfrm>
              <a:off x="1670573" y="533053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g2620b15b8a5_18_425"/>
            <p:cNvSpPr/>
            <p:nvPr/>
          </p:nvSpPr>
          <p:spPr>
            <a:xfrm>
              <a:off x="2300494" y="3751796"/>
              <a:ext cx="1737300" cy="488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g2620b15b8a5_18_425"/>
            <p:cNvSpPr txBox="1"/>
            <p:nvPr/>
          </p:nvSpPr>
          <p:spPr>
            <a:xfrm>
              <a:off x="2324355" y="3775657"/>
              <a:ext cx="1689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1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116" name="Google Shape;116;g2620b15b8a5_18_425"/>
            <p:cNvSpPr/>
            <p:nvPr/>
          </p:nvSpPr>
          <p:spPr>
            <a:xfrm>
              <a:off x="1294142" y="536462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g2620b15b8a5_18_425"/>
            <p:cNvSpPr/>
            <p:nvPr/>
          </p:nvSpPr>
          <p:spPr>
            <a:xfrm>
              <a:off x="854412" y="1873904"/>
              <a:ext cx="873300" cy="656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g2620b15b8a5_18_425"/>
            <p:cNvSpPr txBox="1"/>
            <p:nvPr/>
          </p:nvSpPr>
          <p:spPr>
            <a:xfrm>
              <a:off x="886476" y="1905968"/>
              <a:ext cx="8094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119" name="Google Shape;119;g2620b15b8a5_18_425"/>
            <p:cNvSpPr/>
            <p:nvPr/>
          </p:nvSpPr>
          <p:spPr>
            <a:xfrm>
              <a:off x="1293509" y="472879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" name="Google Shape;120;g2620b15b8a5_18_425">
            <a:hlinkClick action="ppaction://hlinksldjump" r:id="rId4"/>
          </p:cNvPr>
          <p:cNvSpPr txBox="1"/>
          <p:nvPr/>
        </p:nvSpPr>
        <p:spPr>
          <a:xfrm>
            <a:off x="5766892" y="1623018"/>
            <a:ext cx="1962300" cy="637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121" name="Google Shape;121;g2620b15b8a5_18_425">
            <a:hlinkClick action="ppaction://hlinksldjump" r:id="rId5"/>
          </p:cNvPr>
          <p:cNvSpPr txBox="1"/>
          <p:nvPr/>
        </p:nvSpPr>
        <p:spPr>
          <a:xfrm>
            <a:off x="7459435" y="3576384"/>
            <a:ext cx="1088400" cy="338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122" name="Google Shape;122;g2620b15b8a5_18_425">
            <a:hlinkClick action="ppaction://hlinksldjump" r:id="rId6"/>
          </p:cNvPr>
          <p:cNvSpPr txBox="1"/>
          <p:nvPr/>
        </p:nvSpPr>
        <p:spPr>
          <a:xfrm>
            <a:off x="5836721" y="5313238"/>
            <a:ext cx="21045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123" name="Google Shape;123;g2620b15b8a5_18_425">
            <a:hlinkClick action="ppaction://hlinksldjump" r:id="rId7"/>
          </p:cNvPr>
          <p:cNvSpPr txBox="1"/>
          <p:nvPr/>
        </p:nvSpPr>
        <p:spPr>
          <a:xfrm>
            <a:off x="437322" y="3478034"/>
            <a:ext cx="16440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620b15b8a5_18_448"/>
          <p:cNvSpPr txBox="1"/>
          <p:nvPr/>
        </p:nvSpPr>
        <p:spPr>
          <a:xfrm>
            <a:off x="634160" y="71615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g2620b15b8a5_18_448"/>
          <p:cNvSpPr/>
          <p:nvPr/>
        </p:nvSpPr>
        <p:spPr>
          <a:xfrm>
            <a:off x="956196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30" name="Google Shape;130;g2620b15b8a5_18_448"/>
          <p:cNvGrpSpPr/>
          <p:nvPr/>
        </p:nvGrpSpPr>
        <p:grpSpPr>
          <a:xfrm>
            <a:off x="1570171" y="2190795"/>
            <a:ext cx="534086" cy="615592"/>
            <a:chOff x="5844088" y="2600655"/>
            <a:chExt cx="534460" cy="615592"/>
          </a:xfrm>
        </p:grpSpPr>
        <p:grpSp>
          <p:nvGrpSpPr>
            <p:cNvPr id="131" name="Google Shape;131;g2620b15b8a5_18_448"/>
            <p:cNvGrpSpPr/>
            <p:nvPr/>
          </p:nvGrpSpPr>
          <p:grpSpPr>
            <a:xfrm rot="8489501">
              <a:off x="6012958" y="2653818"/>
              <a:ext cx="216141" cy="555552"/>
              <a:chOff x="6011261" y="2543519"/>
              <a:chExt cx="242348" cy="622911"/>
            </a:xfrm>
          </p:grpSpPr>
          <p:sp>
            <p:nvSpPr>
              <p:cNvPr id="132" name="Google Shape;132;g2620b15b8a5_18_448"/>
              <p:cNvSpPr/>
              <p:nvPr/>
            </p:nvSpPr>
            <p:spPr>
              <a:xfrm>
                <a:off x="6019303" y="2543519"/>
                <a:ext cx="217195" cy="201284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3" name="Google Shape;133;g2620b15b8a5_18_448"/>
              <p:cNvSpPr/>
              <p:nvPr/>
            </p:nvSpPr>
            <p:spPr>
              <a:xfrm>
                <a:off x="6011261" y="2721930"/>
                <a:ext cx="242348" cy="444500"/>
              </a:xfrm>
              <a:custGeom>
                <a:rect b="b" l="l" r="r" t="t"/>
                <a:pathLst>
                  <a:path extrusionOk="0" h="444500" w="2159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4" name="Google Shape;134;g2620b15b8a5_18_448"/>
              <p:cNvSpPr/>
              <p:nvPr/>
            </p:nvSpPr>
            <p:spPr>
              <a:xfrm>
                <a:off x="6100764" y="2573365"/>
                <a:ext cx="64073" cy="60536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35" name="Google Shape;135;g2620b15b8a5_18_448"/>
            <p:cNvSpPr/>
            <p:nvPr/>
          </p:nvSpPr>
          <p:spPr>
            <a:xfrm>
              <a:off x="5844088" y="2600655"/>
              <a:ext cx="182555" cy="195346"/>
            </a:xfrm>
            <a:custGeom>
              <a:rect b="b" l="l" r="r" t="t"/>
              <a:pathLst>
                <a:path extrusionOk="0" h="148552" w="152447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cap="rnd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36" name="Google Shape;136;g2620b15b8a5_18_448"/>
          <p:cNvSpPr txBox="1"/>
          <p:nvPr/>
        </p:nvSpPr>
        <p:spPr>
          <a:xfrm>
            <a:off x="1128300" y="2991725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620b15b8a5_18_448"/>
          <p:cNvSpPr/>
          <p:nvPr/>
        </p:nvSpPr>
        <p:spPr>
          <a:xfrm>
            <a:off x="1256874" y="2901887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g2620b15b8a5_18_448"/>
          <p:cNvSpPr/>
          <p:nvPr/>
        </p:nvSpPr>
        <p:spPr>
          <a:xfrm>
            <a:off x="3613256" y="1906873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g2620b15b8a5_18_448"/>
          <p:cNvSpPr/>
          <p:nvPr/>
        </p:nvSpPr>
        <p:spPr>
          <a:xfrm>
            <a:off x="3887827" y="2931748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" name="Google Shape;140;g2620b15b8a5_18_448"/>
          <p:cNvSpPr txBox="1"/>
          <p:nvPr/>
        </p:nvSpPr>
        <p:spPr>
          <a:xfrm>
            <a:off x="3737061" y="2972663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620b15b8a5_18_448"/>
          <p:cNvSpPr txBox="1"/>
          <p:nvPr/>
        </p:nvSpPr>
        <p:spPr>
          <a:xfrm>
            <a:off x="956196" y="3854894"/>
            <a:ext cx="1707600" cy="591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142" name="Google Shape;142;g2620b15b8a5_18_448"/>
          <p:cNvSpPr txBox="1"/>
          <p:nvPr/>
        </p:nvSpPr>
        <p:spPr>
          <a:xfrm>
            <a:off x="3574644" y="3859990"/>
            <a:ext cx="20412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143" name="Google Shape;143;g2620b15b8a5_18_448"/>
          <p:cNvPicPr preferRelativeResize="0"/>
          <p:nvPr/>
        </p:nvPicPr>
        <p:blipFill rotWithShape="1">
          <a:blip r:embed="rId3">
            <a:alphaModFix/>
          </a:blip>
          <a:srcRect b="3916" l="5546" r="22141" t="2169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幸福保衛站培文1\幸福保衛站照片\送件照片\學童填寫表格.jpg" id="144" name="Google Shape;144;g2620b15b8a5_18_448"/>
          <p:cNvPicPr preferRelativeResize="0"/>
          <p:nvPr/>
        </p:nvPicPr>
        <p:blipFill rotWithShape="1">
          <a:blip r:embed="rId4">
            <a:alphaModFix/>
          </a:blip>
          <a:srcRect b="0" l="14786" r="16664" t="0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620b15b8a5_18_448"/>
          <p:cNvSpPr/>
          <p:nvPr/>
        </p:nvSpPr>
        <p:spPr>
          <a:xfrm>
            <a:off x="6327269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g2620b15b8a5_18_448"/>
          <p:cNvSpPr/>
          <p:nvPr/>
        </p:nvSpPr>
        <p:spPr>
          <a:xfrm>
            <a:off x="6640705" y="2884424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7" name="Google Shape;147;g2620b15b8a5_18_448"/>
          <p:cNvSpPr txBox="1"/>
          <p:nvPr/>
        </p:nvSpPr>
        <p:spPr>
          <a:xfrm>
            <a:off x="6538817" y="2949211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2620b15b8a5_18_4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620b15b8a5_18_448"/>
          <p:cNvSpPr txBox="1"/>
          <p:nvPr/>
        </p:nvSpPr>
        <p:spPr>
          <a:xfrm>
            <a:off x="6232071" y="3859991"/>
            <a:ext cx="18510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50" name="Google Shape;150;g2620b15b8a5_18_448"/>
          <p:cNvGrpSpPr/>
          <p:nvPr/>
        </p:nvGrpSpPr>
        <p:grpSpPr>
          <a:xfrm>
            <a:off x="6943529" y="2304013"/>
            <a:ext cx="474492" cy="431800"/>
            <a:chOff x="7002741" y="4415743"/>
            <a:chExt cx="507424" cy="461670"/>
          </a:xfrm>
        </p:grpSpPr>
        <p:grpSp>
          <p:nvGrpSpPr>
            <p:cNvPr id="151" name="Google Shape;151;g2620b15b8a5_18_448"/>
            <p:cNvGrpSpPr/>
            <p:nvPr/>
          </p:nvGrpSpPr>
          <p:grpSpPr>
            <a:xfrm>
              <a:off x="7002741" y="4415743"/>
              <a:ext cx="507424" cy="461670"/>
              <a:chOff x="7002966" y="4415883"/>
              <a:chExt cx="602999" cy="548627"/>
            </a:xfrm>
          </p:grpSpPr>
          <p:sp>
            <p:nvSpPr>
              <p:cNvPr id="152" name="Google Shape;152;g2620b15b8a5_18_448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rect b="b" l="l" r="r" t="t"/>
                <a:pathLst>
                  <a:path extrusionOk="0" h="548627" w="602999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53" name="Google Shape;153;g2620b15b8a5_18_448"/>
              <p:cNvSpPr/>
              <p:nvPr/>
            </p:nvSpPr>
            <p:spPr>
              <a:xfrm>
                <a:off x="7396226" y="4776929"/>
                <a:ext cx="201958" cy="165298"/>
              </a:xfrm>
              <a:custGeom>
                <a:rect b="b" l="l" r="r" t="t"/>
                <a:pathLst>
                  <a:path extrusionOk="0" h="227214" w="238298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54" name="Google Shape;154;g2620b15b8a5_18_448"/>
            <p:cNvSpPr/>
            <p:nvPr/>
          </p:nvSpPr>
          <p:spPr>
            <a:xfrm>
              <a:off x="7077640" y="4605989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5" name="Google Shape;155;g2620b15b8a5_18_448"/>
            <p:cNvSpPr/>
            <p:nvPr/>
          </p:nvSpPr>
          <p:spPr>
            <a:xfrm>
              <a:off x="7074246" y="4517726"/>
              <a:ext cx="365113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6" name="Google Shape;156;g2620b15b8a5_18_448"/>
            <p:cNvSpPr/>
            <p:nvPr/>
          </p:nvSpPr>
          <p:spPr>
            <a:xfrm>
              <a:off x="7089519" y="4685767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7" name="Google Shape;157;g2620b15b8a5_18_448"/>
            <p:cNvSpPr/>
            <p:nvPr/>
          </p:nvSpPr>
          <p:spPr>
            <a:xfrm>
              <a:off x="7081034" y="4767241"/>
              <a:ext cx="246134" cy="0"/>
            </a:xfrm>
            <a:custGeom>
              <a:rect b="b" l="l" r="r" t="t"/>
              <a:pathLst>
                <a:path extrusionOk="0" h="21777" w="363297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58" name="Google Shape;158;g2620b15b8a5_18_448"/>
          <p:cNvSpPr/>
          <p:nvPr/>
        </p:nvSpPr>
        <p:spPr>
          <a:xfrm>
            <a:off x="4107446" y="2185182"/>
            <a:ext cx="641499" cy="605895"/>
          </a:xfrm>
          <a:custGeom>
            <a:rect b="b" l="l" r="r" t="t"/>
            <a:pathLst>
              <a:path extrusionOk="0" h="21252" w="21394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g2620b15b8a5_18_448"/>
          <p:cNvSpPr/>
          <p:nvPr/>
        </p:nvSpPr>
        <p:spPr>
          <a:xfrm rot="-5400000">
            <a:off x="4551247" y="-235164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20b15b8a5_18_483"/>
          <p:cNvSpPr txBox="1"/>
          <p:nvPr/>
        </p:nvSpPr>
        <p:spPr>
          <a:xfrm>
            <a:off x="622891" y="1365625"/>
            <a:ext cx="8240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教育處接獲學童取餐資料派案至取餐個案就讀學校(以電子郵件方式通報) </a:t>
            </a:r>
            <a:r>
              <a:rPr b="1" lang="zh-TW" sz="32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Google Shape;165;g2620b15b8a5_18_483"/>
          <p:cNvSpPr/>
          <p:nvPr/>
        </p:nvSpPr>
        <p:spPr>
          <a:xfrm rot="-5400000">
            <a:off x="4499491" y="-268831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" name="Google Shape;166;g2620b15b8a5_18_483"/>
          <p:cNvSpPr txBox="1"/>
          <p:nvPr/>
        </p:nvSpPr>
        <p:spPr>
          <a:xfrm>
            <a:off x="540595" y="36973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通報流程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g2620b15b8a5_18_4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641556" y="3673949"/>
            <a:ext cx="4562165" cy="256621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68" name="Google Shape;168;g2620b15b8a5_18_4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551" y="4140626"/>
            <a:ext cx="4007453" cy="225419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69" name="Google Shape;169;g2620b15b8a5_18_4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5959" y="5025753"/>
            <a:ext cx="2394711" cy="1266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hccitysbir.org/images/index-footer-logo-02.png" id="170" name="Google Shape;170;g2620b15b8a5_18_4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5959" y="5025753"/>
            <a:ext cx="2225161" cy="628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20b15b8a5_18_493"/>
          <p:cNvSpPr txBox="1"/>
          <p:nvPr/>
        </p:nvSpPr>
        <p:spPr>
          <a:xfrm>
            <a:off x="1863306" y="2688027"/>
            <a:ext cx="5745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學校協助事項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20b15b8a5_18_497"/>
          <p:cNvSpPr txBox="1"/>
          <p:nvPr/>
        </p:nvSpPr>
        <p:spPr>
          <a:xfrm>
            <a:off x="622892" y="1385030"/>
            <a:ext cx="7893300" cy="6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1.請各校承辦人務必加入新竹市幸福保衛站學校LINE群組。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2.接獲教育處派案後(以電子郵件方式通報)，請回覆有收到案件(電子郵件或LINE群組回覆)。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3.接獲學童取餐訊息，請校方瞭解學生狀況，於</a:t>
            </a:r>
            <a:r>
              <a:rPr b="1" lang="zh-TW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24小時</a:t>
            </a: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內進行個案訪談。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4.單純個案直接提供協助，多元複雜個案則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通報相關單位或通報關懷E起來，由社工師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親訪、評估需求，相關局處協助。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g2620b15b8a5_18_497"/>
          <p:cNvSpPr/>
          <p:nvPr/>
        </p:nvSpPr>
        <p:spPr>
          <a:xfrm rot="-5400000">
            <a:off x="4499491" y="-263167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2" name="Google Shape;182;g2620b15b8a5_18_497"/>
          <p:cNvSpPr txBox="1"/>
          <p:nvPr/>
        </p:nvSpPr>
        <p:spPr>
          <a:xfrm>
            <a:off x="540595" y="426376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學校配合事項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g2620b15b8a5_18_497"/>
          <p:cNvPicPr preferRelativeResize="0"/>
          <p:nvPr/>
        </p:nvPicPr>
        <p:blipFill rotWithShape="1">
          <a:blip r:embed="rId3">
            <a:alphaModFix/>
          </a:blip>
          <a:srcRect b="0" l="11008" r="0" t="11723"/>
          <a:stretch/>
        </p:blipFill>
        <p:spPr>
          <a:xfrm>
            <a:off x="6743699" y="4878539"/>
            <a:ext cx="2229675" cy="146898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2620b15b8a5_18_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7091" y="3035066"/>
            <a:ext cx="2919849" cy="21898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9" name="Google Shape;189;g2620b15b8a5_18_504"/>
          <p:cNvSpPr txBox="1"/>
          <p:nvPr/>
        </p:nvSpPr>
        <p:spPr>
          <a:xfrm>
            <a:off x="440802" y="1419122"/>
            <a:ext cx="8531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主動關懷、輔導學生、引介資源協助學生。</a:t>
            </a:r>
            <a:endParaRPr b="1" sz="3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g2620b15b8a5_18_504"/>
          <p:cNvSpPr/>
          <p:nvPr/>
        </p:nvSpPr>
        <p:spPr>
          <a:xfrm rot="-5400000">
            <a:off x="4488858" y="-2592618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" name="Google Shape;191;g2620b15b8a5_18_504"/>
          <p:cNvSpPr txBox="1"/>
          <p:nvPr/>
        </p:nvSpPr>
        <p:spPr>
          <a:xfrm>
            <a:off x="529962" y="465429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學生關懷輔導 </a:t>
            </a:r>
            <a:endParaRPr/>
          </a:p>
        </p:txBody>
      </p:sp>
      <p:pic>
        <p:nvPicPr>
          <p:cNvPr id="192" name="Google Shape;192;g2620b15b8a5_18_504"/>
          <p:cNvPicPr preferRelativeResize="0"/>
          <p:nvPr/>
        </p:nvPicPr>
        <p:blipFill rotWithShape="1">
          <a:blip r:embed="rId4">
            <a:alphaModFix/>
          </a:blip>
          <a:srcRect b="12656" l="6404" r="3521" t="0"/>
          <a:stretch/>
        </p:blipFill>
        <p:spPr>
          <a:xfrm>
            <a:off x="4572000" y="4938618"/>
            <a:ext cx="2976384" cy="16234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93" name="Google Shape;193;g2620b15b8a5_18_504"/>
          <p:cNvSpPr txBox="1"/>
          <p:nvPr/>
        </p:nvSpPr>
        <p:spPr>
          <a:xfrm>
            <a:off x="529962" y="2322690"/>
            <a:ext cx="38454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進行校安通報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執行三級輔導機制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通報關懷E起來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協助學生申請營養午餐貧困生補助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協助申請急難救助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20b15b8a5_18_513"/>
          <p:cNvSpPr txBox="1"/>
          <p:nvPr/>
        </p:nvSpPr>
        <p:spPr>
          <a:xfrm>
            <a:off x="495028" y="1376258"/>
            <a:ext cx="85083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1.宣導</a:t>
            </a:r>
            <a:r>
              <a:rPr b="1" lang="zh-TW" sz="28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救急不救窮</a:t>
            </a: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的政策內涵 ，幸福保衛站是提供給遇到急難有需求的人。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</a:t>
            </a:r>
            <a:r>
              <a:rPr b="1" lang="zh-TW" sz="28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柔性勸導</a:t>
            </a: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學生正確取餐，把資源留給有需要的人。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g2620b15b8a5_18_513"/>
          <p:cNvSpPr/>
          <p:nvPr/>
        </p:nvSpPr>
        <p:spPr>
          <a:xfrm rot="-5400000">
            <a:off x="4488858" y="-2592618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0" name="Google Shape;200;g2620b15b8a5_18_513"/>
          <p:cNvSpPr txBox="1"/>
          <p:nvPr/>
        </p:nvSpPr>
        <p:spPr>
          <a:xfrm>
            <a:off x="529961" y="465429"/>
            <a:ext cx="7512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學校對於錯誤取餐個案勸導 </a:t>
            </a:r>
            <a:endParaRPr/>
          </a:p>
        </p:txBody>
      </p:sp>
      <p:pic>
        <p:nvPicPr>
          <p:cNvPr id="201" name="Google Shape;201;g2620b15b8a5_18_5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8072" y="3859479"/>
            <a:ext cx="2581275" cy="17145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obs.line-scdn.net/0hEErYJOLqGmpPIA_OlIFlPXd2Fht8RgBjbRRQDzhzQFM2DApvIU5JCWsiQEZqRVRpb0FQCmxwR1M2ElhrJg/w1200" id="202" name="Google Shape;202;g2620b15b8a5_18_5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775" y="3858942"/>
            <a:ext cx="3628225" cy="24163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g2620b15b8a5_18_521"/>
          <p:cNvCxnSpPr/>
          <p:nvPr/>
        </p:nvCxnSpPr>
        <p:spPr>
          <a:xfrm>
            <a:off x="685799" y="3175286"/>
            <a:ext cx="7969800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2620b15b8a5_18_521"/>
          <p:cNvCxnSpPr/>
          <p:nvPr/>
        </p:nvCxnSpPr>
        <p:spPr>
          <a:xfrm>
            <a:off x="685800" y="1473577"/>
            <a:ext cx="7969800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9" name="Google Shape;209;g2620b15b8a5_18_521"/>
          <p:cNvSpPr txBox="1"/>
          <p:nvPr/>
        </p:nvSpPr>
        <p:spPr>
          <a:xfrm>
            <a:off x="587662" y="1957335"/>
            <a:ext cx="816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5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新竹市幸福保衛站</a:t>
            </a:r>
            <a:endParaRPr b="1" i="0" sz="5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g2620b15b8a5_18_521"/>
          <p:cNvSpPr txBox="1"/>
          <p:nvPr/>
        </p:nvSpPr>
        <p:spPr>
          <a:xfrm>
            <a:off x="3210650" y="3772553"/>
            <a:ext cx="230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學校宣導用</a:t>
            </a:r>
            <a:endParaRPr i="0" sz="3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20b15b8a5_18_528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計畫簡介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/>
          <p:nvPr/>
        </p:nvSpPr>
        <p:spPr>
          <a:xfrm>
            <a:off x="2590191" y="2688027"/>
            <a:ext cx="38796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計畫簡介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20b15b8a5_18_532"/>
          <p:cNvSpPr/>
          <p:nvPr/>
        </p:nvSpPr>
        <p:spPr>
          <a:xfrm>
            <a:off x="1521772" y="1047102"/>
            <a:ext cx="5925900" cy="1812600"/>
          </a:xfrm>
          <a:prstGeom prst="wedgeRectCallout">
            <a:avLst>
              <a:gd fmla="val -13800" name="adj1"/>
              <a:gd fmla="val 73196" name="adj2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g2620b15b8a5_18_532"/>
          <p:cNvSpPr/>
          <p:nvPr/>
        </p:nvSpPr>
        <p:spPr>
          <a:xfrm>
            <a:off x="1696370" y="1204976"/>
            <a:ext cx="5925900" cy="13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緣起新北市兒少偷竊案，</a:t>
            </a:r>
            <a:b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b="1" lang="zh-TW" sz="40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社會安全網</a:t>
            </a:r>
            <a:r>
              <a:rPr b="1" lang="zh-TW" sz="4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更完善</a:t>
            </a: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/>
          </a:p>
        </p:txBody>
      </p:sp>
      <p:pic>
        <p:nvPicPr>
          <p:cNvPr descr="E:\局務會議工作報告\小插圖\pose_makasenasai_woman.png" id="222" name="Google Shape;222;g2620b15b8a5_18_5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852" y="3371442"/>
            <a:ext cx="2382292" cy="303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620b15b8a5_18_538"/>
          <p:cNvSpPr/>
          <p:nvPr/>
        </p:nvSpPr>
        <p:spPr>
          <a:xfrm>
            <a:off x="395474" y="1077662"/>
            <a:ext cx="763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87" lvl="0" marL="360362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藉由據點綿密、24小時不打烊的超商，提供急難求助學童餐點及通報。</a:t>
            </a:r>
            <a:endParaRPr b="1"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https://www.ner.gov.tw/api/images/6018a200dc3d07000889b402/2000/jpeg" id="228" name="Google Shape;228;g2620b15b8a5_18_5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539" y="3343835"/>
            <a:ext cx="3953147" cy="263477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7-26/656/B13A00_P_01_02.jpg" id="229" name="Google Shape;229;g2620b15b8a5_18_5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953" y="2513489"/>
            <a:ext cx="4001434" cy="26655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620b15b8a5_18_544"/>
          <p:cNvSpPr txBox="1"/>
          <p:nvPr/>
        </p:nvSpPr>
        <p:spPr>
          <a:xfrm>
            <a:off x="767751" y="617776"/>
            <a:ext cx="7798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18歲以下家中遇緊急變故學童，飢餓時可至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統一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全家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萊爾富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或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來來（OK）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四大超商門市求助取餐。</a:t>
            </a:r>
            <a:endParaRPr/>
          </a:p>
        </p:txBody>
      </p:sp>
      <p:pic>
        <p:nvPicPr>
          <p:cNvPr descr="https://images.newtalk.tw/resize_action2/800/album/news/698/61e4bac2ec023.jpg" id="235" name="Google Shape;235;g2620b15b8a5_18_5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229" y="3932977"/>
            <a:ext cx="4154640" cy="24356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36" name="Google Shape;236;g2620b15b8a5_18_5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209" y="2630565"/>
            <a:ext cx="4164827" cy="276618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20b15b8a5_18_550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242" name="Google Shape;242;g2620b15b8a5_18_5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243" name="Google Shape;243;g2620b15b8a5_18_5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244" name="Google Shape;244;g2620b15b8a5_18_5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20b15b8a5_18_557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20b15b8a5_18_561"/>
          <p:cNvSpPr/>
          <p:nvPr/>
        </p:nvSpPr>
        <p:spPr>
          <a:xfrm rot="-5400000">
            <a:off x="4533995" y="-255029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5" name="Google Shape;255;g2620b15b8a5_18_561"/>
          <p:cNvSpPr txBox="1"/>
          <p:nvPr/>
        </p:nvSpPr>
        <p:spPr>
          <a:xfrm>
            <a:off x="657395" y="530335"/>
            <a:ext cx="807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g2620b15b8a5_18_561"/>
          <p:cNvSpPr txBox="1"/>
          <p:nvPr/>
        </p:nvSpPr>
        <p:spPr>
          <a:xfrm>
            <a:off x="620439" y="2031169"/>
            <a:ext cx="83658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b="1" lang="zh-TW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20b15b8a5_18_567"/>
          <p:cNvSpPr/>
          <p:nvPr/>
        </p:nvSpPr>
        <p:spPr>
          <a:xfrm rot="-5400000">
            <a:off x="4533995" y="-2593427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2" name="Google Shape;262;g2620b15b8a5_18_567"/>
          <p:cNvSpPr txBox="1"/>
          <p:nvPr/>
        </p:nvSpPr>
        <p:spPr>
          <a:xfrm>
            <a:off x="575099" y="44087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「合作」的圖片搜尋結果" id="263" name="Google Shape;263;g2620b15b8a5_18_5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g2620b15b8a5_18_567"/>
          <p:cNvGrpSpPr/>
          <p:nvPr/>
        </p:nvGrpSpPr>
        <p:grpSpPr>
          <a:xfrm>
            <a:off x="2430161" y="1751018"/>
            <a:ext cx="4822763" cy="4062989"/>
            <a:chOff x="854412" y="177507"/>
            <a:chExt cx="4822763" cy="4062989"/>
          </a:xfrm>
        </p:grpSpPr>
        <p:sp>
          <p:nvSpPr>
            <p:cNvPr id="265" name="Google Shape;265;g2620b15b8a5_18_567"/>
            <p:cNvSpPr/>
            <p:nvPr/>
          </p:nvSpPr>
          <p:spPr>
            <a:xfrm>
              <a:off x="2372232" y="177507"/>
              <a:ext cx="1575300" cy="446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g2620b15b8a5_18_567"/>
            <p:cNvSpPr txBox="1"/>
            <p:nvPr/>
          </p:nvSpPr>
          <p:spPr>
            <a:xfrm>
              <a:off x="2394022" y="199297"/>
              <a:ext cx="15318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267" name="Google Shape;267;g2620b15b8a5_18_567"/>
            <p:cNvSpPr/>
            <p:nvPr/>
          </p:nvSpPr>
          <p:spPr>
            <a:xfrm>
              <a:off x="1670735" y="473606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g2620b15b8a5_18_567"/>
            <p:cNvSpPr/>
            <p:nvPr/>
          </p:nvSpPr>
          <p:spPr>
            <a:xfrm>
              <a:off x="4431275" y="1850705"/>
              <a:ext cx="1245900" cy="689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g2620b15b8a5_18_567"/>
            <p:cNvSpPr txBox="1"/>
            <p:nvPr/>
          </p:nvSpPr>
          <p:spPr>
            <a:xfrm>
              <a:off x="4464921" y="1884351"/>
              <a:ext cx="11784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0" name="Google Shape;270;g2620b15b8a5_18_567"/>
            <p:cNvSpPr/>
            <p:nvPr/>
          </p:nvSpPr>
          <p:spPr>
            <a:xfrm>
              <a:off x="1670573" y="533053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g2620b15b8a5_18_567"/>
            <p:cNvSpPr/>
            <p:nvPr/>
          </p:nvSpPr>
          <p:spPr>
            <a:xfrm>
              <a:off x="2300494" y="3751796"/>
              <a:ext cx="1737300" cy="488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g2620b15b8a5_18_567"/>
            <p:cNvSpPr txBox="1"/>
            <p:nvPr/>
          </p:nvSpPr>
          <p:spPr>
            <a:xfrm>
              <a:off x="2324355" y="3775657"/>
              <a:ext cx="1689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1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273" name="Google Shape;273;g2620b15b8a5_18_567"/>
            <p:cNvSpPr/>
            <p:nvPr/>
          </p:nvSpPr>
          <p:spPr>
            <a:xfrm>
              <a:off x="1294142" y="536462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g2620b15b8a5_18_567"/>
            <p:cNvSpPr/>
            <p:nvPr/>
          </p:nvSpPr>
          <p:spPr>
            <a:xfrm>
              <a:off x="854412" y="1873904"/>
              <a:ext cx="873300" cy="656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g2620b15b8a5_18_567"/>
            <p:cNvSpPr txBox="1"/>
            <p:nvPr/>
          </p:nvSpPr>
          <p:spPr>
            <a:xfrm>
              <a:off x="886476" y="1905968"/>
              <a:ext cx="8094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276" name="Google Shape;276;g2620b15b8a5_18_567"/>
            <p:cNvSpPr/>
            <p:nvPr/>
          </p:nvSpPr>
          <p:spPr>
            <a:xfrm>
              <a:off x="1293509" y="472879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7" name="Google Shape;277;g2620b15b8a5_18_567">
            <a:hlinkClick action="ppaction://hlinksldjump" r:id="rId4"/>
          </p:cNvPr>
          <p:cNvSpPr txBox="1"/>
          <p:nvPr/>
        </p:nvSpPr>
        <p:spPr>
          <a:xfrm>
            <a:off x="5766892" y="1623018"/>
            <a:ext cx="1962300" cy="637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278" name="Google Shape;278;g2620b15b8a5_18_567">
            <a:hlinkClick action="ppaction://hlinksldjump" r:id="rId5"/>
          </p:cNvPr>
          <p:cNvSpPr txBox="1"/>
          <p:nvPr/>
        </p:nvSpPr>
        <p:spPr>
          <a:xfrm>
            <a:off x="7459435" y="3576384"/>
            <a:ext cx="1088400" cy="338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279" name="Google Shape;279;g2620b15b8a5_18_567">
            <a:hlinkClick action="ppaction://hlinksldjump" r:id="rId6"/>
          </p:cNvPr>
          <p:cNvSpPr txBox="1"/>
          <p:nvPr/>
        </p:nvSpPr>
        <p:spPr>
          <a:xfrm>
            <a:off x="5836721" y="5313238"/>
            <a:ext cx="21045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280" name="Google Shape;280;g2620b15b8a5_18_567">
            <a:hlinkClick action="ppaction://hlinksldjump" r:id="rId7"/>
          </p:cNvPr>
          <p:cNvSpPr txBox="1"/>
          <p:nvPr/>
        </p:nvSpPr>
        <p:spPr>
          <a:xfrm>
            <a:off x="437322" y="3478034"/>
            <a:ext cx="16440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20b15b8a5_18_590"/>
          <p:cNvSpPr txBox="1"/>
          <p:nvPr/>
        </p:nvSpPr>
        <p:spPr>
          <a:xfrm>
            <a:off x="634160" y="71615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6" name="Google Shape;286;g2620b15b8a5_18_590"/>
          <p:cNvSpPr/>
          <p:nvPr/>
        </p:nvSpPr>
        <p:spPr>
          <a:xfrm>
            <a:off x="956196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87" name="Google Shape;287;g2620b15b8a5_18_590"/>
          <p:cNvGrpSpPr/>
          <p:nvPr/>
        </p:nvGrpSpPr>
        <p:grpSpPr>
          <a:xfrm>
            <a:off x="1570171" y="2190795"/>
            <a:ext cx="534086" cy="615592"/>
            <a:chOff x="5844088" y="2600655"/>
            <a:chExt cx="534460" cy="615592"/>
          </a:xfrm>
        </p:grpSpPr>
        <p:grpSp>
          <p:nvGrpSpPr>
            <p:cNvPr id="288" name="Google Shape;288;g2620b15b8a5_18_590"/>
            <p:cNvGrpSpPr/>
            <p:nvPr/>
          </p:nvGrpSpPr>
          <p:grpSpPr>
            <a:xfrm rot="8489501">
              <a:off x="6012958" y="2653818"/>
              <a:ext cx="216141" cy="555552"/>
              <a:chOff x="6011261" y="2543519"/>
              <a:chExt cx="242348" cy="622911"/>
            </a:xfrm>
          </p:grpSpPr>
          <p:sp>
            <p:nvSpPr>
              <p:cNvPr id="289" name="Google Shape;289;g2620b15b8a5_18_590"/>
              <p:cNvSpPr/>
              <p:nvPr/>
            </p:nvSpPr>
            <p:spPr>
              <a:xfrm>
                <a:off x="6019303" y="2543519"/>
                <a:ext cx="217195" cy="201284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90" name="Google Shape;290;g2620b15b8a5_18_590"/>
              <p:cNvSpPr/>
              <p:nvPr/>
            </p:nvSpPr>
            <p:spPr>
              <a:xfrm>
                <a:off x="6011261" y="2721930"/>
                <a:ext cx="242348" cy="444500"/>
              </a:xfrm>
              <a:custGeom>
                <a:rect b="b" l="l" r="r" t="t"/>
                <a:pathLst>
                  <a:path extrusionOk="0" h="444500" w="2159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91" name="Google Shape;291;g2620b15b8a5_18_590"/>
              <p:cNvSpPr/>
              <p:nvPr/>
            </p:nvSpPr>
            <p:spPr>
              <a:xfrm>
                <a:off x="6100764" y="2573365"/>
                <a:ext cx="64073" cy="60536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92" name="Google Shape;292;g2620b15b8a5_18_590"/>
            <p:cNvSpPr/>
            <p:nvPr/>
          </p:nvSpPr>
          <p:spPr>
            <a:xfrm>
              <a:off x="5844088" y="2600655"/>
              <a:ext cx="182555" cy="195346"/>
            </a:xfrm>
            <a:custGeom>
              <a:rect b="b" l="l" r="r" t="t"/>
              <a:pathLst>
                <a:path extrusionOk="0" h="148552" w="152447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cap="rnd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93" name="Google Shape;293;g2620b15b8a5_18_590"/>
          <p:cNvSpPr txBox="1"/>
          <p:nvPr/>
        </p:nvSpPr>
        <p:spPr>
          <a:xfrm>
            <a:off x="1128300" y="2991725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620b15b8a5_18_590"/>
          <p:cNvSpPr/>
          <p:nvPr/>
        </p:nvSpPr>
        <p:spPr>
          <a:xfrm>
            <a:off x="1256874" y="2901887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g2620b15b8a5_18_590"/>
          <p:cNvSpPr/>
          <p:nvPr/>
        </p:nvSpPr>
        <p:spPr>
          <a:xfrm>
            <a:off x="3613256" y="1906873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6" name="Google Shape;296;g2620b15b8a5_18_590"/>
          <p:cNvSpPr/>
          <p:nvPr/>
        </p:nvSpPr>
        <p:spPr>
          <a:xfrm>
            <a:off x="3887827" y="2931748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g2620b15b8a5_18_590"/>
          <p:cNvSpPr txBox="1"/>
          <p:nvPr/>
        </p:nvSpPr>
        <p:spPr>
          <a:xfrm>
            <a:off x="3737061" y="2972663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620b15b8a5_18_590"/>
          <p:cNvSpPr txBox="1"/>
          <p:nvPr/>
        </p:nvSpPr>
        <p:spPr>
          <a:xfrm>
            <a:off x="956196" y="3854894"/>
            <a:ext cx="1707600" cy="591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299" name="Google Shape;299;g2620b15b8a5_18_590"/>
          <p:cNvSpPr txBox="1"/>
          <p:nvPr/>
        </p:nvSpPr>
        <p:spPr>
          <a:xfrm>
            <a:off x="3574644" y="3859990"/>
            <a:ext cx="20412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300" name="Google Shape;300;g2620b15b8a5_18_590"/>
          <p:cNvPicPr preferRelativeResize="0"/>
          <p:nvPr/>
        </p:nvPicPr>
        <p:blipFill rotWithShape="1">
          <a:blip r:embed="rId3">
            <a:alphaModFix/>
          </a:blip>
          <a:srcRect b="3916" l="5546" r="22141" t="2169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幸福保衛站培文1\幸福保衛站照片\送件照片\學童填寫表格.jpg" id="301" name="Google Shape;301;g2620b15b8a5_18_590"/>
          <p:cNvPicPr preferRelativeResize="0"/>
          <p:nvPr/>
        </p:nvPicPr>
        <p:blipFill rotWithShape="1">
          <a:blip r:embed="rId4">
            <a:alphaModFix/>
          </a:blip>
          <a:srcRect b="0" l="14786" r="16664" t="0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620b15b8a5_18_590"/>
          <p:cNvSpPr/>
          <p:nvPr/>
        </p:nvSpPr>
        <p:spPr>
          <a:xfrm>
            <a:off x="6327269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g2620b15b8a5_18_590"/>
          <p:cNvSpPr/>
          <p:nvPr/>
        </p:nvSpPr>
        <p:spPr>
          <a:xfrm>
            <a:off x="6640705" y="2884424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g2620b15b8a5_18_590"/>
          <p:cNvSpPr txBox="1"/>
          <p:nvPr/>
        </p:nvSpPr>
        <p:spPr>
          <a:xfrm>
            <a:off x="6538817" y="2949211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g2620b15b8a5_18_5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620b15b8a5_18_590"/>
          <p:cNvSpPr txBox="1"/>
          <p:nvPr/>
        </p:nvSpPr>
        <p:spPr>
          <a:xfrm>
            <a:off x="6232071" y="3859991"/>
            <a:ext cx="18510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07" name="Google Shape;307;g2620b15b8a5_18_590"/>
          <p:cNvGrpSpPr/>
          <p:nvPr/>
        </p:nvGrpSpPr>
        <p:grpSpPr>
          <a:xfrm>
            <a:off x="6943529" y="2304013"/>
            <a:ext cx="474492" cy="431800"/>
            <a:chOff x="7002741" y="4415743"/>
            <a:chExt cx="507424" cy="461670"/>
          </a:xfrm>
        </p:grpSpPr>
        <p:grpSp>
          <p:nvGrpSpPr>
            <p:cNvPr id="308" name="Google Shape;308;g2620b15b8a5_18_590"/>
            <p:cNvGrpSpPr/>
            <p:nvPr/>
          </p:nvGrpSpPr>
          <p:grpSpPr>
            <a:xfrm>
              <a:off x="7002741" y="4415743"/>
              <a:ext cx="507424" cy="461670"/>
              <a:chOff x="7002966" y="4415883"/>
              <a:chExt cx="602999" cy="548627"/>
            </a:xfrm>
          </p:grpSpPr>
          <p:sp>
            <p:nvSpPr>
              <p:cNvPr id="309" name="Google Shape;309;g2620b15b8a5_18_590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rect b="b" l="l" r="r" t="t"/>
                <a:pathLst>
                  <a:path extrusionOk="0" h="548627" w="602999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10" name="Google Shape;310;g2620b15b8a5_18_590"/>
              <p:cNvSpPr/>
              <p:nvPr/>
            </p:nvSpPr>
            <p:spPr>
              <a:xfrm>
                <a:off x="7396226" y="4776929"/>
                <a:ext cx="201958" cy="165298"/>
              </a:xfrm>
              <a:custGeom>
                <a:rect b="b" l="l" r="r" t="t"/>
                <a:pathLst>
                  <a:path extrusionOk="0" h="227214" w="238298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311" name="Google Shape;311;g2620b15b8a5_18_590"/>
            <p:cNvSpPr/>
            <p:nvPr/>
          </p:nvSpPr>
          <p:spPr>
            <a:xfrm>
              <a:off x="7077640" y="4605989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2" name="Google Shape;312;g2620b15b8a5_18_590"/>
            <p:cNvSpPr/>
            <p:nvPr/>
          </p:nvSpPr>
          <p:spPr>
            <a:xfrm>
              <a:off x="7074246" y="4517726"/>
              <a:ext cx="365113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3" name="Google Shape;313;g2620b15b8a5_18_590"/>
            <p:cNvSpPr/>
            <p:nvPr/>
          </p:nvSpPr>
          <p:spPr>
            <a:xfrm>
              <a:off x="7089519" y="4685767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4" name="Google Shape;314;g2620b15b8a5_18_590"/>
            <p:cNvSpPr/>
            <p:nvPr/>
          </p:nvSpPr>
          <p:spPr>
            <a:xfrm>
              <a:off x="7081034" y="4767241"/>
              <a:ext cx="246134" cy="0"/>
            </a:xfrm>
            <a:custGeom>
              <a:rect b="b" l="l" r="r" t="t"/>
              <a:pathLst>
                <a:path extrusionOk="0" h="21777" w="363297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15" name="Google Shape;315;g2620b15b8a5_18_590"/>
          <p:cNvSpPr/>
          <p:nvPr/>
        </p:nvSpPr>
        <p:spPr>
          <a:xfrm>
            <a:off x="4107446" y="2185182"/>
            <a:ext cx="641499" cy="605895"/>
          </a:xfrm>
          <a:custGeom>
            <a:rect b="b" l="l" r="r" t="t"/>
            <a:pathLst>
              <a:path extrusionOk="0" h="21252" w="21394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" name="Google Shape;316;g2620b15b8a5_18_590"/>
          <p:cNvSpPr/>
          <p:nvPr/>
        </p:nvSpPr>
        <p:spPr>
          <a:xfrm rot="-5400000">
            <a:off x="4551247" y="-235164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620b15b8a5_18_625"/>
          <p:cNvSpPr txBox="1"/>
          <p:nvPr/>
        </p:nvSpPr>
        <p:spPr>
          <a:xfrm>
            <a:off x="352905" y="1417834"/>
            <a:ext cx="85848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1.鼓勵拜訪學校鄰近超商門市，表達感謝之意，建立良好的社區互動關懷網絡。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2.了解超商是否於店門口明顯處張貼LOGO，並備有通報表單及墊板</a:t>
            </a:r>
            <a:r>
              <a:rPr b="1" lang="zh-TW" sz="28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2" name="Google Shape;322;g2620b15b8a5_18_625"/>
          <p:cNvSpPr/>
          <p:nvPr/>
        </p:nvSpPr>
        <p:spPr>
          <a:xfrm rot="-5400000">
            <a:off x="4435693" y="-2647216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3" name="Google Shape;323;g2620b15b8a5_18_625"/>
          <p:cNvSpPr txBox="1"/>
          <p:nvPr/>
        </p:nvSpPr>
        <p:spPr>
          <a:xfrm>
            <a:off x="476797" y="46462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拜訪超商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4" name="Google Shape;324;g2620b15b8a5_18_625"/>
          <p:cNvPicPr preferRelativeResize="0"/>
          <p:nvPr/>
        </p:nvPicPr>
        <p:blipFill rotWithShape="1">
          <a:blip r:embed="rId3">
            <a:alphaModFix/>
          </a:blip>
          <a:srcRect b="0" l="14052" r="4719" t="0"/>
          <a:stretch/>
        </p:blipFill>
        <p:spPr>
          <a:xfrm>
            <a:off x="85307" y="4237655"/>
            <a:ext cx="2425550" cy="18227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25" name="Google Shape;325;g2620b15b8a5_18_6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8368" y="4201282"/>
            <a:ext cx="1720750" cy="24330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26" name="Google Shape;326;g2620b15b8a5_18_625"/>
          <p:cNvPicPr preferRelativeResize="0"/>
          <p:nvPr/>
        </p:nvPicPr>
        <p:blipFill rotWithShape="1">
          <a:blip r:embed="rId5">
            <a:alphaModFix/>
          </a:blip>
          <a:srcRect b="0" l="6629" r="0" t="13141"/>
          <a:stretch/>
        </p:blipFill>
        <p:spPr>
          <a:xfrm>
            <a:off x="2729254" y="4232919"/>
            <a:ext cx="2026887" cy="20206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27" name="Google Shape;327;g2620b15b8a5_18_6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6263" y="4221651"/>
            <a:ext cx="2029081" cy="243304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620b15b8a5_18_635"/>
          <p:cNvSpPr txBox="1"/>
          <p:nvPr/>
        </p:nvSpPr>
        <p:spPr>
          <a:xfrm>
            <a:off x="495985" y="391941"/>
            <a:ext cx="7985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政策宣導  </a:t>
            </a:r>
            <a:r>
              <a:rPr b="1" i="0" lang="zh-TW" sz="30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預計113年1月開始向學生宣導</a:t>
            </a:r>
            <a:endParaRPr b="1" i="0" sz="30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4" name="Google Shape;334;g2620b15b8a5_18_635"/>
          <p:cNvSpPr/>
          <p:nvPr/>
        </p:nvSpPr>
        <p:spPr>
          <a:xfrm rot="-5400000">
            <a:off x="4464987" y="-2749454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5" name="Google Shape;335;g2620b15b8a5_18_635"/>
          <p:cNvSpPr/>
          <p:nvPr/>
        </p:nvSpPr>
        <p:spPr>
          <a:xfrm>
            <a:off x="495986" y="1372893"/>
            <a:ext cx="8094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1.學校集會公開宣導。</a:t>
            </a:r>
            <a:b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2.教師於課堂向學生宣導。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3.學校於每年寒暑假前加強向學生宣導本計畫。</a:t>
            </a:r>
            <a:endParaRPr/>
          </a:p>
        </p:txBody>
      </p:sp>
      <p:pic>
        <p:nvPicPr>
          <p:cNvPr id="336" name="Google Shape;336;g2620b15b8a5_18_6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04" y="3275609"/>
            <a:ext cx="2103100" cy="212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g.ltn.com.tw/Upload/news/600/2022/01/16/3802520_1_1.jpg" id="337" name="Google Shape;337;g2620b15b8a5_18_6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264" y="3503518"/>
            <a:ext cx="3292184" cy="224441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38" name="Google Shape;338;g2620b15b8a5_18_6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6484" y="3766237"/>
            <a:ext cx="2103100" cy="235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1521772" y="1047102"/>
            <a:ext cx="5925858" cy="1812614"/>
          </a:xfrm>
          <a:prstGeom prst="wedgeRectCallout">
            <a:avLst>
              <a:gd fmla="val -13800" name="adj1"/>
              <a:gd fmla="val 73196" name="adj2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696370" y="1204976"/>
            <a:ext cx="5925858" cy="1332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緣起新北市兒少偷竊案，</a:t>
            </a:r>
            <a:b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b="1" lang="zh-TW" sz="40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社會安全網</a:t>
            </a:r>
            <a:r>
              <a:rPr b="1" lang="zh-TW" sz="4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更完善</a:t>
            </a: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/>
          </a:p>
        </p:txBody>
      </p:sp>
      <p:pic>
        <p:nvPicPr>
          <p:cNvPr descr="E:\局務會議工作報告\小插圖\pose_makasenasai_woman.png" id="50" name="Google Shape;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852" y="3371442"/>
            <a:ext cx="2382292" cy="303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620b15b8a5_18_645"/>
          <p:cNvSpPr txBox="1"/>
          <p:nvPr/>
        </p:nvSpPr>
        <p:spPr>
          <a:xfrm>
            <a:off x="476239" y="1822485"/>
            <a:ext cx="824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學校全年跑馬燈播放幸福保衛站訊息</a:t>
            </a:r>
            <a:r>
              <a:rPr b="1" lang="zh-TW" sz="2800">
                <a:solidFill>
                  <a:srgbClr val="002060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g2620b15b8a5_18_645"/>
          <p:cNvSpPr/>
          <p:nvPr/>
        </p:nvSpPr>
        <p:spPr>
          <a:xfrm rot="-5400000">
            <a:off x="4352839" y="-223145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6" name="Google Shape;346;g2620b15b8a5_18_645"/>
          <p:cNvSpPr txBox="1"/>
          <p:nvPr/>
        </p:nvSpPr>
        <p:spPr>
          <a:xfrm>
            <a:off x="393943" y="82659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校門口跑馬燈宣導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7" name="Google Shape;347;g2620b15b8a5_18_645"/>
          <p:cNvSpPr txBox="1"/>
          <p:nvPr/>
        </p:nvSpPr>
        <p:spPr>
          <a:xfrm>
            <a:off x="1075261" y="2951324"/>
            <a:ext cx="4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Microsoft JhengHei"/>
              <a:buNone/>
            </a:pP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b="1"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跑馬燈內容</a:t>
            </a: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」:</a:t>
            </a:r>
            <a:endParaRPr i="0" sz="3200" u="none" cap="none" strike="noStrik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8" name="Google Shape;348;g2620b15b8a5_18_645"/>
          <p:cNvSpPr/>
          <p:nvPr/>
        </p:nvSpPr>
        <p:spPr>
          <a:xfrm>
            <a:off x="1278402" y="3648104"/>
            <a:ext cx="6682200" cy="2089200"/>
          </a:xfrm>
          <a:prstGeom prst="wedgeRectCallout">
            <a:avLst>
              <a:gd fmla="val -49212" name="adj1"/>
              <a:gd fmla="val 27958" name="adj2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「幸福保衛站」保衛幸福讚!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18歲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以下學童，家中遇緊急變故飢餓時可至超商求助取餐。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620b15b8a5_18_654"/>
          <p:cNvSpPr txBox="1"/>
          <p:nvPr/>
        </p:nvSpPr>
        <p:spPr>
          <a:xfrm>
            <a:off x="0" y="2222141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感謝有您  共同守護學子</a:t>
            </a:r>
            <a:endParaRPr b="1" sz="60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g2620b15b8a5_18_654"/>
          <p:cNvSpPr txBox="1"/>
          <p:nvPr/>
        </p:nvSpPr>
        <p:spPr>
          <a:xfrm>
            <a:off x="512658" y="3703285"/>
            <a:ext cx="8376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教育處體育保健科聯繫電話：03-5216121-276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承辦人：林怡君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"/>
          <p:cNvSpPr txBox="1"/>
          <p:nvPr/>
        </p:nvSpPr>
        <p:spPr>
          <a:xfrm>
            <a:off x="767751" y="617776"/>
            <a:ext cx="779827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18歲以下家中遇緊急變故學童，飢餓時可至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統一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全家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萊爾富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或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來來（OK）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四大超商門市求助取餐。</a:t>
            </a:r>
            <a:endParaRPr/>
          </a:p>
        </p:txBody>
      </p:sp>
      <p:pic>
        <p:nvPicPr>
          <p:cNvPr descr="https://images.newtalk.tw/resize_action2/800/album/news/698/61e4bac2ec023.jpg" id="360" name="Google Shape;3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229" y="3932977"/>
            <a:ext cx="4154639" cy="24356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61" name="Google Shape;36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209" y="2630565"/>
            <a:ext cx="4164823" cy="276618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"/>
          <p:cNvSpPr/>
          <p:nvPr/>
        </p:nvSpPr>
        <p:spPr>
          <a:xfrm>
            <a:off x="691883" y="484589"/>
            <a:ext cx="7761001" cy="2217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367" name="Google Shape;36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368" name="Google Shape;36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369" name="Google Shape;36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8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20b15b8a5_18_138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375" name="Google Shape;375;g2620b15b8a5_18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376" name="Google Shape;376;g2620b15b8a5_18_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377" name="Google Shape;377;g2620b15b8a5_18_1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620b15b8a5_18_145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20b15b8a5_18_149"/>
          <p:cNvSpPr/>
          <p:nvPr/>
        </p:nvSpPr>
        <p:spPr>
          <a:xfrm rot="-5400000">
            <a:off x="4533995" y="-255029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8" name="Google Shape;388;g2620b15b8a5_18_149"/>
          <p:cNvSpPr txBox="1"/>
          <p:nvPr/>
        </p:nvSpPr>
        <p:spPr>
          <a:xfrm>
            <a:off x="657395" y="530335"/>
            <a:ext cx="807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9" name="Google Shape;389;g2620b15b8a5_18_149"/>
          <p:cNvSpPr txBox="1"/>
          <p:nvPr/>
        </p:nvSpPr>
        <p:spPr>
          <a:xfrm>
            <a:off x="620439" y="2031169"/>
            <a:ext cx="83658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b="1" lang="zh-TW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620b15b8a5_18_155"/>
          <p:cNvSpPr/>
          <p:nvPr/>
        </p:nvSpPr>
        <p:spPr>
          <a:xfrm rot="-5400000">
            <a:off x="4533995" y="-2593427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5" name="Google Shape;395;g2620b15b8a5_18_155"/>
          <p:cNvSpPr txBox="1"/>
          <p:nvPr/>
        </p:nvSpPr>
        <p:spPr>
          <a:xfrm>
            <a:off x="575099" y="44087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「合作」的圖片搜尋結果" id="396" name="Google Shape;396;g2620b15b8a5_18_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g2620b15b8a5_18_155"/>
          <p:cNvGrpSpPr/>
          <p:nvPr/>
        </p:nvGrpSpPr>
        <p:grpSpPr>
          <a:xfrm>
            <a:off x="2430161" y="1751018"/>
            <a:ext cx="4822763" cy="4062989"/>
            <a:chOff x="854412" y="177507"/>
            <a:chExt cx="4822763" cy="4062989"/>
          </a:xfrm>
        </p:grpSpPr>
        <p:sp>
          <p:nvSpPr>
            <p:cNvPr id="398" name="Google Shape;398;g2620b15b8a5_18_155"/>
            <p:cNvSpPr/>
            <p:nvPr/>
          </p:nvSpPr>
          <p:spPr>
            <a:xfrm>
              <a:off x="2372232" y="177507"/>
              <a:ext cx="1575300" cy="446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g2620b15b8a5_18_155"/>
            <p:cNvSpPr txBox="1"/>
            <p:nvPr/>
          </p:nvSpPr>
          <p:spPr>
            <a:xfrm>
              <a:off x="2394022" y="199297"/>
              <a:ext cx="15318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400" name="Google Shape;400;g2620b15b8a5_18_155"/>
            <p:cNvSpPr/>
            <p:nvPr/>
          </p:nvSpPr>
          <p:spPr>
            <a:xfrm>
              <a:off x="1670735" y="473606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g2620b15b8a5_18_155"/>
            <p:cNvSpPr/>
            <p:nvPr/>
          </p:nvSpPr>
          <p:spPr>
            <a:xfrm>
              <a:off x="4431275" y="1850705"/>
              <a:ext cx="1245900" cy="689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g2620b15b8a5_18_155"/>
            <p:cNvSpPr txBox="1"/>
            <p:nvPr/>
          </p:nvSpPr>
          <p:spPr>
            <a:xfrm>
              <a:off x="4464921" y="1884351"/>
              <a:ext cx="11784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03" name="Google Shape;403;g2620b15b8a5_18_155"/>
            <p:cNvSpPr/>
            <p:nvPr/>
          </p:nvSpPr>
          <p:spPr>
            <a:xfrm>
              <a:off x="1670573" y="533053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g2620b15b8a5_18_155"/>
            <p:cNvSpPr/>
            <p:nvPr/>
          </p:nvSpPr>
          <p:spPr>
            <a:xfrm>
              <a:off x="2300494" y="3751796"/>
              <a:ext cx="1737300" cy="488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g2620b15b8a5_18_155"/>
            <p:cNvSpPr txBox="1"/>
            <p:nvPr/>
          </p:nvSpPr>
          <p:spPr>
            <a:xfrm>
              <a:off x="2324355" y="3775657"/>
              <a:ext cx="1689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1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406" name="Google Shape;406;g2620b15b8a5_18_155"/>
            <p:cNvSpPr/>
            <p:nvPr/>
          </p:nvSpPr>
          <p:spPr>
            <a:xfrm>
              <a:off x="1294142" y="536462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g2620b15b8a5_18_155"/>
            <p:cNvSpPr/>
            <p:nvPr/>
          </p:nvSpPr>
          <p:spPr>
            <a:xfrm>
              <a:off x="854412" y="1873904"/>
              <a:ext cx="873300" cy="656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g2620b15b8a5_18_155"/>
            <p:cNvSpPr txBox="1"/>
            <p:nvPr/>
          </p:nvSpPr>
          <p:spPr>
            <a:xfrm>
              <a:off x="886476" y="1905968"/>
              <a:ext cx="8094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409" name="Google Shape;409;g2620b15b8a5_18_155"/>
            <p:cNvSpPr/>
            <p:nvPr/>
          </p:nvSpPr>
          <p:spPr>
            <a:xfrm>
              <a:off x="1293509" y="472879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g2620b15b8a5_18_155">
            <a:hlinkClick action="ppaction://hlinksldjump" r:id="rId4"/>
          </p:cNvPr>
          <p:cNvSpPr txBox="1"/>
          <p:nvPr/>
        </p:nvSpPr>
        <p:spPr>
          <a:xfrm>
            <a:off x="5766892" y="1623018"/>
            <a:ext cx="1962300" cy="637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411" name="Google Shape;411;g2620b15b8a5_18_155">
            <a:hlinkClick action="ppaction://hlinksldjump" r:id="rId5"/>
          </p:cNvPr>
          <p:cNvSpPr txBox="1"/>
          <p:nvPr/>
        </p:nvSpPr>
        <p:spPr>
          <a:xfrm>
            <a:off x="7459435" y="3576384"/>
            <a:ext cx="1088400" cy="338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412" name="Google Shape;412;g2620b15b8a5_18_155">
            <a:hlinkClick action="ppaction://hlinksldjump" r:id="rId6"/>
          </p:cNvPr>
          <p:cNvSpPr txBox="1"/>
          <p:nvPr/>
        </p:nvSpPr>
        <p:spPr>
          <a:xfrm>
            <a:off x="5836721" y="5313238"/>
            <a:ext cx="21045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413" name="Google Shape;413;g2620b15b8a5_18_155">
            <a:hlinkClick action="ppaction://hlinksldjump" r:id="rId7"/>
          </p:cNvPr>
          <p:cNvSpPr txBox="1"/>
          <p:nvPr/>
        </p:nvSpPr>
        <p:spPr>
          <a:xfrm>
            <a:off x="437322" y="3478034"/>
            <a:ext cx="16440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620b15b8a5_18_178"/>
          <p:cNvSpPr txBox="1"/>
          <p:nvPr/>
        </p:nvSpPr>
        <p:spPr>
          <a:xfrm>
            <a:off x="634160" y="71615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g2620b15b8a5_18_178"/>
          <p:cNvSpPr/>
          <p:nvPr/>
        </p:nvSpPr>
        <p:spPr>
          <a:xfrm>
            <a:off x="956196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20" name="Google Shape;420;g2620b15b8a5_18_178"/>
          <p:cNvGrpSpPr/>
          <p:nvPr/>
        </p:nvGrpSpPr>
        <p:grpSpPr>
          <a:xfrm>
            <a:off x="1570171" y="2190795"/>
            <a:ext cx="534086" cy="615592"/>
            <a:chOff x="5844088" y="2600655"/>
            <a:chExt cx="534460" cy="615592"/>
          </a:xfrm>
        </p:grpSpPr>
        <p:grpSp>
          <p:nvGrpSpPr>
            <p:cNvPr id="421" name="Google Shape;421;g2620b15b8a5_18_178"/>
            <p:cNvGrpSpPr/>
            <p:nvPr/>
          </p:nvGrpSpPr>
          <p:grpSpPr>
            <a:xfrm rot="8489501">
              <a:off x="6012958" y="2653818"/>
              <a:ext cx="216141" cy="555552"/>
              <a:chOff x="6011261" y="2543519"/>
              <a:chExt cx="242348" cy="622911"/>
            </a:xfrm>
          </p:grpSpPr>
          <p:sp>
            <p:nvSpPr>
              <p:cNvPr id="422" name="Google Shape;422;g2620b15b8a5_18_178"/>
              <p:cNvSpPr/>
              <p:nvPr/>
            </p:nvSpPr>
            <p:spPr>
              <a:xfrm>
                <a:off x="6019303" y="2543519"/>
                <a:ext cx="217195" cy="201284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3" name="Google Shape;423;g2620b15b8a5_18_178"/>
              <p:cNvSpPr/>
              <p:nvPr/>
            </p:nvSpPr>
            <p:spPr>
              <a:xfrm>
                <a:off x="6011261" y="2721930"/>
                <a:ext cx="242348" cy="444500"/>
              </a:xfrm>
              <a:custGeom>
                <a:rect b="b" l="l" r="r" t="t"/>
                <a:pathLst>
                  <a:path extrusionOk="0" h="444500" w="2159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4" name="Google Shape;424;g2620b15b8a5_18_178"/>
              <p:cNvSpPr/>
              <p:nvPr/>
            </p:nvSpPr>
            <p:spPr>
              <a:xfrm>
                <a:off x="6100764" y="2573365"/>
                <a:ext cx="64073" cy="60536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425" name="Google Shape;425;g2620b15b8a5_18_178"/>
            <p:cNvSpPr/>
            <p:nvPr/>
          </p:nvSpPr>
          <p:spPr>
            <a:xfrm>
              <a:off x="5844088" y="2600655"/>
              <a:ext cx="182555" cy="195346"/>
            </a:xfrm>
            <a:custGeom>
              <a:rect b="b" l="l" r="r" t="t"/>
              <a:pathLst>
                <a:path extrusionOk="0" h="148552" w="152447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cap="rnd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26" name="Google Shape;426;g2620b15b8a5_18_178"/>
          <p:cNvSpPr txBox="1"/>
          <p:nvPr/>
        </p:nvSpPr>
        <p:spPr>
          <a:xfrm>
            <a:off x="1128300" y="2991725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620b15b8a5_18_178"/>
          <p:cNvSpPr/>
          <p:nvPr/>
        </p:nvSpPr>
        <p:spPr>
          <a:xfrm>
            <a:off x="1256874" y="2901887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8" name="Google Shape;428;g2620b15b8a5_18_178"/>
          <p:cNvSpPr/>
          <p:nvPr/>
        </p:nvSpPr>
        <p:spPr>
          <a:xfrm>
            <a:off x="3613256" y="1906873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9" name="Google Shape;429;g2620b15b8a5_18_178"/>
          <p:cNvSpPr/>
          <p:nvPr/>
        </p:nvSpPr>
        <p:spPr>
          <a:xfrm>
            <a:off x="3887827" y="2931748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0" name="Google Shape;430;g2620b15b8a5_18_178"/>
          <p:cNvSpPr txBox="1"/>
          <p:nvPr/>
        </p:nvSpPr>
        <p:spPr>
          <a:xfrm>
            <a:off x="3737061" y="2972663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2620b15b8a5_18_178"/>
          <p:cNvSpPr txBox="1"/>
          <p:nvPr/>
        </p:nvSpPr>
        <p:spPr>
          <a:xfrm>
            <a:off x="956196" y="3854894"/>
            <a:ext cx="1707600" cy="591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432" name="Google Shape;432;g2620b15b8a5_18_178"/>
          <p:cNvSpPr txBox="1"/>
          <p:nvPr/>
        </p:nvSpPr>
        <p:spPr>
          <a:xfrm>
            <a:off x="3574644" y="3859990"/>
            <a:ext cx="20412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433" name="Google Shape;433;g2620b15b8a5_18_178"/>
          <p:cNvPicPr preferRelativeResize="0"/>
          <p:nvPr/>
        </p:nvPicPr>
        <p:blipFill rotWithShape="1">
          <a:blip r:embed="rId3">
            <a:alphaModFix/>
          </a:blip>
          <a:srcRect b="3916" l="5546" r="22141" t="2169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幸福保衛站培文1\幸福保衛站照片\送件照片\學童填寫表格.jpg" id="434" name="Google Shape;434;g2620b15b8a5_18_178"/>
          <p:cNvPicPr preferRelativeResize="0"/>
          <p:nvPr/>
        </p:nvPicPr>
        <p:blipFill rotWithShape="1">
          <a:blip r:embed="rId4">
            <a:alphaModFix/>
          </a:blip>
          <a:srcRect b="0" l="14786" r="16664" t="0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2620b15b8a5_18_178"/>
          <p:cNvSpPr/>
          <p:nvPr/>
        </p:nvSpPr>
        <p:spPr>
          <a:xfrm>
            <a:off x="6327269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6" name="Google Shape;436;g2620b15b8a5_18_178"/>
          <p:cNvSpPr/>
          <p:nvPr/>
        </p:nvSpPr>
        <p:spPr>
          <a:xfrm>
            <a:off x="6640705" y="2884424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g2620b15b8a5_18_178"/>
          <p:cNvSpPr txBox="1"/>
          <p:nvPr/>
        </p:nvSpPr>
        <p:spPr>
          <a:xfrm>
            <a:off x="6538817" y="2949211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2620b15b8a5_18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2620b15b8a5_18_178"/>
          <p:cNvSpPr txBox="1"/>
          <p:nvPr/>
        </p:nvSpPr>
        <p:spPr>
          <a:xfrm>
            <a:off x="6232071" y="3859991"/>
            <a:ext cx="18510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40" name="Google Shape;440;g2620b15b8a5_18_178"/>
          <p:cNvGrpSpPr/>
          <p:nvPr/>
        </p:nvGrpSpPr>
        <p:grpSpPr>
          <a:xfrm>
            <a:off x="6943529" y="2304013"/>
            <a:ext cx="474492" cy="431800"/>
            <a:chOff x="7002741" y="4415743"/>
            <a:chExt cx="507424" cy="461670"/>
          </a:xfrm>
        </p:grpSpPr>
        <p:grpSp>
          <p:nvGrpSpPr>
            <p:cNvPr id="441" name="Google Shape;441;g2620b15b8a5_18_178"/>
            <p:cNvGrpSpPr/>
            <p:nvPr/>
          </p:nvGrpSpPr>
          <p:grpSpPr>
            <a:xfrm>
              <a:off x="7002741" y="4415743"/>
              <a:ext cx="507424" cy="461670"/>
              <a:chOff x="7002966" y="4415883"/>
              <a:chExt cx="602999" cy="548627"/>
            </a:xfrm>
          </p:grpSpPr>
          <p:sp>
            <p:nvSpPr>
              <p:cNvPr id="442" name="Google Shape;442;g2620b15b8a5_18_178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rect b="b" l="l" r="r" t="t"/>
                <a:pathLst>
                  <a:path extrusionOk="0" h="548627" w="602999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3" name="Google Shape;443;g2620b15b8a5_18_178"/>
              <p:cNvSpPr/>
              <p:nvPr/>
            </p:nvSpPr>
            <p:spPr>
              <a:xfrm>
                <a:off x="7396226" y="4776929"/>
                <a:ext cx="201958" cy="165298"/>
              </a:xfrm>
              <a:custGeom>
                <a:rect b="b" l="l" r="r" t="t"/>
                <a:pathLst>
                  <a:path extrusionOk="0" h="227214" w="238298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444" name="Google Shape;444;g2620b15b8a5_18_178"/>
            <p:cNvSpPr/>
            <p:nvPr/>
          </p:nvSpPr>
          <p:spPr>
            <a:xfrm>
              <a:off x="7077640" y="4605989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5" name="Google Shape;445;g2620b15b8a5_18_178"/>
            <p:cNvSpPr/>
            <p:nvPr/>
          </p:nvSpPr>
          <p:spPr>
            <a:xfrm>
              <a:off x="7074246" y="4517726"/>
              <a:ext cx="365113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6" name="Google Shape;446;g2620b15b8a5_18_178"/>
            <p:cNvSpPr/>
            <p:nvPr/>
          </p:nvSpPr>
          <p:spPr>
            <a:xfrm>
              <a:off x="7089519" y="4685767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7" name="Google Shape;447;g2620b15b8a5_18_178"/>
            <p:cNvSpPr/>
            <p:nvPr/>
          </p:nvSpPr>
          <p:spPr>
            <a:xfrm>
              <a:off x="7081034" y="4767241"/>
              <a:ext cx="246134" cy="0"/>
            </a:xfrm>
            <a:custGeom>
              <a:rect b="b" l="l" r="r" t="t"/>
              <a:pathLst>
                <a:path extrusionOk="0" h="21777" w="363297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48" name="Google Shape;448;g2620b15b8a5_18_178"/>
          <p:cNvSpPr/>
          <p:nvPr/>
        </p:nvSpPr>
        <p:spPr>
          <a:xfrm>
            <a:off x="4107446" y="2185182"/>
            <a:ext cx="641499" cy="605895"/>
          </a:xfrm>
          <a:custGeom>
            <a:rect b="b" l="l" r="r" t="t"/>
            <a:pathLst>
              <a:path extrusionOk="0" h="21252" w="21394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9" name="Google Shape;449;g2620b15b8a5_18_178"/>
          <p:cNvSpPr/>
          <p:nvPr/>
        </p:nvSpPr>
        <p:spPr>
          <a:xfrm rot="-5400000">
            <a:off x="4551247" y="-235164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620b15b8a5_18_213"/>
          <p:cNvSpPr txBox="1"/>
          <p:nvPr/>
        </p:nvSpPr>
        <p:spPr>
          <a:xfrm>
            <a:off x="622891" y="1365625"/>
            <a:ext cx="8240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教育處接獲學童取餐資料派案至取餐個案就讀學校(以電子郵件方式通報) </a:t>
            </a:r>
            <a:r>
              <a:rPr b="1" lang="zh-TW" sz="32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5" name="Google Shape;455;g2620b15b8a5_18_213"/>
          <p:cNvSpPr/>
          <p:nvPr/>
        </p:nvSpPr>
        <p:spPr>
          <a:xfrm rot="-5400000">
            <a:off x="4499491" y="-268831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6" name="Google Shape;456;g2620b15b8a5_18_213"/>
          <p:cNvSpPr txBox="1"/>
          <p:nvPr/>
        </p:nvSpPr>
        <p:spPr>
          <a:xfrm>
            <a:off x="540595" y="36973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通報流程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7" name="Google Shape;457;g2620b15b8a5_18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641556" y="3673949"/>
            <a:ext cx="4562165" cy="256621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58" name="Google Shape;458;g2620b15b8a5_18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551" y="4140626"/>
            <a:ext cx="4007453" cy="225419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59" name="Google Shape;459;g2620b15b8a5_18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5959" y="5025753"/>
            <a:ext cx="2394711" cy="1266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hccitysbir.org/images/index-footer-logo-02.png" id="460" name="Google Shape;460;g2620b15b8a5_18_2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5959" y="5025753"/>
            <a:ext cx="2225161" cy="628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395474" y="1077662"/>
            <a:ext cx="76327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88" lvl="0" marL="360363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藉由據點綿密、24小時不打烊的超商，提供急難求助學童餐點及通報。</a:t>
            </a:r>
            <a:endParaRPr b="1"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https://www.ner.gov.tw/api/images/6018a200dc3d07000889b402/2000/jpeg" id="56" name="Google Shape;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539" y="3343835"/>
            <a:ext cx="3953146" cy="263477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7-26/656/B13A00_P_01_02.jpg" id="57" name="Google Shape;5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953" y="2513489"/>
            <a:ext cx="4001434" cy="26655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620b15b8a5_18_223"/>
          <p:cNvSpPr txBox="1"/>
          <p:nvPr/>
        </p:nvSpPr>
        <p:spPr>
          <a:xfrm>
            <a:off x="1863306" y="2688027"/>
            <a:ext cx="5745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學校協助事項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620b15b8a5_18_227"/>
          <p:cNvSpPr txBox="1"/>
          <p:nvPr/>
        </p:nvSpPr>
        <p:spPr>
          <a:xfrm>
            <a:off x="622892" y="1385030"/>
            <a:ext cx="7893300" cy="6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1.請各校承辦人務必加入新竹市幸福保衛站學校LINE群組。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2.接獲教育處派案後(以電子郵件方式通報)，請回覆有收到案件(電子郵件或LINE群組回覆)。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3.接獲學童取餐訊息，請校方瞭解學生狀況，於</a:t>
            </a:r>
            <a:r>
              <a:rPr b="1" lang="zh-TW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24小時</a:t>
            </a: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內進行個案訪談。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4.單純個案直接提供協助，多元複雜個案則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通報相關單位或通報關懷E起來，由社工師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親訪、評估需求，相關局處協助。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1" name="Google Shape;471;g2620b15b8a5_18_227"/>
          <p:cNvSpPr/>
          <p:nvPr/>
        </p:nvSpPr>
        <p:spPr>
          <a:xfrm rot="-5400000">
            <a:off x="4499491" y="-263167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2" name="Google Shape;472;g2620b15b8a5_18_227"/>
          <p:cNvSpPr txBox="1"/>
          <p:nvPr/>
        </p:nvSpPr>
        <p:spPr>
          <a:xfrm>
            <a:off x="540595" y="426376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學校配合事項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g2620b15b8a5_18_227"/>
          <p:cNvPicPr preferRelativeResize="0"/>
          <p:nvPr/>
        </p:nvPicPr>
        <p:blipFill rotWithShape="1">
          <a:blip r:embed="rId3">
            <a:alphaModFix/>
          </a:blip>
          <a:srcRect b="0" l="11008" r="0" t="11723"/>
          <a:stretch/>
        </p:blipFill>
        <p:spPr>
          <a:xfrm>
            <a:off x="6743699" y="4878539"/>
            <a:ext cx="2229675" cy="146898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2620b15b8a5_18_2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7091" y="3035066"/>
            <a:ext cx="2919849" cy="21898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79" name="Google Shape;479;g2620b15b8a5_18_234"/>
          <p:cNvSpPr txBox="1"/>
          <p:nvPr/>
        </p:nvSpPr>
        <p:spPr>
          <a:xfrm>
            <a:off x="440802" y="1419122"/>
            <a:ext cx="8531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主動關懷、輔導學生、引介資源協助學生。</a:t>
            </a:r>
            <a:endParaRPr b="1" sz="3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g2620b15b8a5_18_234"/>
          <p:cNvSpPr/>
          <p:nvPr/>
        </p:nvSpPr>
        <p:spPr>
          <a:xfrm rot="-5400000">
            <a:off x="4488858" y="-2592618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Google Shape;481;g2620b15b8a5_18_234"/>
          <p:cNvSpPr txBox="1"/>
          <p:nvPr/>
        </p:nvSpPr>
        <p:spPr>
          <a:xfrm>
            <a:off x="529962" y="465429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學生關懷輔導 </a:t>
            </a:r>
            <a:endParaRPr/>
          </a:p>
        </p:txBody>
      </p:sp>
      <p:pic>
        <p:nvPicPr>
          <p:cNvPr id="482" name="Google Shape;482;g2620b15b8a5_18_234"/>
          <p:cNvPicPr preferRelativeResize="0"/>
          <p:nvPr/>
        </p:nvPicPr>
        <p:blipFill rotWithShape="1">
          <a:blip r:embed="rId4">
            <a:alphaModFix/>
          </a:blip>
          <a:srcRect b="12656" l="6404" r="3521" t="0"/>
          <a:stretch/>
        </p:blipFill>
        <p:spPr>
          <a:xfrm>
            <a:off x="4572000" y="4938618"/>
            <a:ext cx="2976384" cy="16234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83" name="Google Shape;483;g2620b15b8a5_18_234"/>
          <p:cNvSpPr txBox="1"/>
          <p:nvPr/>
        </p:nvSpPr>
        <p:spPr>
          <a:xfrm>
            <a:off x="529962" y="2322690"/>
            <a:ext cx="38454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進行校安通報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執行三級輔導機制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通報關懷E起來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協助學生申請營養午餐貧困生補助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協助申請急難救助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620b15b8a5_18_243"/>
          <p:cNvSpPr txBox="1"/>
          <p:nvPr/>
        </p:nvSpPr>
        <p:spPr>
          <a:xfrm>
            <a:off x="495028" y="1376258"/>
            <a:ext cx="85083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1.宣導</a:t>
            </a:r>
            <a:r>
              <a:rPr b="1" lang="zh-TW" sz="28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救急不救窮</a:t>
            </a: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的政策內涵 ，幸福保衛站是提供給遇到急難有需求的人。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</a:t>
            </a:r>
            <a:r>
              <a:rPr b="1" lang="zh-TW" sz="28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柔性勸導</a:t>
            </a: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學生正確取餐，把資源留給有需要的人。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g2620b15b8a5_18_243"/>
          <p:cNvSpPr/>
          <p:nvPr/>
        </p:nvSpPr>
        <p:spPr>
          <a:xfrm rot="-5400000">
            <a:off x="4488858" y="-2592618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0" name="Google Shape;490;g2620b15b8a5_18_243"/>
          <p:cNvSpPr txBox="1"/>
          <p:nvPr/>
        </p:nvSpPr>
        <p:spPr>
          <a:xfrm>
            <a:off x="529961" y="465429"/>
            <a:ext cx="7512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學校對於錯誤取餐個案勸導 </a:t>
            </a:r>
            <a:endParaRPr/>
          </a:p>
        </p:txBody>
      </p:sp>
      <p:pic>
        <p:nvPicPr>
          <p:cNvPr id="491" name="Google Shape;491;g2620b15b8a5_18_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8072" y="3859479"/>
            <a:ext cx="2581275" cy="17145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obs.line-scdn.net/0hEErYJOLqGmpPIA_OlIFlPXd2Fht8RgBjbRRQDzhzQFM2DApvIU5JCWsiQEZqRVRpb0FQCmxwR1M2ElhrJg/w1200" id="492" name="Google Shape;492;g2620b15b8a5_18_2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775" y="3858942"/>
            <a:ext cx="3628225" cy="24163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7" name="Google Shape;497;g2620b15b8a5_18_251"/>
          <p:cNvCxnSpPr/>
          <p:nvPr/>
        </p:nvCxnSpPr>
        <p:spPr>
          <a:xfrm>
            <a:off x="685799" y="3175286"/>
            <a:ext cx="7969800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8" name="Google Shape;498;g2620b15b8a5_18_251"/>
          <p:cNvCxnSpPr/>
          <p:nvPr/>
        </p:nvCxnSpPr>
        <p:spPr>
          <a:xfrm>
            <a:off x="685800" y="1473577"/>
            <a:ext cx="7969800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9" name="Google Shape;499;g2620b15b8a5_18_251"/>
          <p:cNvSpPr txBox="1"/>
          <p:nvPr/>
        </p:nvSpPr>
        <p:spPr>
          <a:xfrm>
            <a:off x="587662" y="1957335"/>
            <a:ext cx="816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5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新竹市幸福保衛站</a:t>
            </a:r>
            <a:endParaRPr b="1" i="0" sz="5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0" name="Google Shape;500;g2620b15b8a5_18_251"/>
          <p:cNvSpPr txBox="1"/>
          <p:nvPr/>
        </p:nvSpPr>
        <p:spPr>
          <a:xfrm>
            <a:off x="3210650" y="3772553"/>
            <a:ext cx="230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學校宣導用</a:t>
            </a:r>
            <a:endParaRPr i="0" sz="3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620b15b8a5_18_258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計畫簡介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620b15b8a5_18_262"/>
          <p:cNvSpPr/>
          <p:nvPr/>
        </p:nvSpPr>
        <p:spPr>
          <a:xfrm>
            <a:off x="1521772" y="1047102"/>
            <a:ext cx="5925900" cy="1812600"/>
          </a:xfrm>
          <a:prstGeom prst="wedgeRectCallout">
            <a:avLst>
              <a:gd fmla="val -13800" name="adj1"/>
              <a:gd fmla="val 73196" name="adj2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g2620b15b8a5_18_262"/>
          <p:cNvSpPr/>
          <p:nvPr/>
        </p:nvSpPr>
        <p:spPr>
          <a:xfrm>
            <a:off x="1696370" y="1204976"/>
            <a:ext cx="5925900" cy="13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緣起新北市兒少偷竊案，</a:t>
            </a:r>
            <a:b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b="1" lang="zh-TW" sz="40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社會安全網</a:t>
            </a:r>
            <a:r>
              <a:rPr b="1" lang="zh-TW" sz="4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更完善</a:t>
            </a: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/>
          </a:p>
        </p:txBody>
      </p:sp>
      <p:pic>
        <p:nvPicPr>
          <p:cNvPr descr="E:\局務會議工作報告\小插圖\pose_makasenasai_woman.png" id="512" name="Google Shape;512;g2620b15b8a5_18_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852" y="3371442"/>
            <a:ext cx="2382292" cy="303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620b15b8a5_18_268"/>
          <p:cNvSpPr/>
          <p:nvPr/>
        </p:nvSpPr>
        <p:spPr>
          <a:xfrm>
            <a:off x="395474" y="1077662"/>
            <a:ext cx="763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87" lvl="0" marL="360362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藉由據點綿密、24小時不打烊的超商，提供急難求助學童餐點及通報。</a:t>
            </a:r>
            <a:endParaRPr b="1"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https://www.ner.gov.tw/api/images/6018a200dc3d07000889b402/2000/jpeg" id="518" name="Google Shape;518;g2620b15b8a5_18_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539" y="3343835"/>
            <a:ext cx="3953147" cy="263477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7-26/656/B13A00_P_01_02.jpg" id="519" name="Google Shape;519;g2620b15b8a5_18_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953" y="2513489"/>
            <a:ext cx="4001434" cy="26655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620b15b8a5_18_274"/>
          <p:cNvSpPr txBox="1"/>
          <p:nvPr/>
        </p:nvSpPr>
        <p:spPr>
          <a:xfrm>
            <a:off x="767751" y="617776"/>
            <a:ext cx="7798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18歲以下家中遇緊急變故學童，飢餓時可至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統一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全家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萊爾富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或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來來（OK）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四大超商門市求助取餐。</a:t>
            </a:r>
            <a:endParaRPr/>
          </a:p>
        </p:txBody>
      </p:sp>
      <p:pic>
        <p:nvPicPr>
          <p:cNvPr descr="https://images.newtalk.tw/resize_action2/800/album/news/698/61e4bac2ec023.jpg" id="525" name="Google Shape;525;g2620b15b8a5_18_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229" y="3932977"/>
            <a:ext cx="4154640" cy="24356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26" name="Google Shape;526;g2620b15b8a5_18_2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209" y="2630565"/>
            <a:ext cx="4164827" cy="276618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620b15b8a5_18_280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532" name="Google Shape;532;g2620b15b8a5_18_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533" name="Google Shape;533;g2620b15b8a5_18_2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534" name="Google Shape;534;g2620b15b8a5_18_2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20b15b8a5_18_389"/>
          <p:cNvSpPr/>
          <p:nvPr/>
        </p:nvSpPr>
        <p:spPr>
          <a:xfrm>
            <a:off x="395474" y="1077662"/>
            <a:ext cx="763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87" lvl="0" marL="360362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藉由據點綿密、24小時不打烊的超商，提供急難求助學童餐點及通報。</a:t>
            </a:r>
            <a:endParaRPr b="1"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https://www.ner.gov.tw/api/images/6018a200dc3d07000889b402/2000/jpeg" id="63" name="Google Shape;63;g2620b15b8a5_18_3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539" y="3343835"/>
            <a:ext cx="3953147" cy="263477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7-26/656/B13A00_P_01_02.jpg" id="64" name="Google Shape;64;g2620b15b8a5_18_3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953" y="2513489"/>
            <a:ext cx="4001434" cy="26655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620b15b8a5_18_287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620b15b8a5_18_291"/>
          <p:cNvSpPr/>
          <p:nvPr/>
        </p:nvSpPr>
        <p:spPr>
          <a:xfrm rot="-5400000">
            <a:off x="4533995" y="-255029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5" name="Google Shape;545;g2620b15b8a5_18_291"/>
          <p:cNvSpPr txBox="1"/>
          <p:nvPr/>
        </p:nvSpPr>
        <p:spPr>
          <a:xfrm>
            <a:off x="657395" y="530335"/>
            <a:ext cx="807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6" name="Google Shape;546;g2620b15b8a5_18_291"/>
          <p:cNvSpPr txBox="1"/>
          <p:nvPr/>
        </p:nvSpPr>
        <p:spPr>
          <a:xfrm>
            <a:off x="620439" y="2031169"/>
            <a:ext cx="83658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b="1" lang="zh-TW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620b15b8a5_18_297"/>
          <p:cNvSpPr/>
          <p:nvPr/>
        </p:nvSpPr>
        <p:spPr>
          <a:xfrm rot="-5400000">
            <a:off x="4533995" y="-2593427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2" name="Google Shape;552;g2620b15b8a5_18_297"/>
          <p:cNvSpPr txBox="1"/>
          <p:nvPr/>
        </p:nvSpPr>
        <p:spPr>
          <a:xfrm>
            <a:off x="575099" y="44087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「合作」的圖片搜尋結果" id="553" name="Google Shape;553;g2620b15b8a5_18_2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g2620b15b8a5_18_297"/>
          <p:cNvGrpSpPr/>
          <p:nvPr/>
        </p:nvGrpSpPr>
        <p:grpSpPr>
          <a:xfrm>
            <a:off x="2430161" y="1751018"/>
            <a:ext cx="4822763" cy="4062989"/>
            <a:chOff x="854412" y="177507"/>
            <a:chExt cx="4822763" cy="4062989"/>
          </a:xfrm>
        </p:grpSpPr>
        <p:sp>
          <p:nvSpPr>
            <p:cNvPr id="555" name="Google Shape;555;g2620b15b8a5_18_297"/>
            <p:cNvSpPr/>
            <p:nvPr/>
          </p:nvSpPr>
          <p:spPr>
            <a:xfrm>
              <a:off x="2372232" y="177507"/>
              <a:ext cx="1575300" cy="446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g2620b15b8a5_18_297"/>
            <p:cNvSpPr txBox="1"/>
            <p:nvPr/>
          </p:nvSpPr>
          <p:spPr>
            <a:xfrm>
              <a:off x="2394022" y="199297"/>
              <a:ext cx="15318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557" name="Google Shape;557;g2620b15b8a5_18_297"/>
            <p:cNvSpPr/>
            <p:nvPr/>
          </p:nvSpPr>
          <p:spPr>
            <a:xfrm>
              <a:off x="1670735" y="473606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g2620b15b8a5_18_297"/>
            <p:cNvSpPr/>
            <p:nvPr/>
          </p:nvSpPr>
          <p:spPr>
            <a:xfrm>
              <a:off x="4431275" y="1850705"/>
              <a:ext cx="1245900" cy="689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g2620b15b8a5_18_297"/>
            <p:cNvSpPr txBox="1"/>
            <p:nvPr/>
          </p:nvSpPr>
          <p:spPr>
            <a:xfrm>
              <a:off x="4464921" y="1884351"/>
              <a:ext cx="11784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60" name="Google Shape;560;g2620b15b8a5_18_297"/>
            <p:cNvSpPr/>
            <p:nvPr/>
          </p:nvSpPr>
          <p:spPr>
            <a:xfrm>
              <a:off x="1670573" y="533053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g2620b15b8a5_18_297"/>
            <p:cNvSpPr/>
            <p:nvPr/>
          </p:nvSpPr>
          <p:spPr>
            <a:xfrm>
              <a:off x="2300494" y="3751796"/>
              <a:ext cx="1737300" cy="488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g2620b15b8a5_18_297"/>
            <p:cNvSpPr txBox="1"/>
            <p:nvPr/>
          </p:nvSpPr>
          <p:spPr>
            <a:xfrm>
              <a:off x="2324355" y="3775657"/>
              <a:ext cx="1689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1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563" name="Google Shape;563;g2620b15b8a5_18_297"/>
            <p:cNvSpPr/>
            <p:nvPr/>
          </p:nvSpPr>
          <p:spPr>
            <a:xfrm>
              <a:off x="1294142" y="536462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g2620b15b8a5_18_297"/>
            <p:cNvSpPr/>
            <p:nvPr/>
          </p:nvSpPr>
          <p:spPr>
            <a:xfrm>
              <a:off x="854412" y="1873904"/>
              <a:ext cx="873300" cy="656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g2620b15b8a5_18_297"/>
            <p:cNvSpPr txBox="1"/>
            <p:nvPr/>
          </p:nvSpPr>
          <p:spPr>
            <a:xfrm>
              <a:off x="886476" y="1905968"/>
              <a:ext cx="8094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566" name="Google Shape;566;g2620b15b8a5_18_297"/>
            <p:cNvSpPr/>
            <p:nvPr/>
          </p:nvSpPr>
          <p:spPr>
            <a:xfrm>
              <a:off x="1293509" y="472879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7" name="Google Shape;567;g2620b15b8a5_18_297">
            <a:hlinkClick action="ppaction://hlinksldjump" r:id="rId4"/>
          </p:cNvPr>
          <p:cNvSpPr txBox="1"/>
          <p:nvPr/>
        </p:nvSpPr>
        <p:spPr>
          <a:xfrm>
            <a:off x="5766892" y="1623018"/>
            <a:ext cx="1962300" cy="637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568" name="Google Shape;568;g2620b15b8a5_18_297">
            <a:hlinkClick action="ppaction://hlinksldjump" r:id="rId5"/>
          </p:cNvPr>
          <p:cNvSpPr txBox="1"/>
          <p:nvPr/>
        </p:nvSpPr>
        <p:spPr>
          <a:xfrm>
            <a:off x="7459435" y="3576384"/>
            <a:ext cx="1088400" cy="338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569" name="Google Shape;569;g2620b15b8a5_18_297">
            <a:hlinkClick action="ppaction://hlinksldjump" r:id="rId6"/>
          </p:cNvPr>
          <p:cNvSpPr txBox="1"/>
          <p:nvPr/>
        </p:nvSpPr>
        <p:spPr>
          <a:xfrm>
            <a:off x="5836721" y="5313238"/>
            <a:ext cx="21045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570" name="Google Shape;570;g2620b15b8a5_18_297">
            <a:hlinkClick action="ppaction://hlinksldjump" r:id="rId7"/>
          </p:cNvPr>
          <p:cNvSpPr txBox="1"/>
          <p:nvPr/>
        </p:nvSpPr>
        <p:spPr>
          <a:xfrm>
            <a:off x="437322" y="3478034"/>
            <a:ext cx="16440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620b15b8a5_18_320"/>
          <p:cNvSpPr txBox="1"/>
          <p:nvPr/>
        </p:nvSpPr>
        <p:spPr>
          <a:xfrm>
            <a:off x="634160" y="71615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g2620b15b8a5_18_320"/>
          <p:cNvSpPr/>
          <p:nvPr/>
        </p:nvSpPr>
        <p:spPr>
          <a:xfrm>
            <a:off x="956196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77" name="Google Shape;577;g2620b15b8a5_18_320"/>
          <p:cNvGrpSpPr/>
          <p:nvPr/>
        </p:nvGrpSpPr>
        <p:grpSpPr>
          <a:xfrm>
            <a:off x="1570171" y="2190795"/>
            <a:ext cx="534086" cy="615592"/>
            <a:chOff x="5844088" y="2600655"/>
            <a:chExt cx="534460" cy="615592"/>
          </a:xfrm>
        </p:grpSpPr>
        <p:grpSp>
          <p:nvGrpSpPr>
            <p:cNvPr id="578" name="Google Shape;578;g2620b15b8a5_18_320"/>
            <p:cNvGrpSpPr/>
            <p:nvPr/>
          </p:nvGrpSpPr>
          <p:grpSpPr>
            <a:xfrm rot="8489501">
              <a:off x="6012958" y="2653818"/>
              <a:ext cx="216141" cy="555552"/>
              <a:chOff x="6011261" y="2543519"/>
              <a:chExt cx="242348" cy="622911"/>
            </a:xfrm>
          </p:grpSpPr>
          <p:sp>
            <p:nvSpPr>
              <p:cNvPr id="579" name="Google Shape;579;g2620b15b8a5_18_320"/>
              <p:cNvSpPr/>
              <p:nvPr/>
            </p:nvSpPr>
            <p:spPr>
              <a:xfrm>
                <a:off x="6019303" y="2543519"/>
                <a:ext cx="217195" cy="201284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80" name="Google Shape;580;g2620b15b8a5_18_320"/>
              <p:cNvSpPr/>
              <p:nvPr/>
            </p:nvSpPr>
            <p:spPr>
              <a:xfrm>
                <a:off x="6011261" y="2721930"/>
                <a:ext cx="242348" cy="444500"/>
              </a:xfrm>
              <a:custGeom>
                <a:rect b="b" l="l" r="r" t="t"/>
                <a:pathLst>
                  <a:path extrusionOk="0" h="444500" w="2159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581" name="Google Shape;581;g2620b15b8a5_18_320"/>
              <p:cNvSpPr/>
              <p:nvPr/>
            </p:nvSpPr>
            <p:spPr>
              <a:xfrm>
                <a:off x="6100764" y="2573365"/>
                <a:ext cx="64073" cy="60536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582" name="Google Shape;582;g2620b15b8a5_18_320"/>
            <p:cNvSpPr/>
            <p:nvPr/>
          </p:nvSpPr>
          <p:spPr>
            <a:xfrm>
              <a:off x="5844088" y="2600655"/>
              <a:ext cx="182555" cy="195346"/>
            </a:xfrm>
            <a:custGeom>
              <a:rect b="b" l="l" r="r" t="t"/>
              <a:pathLst>
                <a:path extrusionOk="0" h="148552" w="152447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cap="rnd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83" name="Google Shape;583;g2620b15b8a5_18_320"/>
          <p:cNvSpPr txBox="1"/>
          <p:nvPr/>
        </p:nvSpPr>
        <p:spPr>
          <a:xfrm>
            <a:off x="1128300" y="2991725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2620b15b8a5_18_320"/>
          <p:cNvSpPr/>
          <p:nvPr/>
        </p:nvSpPr>
        <p:spPr>
          <a:xfrm>
            <a:off x="1256874" y="2901887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5" name="Google Shape;585;g2620b15b8a5_18_320"/>
          <p:cNvSpPr/>
          <p:nvPr/>
        </p:nvSpPr>
        <p:spPr>
          <a:xfrm>
            <a:off x="3613256" y="1906873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6" name="Google Shape;586;g2620b15b8a5_18_320"/>
          <p:cNvSpPr/>
          <p:nvPr/>
        </p:nvSpPr>
        <p:spPr>
          <a:xfrm>
            <a:off x="3887827" y="2931748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7" name="Google Shape;587;g2620b15b8a5_18_320"/>
          <p:cNvSpPr txBox="1"/>
          <p:nvPr/>
        </p:nvSpPr>
        <p:spPr>
          <a:xfrm>
            <a:off x="3737061" y="2972663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2620b15b8a5_18_320"/>
          <p:cNvSpPr txBox="1"/>
          <p:nvPr/>
        </p:nvSpPr>
        <p:spPr>
          <a:xfrm>
            <a:off x="956196" y="3854894"/>
            <a:ext cx="1707600" cy="591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589" name="Google Shape;589;g2620b15b8a5_18_320"/>
          <p:cNvSpPr txBox="1"/>
          <p:nvPr/>
        </p:nvSpPr>
        <p:spPr>
          <a:xfrm>
            <a:off x="3574644" y="3859990"/>
            <a:ext cx="20412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590" name="Google Shape;590;g2620b15b8a5_18_320"/>
          <p:cNvPicPr preferRelativeResize="0"/>
          <p:nvPr/>
        </p:nvPicPr>
        <p:blipFill rotWithShape="1">
          <a:blip r:embed="rId3">
            <a:alphaModFix/>
          </a:blip>
          <a:srcRect b="3916" l="5546" r="22141" t="2169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幸福保衛站培文1\幸福保衛站照片\送件照片\學童填寫表格.jpg" id="591" name="Google Shape;591;g2620b15b8a5_18_320"/>
          <p:cNvPicPr preferRelativeResize="0"/>
          <p:nvPr/>
        </p:nvPicPr>
        <p:blipFill rotWithShape="1">
          <a:blip r:embed="rId4">
            <a:alphaModFix/>
          </a:blip>
          <a:srcRect b="0" l="14786" r="16664" t="0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2620b15b8a5_18_320"/>
          <p:cNvSpPr/>
          <p:nvPr/>
        </p:nvSpPr>
        <p:spPr>
          <a:xfrm>
            <a:off x="6327269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3" name="Google Shape;593;g2620b15b8a5_18_320"/>
          <p:cNvSpPr/>
          <p:nvPr/>
        </p:nvSpPr>
        <p:spPr>
          <a:xfrm>
            <a:off x="6640705" y="2884424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4" name="Google Shape;594;g2620b15b8a5_18_320"/>
          <p:cNvSpPr txBox="1"/>
          <p:nvPr/>
        </p:nvSpPr>
        <p:spPr>
          <a:xfrm>
            <a:off x="6538817" y="2949211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g2620b15b8a5_18_3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2620b15b8a5_18_320"/>
          <p:cNvSpPr txBox="1"/>
          <p:nvPr/>
        </p:nvSpPr>
        <p:spPr>
          <a:xfrm>
            <a:off x="6232071" y="3859991"/>
            <a:ext cx="18510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97" name="Google Shape;597;g2620b15b8a5_18_320"/>
          <p:cNvGrpSpPr/>
          <p:nvPr/>
        </p:nvGrpSpPr>
        <p:grpSpPr>
          <a:xfrm>
            <a:off x="6943529" y="2304013"/>
            <a:ext cx="474492" cy="431800"/>
            <a:chOff x="7002741" y="4415743"/>
            <a:chExt cx="507424" cy="461670"/>
          </a:xfrm>
        </p:grpSpPr>
        <p:grpSp>
          <p:nvGrpSpPr>
            <p:cNvPr id="598" name="Google Shape;598;g2620b15b8a5_18_320"/>
            <p:cNvGrpSpPr/>
            <p:nvPr/>
          </p:nvGrpSpPr>
          <p:grpSpPr>
            <a:xfrm>
              <a:off x="7002741" y="4415743"/>
              <a:ext cx="507424" cy="461670"/>
              <a:chOff x="7002966" y="4415883"/>
              <a:chExt cx="602999" cy="548627"/>
            </a:xfrm>
          </p:grpSpPr>
          <p:sp>
            <p:nvSpPr>
              <p:cNvPr id="599" name="Google Shape;599;g2620b15b8a5_18_320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rect b="b" l="l" r="r" t="t"/>
                <a:pathLst>
                  <a:path extrusionOk="0" h="548627" w="602999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00" name="Google Shape;600;g2620b15b8a5_18_320"/>
              <p:cNvSpPr/>
              <p:nvPr/>
            </p:nvSpPr>
            <p:spPr>
              <a:xfrm>
                <a:off x="7396226" y="4776929"/>
                <a:ext cx="201958" cy="165298"/>
              </a:xfrm>
              <a:custGeom>
                <a:rect b="b" l="l" r="r" t="t"/>
                <a:pathLst>
                  <a:path extrusionOk="0" h="227214" w="238298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601" name="Google Shape;601;g2620b15b8a5_18_320"/>
            <p:cNvSpPr/>
            <p:nvPr/>
          </p:nvSpPr>
          <p:spPr>
            <a:xfrm>
              <a:off x="7077640" y="4605989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2" name="Google Shape;602;g2620b15b8a5_18_320"/>
            <p:cNvSpPr/>
            <p:nvPr/>
          </p:nvSpPr>
          <p:spPr>
            <a:xfrm>
              <a:off x="7074246" y="4517726"/>
              <a:ext cx="365113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3" name="Google Shape;603;g2620b15b8a5_18_320"/>
            <p:cNvSpPr/>
            <p:nvPr/>
          </p:nvSpPr>
          <p:spPr>
            <a:xfrm>
              <a:off x="7089519" y="4685767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4" name="Google Shape;604;g2620b15b8a5_18_320"/>
            <p:cNvSpPr/>
            <p:nvPr/>
          </p:nvSpPr>
          <p:spPr>
            <a:xfrm>
              <a:off x="7081034" y="4767241"/>
              <a:ext cx="246134" cy="0"/>
            </a:xfrm>
            <a:custGeom>
              <a:rect b="b" l="l" r="r" t="t"/>
              <a:pathLst>
                <a:path extrusionOk="0" h="21777" w="363297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05" name="Google Shape;605;g2620b15b8a5_18_320"/>
          <p:cNvSpPr/>
          <p:nvPr/>
        </p:nvSpPr>
        <p:spPr>
          <a:xfrm>
            <a:off x="4107446" y="2185182"/>
            <a:ext cx="641499" cy="605895"/>
          </a:xfrm>
          <a:custGeom>
            <a:rect b="b" l="l" r="r" t="t"/>
            <a:pathLst>
              <a:path extrusionOk="0" h="21252" w="21394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6" name="Google Shape;606;g2620b15b8a5_18_320"/>
          <p:cNvSpPr/>
          <p:nvPr/>
        </p:nvSpPr>
        <p:spPr>
          <a:xfrm rot="-5400000">
            <a:off x="4551247" y="-235164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620b15b8a5_18_355"/>
          <p:cNvSpPr txBox="1"/>
          <p:nvPr/>
        </p:nvSpPr>
        <p:spPr>
          <a:xfrm>
            <a:off x="352905" y="1417834"/>
            <a:ext cx="85848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1.鼓勵拜訪學校鄰近超商門市，表達感謝之意，建立良好的社區互動關懷網絡。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2.了解超商是否於店門口明顯處張貼LOGO，並備有通報表單及墊板</a:t>
            </a:r>
            <a:r>
              <a:rPr b="1" lang="zh-TW" sz="28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2" name="Google Shape;612;g2620b15b8a5_18_355"/>
          <p:cNvSpPr/>
          <p:nvPr/>
        </p:nvSpPr>
        <p:spPr>
          <a:xfrm rot="-5400000">
            <a:off x="4435693" y="-2647216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3" name="Google Shape;613;g2620b15b8a5_18_355"/>
          <p:cNvSpPr txBox="1"/>
          <p:nvPr/>
        </p:nvSpPr>
        <p:spPr>
          <a:xfrm>
            <a:off x="476797" y="46462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拜訪超商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4" name="Google Shape;614;g2620b15b8a5_18_355"/>
          <p:cNvPicPr preferRelativeResize="0"/>
          <p:nvPr/>
        </p:nvPicPr>
        <p:blipFill rotWithShape="1">
          <a:blip r:embed="rId3">
            <a:alphaModFix/>
          </a:blip>
          <a:srcRect b="0" l="14052" r="4719" t="0"/>
          <a:stretch/>
        </p:blipFill>
        <p:spPr>
          <a:xfrm>
            <a:off x="85307" y="4237655"/>
            <a:ext cx="2425550" cy="18227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15" name="Google Shape;615;g2620b15b8a5_18_3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8368" y="4201282"/>
            <a:ext cx="1720750" cy="24330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16" name="Google Shape;616;g2620b15b8a5_18_355"/>
          <p:cNvPicPr preferRelativeResize="0"/>
          <p:nvPr/>
        </p:nvPicPr>
        <p:blipFill rotWithShape="1">
          <a:blip r:embed="rId5">
            <a:alphaModFix/>
          </a:blip>
          <a:srcRect b="0" l="6629" r="0" t="13141"/>
          <a:stretch/>
        </p:blipFill>
        <p:spPr>
          <a:xfrm>
            <a:off x="2729254" y="4232919"/>
            <a:ext cx="2026887" cy="20206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17" name="Google Shape;617;g2620b15b8a5_18_3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6263" y="4221651"/>
            <a:ext cx="2029081" cy="243304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620b15b8a5_18_365"/>
          <p:cNvSpPr txBox="1"/>
          <p:nvPr/>
        </p:nvSpPr>
        <p:spPr>
          <a:xfrm>
            <a:off x="495985" y="391941"/>
            <a:ext cx="7985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政策宣導  </a:t>
            </a:r>
            <a:r>
              <a:rPr b="1" i="0" lang="zh-TW" sz="30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預計113年1月開始向學生宣導</a:t>
            </a:r>
            <a:endParaRPr b="1" i="0" sz="30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4" name="Google Shape;624;g2620b15b8a5_18_365"/>
          <p:cNvSpPr/>
          <p:nvPr/>
        </p:nvSpPr>
        <p:spPr>
          <a:xfrm rot="-5400000">
            <a:off x="4464987" y="-2749454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5" name="Google Shape;625;g2620b15b8a5_18_365"/>
          <p:cNvSpPr/>
          <p:nvPr/>
        </p:nvSpPr>
        <p:spPr>
          <a:xfrm>
            <a:off x="495986" y="1372893"/>
            <a:ext cx="8094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1.學校集會公開宣導。</a:t>
            </a:r>
            <a:b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2.教師於課堂向學生宣導。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3.學校於每年寒暑假前加強向學生宣導本計畫。</a:t>
            </a:r>
            <a:endParaRPr/>
          </a:p>
        </p:txBody>
      </p:sp>
      <p:pic>
        <p:nvPicPr>
          <p:cNvPr id="626" name="Google Shape;626;g2620b15b8a5_18_3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04" y="3275609"/>
            <a:ext cx="2103100" cy="212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g.ltn.com.tw/Upload/news/600/2022/01/16/3802520_1_1.jpg" id="627" name="Google Shape;627;g2620b15b8a5_18_3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264" y="3503518"/>
            <a:ext cx="3292184" cy="224441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28" name="Google Shape;628;g2620b15b8a5_18_3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6484" y="3766237"/>
            <a:ext cx="2103100" cy="235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620b15b8a5_18_375"/>
          <p:cNvSpPr txBox="1"/>
          <p:nvPr/>
        </p:nvSpPr>
        <p:spPr>
          <a:xfrm>
            <a:off x="476239" y="1822485"/>
            <a:ext cx="824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學校全年跑馬燈播放幸福保衛站訊息</a:t>
            </a:r>
            <a:r>
              <a:rPr b="1" lang="zh-TW" sz="2800">
                <a:solidFill>
                  <a:srgbClr val="002060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5" name="Google Shape;635;g2620b15b8a5_18_375"/>
          <p:cNvSpPr/>
          <p:nvPr/>
        </p:nvSpPr>
        <p:spPr>
          <a:xfrm rot="-5400000">
            <a:off x="4352839" y="-223145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6" name="Google Shape;636;g2620b15b8a5_18_375"/>
          <p:cNvSpPr txBox="1"/>
          <p:nvPr/>
        </p:nvSpPr>
        <p:spPr>
          <a:xfrm>
            <a:off x="393943" y="82659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校門口跑馬燈宣導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7" name="Google Shape;637;g2620b15b8a5_18_375"/>
          <p:cNvSpPr txBox="1"/>
          <p:nvPr/>
        </p:nvSpPr>
        <p:spPr>
          <a:xfrm>
            <a:off x="1075261" y="2951324"/>
            <a:ext cx="4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Microsoft JhengHei"/>
              <a:buNone/>
            </a:pP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b="1"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跑馬燈內容</a:t>
            </a: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」:</a:t>
            </a:r>
            <a:endParaRPr i="0" sz="3200" u="none" cap="none" strike="noStrik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8" name="Google Shape;638;g2620b15b8a5_18_375"/>
          <p:cNvSpPr/>
          <p:nvPr/>
        </p:nvSpPr>
        <p:spPr>
          <a:xfrm>
            <a:off x="1278402" y="3648104"/>
            <a:ext cx="6682200" cy="2089200"/>
          </a:xfrm>
          <a:prstGeom prst="wedgeRectCallout">
            <a:avLst>
              <a:gd fmla="val -49212" name="adj1"/>
              <a:gd fmla="val 27958" name="adj2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「幸福保衛站」保衛幸福讚!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18歲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以下學童，家中遇緊急變故飢餓時可至超商求助取餐。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620b15b8a5_18_384"/>
          <p:cNvSpPr txBox="1"/>
          <p:nvPr/>
        </p:nvSpPr>
        <p:spPr>
          <a:xfrm>
            <a:off x="0" y="2222141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感謝有您  共同守護學子</a:t>
            </a:r>
            <a:endParaRPr b="1" sz="60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4" name="Google Shape;644;g2620b15b8a5_18_384"/>
          <p:cNvSpPr txBox="1"/>
          <p:nvPr/>
        </p:nvSpPr>
        <p:spPr>
          <a:xfrm>
            <a:off x="512658" y="3703285"/>
            <a:ext cx="8376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教育處體育保健科聯繫電話：03-5216121-276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承辦人：林怡君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"/>
          <p:cNvSpPr txBox="1"/>
          <p:nvPr/>
        </p:nvSpPr>
        <p:spPr>
          <a:xfrm>
            <a:off x="2590191" y="2688027"/>
            <a:ext cx="38796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"/>
          <p:cNvSpPr/>
          <p:nvPr/>
        </p:nvSpPr>
        <p:spPr>
          <a:xfrm rot="-5400000">
            <a:off x="4534007" y="-2550263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5" name="Google Shape;655;p8"/>
          <p:cNvSpPr txBox="1"/>
          <p:nvPr/>
        </p:nvSpPr>
        <p:spPr>
          <a:xfrm>
            <a:off x="657395" y="530335"/>
            <a:ext cx="80758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6" name="Google Shape;656;p8"/>
          <p:cNvSpPr txBox="1"/>
          <p:nvPr/>
        </p:nvSpPr>
        <p:spPr>
          <a:xfrm>
            <a:off x="620439" y="2031169"/>
            <a:ext cx="8365833" cy="4137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b="1" lang="zh-TW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20b15b8a5_18_395"/>
          <p:cNvSpPr txBox="1"/>
          <p:nvPr/>
        </p:nvSpPr>
        <p:spPr>
          <a:xfrm>
            <a:off x="767751" y="617776"/>
            <a:ext cx="7798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18歲以下家中遇緊急變故學童，飢餓時可至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統一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全家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萊爾富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或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來來（OK）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四大超商門市求助取餐。</a:t>
            </a:r>
            <a:endParaRPr/>
          </a:p>
        </p:txBody>
      </p:sp>
      <p:pic>
        <p:nvPicPr>
          <p:cNvPr descr="https://images.newtalk.tw/resize_action2/800/album/news/698/61e4bac2ec023.jpg" id="70" name="Google Shape;70;g2620b15b8a5_18_3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229" y="3932977"/>
            <a:ext cx="4154640" cy="24356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1" name="Google Shape;71;g2620b15b8a5_18_3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209" y="2630565"/>
            <a:ext cx="4164827" cy="276618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"/>
          <p:cNvSpPr/>
          <p:nvPr/>
        </p:nvSpPr>
        <p:spPr>
          <a:xfrm rot="-5400000">
            <a:off x="4534007" y="-2593399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2" name="Google Shape;662;p9"/>
          <p:cNvSpPr txBox="1"/>
          <p:nvPr/>
        </p:nvSpPr>
        <p:spPr>
          <a:xfrm>
            <a:off x="575099" y="440871"/>
            <a:ext cx="67967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「合作」的圖片搜尋結果" id="663" name="Google Shape;6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4" name="Google Shape;664;p9"/>
          <p:cNvGrpSpPr/>
          <p:nvPr/>
        </p:nvGrpSpPr>
        <p:grpSpPr>
          <a:xfrm>
            <a:off x="2430161" y="1751018"/>
            <a:ext cx="4822627" cy="4063078"/>
            <a:chOff x="854412" y="177507"/>
            <a:chExt cx="4822627" cy="4063078"/>
          </a:xfrm>
        </p:grpSpPr>
        <p:sp>
          <p:nvSpPr>
            <p:cNvPr id="665" name="Google Shape;665;p9"/>
            <p:cNvSpPr/>
            <p:nvPr/>
          </p:nvSpPr>
          <p:spPr>
            <a:xfrm>
              <a:off x="2372232" y="177507"/>
              <a:ext cx="1575361" cy="446365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9"/>
            <p:cNvSpPr txBox="1"/>
            <p:nvPr/>
          </p:nvSpPr>
          <p:spPr>
            <a:xfrm>
              <a:off x="2394022" y="199297"/>
              <a:ext cx="1531781" cy="4027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1670735" y="473606"/>
              <a:ext cx="3381318" cy="3381318"/>
            </a:xfrm>
            <a:custGeom>
              <a:rect b="b" l="l" r="r" t="t"/>
              <a:pathLst>
                <a:path extrusionOk="0" h="120000" w="12000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431275" y="1850705"/>
              <a:ext cx="1245764" cy="689234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9"/>
            <p:cNvSpPr txBox="1"/>
            <p:nvPr/>
          </p:nvSpPr>
          <p:spPr>
            <a:xfrm>
              <a:off x="4464921" y="1884351"/>
              <a:ext cx="1178472" cy="621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1670573" y="533053"/>
              <a:ext cx="3381318" cy="3381318"/>
            </a:xfrm>
            <a:custGeom>
              <a:rect b="b" l="l" r="r" t="t"/>
              <a:pathLst>
                <a:path extrusionOk="0" h="120000" w="12000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300494" y="3751796"/>
              <a:ext cx="1737293" cy="48878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9"/>
            <p:cNvSpPr txBox="1"/>
            <p:nvPr/>
          </p:nvSpPr>
          <p:spPr>
            <a:xfrm>
              <a:off x="2324355" y="3775657"/>
              <a:ext cx="1689571" cy="441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1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1294142" y="536462"/>
              <a:ext cx="3381318" cy="3381318"/>
            </a:xfrm>
            <a:custGeom>
              <a:rect b="b" l="l" r="r" t="t"/>
              <a:pathLst>
                <a:path extrusionOk="0" h="120000" w="12000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54412" y="1873904"/>
              <a:ext cx="873427" cy="656824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9"/>
            <p:cNvSpPr txBox="1"/>
            <p:nvPr/>
          </p:nvSpPr>
          <p:spPr>
            <a:xfrm>
              <a:off x="886476" y="1905968"/>
              <a:ext cx="809299" cy="5926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1293509" y="472879"/>
              <a:ext cx="3381318" cy="3381318"/>
            </a:xfrm>
            <a:custGeom>
              <a:rect b="b" l="l" r="r" t="t"/>
              <a:pathLst>
                <a:path extrusionOk="0" h="120000" w="12000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7" name="Google Shape;677;p9">
            <a:hlinkClick action="ppaction://hlinksldjump" r:id="rId4"/>
          </p:cNvPr>
          <p:cNvSpPr txBox="1"/>
          <p:nvPr/>
        </p:nvSpPr>
        <p:spPr>
          <a:xfrm>
            <a:off x="5766892" y="1623018"/>
            <a:ext cx="1962376" cy="63710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678" name="Google Shape;678;p9">
            <a:hlinkClick action="ppaction://hlinksldjump" r:id="rId5"/>
          </p:cNvPr>
          <p:cNvSpPr txBox="1"/>
          <p:nvPr/>
        </p:nvSpPr>
        <p:spPr>
          <a:xfrm>
            <a:off x="7459435" y="3576384"/>
            <a:ext cx="1088544" cy="33855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679" name="Google Shape;679;p9">
            <a:hlinkClick action="ppaction://hlinksldjump" r:id="rId6"/>
          </p:cNvPr>
          <p:cNvSpPr txBox="1"/>
          <p:nvPr/>
        </p:nvSpPr>
        <p:spPr>
          <a:xfrm>
            <a:off x="5836721" y="5313238"/>
            <a:ext cx="2104644" cy="5847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680" name="Google Shape;680;p9">
            <a:hlinkClick action="ppaction://hlinksldjump" r:id="rId7"/>
          </p:cNvPr>
          <p:cNvSpPr txBox="1"/>
          <p:nvPr/>
        </p:nvSpPr>
        <p:spPr>
          <a:xfrm>
            <a:off x="437322" y="3478034"/>
            <a:ext cx="1643967" cy="5847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"/>
          <p:cNvSpPr txBox="1"/>
          <p:nvPr/>
        </p:nvSpPr>
        <p:spPr>
          <a:xfrm>
            <a:off x="634160" y="716153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6" name="Google Shape;686;p10"/>
          <p:cNvSpPr/>
          <p:nvPr/>
        </p:nvSpPr>
        <p:spPr>
          <a:xfrm>
            <a:off x="956196" y="1955968"/>
            <a:ext cx="1707624" cy="1692275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87" name="Google Shape;687;p10"/>
          <p:cNvGrpSpPr/>
          <p:nvPr/>
        </p:nvGrpSpPr>
        <p:grpSpPr>
          <a:xfrm>
            <a:off x="1570324" y="2190918"/>
            <a:ext cx="533873" cy="615337"/>
            <a:chOff x="5844088" y="2600655"/>
            <a:chExt cx="534233" cy="615308"/>
          </a:xfrm>
        </p:grpSpPr>
        <p:grpSp>
          <p:nvGrpSpPr>
            <p:cNvPr id="688" name="Google Shape;688;p10"/>
            <p:cNvGrpSpPr/>
            <p:nvPr/>
          </p:nvGrpSpPr>
          <p:grpSpPr>
            <a:xfrm rot="8489641">
              <a:off x="6012750" y="2653201"/>
              <a:ext cx="215979" cy="555978"/>
              <a:chOff x="6011261" y="2543519"/>
              <a:chExt cx="242158" cy="623372"/>
            </a:xfrm>
          </p:grpSpPr>
          <p:sp>
            <p:nvSpPr>
              <p:cNvPr id="689" name="Google Shape;689;p10"/>
              <p:cNvSpPr/>
              <p:nvPr/>
            </p:nvSpPr>
            <p:spPr>
              <a:xfrm>
                <a:off x="6019303" y="2543519"/>
                <a:ext cx="217230" cy="201123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90" name="Google Shape;690;p10"/>
              <p:cNvSpPr/>
              <p:nvPr/>
            </p:nvSpPr>
            <p:spPr>
              <a:xfrm>
                <a:off x="6011261" y="2721930"/>
                <a:ext cx="242158" cy="444961"/>
              </a:xfrm>
              <a:custGeom>
                <a:rect b="b" l="l" r="r" t="t"/>
                <a:pathLst>
                  <a:path extrusionOk="0" h="444500" w="2159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91" name="Google Shape;691;p10"/>
              <p:cNvSpPr/>
              <p:nvPr/>
            </p:nvSpPr>
            <p:spPr>
              <a:xfrm>
                <a:off x="6100764" y="2573365"/>
                <a:ext cx="64101" cy="60515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692" name="Google Shape;692;p10"/>
            <p:cNvSpPr/>
            <p:nvPr/>
          </p:nvSpPr>
          <p:spPr>
            <a:xfrm>
              <a:off x="5844088" y="2600655"/>
              <a:ext cx="182629" cy="195253"/>
            </a:xfrm>
            <a:custGeom>
              <a:rect b="b" l="l" r="r" t="t"/>
              <a:pathLst>
                <a:path extrusionOk="0" h="148552" w="152447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cap="rnd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93" name="Google Shape;693;p10"/>
          <p:cNvSpPr txBox="1"/>
          <p:nvPr/>
        </p:nvSpPr>
        <p:spPr>
          <a:xfrm>
            <a:off x="1128300" y="2991725"/>
            <a:ext cx="1382287" cy="420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0"/>
          <p:cNvSpPr/>
          <p:nvPr/>
        </p:nvSpPr>
        <p:spPr>
          <a:xfrm>
            <a:off x="1256874" y="2901887"/>
            <a:ext cx="1080753" cy="17463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5" name="Google Shape;695;p10"/>
          <p:cNvSpPr/>
          <p:nvPr/>
        </p:nvSpPr>
        <p:spPr>
          <a:xfrm>
            <a:off x="3613256" y="1906873"/>
            <a:ext cx="1707624" cy="1692275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6" name="Google Shape;696;p10"/>
          <p:cNvSpPr/>
          <p:nvPr/>
        </p:nvSpPr>
        <p:spPr>
          <a:xfrm>
            <a:off x="3887827" y="2931748"/>
            <a:ext cx="1080753" cy="17463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7" name="Google Shape;697;p10"/>
          <p:cNvSpPr txBox="1"/>
          <p:nvPr/>
        </p:nvSpPr>
        <p:spPr>
          <a:xfrm>
            <a:off x="3737061" y="2972663"/>
            <a:ext cx="1382287" cy="420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"/>
          <p:cNvSpPr txBox="1"/>
          <p:nvPr/>
        </p:nvSpPr>
        <p:spPr>
          <a:xfrm>
            <a:off x="956196" y="3854894"/>
            <a:ext cx="1707624" cy="59093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699" name="Google Shape;699;p10"/>
          <p:cNvSpPr txBox="1"/>
          <p:nvPr/>
        </p:nvSpPr>
        <p:spPr>
          <a:xfrm>
            <a:off x="3574644" y="3859990"/>
            <a:ext cx="2041151" cy="64633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700" name="Google Shape;700;p10"/>
          <p:cNvPicPr preferRelativeResize="0"/>
          <p:nvPr/>
        </p:nvPicPr>
        <p:blipFill rotWithShape="1">
          <a:blip r:embed="rId3">
            <a:alphaModFix/>
          </a:blip>
          <a:srcRect b="3912" l="5543" r="22145" t="2174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幸福保衛站培文1\幸福保衛站照片\送件照片\學童填寫表格.jpg" id="701" name="Google Shape;701;p10"/>
          <p:cNvPicPr preferRelativeResize="0"/>
          <p:nvPr/>
        </p:nvPicPr>
        <p:blipFill rotWithShape="1">
          <a:blip r:embed="rId4">
            <a:alphaModFix/>
          </a:blip>
          <a:srcRect b="0" l="14787" r="16663" t="0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0"/>
          <p:cNvSpPr/>
          <p:nvPr/>
        </p:nvSpPr>
        <p:spPr>
          <a:xfrm>
            <a:off x="6327269" y="1955968"/>
            <a:ext cx="1707624" cy="1692275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3" name="Google Shape;703;p10"/>
          <p:cNvSpPr/>
          <p:nvPr/>
        </p:nvSpPr>
        <p:spPr>
          <a:xfrm>
            <a:off x="6640705" y="2884424"/>
            <a:ext cx="1080753" cy="17463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4" name="Google Shape;704;p10"/>
          <p:cNvSpPr txBox="1"/>
          <p:nvPr/>
        </p:nvSpPr>
        <p:spPr>
          <a:xfrm>
            <a:off x="6538817" y="2949211"/>
            <a:ext cx="1382287" cy="420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0"/>
          <p:cNvSpPr txBox="1"/>
          <p:nvPr/>
        </p:nvSpPr>
        <p:spPr>
          <a:xfrm>
            <a:off x="6232071" y="3859991"/>
            <a:ext cx="1851044" cy="64633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07" name="Google Shape;707;p10"/>
          <p:cNvGrpSpPr/>
          <p:nvPr/>
        </p:nvGrpSpPr>
        <p:grpSpPr>
          <a:xfrm>
            <a:off x="6943823" y="2303992"/>
            <a:ext cx="474516" cy="431800"/>
            <a:chOff x="7002966" y="4415883"/>
            <a:chExt cx="507443" cy="461687"/>
          </a:xfrm>
        </p:grpSpPr>
        <p:grpSp>
          <p:nvGrpSpPr>
            <p:cNvPr id="708" name="Google Shape;708;p10"/>
            <p:cNvGrpSpPr/>
            <p:nvPr/>
          </p:nvGrpSpPr>
          <p:grpSpPr>
            <a:xfrm>
              <a:off x="7002966" y="4415883"/>
              <a:ext cx="507443" cy="461687"/>
              <a:chOff x="7002966" y="4415883"/>
              <a:chExt cx="602999" cy="548627"/>
            </a:xfrm>
          </p:grpSpPr>
          <p:sp>
            <p:nvSpPr>
              <p:cNvPr id="709" name="Google Shape;709;p10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rect b="b" l="l" r="r" t="t"/>
                <a:pathLst>
                  <a:path extrusionOk="0" h="548627" w="602999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10" name="Google Shape;710;p10"/>
              <p:cNvSpPr/>
              <p:nvPr/>
            </p:nvSpPr>
            <p:spPr>
              <a:xfrm>
                <a:off x="7396226" y="4776929"/>
                <a:ext cx="201672" cy="165395"/>
              </a:xfrm>
              <a:custGeom>
                <a:rect b="b" l="l" r="r" t="t"/>
                <a:pathLst>
                  <a:path extrusionOk="0" h="227214" w="238298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711" name="Google Shape;711;p10"/>
            <p:cNvSpPr/>
            <p:nvPr/>
          </p:nvSpPr>
          <p:spPr>
            <a:xfrm>
              <a:off x="7077640" y="4605989"/>
              <a:ext cx="363187" cy="6790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12" name="Google Shape;712;p10"/>
            <p:cNvSpPr/>
            <p:nvPr/>
          </p:nvSpPr>
          <p:spPr>
            <a:xfrm>
              <a:off x="7074246" y="4517726"/>
              <a:ext cx="364884" cy="6790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13" name="Google Shape;713;p10"/>
            <p:cNvSpPr/>
            <p:nvPr/>
          </p:nvSpPr>
          <p:spPr>
            <a:xfrm>
              <a:off x="7089519" y="4685767"/>
              <a:ext cx="363187" cy="6790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14" name="Google Shape;714;p10"/>
            <p:cNvSpPr/>
            <p:nvPr/>
          </p:nvSpPr>
          <p:spPr>
            <a:xfrm>
              <a:off x="7081034" y="4767241"/>
              <a:ext cx="246084" cy="0"/>
            </a:xfrm>
            <a:custGeom>
              <a:rect b="b" l="l" r="r" t="t"/>
              <a:pathLst>
                <a:path extrusionOk="0" h="21777" w="363297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15" name="Google Shape;715;p10"/>
          <p:cNvSpPr/>
          <p:nvPr/>
        </p:nvSpPr>
        <p:spPr>
          <a:xfrm>
            <a:off x="4107446" y="2185182"/>
            <a:ext cx="641514" cy="605919"/>
          </a:xfrm>
          <a:custGeom>
            <a:rect b="b" l="l" r="r" t="t"/>
            <a:pathLst>
              <a:path extrusionOk="0" h="21252" w="21394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6" name="Google Shape;716;p10"/>
          <p:cNvSpPr/>
          <p:nvPr/>
        </p:nvSpPr>
        <p:spPr>
          <a:xfrm rot="-5400000">
            <a:off x="4551259" y="-2351617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"/>
          <p:cNvSpPr txBox="1"/>
          <p:nvPr/>
        </p:nvSpPr>
        <p:spPr>
          <a:xfrm>
            <a:off x="622891" y="1365625"/>
            <a:ext cx="8240753" cy="1482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教育處接獲學童取餐資料派案至取餐個案就讀學校(以電子郵件方式通報) </a:t>
            </a:r>
            <a:r>
              <a:rPr b="1" lang="zh-TW" sz="32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2" name="Google Shape;722;p11"/>
          <p:cNvSpPr/>
          <p:nvPr/>
        </p:nvSpPr>
        <p:spPr>
          <a:xfrm rot="-5400000">
            <a:off x="4499503" y="-2688287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3" name="Google Shape;723;p11"/>
          <p:cNvSpPr txBox="1"/>
          <p:nvPr/>
        </p:nvSpPr>
        <p:spPr>
          <a:xfrm>
            <a:off x="540595" y="369732"/>
            <a:ext cx="67967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通報流程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4" name="Google Shape;72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641557" y="3673949"/>
            <a:ext cx="4562164" cy="256621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25" name="Google Shape;7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551" y="4140626"/>
            <a:ext cx="4007452" cy="225419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26" name="Google Shape;72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5959" y="5025753"/>
            <a:ext cx="2394711" cy="1266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hccitysbir.org/images/index-footer-logo-02.png" id="727" name="Google Shape;72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5959" y="5025753"/>
            <a:ext cx="2225161" cy="628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2"/>
          <p:cNvSpPr txBox="1"/>
          <p:nvPr/>
        </p:nvSpPr>
        <p:spPr>
          <a:xfrm>
            <a:off x="1863306" y="2688027"/>
            <a:ext cx="574519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學校協助事項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3"/>
          <p:cNvSpPr txBox="1"/>
          <p:nvPr/>
        </p:nvSpPr>
        <p:spPr>
          <a:xfrm>
            <a:off x="622892" y="1385030"/>
            <a:ext cx="7893283" cy="5933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1.請各校承辦人務必加入新竹市幸福保衛站學校LINE群組。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2.接獲教育處派案後(以電子郵件方式通報)，請回覆有收到案件(電子郵件或LINE群組回覆)。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3.接獲學童取餐訊息，請校方瞭解學生狀況，於</a:t>
            </a:r>
            <a:r>
              <a:rPr b="1" lang="zh-TW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24小時</a:t>
            </a: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內進行個案訪談。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4.單純個案直接提供協助，多元複雜個案則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通報相關單位或通報關懷E起來，由社工師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親訪、評估需求，相關局處協助。</a:t>
            </a:r>
            <a:endParaRPr b="1"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8" name="Google Shape;738;p13"/>
          <p:cNvSpPr/>
          <p:nvPr/>
        </p:nvSpPr>
        <p:spPr>
          <a:xfrm rot="-5400000">
            <a:off x="4499503" y="-2631643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9" name="Google Shape;739;p13"/>
          <p:cNvSpPr txBox="1"/>
          <p:nvPr/>
        </p:nvSpPr>
        <p:spPr>
          <a:xfrm>
            <a:off x="540595" y="426376"/>
            <a:ext cx="67967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學校配合事項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0" name="Google Shape;740;p13"/>
          <p:cNvPicPr preferRelativeResize="0"/>
          <p:nvPr/>
        </p:nvPicPr>
        <p:blipFill rotWithShape="1">
          <a:blip r:embed="rId3">
            <a:alphaModFix/>
          </a:blip>
          <a:srcRect b="0" l="11007" r="0" t="11724"/>
          <a:stretch/>
        </p:blipFill>
        <p:spPr>
          <a:xfrm>
            <a:off x="6743699" y="4878539"/>
            <a:ext cx="2229675" cy="146898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7091" y="3035066"/>
            <a:ext cx="2919849" cy="218988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46" name="Google Shape;746;p14"/>
          <p:cNvSpPr txBox="1"/>
          <p:nvPr/>
        </p:nvSpPr>
        <p:spPr>
          <a:xfrm>
            <a:off x="440802" y="1419122"/>
            <a:ext cx="8531742" cy="821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主動關懷、輔導學生、引介資源協助學生。</a:t>
            </a:r>
            <a:endParaRPr b="1" sz="3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7" name="Google Shape;747;p14"/>
          <p:cNvSpPr/>
          <p:nvPr/>
        </p:nvSpPr>
        <p:spPr>
          <a:xfrm rot="-5400000">
            <a:off x="4488870" y="-2592590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8" name="Google Shape;748;p14"/>
          <p:cNvSpPr txBox="1"/>
          <p:nvPr/>
        </p:nvSpPr>
        <p:spPr>
          <a:xfrm>
            <a:off x="529962" y="465429"/>
            <a:ext cx="67967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學生關懷輔導 </a:t>
            </a:r>
            <a:endParaRPr/>
          </a:p>
        </p:txBody>
      </p:sp>
      <p:pic>
        <p:nvPicPr>
          <p:cNvPr id="749" name="Google Shape;749;p14"/>
          <p:cNvPicPr preferRelativeResize="0"/>
          <p:nvPr/>
        </p:nvPicPr>
        <p:blipFill rotWithShape="1">
          <a:blip r:embed="rId4">
            <a:alphaModFix/>
          </a:blip>
          <a:srcRect b="12657" l="6405" r="3521" t="0"/>
          <a:stretch/>
        </p:blipFill>
        <p:spPr>
          <a:xfrm>
            <a:off x="4572000" y="4938618"/>
            <a:ext cx="2976384" cy="16234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50" name="Google Shape;750;p14"/>
          <p:cNvSpPr txBox="1"/>
          <p:nvPr/>
        </p:nvSpPr>
        <p:spPr>
          <a:xfrm>
            <a:off x="529962" y="2322690"/>
            <a:ext cx="3845442" cy="4989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進行校安通報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執行三級輔導機制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通報關懷E起來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協助學生申請營養午餐貧困生補助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b="1" lang="zh-TW" sz="2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協助申請急難救助</a:t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5715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5"/>
          <p:cNvSpPr txBox="1"/>
          <p:nvPr/>
        </p:nvSpPr>
        <p:spPr>
          <a:xfrm>
            <a:off x="495028" y="1376258"/>
            <a:ext cx="8508295" cy="2106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1.宣導</a:t>
            </a:r>
            <a:r>
              <a:rPr b="1" lang="zh-TW" sz="28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救急不救窮</a:t>
            </a: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的政策內涵 ，幸福保衛站是提供給遇到急難有需求的人。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</a:t>
            </a:r>
            <a:r>
              <a:rPr b="1" lang="zh-TW" sz="28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柔性勸導</a:t>
            </a: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學生正確取餐，把資源留給有需要的人。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6" name="Google Shape;756;p15"/>
          <p:cNvSpPr/>
          <p:nvPr/>
        </p:nvSpPr>
        <p:spPr>
          <a:xfrm rot="-5400000">
            <a:off x="4488870" y="-2592590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7" name="Google Shape;757;p15"/>
          <p:cNvSpPr txBox="1"/>
          <p:nvPr/>
        </p:nvSpPr>
        <p:spPr>
          <a:xfrm>
            <a:off x="529961" y="465429"/>
            <a:ext cx="751206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學校對於錯誤取餐個案勸導 </a:t>
            </a:r>
            <a:endParaRPr/>
          </a:p>
        </p:txBody>
      </p:sp>
      <p:pic>
        <p:nvPicPr>
          <p:cNvPr id="758" name="Google Shape;7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8072" y="3859479"/>
            <a:ext cx="2581275" cy="17145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obs.line-scdn.net/0hEErYJOLqGmpPIA_OlIFlPXd2Fht8RgBjbRRQDzhzQFM2DApvIU5JCWsiQEZqRVRpb0FQCmxwR1M2ElhrJg/w1200" id="759" name="Google Shape;75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775" y="3858942"/>
            <a:ext cx="3628225" cy="24163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4" name="Google Shape;764;g2620b15b8a5_18_0"/>
          <p:cNvCxnSpPr/>
          <p:nvPr/>
        </p:nvCxnSpPr>
        <p:spPr>
          <a:xfrm>
            <a:off x="685799" y="3175286"/>
            <a:ext cx="7969800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5" name="Google Shape;765;g2620b15b8a5_18_0"/>
          <p:cNvCxnSpPr/>
          <p:nvPr/>
        </p:nvCxnSpPr>
        <p:spPr>
          <a:xfrm>
            <a:off x="685800" y="1473577"/>
            <a:ext cx="7969800" cy="0"/>
          </a:xfrm>
          <a:prstGeom prst="straightConnector1">
            <a:avLst/>
          </a:prstGeom>
          <a:noFill/>
          <a:ln cap="flat" cmpd="sng" w="19050">
            <a:solidFill>
              <a:srgbClr val="25406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6" name="Google Shape;766;g2620b15b8a5_18_0"/>
          <p:cNvSpPr txBox="1"/>
          <p:nvPr/>
        </p:nvSpPr>
        <p:spPr>
          <a:xfrm>
            <a:off x="587662" y="1957335"/>
            <a:ext cx="816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5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新竹市幸福保衛站</a:t>
            </a:r>
            <a:endParaRPr b="1" i="0" sz="5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7" name="Google Shape;767;g2620b15b8a5_18_0"/>
          <p:cNvSpPr txBox="1"/>
          <p:nvPr/>
        </p:nvSpPr>
        <p:spPr>
          <a:xfrm>
            <a:off x="3210650" y="3772553"/>
            <a:ext cx="230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3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學校宣導用</a:t>
            </a:r>
            <a:endParaRPr i="0" sz="3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620b15b8a5_18_7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計畫簡介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620b15b8a5_18_11"/>
          <p:cNvSpPr/>
          <p:nvPr/>
        </p:nvSpPr>
        <p:spPr>
          <a:xfrm>
            <a:off x="1521772" y="1047102"/>
            <a:ext cx="5925900" cy="1812600"/>
          </a:xfrm>
          <a:prstGeom prst="wedgeRectCallout">
            <a:avLst>
              <a:gd fmla="val -13800" name="adj1"/>
              <a:gd fmla="val 73196" name="adj2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8" name="Google Shape;778;g2620b15b8a5_18_11"/>
          <p:cNvSpPr/>
          <p:nvPr/>
        </p:nvSpPr>
        <p:spPr>
          <a:xfrm>
            <a:off x="1696370" y="1204976"/>
            <a:ext cx="5925900" cy="13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緣起新北市兒少偷竊案，</a:t>
            </a:r>
            <a:b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b="1" lang="zh-TW" sz="40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社會安全網</a:t>
            </a:r>
            <a:r>
              <a:rPr b="1" lang="zh-TW" sz="4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更完善</a:t>
            </a: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/>
          </a:p>
        </p:txBody>
      </p:sp>
      <p:pic>
        <p:nvPicPr>
          <p:cNvPr descr="E:\局務會議工作報告\小插圖\pose_makasenasai_woman.png" id="779" name="Google Shape;779;g2620b15b8a5_18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852" y="3371442"/>
            <a:ext cx="2382292" cy="303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20b15b8a5_18_401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77" name="Google Shape;77;g2620b15b8a5_18_4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78" name="Google Shape;78;g2620b15b8a5_18_4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79" name="Google Shape;79;g2620b15b8a5_18_4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620b15b8a5_18_17"/>
          <p:cNvSpPr/>
          <p:nvPr/>
        </p:nvSpPr>
        <p:spPr>
          <a:xfrm>
            <a:off x="395474" y="1077662"/>
            <a:ext cx="763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87" lvl="0" marL="360362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藉由據點綿密、24小時不打烊的超商，提供急難求助學童餐點及通報。</a:t>
            </a:r>
            <a:endParaRPr b="1"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https://www.ner.gov.tw/api/images/6018a200dc3d07000889b402/2000/jpeg" id="785" name="Google Shape;785;g2620b15b8a5_18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539" y="3343835"/>
            <a:ext cx="3953147" cy="263477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7-26/656/B13A00_P_01_02.jpg" id="786" name="Google Shape;786;g2620b15b8a5_18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953" y="2513489"/>
            <a:ext cx="4001434" cy="26655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620b15b8a5_18_23"/>
          <p:cNvSpPr txBox="1"/>
          <p:nvPr/>
        </p:nvSpPr>
        <p:spPr>
          <a:xfrm>
            <a:off x="767751" y="617776"/>
            <a:ext cx="7798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18歲以下家中遇緊急變故學童，飢餓時可至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統一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全家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萊爾富</a:t>
            </a:r>
            <a:r>
              <a:rPr b="1" lang="zh-TW" sz="32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或</a:t>
            </a:r>
            <a:r>
              <a:rPr b="1" lang="zh-TW"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來來（OK）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四大超商門市求助取餐。</a:t>
            </a:r>
            <a:endParaRPr/>
          </a:p>
        </p:txBody>
      </p:sp>
      <p:pic>
        <p:nvPicPr>
          <p:cNvPr descr="https://images.newtalk.tw/resize_action2/800/album/news/698/61e4bac2ec023.jpg" id="792" name="Google Shape;792;g2620b15b8a5_18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229" y="3932977"/>
            <a:ext cx="4154640" cy="24356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93" name="Google Shape;793;g2620b15b8a5_18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209" y="2630565"/>
            <a:ext cx="4164827" cy="276618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620b15b8a5_18_29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799" name="Google Shape;799;g2620b15b8a5_18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800" name="Google Shape;800;g2620b15b8a5_18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801" name="Google Shape;801;g2620b15b8a5_18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620b15b8a5_18_36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620b15b8a5_18_40"/>
          <p:cNvSpPr/>
          <p:nvPr/>
        </p:nvSpPr>
        <p:spPr>
          <a:xfrm rot="-5400000">
            <a:off x="4533995" y="-2550291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2" name="Google Shape;812;g2620b15b8a5_18_40"/>
          <p:cNvSpPr txBox="1"/>
          <p:nvPr/>
        </p:nvSpPr>
        <p:spPr>
          <a:xfrm>
            <a:off x="657395" y="530335"/>
            <a:ext cx="807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3" name="Google Shape;813;g2620b15b8a5_18_40"/>
          <p:cNvSpPr txBox="1"/>
          <p:nvPr/>
        </p:nvSpPr>
        <p:spPr>
          <a:xfrm>
            <a:off x="620439" y="2031169"/>
            <a:ext cx="83658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b="1" lang="zh-TW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b="1" lang="zh-TW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b="1"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620b15b8a5_18_46"/>
          <p:cNvSpPr/>
          <p:nvPr/>
        </p:nvSpPr>
        <p:spPr>
          <a:xfrm rot="-5400000">
            <a:off x="4533995" y="-2593427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9" name="Google Shape;819;g2620b15b8a5_18_46"/>
          <p:cNvSpPr txBox="1"/>
          <p:nvPr/>
        </p:nvSpPr>
        <p:spPr>
          <a:xfrm>
            <a:off x="575099" y="44087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「合作」的圖片搜尋結果" id="820" name="Google Shape;820;g2620b15b8a5_18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1" name="Google Shape;821;g2620b15b8a5_18_46"/>
          <p:cNvGrpSpPr/>
          <p:nvPr/>
        </p:nvGrpSpPr>
        <p:grpSpPr>
          <a:xfrm>
            <a:off x="2430161" y="1751018"/>
            <a:ext cx="4822763" cy="4062989"/>
            <a:chOff x="854412" y="177507"/>
            <a:chExt cx="4822763" cy="4062989"/>
          </a:xfrm>
        </p:grpSpPr>
        <p:sp>
          <p:nvSpPr>
            <p:cNvPr id="822" name="Google Shape;822;g2620b15b8a5_18_46"/>
            <p:cNvSpPr/>
            <p:nvPr/>
          </p:nvSpPr>
          <p:spPr>
            <a:xfrm>
              <a:off x="2372232" y="177507"/>
              <a:ext cx="1575300" cy="446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g2620b15b8a5_18_46"/>
            <p:cNvSpPr txBox="1"/>
            <p:nvPr/>
          </p:nvSpPr>
          <p:spPr>
            <a:xfrm>
              <a:off x="2394022" y="199297"/>
              <a:ext cx="15318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b="1" lang="zh-TW" sz="2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824" name="Google Shape;824;g2620b15b8a5_18_46"/>
            <p:cNvSpPr/>
            <p:nvPr/>
          </p:nvSpPr>
          <p:spPr>
            <a:xfrm>
              <a:off x="1670735" y="473606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g2620b15b8a5_18_46"/>
            <p:cNvSpPr/>
            <p:nvPr/>
          </p:nvSpPr>
          <p:spPr>
            <a:xfrm>
              <a:off x="4431275" y="1850705"/>
              <a:ext cx="1245900" cy="689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g2620b15b8a5_18_46"/>
            <p:cNvSpPr txBox="1"/>
            <p:nvPr/>
          </p:nvSpPr>
          <p:spPr>
            <a:xfrm>
              <a:off x="4464921" y="1884351"/>
              <a:ext cx="11784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7" name="Google Shape;827;g2620b15b8a5_18_46"/>
            <p:cNvSpPr/>
            <p:nvPr/>
          </p:nvSpPr>
          <p:spPr>
            <a:xfrm>
              <a:off x="1670573" y="533053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g2620b15b8a5_18_46"/>
            <p:cNvSpPr/>
            <p:nvPr/>
          </p:nvSpPr>
          <p:spPr>
            <a:xfrm>
              <a:off x="2300494" y="3751796"/>
              <a:ext cx="1737300" cy="488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g2620b15b8a5_18_46"/>
            <p:cNvSpPr txBox="1"/>
            <p:nvPr/>
          </p:nvSpPr>
          <p:spPr>
            <a:xfrm>
              <a:off x="2324355" y="3775657"/>
              <a:ext cx="1689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b="1" lang="zh-TW" sz="20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830" name="Google Shape;830;g2620b15b8a5_18_46"/>
            <p:cNvSpPr/>
            <p:nvPr/>
          </p:nvSpPr>
          <p:spPr>
            <a:xfrm>
              <a:off x="1294142" y="536462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g2620b15b8a5_18_46"/>
            <p:cNvSpPr/>
            <p:nvPr/>
          </p:nvSpPr>
          <p:spPr>
            <a:xfrm>
              <a:off x="854412" y="1873904"/>
              <a:ext cx="873300" cy="6567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g2620b15b8a5_18_46"/>
            <p:cNvSpPr txBox="1"/>
            <p:nvPr/>
          </p:nvSpPr>
          <p:spPr>
            <a:xfrm>
              <a:off x="886476" y="1905968"/>
              <a:ext cx="8094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b="1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b="1" lang="zh-TW" sz="14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833" name="Google Shape;833;g2620b15b8a5_18_46"/>
            <p:cNvSpPr/>
            <p:nvPr/>
          </p:nvSpPr>
          <p:spPr>
            <a:xfrm>
              <a:off x="1293509" y="472879"/>
              <a:ext cx="3381300" cy="3381300"/>
            </a:xfrm>
            <a:custGeom>
              <a:rect b="b" l="l" r="r" t="t"/>
              <a:pathLst>
                <a:path extrusionOk="0" h="120000" w="12000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4" name="Google Shape;834;g2620b15b8a5_18_46">
            <a:hlinkClick action="ppaction://hlinksldjump" r:id="rId4"/>
          </p:cNvPr>
          <p:cNvSpPr txBox="1"/>
          <p:nvPr/>
        </p:nvSpPr>
        <p:spPr>
          <a:xfrm>
            <a:off x="5766892" y="1623018"/>
            <a:ext cx="1962300" cy="637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835" name="Google Shape;835;g2620b15b8a5_18_46">
            <a:hlinkClick action="ppaction://hlinksldjump" r:id="rId5"/>
          </p:cNvPr>
          <p:cNvSpPr txBox="1"/>
          <p:nvPr/>
        </p:nvSpPr>
        <p:spPr>
          <a:xfrm>
            <a:off x="7459435" y="3576384"/>
            <a:ext cx="1088400" cy="338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836" name="Google Shape;836;g2620b15b8a5_18_46">
            <a:hlinkClick action="ppaction://hlinksldjump" r:id="rId6"/>
          </p:cNvPr>
          <p:cNvSpPr txBox="1"/>
          <p:nvPr/>
        </p:nvSpPr>
        <p:spPr>
          <a:xfrm>
            <a:off x="5836721" y="5313238"/>
            <a:ext cx="21045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837" name="Google Shape;837;g2620b15b8a5_18_46">
            <a:hlinkClick action="ppaction://hlinksldjump" r:id="rId7"/>
          </p:cNvPr>
          <p:cNvSpPr txBox="1"/>
          <p:nvPr/>
        </p:nvSpPr>
        <p:spPr>
          <a:xfrm>
            <a:off x="437322" y="3478034"/>
            <a:ext cx="1644000" cy="585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620b15b8a5_18_69"/>
          <p:cNvSpPr txBox="1"/>
          <p:nvPr/>
        </p:nvSpPr>
        <p:spPr>
          <a:xfrm>
            <a:off x="634160" y="71615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b="1" i="0" sz="44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3" name="Google Shape;843;g2620b15b8a5_18_69"/>
          <p:cNvSpPr/>
          <p:nvPr/>
        </p:nvSpPr>
        <p:spPr>
          <a:xfrm>
            <a:off x="956196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44" name="Google Shape;844;g2620b15b8a5_18_69"/>
          <p:cNvGrpSpPr/>
          <p:nvPr/>
        </p:nvGrpSpPr>
        <p:grpSpPr>
          <a:xfrm>
            <a:off x="1570171" y="2190795"/>
            <a:ext cx="534086" cy="615592"/>
            <a:chOff x="5844088" y="2600655"/>
            <a:chExt cx="534460" cy="615592"/>
          </a:xfrm>
        </p:grpSpPr>
        <p:grpSp>
          <p:nvGrpSpPr>
            <p:cNvPr id="845" name="Google Shape;845;g2620b15b8a5_18_69"/>
            <p:cNvGrpSpPr/>
            <p:nvPr/>
          </p:nvGrpSpPr>
          <p:grpSpPr>
            <a:xfrm rot="8489501">
              <a:off x="6012958" y="2653818"/>
              <a:ext cx="216141" cy="555552"/>
              <a:chOff x="6011261" y="2543519"/>
              <a:chExt cx="242348" cy="622911"/>
            </a:xfrm>
          </p:grpSpPr>
          <p:sp>
            <p:nvSpPr>
              <p:cNvPr id="846" name="Google Shape;846;g2620b15b8a5_18_69"/>
              <p:cNvSpPr/>
              <p:nvPr/>
            </p:nvSpPr>
            <p:spPr>
              <a:xfrm>
                <a:off x="6019303" y="2543519"/>
                <a:ext cx="217195" cy="201284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847" name="Google Shape;847;g2620b15b8a5_18_69"/>
              <p:cNvSpPr/>
              <p:nvPr/>
            </p:nvSpPr>
            <p:spPr>
              <a:xfrm>
                <a:off x="6011261" y="2721930"/>
                <a:ext cx="242348" cy="444500"/>
              </a:xfrm>
              <a:custGeom>
                <a:rect b="b" l="l" r="r" t="t"/>
                <a:pathLst>
                  <a:path extrusionOk="0" h="444500" w="2159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848" name="Google Shape;848;g2620b15b8a5_18_69"/>
              <p:cNvSpPr/>
              <p:nvPr/>
            </p:nvSpPr>
            <p:spPr>
              <a:xfrm>
                <a:off x="6100764" y="2573365"/>
                <a:ext cx="64073" cy="60536"/>
              </a:xfrm>
              <a:custGeom>
                <a:rect b="b" l="l" r="r" t="t"/>
                <a:pathLst>
                  <a:path extrusionOk="0" h="201788" w="217195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cap="rnd" cmpd="sng" w="254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849" name="Google Shape;849;g2620b15b8a5_18_69"/>
            <p:cNvSpPr/>
            <p:nvPr/>
          </p:nvSpPr>
          <p:spPr>
            <a:xfrm>
              <a:off x="5844088" y="2600655"/>
              <a:ext cx="182555" cy="195346"/>
            </a:xfrm>
            <a:custGeom>
              <a:rect b="b" l="l" r="r" t="t"/>
              <a:pathLst>
                <a:path extrusionOk="0" h="148552" w="152447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cap="rnd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850" name="Google Shape;850;g2620b15b8a5_18_69"/>
          <p:cNvSpPr txBox="1"/>
          <p:nvPr/>
        </p:nvSpPr>
        <p:spPr>
          <a:xfrm>
            <a:off x="1128300" y="2991725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2620b15b8a5_18_69"/>
          <p:cNvSpPr/>
          <p:nvPr/>
        </p:nvSpPr>
        <p:spPr>
          <a:xfrm>
            <a:off x="1256874" y="2901887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2" name="Google Shape;852;g2620b15b8a5_18_69"/>
          <p:cNvSpPr/>
          <p:nvPr/>
        </p:nvSpPr>
        <p:spPr>
          <a:xfrm>
            <a:off x="3613256" y="1906873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3" name="Google Shape;853;g2620b15b8a5_18_69"/>
          <p:cNvSpPr/>
          <p:nvPr/>
        </p:nvSpPr>
        <p:spPr>
          <a:xfrm>
            <a:off x="3887827" y="2931748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4" name="Google Shape;854;g2620b15b8a5_18_69"/>
          <p:cNvSpPr txBox="1"/>
          <p:nvPr/>
        </p:nvSpPr>
        <p:spPr>
          <a:xfrm>
            <a:off x="3737061" y="2972663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g2620b15b8a5_18_69"/>
          <p:cNvSpPr txBox="1"/>
          <p:nvPr/>
        </p:nvSpPr>
        <p:spPr>
          <a:xfrm>
            <a:off x="956196" y="3854894"/>
            <a:ext cx="1707600" cy="591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856" name="Google Shape;856;g2620b15b8a5_18_69"/>
          <p:cNvSpPr txBox="1"/>
          <p:nvPr/>
        </p:nvSpPr>
        <p:spPr>
          <a:xfrm>
            <a:off x="3574644" y="3859990"/>
            <a:ext cx="20412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857" name="Google Shape;857;g2620b15b8a5_18_69"/>
          <p:cNvPicPr preferRelativeResize="0"/>
          <p:nvPr/>
        </p:nvPicPr>
        <p:blipFill rotWithShape="1">
          <a:blip r:embed="rId3">
            <a:alphaModFix/>
          </a:blip>
          <a:srcRect b="3916" l="5546" r="22141" t="2169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幸福保衛站培文1\幸福保衛站照片\送件照片\學童填寫表格.jpg" id="858" name="Google Shape;858;g2620b15b8a5_18_69"/>
          <p:cNvPicPr preferRelativeResize="0"/>
          <p:nvPr/>
        </p:nvPicPr>
        <p:blipFill rotWithShape="1">
          <a:blip r:embed="rId4">
            <a:alphaModFix/>
          </a:blip>
          <a:srcRect b="0" l="14786" r="16664" t="0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2620b15b8a5_18_69"/>
          <p:cNvSpPr/>
          <p:nvPr/>
        </p:nvSpPr>
        <p:spPr>
          <a:xfrm>
            <a:off x="6327269" y="1955968"/>
            <a:ext cx="1707232" cy="1691842"/>
          </a:xfrm>
          <a:custGeom>
            <a:rect b="b" l="l" r="r" t="t"/>
            <a:pathLst>
              <a:path extrusionOk="0" h="653852" w="660438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cap="rnd" cmpd="sng" w="254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0" name="Google Shape;860;g2620b15b8a5_18_69"/>
          <p:cNvSpPr/>
          <p:nvPr/>
        </p:nvSpPr>
        <p:spPr>
          <a:xfrm>
            <a:off x="6640705" y="2884424"/>
            <a:ext cx="1080315" cy="17517"/>
          </a:xfrm>
          <a:custGeom>
            <a:rect b="b" l="l" r="r" t="t"/>
            <a:pathLst>
              <a:path extrusionOk="0" h="64281" w="351322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cap="rnd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1" name="Google Shape;861;g2620b15b8a5_18_69"/>
          <p:cNvSpPr txBox="1"/>
          <p:nvPr/>
        </p:nvSpPr>
        <p:spPr>
          <a:xfrm>
            <a:off x="6538817" y="2949211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sz="2133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2" name="Google Shape;862;g2620b15b8a5_18_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2620b15b8a5_18_69"/>
          <p:cNvSpPr txBox="1"/>
          <p:nvPr/>
        </p:nvSpPr>
        <p:spPr>
          <a:xfrm>
            <a:off x="6232071" y="3859991"/>
            <a:ext cx="1851000" cy="646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64" name="Google Shape;864;g2620b15b8a5_18_69"/>
          <p:cNvGrpSpPr/>
          <p:nvPr/>
        </p:nvGrpSpPr>
        <p:grpSpPr>
          <a:xfrm>
            <a:off x="6943529" y="2304013"/>
            <a:ext cx="474492" cy="431800"/>
            <a:chOff x="7002741" y="4415743"/>
            <a:chExt cx="507424" cy="461670"/>
          </a:xfrm>
        </p:grpSpPr>
        <p:grpSp>
          <p:nvGrpSpPr>
            <p:cNvPr id="865" name="Google Shape;865;g2620b15b8a5_18_69"/>
            <p:cNvGrpSpPr/>
            <p:nvPr/>
          </p:nvGrpSpPr>
          <p:grpSpPr>
            <a:xfrm>
              <a:off x="7002741" y="4415743"/>
              <a:ext cx="507424" cy="461670"/>
              <a:chOff x="7002966" y="4415883"/>
              <a:chExt cx="602999" cy="548627"/>
            </a:xfrm>
          </p:grpSpPr>
          <p:sp>
            <p:nvSpPr>
              <p:cNvPr id="866" name="Google Shape;866;g2620b15b8a5_18_69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rect b="b" l="l" r="r" t="t"/>
                <a:pathLst>
                  <a:path extrusionOk="0" h="548627" w="602999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867" name="Google Shape;867;g2620b15b8a5_18_69"/>
              <p:cNvSpPr/>
              <p:nvPr/>
            </p:nvSpPr>
            <p:spPr>
              <a:xfrm>
                <a:off x="7396226" y="4776929"/>
                <a:ext cx="201958" cy="165298"/>
              </a:xfrm>
              <a:custGeom>
                <a:rect b="b" l="l" r="r" t="t"/>
                <a:pathLst>
                  <a:path extrusionOk="0" h="227214" w="238298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cap="rnd" cmpd="sng" w="25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868" name="Google Shape;868;g2620b15b8a5_18_69"/>
            <p:cNvSpPr/>
            <p:nvPr/>
          </p:nvSpPr>
          <p:spPr>
            <a:xfrm>
              <a:off x="7077640" y="4605989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69" name="Google Shape;869;g2620b15b8a5_18_69"/>
            <p:cNvSpPr/>
            <p:nvPr/>
          </p:nvSpPr>
          <p:spPr>
            <a:xfrm>
              <a:off x="7074246" y="4517726"/>
              <a:ext cx="365113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70" name="Google Shape;870;g2620b15b8a5_18_69"/>
            <p:cNvSpPr/>
            <p:nvPr/>
          </p:nvSpPr>
          <p:spPr>
            <a:xfrm>
              <a:off x="7089519" y="4685767"/>
              <a:ext cx="363297" cy="6805"/>
            </a:xfrm>
            <a:custGeom>
              <a:rect b="b" l="l" r="r" t="t"/>
              <a:pathLst>
                <a:path extrusionOk="0" h="21777" w="36329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71" name="Google Shape;871;g2620b15b8a5_18_69"/>
            <p:cNvSpPr/>
            <p:nvPr/>
          </p:nvSpPr>
          <p:spPr>
            <a:xfrm>
              <a:off x="7081034" y="4767241"/>
              <a:ext cx="246134" cy="0"/>
            </a:xfrm>
            <a:custGeom>
              <a:rect b="b" l="l" r="r" t="t"/>
              <a:pathLst>
                <a:path extrusionOk="0" h="21777" w="363297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cap="rnd" cmpd="sng" w="25400">
              <a:solidFill>
                <a:schemeClr val="accent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872" name="Google Shape;872;g2620b15b8a5_18_69"/>
          <p:cNvSpPr/>
          <p:nvPr/>
        </p:nvSpPr>
        <p:spPr>
          <a:xfrm>
            <a:off x="4107446" y="2185182"/>
            <a:ext cx="641499" cy="605895"/>
          </a:xfrm>
          <a:custGeom>
            <a:rect b="b" l="l" r="r" t="t"/>
            <a:pathLst>
              <a:path extrusionOk="0" h="21252" w="21394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3" name="Google Shape;873;g2620b15b8a5_18_69"/>
          <p:cNvSpPr/>
          <p:nvPr/>
        </p:nvSpPr>
        <p:spPr>
          <a:xfrm rot="-5400000">
            <a:off x="4551247" y="-235164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620b15b8a5_18_104"/>
          <p:cNvSpPr txBox="1"/>
          <p:nvPr/>
        </p:nvSpPr>
        <p:spPr>
          <a:xfrm>
            <a:off x="352905" y="1417834"/>
            <a:ext cx="85848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1.鼓勵拜訪學校鄰近超商門市，表達感謝之意，建立良好的社區互動關懷網絡。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2.了解超商是否於店門口明顯處張貼LOGO，並備有通報表單及墊板</a:t>
            </a:r>
            <a:r>
              <a:rPr b="1" lang="zh-TW" sz="28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9" name="Google Shape;879;g2620b15b8a5_18_104"/>
          <p:cNvSpPr/>
          <p:nvPr/>
        </p:nvSpPr>
        <p:spPr>
          <a:xfrm rot="-5400000">
            <a:off x="4435693" y="-2647216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0" name="Google Shape;880;g2620b15b8a5_18_104"/>
          <p:cNvSpPr txBox="1"/>
          <p:nvPr/>
        </p:nvSpPr>
        <p:spPr>
          <a:xfrm>
            <a:off x="476797" y="46462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拜訪超商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1" name="Google Shape;881;g2620b15b8a5_18_104"/>
          <p:cNvPicPr preferRelativeResize="0"/>
          <p:nvPr/>
        </p:nvPicPr>
        <p:blipFill rotWithShape="1">
          <a:blip r:embed="rId3">
            <a:alphaModFix/>
          </a:blip>
          <a:srcRect b="0" l="14052" r="4719" t="0"/>
          <a:stretch/>
        </p:blipFill>
        <p:spPr>
          <a:xfrm>
            <a:off x="85307" y="4237655"/>
            <a:ext cx="2425550" cy="18227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82" name="Google Shape;882;g2620b15b8a5_18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8368" y="4201282"/>
            <a:ext cx="1720750" cy="24330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83" name="Google Shape;883;g2620b15b8a5_18_104"/>
          <p:cNvPicPr preferRelativeResize="0"/>
          <p:nvPr/>
        </p:nvPicPr>
        <p:blipFill rotWithShape="1">
          <a:blip r:embed="rId5">
            <a:alphaModFix/>
          </a:blip>
          <a:srcRect b="0" l="6629" r="0" t="13141"/>
          <a:stretch/>
        </p:blipFill>
        <p:spPr>
          <a:xfrm>
            <a:off x="2729254" y="4232919"/>
            <a:ext cx="2026887" cy="20206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84" name="Google Shape;884;g2620b15b8a5_18_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6263" y="4221651"/>
            <a:ext cx="2029081" cy="243304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620b15b8a5_18_114"/>
          <p:cNvSpPr txBox="1"/>
          <p:nvPr/>
        </p:nvSpPr>
        <p:spPr>
          <a:xfrm>
            <a:off x="495985" y="391941"/>
            <a:ext cx="7985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政策宣導  </a:t>
            </a:r>
            <a:r>
              <a:rPr b="1" i="0" lang="zh-TW" sz="30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預計113年1月開始向學生宣導</a:t>
            </a:r>
            <a:endParaRPr b="1" i="0" sz="30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1" name="Google Shape;891;g2620b15b8a5_18_114"/>
          <p:cNvSpPr/>
          <p:nvPr/>
        </p:nvSpPr>
        <p:spPr>
          <a:xfrm rot="-5400000">
            <a:off x="4464987" y="-2749454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2" name="Google Shape;892;g2620b15b8a5_18_114"/>
          <p:cNvSpPr/>
          <p:nvPr/>
        </p:nvSpPr>
        <p:spPr>
          <a:xfrm>
            <a:off x="495986" y="1372893"/>
            <a:ext cx="8094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1.學校集會公開宣導。</a:t>
            </a:r>
            <a:b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2.教師於課堂向學生宣導。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3.學校於每年寒暑假前加強向學生宣導本計畫。</a:t>
            </a:r>
            <a:endParaRPr/>
          </a:p>
        </p:txBody>
      </p:sp>
      <p:pic>
        <p:nvPicPr>
          <p:cNvPr id="893" name="Google Shape;893;g2620b15b8a5_18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04" y="3275609"/>
            <a:ext cx="2103100" cy="212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g.ltn.com.tw/Upload/news/600/2022/01/16/3802520_1_1.jpg" id="894" name="Google Shape;894;g2620b15b8a5_18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264" y="3503518"/>
            <a:ext cx="3292184" cy="224441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95" name="Google Shape;895;g2620b15b8a5_18_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6484" y="3766237"/>
            <a:ext cx="2103100" cy="235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620b15b8a5_18_124"/>
          <p:cNvSpPr txBox="1"/>
          <p:nvPr/>
        </p:nvSpPr>
        <p:spPr>
          <a:xfrm>
            <a:off x="476239" y="1822485"/>
            <a:ext cx="824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學校全年跑馬燈播放幸福保衛站訊息</a:t>
            </a:r>
            <a:r>
              <a:rPr b="1" lang="zh-TW" sz="2800">
                <a:solidFill>
                  <a:srgbClr val="002060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2" name="Google Shape;902;g2620b15b8a5_18_124"/>
          <p:cNvSpPr/>
          <p:nvPr/>
        </p:nvSpPr>
        <p:spPr>
          <a:xfrm rot="-5400000">
            <a:off x="4352839" y="-2231455"/>
            <a:ext cx="140100" cy="7893300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03" name="Google Shape;903;g2620b15b8a5_18_124"/>
          <p:cNvSpPr txBox="1"/>
          <p:nvPr/>
        </p:nvSpPr>
        <p:spPr>
          <a:xfrm>
            <a:off x="393943" y="82659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校門口跑馬燈宣導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4" name="Google Shape;904;g2620b15b8a5_18_124"/>
          <p:cNvSpPr txBox="1"/>
          <p:nvPr/>
        </p:nvSpPr>
        <p:spPr>
          <a:xfrm>
            <a:off x="1075261" y="2951324"/>
            <a:ext cx="4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Microsoft JhengHei"/>
              <a:buNone/>
            </a:pP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b="1"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跑馬燈內容</a:t>
            </a: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」:</a:t>
            </a:r>
            <a:endParaRPr i="0" sz="3200" u="none" cap="none" strike="noStrik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05" name="Google Shape;905;g2620b15b8a5_18_124"/>
          <p:cNvSpPr/>
          <p:nvPr/>
        </p:nvSpPr>
        <p:spPr>
          <a:xfrm>
            <a:off x="1278402" y="3648104"/>
            <a:ext cx="6682200" cy="2089200"/>
          </a:xfrm>
          <a:prstGeom prst="wedgeRectCallout">
            <a:avLst>
              <a:gd fmla="val -49212" name="adj1"/>
              <a:gd fmla="val 27958" name="adj2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「幸福保衛站」保衛幸福讚!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18歲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以下學童，家中遇緊急變故飢餓時可至超商求助取餐。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20b15b8a5_18_408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b="1" lang="zh-TW" sz="3200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b="1" lang="zh-TW" sz="32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b="1" lang="zh-TW" sz="3200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b="1" lang="zh-TW" sz="3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descr="https://images.chinatimes.com/newsphoto/2022-04-28/656/B10A00_P_02_02.jpg" id="85" name="Google Shape;85;g2620b15b8a5_18_4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tse1.mm.bing.net/th?id=OIP.p1Su07aVknDDbr9PsdP0BwHaEM&amp;pid=Api&amp;P=0&amp;h=180" id="86" name="Google Shape;86;g2620b15b8a5_18_4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https://images.chinatimes.com/newsphoto/2020-01-24/656/B09A00_P_02_02.jpg" id="87" name="Google Shape;87;g2620b15b8a5_18_4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620b15b8a5_18_133"/>
          <p:cNvSpPr txBox="1"/>
          <p:nvPr/>
        </p:nvSpPr>
        <p:spPr>
          <a:xfrm>
            <a:off x="0" y="2222141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感謝有您  共同守護學子</a:t>
            </a:r>
            <a:endParaRPr b="1" sz="60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1" name="Google Shape;911;g2620b15b8a5_18_133"/>
          <p:cNvSpPr txBox="1"/>
          <p:nvPr/>
        </p:nvSpPr>
        <p:spPr>
          <a:xfrm>
            <a:off x="512658" y="3703285"/>
            <a:ext cx="8376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教育處體育保健科聯繫電話：03-5216121-276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承辦人：林怡君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6"/>
          <p:cNvSpPr txBox="1"/>
          <p:nvPr/>
        </p:nvSpPr>
        <p:spPr>
          <a:xfrm>
            <a:off x="352905" y="1417834"/>
            <a:ext cx="8584907" cy="2831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1.鼓勵拜訪學校鄰近超商門市，表達感謝之意，建立良好的社區互動關懷網絡。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2.了解超商是否於店門口明顯處張貼LOGO，並備有通報表單及墊板</a:t>
            </a:r>
            <a:r>
              <a:rPr b="1" lang="zh-TW" sz="2800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7" name="Google Shape;917;p16"/>
          <p:cNvSpPr/>
          <p:nvPr/>
        </p:nvSpPr>
        <p:spPr>
          <a:xfrm rot="-5400000">
            <a:off x="4435705" y="-2647188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8" name="Google Shape;918;p16"/>
          <p:cNvSpPr txBox="1"/>
          <p:nvPr/>
        </p:nvSpPr>
        <p:spPr>
          <a:xfrm>
            <a:off x="476797" y="464621"/>
            <a:ext cx="67967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拜訪超商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19" name="Google Shape;919;p16"/>
          <p:cNvPicPr preferRelativeResize="0"/>
          <p:nvPr/>
        </p:nvPicPr>
        <p:blipFill rotWithShape="1">
          <a:blip r:embed="rId3">
            <a:alphaModFix/>
          </a:blip>
          <a:srcRect b="0" l="14049" r="4725" t="0"/>
          <a:stretch/>
        </p:blipFill>
        <p:spPr>
          <a:xfrm>
            <a:off x="85307" y="4237655"/>
            <a:ext cx="2425548" cy="18227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20" name="Google Shape;92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8368" y="4201282"/>
            <a:ext cx="1720750" cy="243304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21" name="Google Shape;921;p16"/>
          <p:cNvPicPr preferRelativeResize="0"/>
          <p:nvPr/>
        </p:nvPicPr>
        <p:blipFill rotWithShape="1">
          <a:blip r:embed="rId5">
            <a:alphaModFix/>
          </a:blip>
          <a:srcRect b="0" l="6628" r="0" t="13144"/>
          <a:stretch/>
        </p:blipFill>
        <p:spPr>
          <a:xfrm>
            <a:off x="2729254" y="4232919"/>
            <a:ext cx="2026887" cy="202068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22" name="Google Shape;92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6263" y="4221651"/>
            <a:ext cx="2029082" cy="243304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7"/>
          <p:cNvSpPr txBox="1"/>
          <p:nvPr/>
        </p:nvSpPr>
        <p:spPr>
          <a:xfrm>
            <a:off x="495974" y="391950"/>
            <a:ext cx="8393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4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政策宣導  </a:t>
            </a:r>
            <a:r>
              <a:rPr b="1" i="0" lang="zh-TW" sz="30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預計113年1月開始向學生宣導</a:t>
            </a:r>
            <a:endParaRPr b="1" i="0" sz="30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9" name="Google Shape;929;p17"/>
          <p:cNvSpPr/>
          <p:nvPr/>
        </p:nvSpPr>
        <p:spPr>
          <a:xfrm rot="-5400000">
            <a:off x="4464999" y="-2749426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0" name="Google Shape;930;p17"/>
          <p:cNvSpPr/>
          <p:nvPr/>
        </p:nvSpPr>
        <p:spPr>
          <a:xfrm>
            <a:off x="495986" y="1372893"/>
            <a:ext cx="809436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1.學校集會公開宣導。</a:t>
            </a:r>
            <a:b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2.教師於課堂向學生宣導。</a:t>
            </a:r>
            <a:endParaRPr b="1"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3.學校於每年寒暑假前加強向學生宣導本計畫。</a:t>
            </a:r>
            <a:endParaRPr/>
          </a:p>
        </p:txBody>
      </p:sp>
      <p:pic>
        <p:nvPicPr>
          <p:cNvPr id="931" name="Google Shape;9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04" y="3275609"/>
            <a:ext cx="2103100" cy="212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g.ltn.com.tw/Upload/news/600/2022/01/16/3802520_1_1.jpg" id="932" name="Google Shape;93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264" y="3503518"/>
            <a:ext cx="3292184" cy="224441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33" name="Google Shape;93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6484" y="3766237"/>
            <a:ext cx="2103100" cy="2351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8"/>
          <p:cNvSpPr txBox="1"/>
          <p:nvPr/>
        </p:nvSpPr>
        <p:spPr>
          <a:xfrm>
            <a:off x="476239" y="1822485"/>
            <a:ext cx="824075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學校全年跑馬燈播放幸福保衛站訊息</a:t>
            </a:r>
            <a:r>
              <a:rPr b="1" lang="zh-TW" sz="2800">
                <a:solidFill>
                  <a:srgbClr val="002060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0" name="Google Shape;940;p18"/>
          <p:cNvSpPr/>
          <p:nvPr/>
        </p:nvSpPr>
        <p:spPr>
          <a:xfrm rot="-5400000">
            <a:off x="4352851" y="-2231427"/>
            <a:ext cx="140060" cy="7893284"/>
          </a:xfrm>
          <a:prstGeom prst="round2SameRect">
            <a:avLst>
              <a:gd fmla="val 16667" name="adj1"/>
              <a:gd fmla="val 10097" name="adj2"/>
            </a:avLst>
          </a:prstGeom>
          <a:solidFill>
            <a:srgbClr val="B2A0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1" name="Google Shape;941;p18"/>
          <p:cNvSpPr txBox="1"/>
          <p:nvPr/>
        </p:nvSpPr>
        <p:spPr>
          <a:xfrm>
            <a:off x="393943" y="826592"/>
            <a:ext cx="67967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校門口跑馬燈宣導</a:t>
            </a:r>
            <a:endParaRPr b="1" sz="44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2" name="Google Shape;942;p18"/>
          <p:cNvSpPr txBox="1"/>
          <p:nvPr/>
        </p:nvSpPr>
        <p:spPr>
          <a:xfrm>
            <a:off x="1075261" y="2951324"/>
            <a:ext cx="4251019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Microsoft JhengHei"/>
              <a:buNone/>
            </a:pP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b="1"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跑馬燈內容</a:t>
            </a:r>
            <a:r>
              <a:rPr i="0" lang="zh-TW" sz="32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」:</a:t>
            </a:r>
            <a:endParaRPr i="0" sz="3200" u="none" cap="none" strike="noStrik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3" name="Google Shape;943;p18"/>
          <p:cNvSpPr/>
          <p:nvPr/>
        </p:nvSpPr>
        <p:spPr>
          <a:xfrm>
            <a:off x="1278402" y="3648104"/>
            <a:ext cx="6682257" cy="2089309"/>
          </a:xfrm>
          <a:prstGeom prst="wedgeRectCallout">
            <a:avLst>
              <a:gd fmla="val -49212" name="adj1"/>
              <a:gd fmla="val 27958" name="adj2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「幸福保衛站」保衛幸福讚!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18歲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以下學童，家中遇緊急變故飢餓時可至超商求助取餐。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9"/>
          <p:cNvSpPr txBox="1"/>
          <p:nvPr/>
        </p:nvSpPr>
        <p:spPr>
          <a:xfrm>
            <a:off x="0" y="2222141"/>
            <a:ext cx="914400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感謝有您  共同守護學子</a:t>
            </a:r>
            <a:endParaRPr b="1" sz="6000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9" name="Google Shape;949;p19"/>
          <p:cNvSpPr txBox="1"/>
          <p:nvPr/>
        </p:nvSpPr>
        <p:spPr>
          <a:xfrm>
            <a:off x="512658" y="3703285"/>
            <a:ext cx="8376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教育處體育保健科聯繫電話：03-5216121-276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承辦人：林怡君</a:t>
            </a:r>
            <a:endParaRPr b="1" sz="280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20b15b8a5_18_415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20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b="1" i="0" sz="720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2022-12-16T08:48:19Z</dcterms:created>
  <dc:creator>TIER</dc:creator>
</cp:coreProperties>
</file>