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2" r:id="rId3"/>
    <p:sldId id="270" r:id="rId4"/>
    <p:sldId id="283" r:id="rId5"/>
    <p:sldId id="280" r:id="rId6"/>
    <p:sldId id="282" r:id="rId7"/>
    <p:sldId id="281" r:id="rId8"/>
    <p:sldId id="284" r:id="rId9"/>
    <p:sldId id="276" r:id="rId10"/>
    <p:sldId id="271" r:id="rId11"/>
    <p:sldId id="274" r:id="rId12"/>
    <p:sldId id="275" r:id="rId13"/>
    <p:sldId id="277" r:id="rId14"/>
    <p:sldId id="278" r:id="rId15"/>
    <p:sldId id="269" r:id="rId16"/>
    <p:sldId id="258" r:id="rId17"/>
    <p:sldId id="266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42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D8CE-7B23-4132-AE6A-65CF13F3EA3E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33CF-2FAD-4272-9613-2262B30338D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70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837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57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25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60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057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57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837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878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18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1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1981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1EF19-8DB0-4184-833A-59780F41C746}" type="datetimeFigureOut">
              <a:rPr lang="zh-TW" altLang="en-US" smtClean="0"/>
              <a:t>2023/9/26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0598D-C162-45DB-8C44-976935E1269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140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MP3gPyluQQ&amp;list=PLM1NObO3nI0igMT8JCVlz-I86uyO4kRe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6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60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東門國小</a:t>
            </a:r>
            <a:endParaRPr lang="en-US" altLang="zh-TW" sz="60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</a:t>
            </a:r>
            <a:r>
              <a:rPr lang="en-US" altLang="zh-TW" sz="6600" b="1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en-US" altLang="zh-TW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6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空氣盒子</a:t>
            </a:r>
            <a:endParaRPr lang="en-US" altLang="zh-TW" sz="6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6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認識與防護增能研習</a:t>
            </a:r>
            <a:endParaRPr lang="zh-TW" altLang="en-US" sz="6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933056"/>
            <a:ext cx="4419213" cy="27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07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052736"/>
            <a:ext cx="8579296" cy="86409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</a:t>
            </a:r>
            <a:r>
              <a:rPr lang="en-US" altLang="zh-TW" sz="40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指標有分哪幾中顏色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0088865"/>
              </p:ext>
            </p:extLst>
          </p:nvPr>
        </p:nvGraphicFramePr>
        <p:xfrm>
          <a:off x="387794" y="2276872"/>
          <a:ext cx="8515352" cy="309562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6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4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9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89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64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47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637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 err="1" smtClean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AQI</a:t>
                      </a:r>
                      <a:endParaRPr lang="en-US" sz="2000" kern="0" dirty="0" smtClean="0">
                        <a:effectLst/>
                        <a:latin typeface="華康POP1W7注音字" pitchFamily="82" charset="-120"/>
                        <a:ea typeface="華康POP1W7注音字" pitchFamily="82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 smtClean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指標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0~50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51~100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101~150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151~200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201~300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301~500</a:t>
                      </a:r>
                      <a:endParaRPr lang="zh-TW" sz="1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0879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對健康的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影響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良好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普通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對敏感族群</a:t>
                      </a:r>
                      <a: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/>
                      </a:r>
                      <a:b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</a:b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不健康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對所有族群</a:t>
                      </a:r>
                      <a: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/>
                      </a:r>
                      <a:b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</a:b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不健康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非常</a:t>
                      </a:r>
                      <a: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/>
                      </a:r>
                      <a:br>
                        <a:rPr lang="en-US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</a:b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不健康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危害</a:t>
                      </a:r>
                      <a:endParaRPr lang="zh-TW" sz="18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37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  <a:latin typeface="華康POP1W7注音字" pitchFamily="82" charset="-120"/>
                          <a:ea typeface="華康POP1W7注音字" pitchFamily="82" charset="-120"/>
                        </a:rPr>
                        <a:t>代表顏色</a:t>
                      </a:r>
                      <a:endParaRPr lang="zh-TW" sz="2000" kern="100" dirty="0">
                        <a:effectLst/>
                        <a:latin typeface="華康POP1W7注音字" pitchFamily="82" charset="-120"/>
                        <a:ea typeface="華康POP1W7注音字" pitchFamily="82" charset="-120"/>
                        <a:cs typeface="Times New Roman"/>
                      </a:endParaRPr>
                    </a:p>
                  </a:txBody>
                  <a:tcPr marL="59063" marR="590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綠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黃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橘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紅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紫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kern="0" dirty="0" smtClean="0">
                          <a:solidFill>
                            <a:srgbClr val="00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新細明體"/>
                        </a:rPr>
                        <a:t>褐紅</a:t>
                      </a:r>
                      <a:endParaRPr lang="en-US" sz="2000" kern="0" dirty="0">
                        <a:solidFill>
                          <a:srgbClr val="00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新細明體"/>
                      </a:endParaRPr>
                    </a:p>
                  </a:txBody>
                  <a:tcPr marL="59063" marR="59063" marT="0" marB="0" anchor="ctr"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0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" y="24268"/>
            <a:ext cx="9024842" cy="68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65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" y="0"/>
            <a:ext cx="9125489" cy="6857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472" y="6669359"/>
            <a:ext cx="216024" cy="13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1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" y="0"/>
            <a:ext cx="9116347" cy="6858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472" y="6597352"/>
            <a:ext cx="325810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99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6282" cy="685971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472" y="6597352"/>
            <a:ext cx="325810" cy="26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2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空氣品質指標值 </a:t>
            </a:r>
            <a:r>
              <a:rPr lang="en-US" altLang="zh-TW" dirty="0"/>
              <a:t>(</a:t>
            </a:r>
            <a:r>
              <a:rPr lang="en-US" altLang="zh-TW" dirty="0" err="1"/>
              <a:t>AQI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將當日空氣中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臭氧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細懸浮微粒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2.5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懸浮微粒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一氧化碳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(CO)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二氧化硫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二氧化氮 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NO</a:t>
            </a:r>
            <a:r>
              <a:rPr lang="en-US" altLang="zh-TW" baseline="-2500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濃度等數值，以其對人體健康的影響程度，分別換算出不同污染物之副指標值，再以當日各副指標之最大值為該測站當日之空氣品質指標值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1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kern="0" dirty="0" smtClean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空氣品質檢測與即時報告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65104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4400" b="1" kern="0" dirty="0" smtClean="0">
                <a:solidFill>
                  <a:srgbClr val="00B05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空氣盒子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可即時自動準確監測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PM2.5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、溫度和濕度，透過免費的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</a:t>
            </a:r>
            <a:r>
              <a:rPr lang="en-US" altLang="zh-TW" kern="0" dirty="0" err="1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EdiGreen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 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手機</a:t>
            </a:r>
            <a:r>
              <a:rPr lang="en-US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APP</a:t>
            </a:r>
            <a:r>
              <a:rPr lang="zh-TW" altLang="zh-TW" kern="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，提供您以直覺式畫面呈現的即時空氣品質報告。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 descr="http://www.edimax.com.tw/edimax/mw/cufiles/images/products/pics/ai-1001w/feature/senso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8941281" cy="3637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82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3230"/>
          <a:stretch/>
        </p:blipFill>
        <p:spPr>
          <a:xfrm>
            <a:off x="0" y="260648"/>
            <a:ext cx="9144000" cy="64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室外</a:t>
            </a:r>
            <a:r>
              <a:rPr lang="en-US" altLang="zh-TW" dirty="0" err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PM2.5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空氣品質不佳時</a:t>
            </a: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</a:t>
            </a:r>
            <a:r>
              <a:rPr lang="zh-TW" altLang="en-US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自己健康的建議作法</a:t>
            </a:r>
            <a:r>
              <a:rPr lang="en-US" altLang="zh-TW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︰ </a:t>
            </a:r>
            <a:endParaRPr lang="zh-TW" altLang="en-US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5395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在球場打球，以及在操場運動的時間和次數。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下課時間儘量待在教室內。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由室外進入教室或辦公室時，可以加強個人衛生防護，例如 洗手、用紙巾或毛巾擦臉、用衛生紙清潔鼻腔。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教室或辦公室的門窗。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在走廊間跟同學追跑、喧譁，造成需要大量喘氣跟呼吸 的情況。 </a:t>
            </a:r>
          </a:p>
        </p:txBody>
      </p:sp>
    </p:spTree>
    <p:extLst>
      <p:ext uri="{BB962C8B-B14F-4D97-AF65-F5344CB8AC3E}">
        <p14:creationId xmlns:p14="http://schemas.microsoft.com/office/powerpoint/2010/main" val="1825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你知道今天的空氣品質狀況嗎</a:t>
            </a:r>
            <a:r>
              <a:rPr lang="en-US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350" y="2204864"/>
            <a:ext cx="4610650" cy="395755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92"/>
          <a:stretch/>
        </p:blipFill>
        <p:spPr>
          <a:xfrm>
            <a:off x="971600" y="1111589"/>
            <a:ext cx="2880320" cy="562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76869"/>
            <a:ext cx="72008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學校的空品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旗</a:t>
            </a: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在哪裡</a:t>
            </a:r>
            <a: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0337"/>
            <a:ext cx="7200800" cy="540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4427984" y="5679633"/>
            <a:ext cx="36004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學務處旁</a:t>
            </a:r>
            <a:r>
              <a:rPr lang="zh-TW" alt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川</a:t>
            </a:r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廊</a:t>
            </a:r>
            <a:endParaRPr lang="zh-TW" altLang="en-US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4" y="252501"/>
            <a:ext cx="8320925" cy="59235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俊成老師指導學生科展樣板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空品即時數據顯示</a:t>
            </a:r>
            <a:r>
              <a:rPr lang="en-US" altLang="zh-TW" sz="3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16060" y="5949280"/>
            <a:ext cx="360040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學務處旁</a:t>
            </a:r>
            <a:r>
              <a:rPr lang="zh-TW" altLang="en-US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川</a:t>
            </a:r>
            <a:r>
              <a:rPr lang="zh-TW" altLang="en-US" sz="44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廊</a:t>
            </a:r>
            <a:endParaRPr lang="zh-TW" altLang="en-US" sz="4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b="27946"/>
          <a:stretch/>
        </p:blipFill>
        <p:spPr>
          <a:xfrm>
            <a:off x="1187624" y="926871"/>
            <a:ext cx="6948264" cy="494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4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8543751" cy="352839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005064"/>
            <a:ext cx="7834039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928573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l"/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「空氣品質指標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AQI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」制度對應之顏色與活動建議</a:t>
            </a:r>
            <a:r>
              <a:rPr lang="zh-TW" altLang="en-US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387601" y="3573621"/>
          <a:ext cx="4368797" cy="365760"/>
        </p:xfrm>
        <a:graphic>
          <a:graphicData uri="http://schemas.openxmlformats.org/drawingml/2006/table">
            <a:tbl>
              <a:tblPr/>
              <a:tblGrid>
                <a:gridCol w="4368797">
                  <a:extLst>
                    <a:ext uri="{9D8B030D-6E8A-4147-A177-3AD203B41FA5}">
                      <a16:colId xmlns:a16="http://schemas.microsoft.com/office/drawing/2014/main" val="37494107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atinLnBrk="1"/>
                      <a:endParaRPr lang="zh-TW" alt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779735"/>
                  </a:ext>
                </a:extLst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220913"/>
              </p:ext>
            </p:extLst>
          </p:nvPr>
        </p:nvGraphicFramePr>
        <p:xfrm>
          <a:off x="457200" y="1630521"/>
          <a:ext cx="8147248" cy="179832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18456">
                  <a:extLst>
                    <a:ext uri="{9D8B030D-6E8A-4147-A177-3AD203B41FA5}">
                      <a16:colId xmlns:a16="http://schemas.microsoft.com/office/drawing/2014/main" val="3064982006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3038324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1"/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橘色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</a:t>
                      </a: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：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請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學校留意</a:t>
                      </a:r>
                      <a:r>
                        <a:rPr lang="zh-TW" altLang="en-U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敏感性族群學生身體狀況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，減少體力消耗活動及戶外活動，提醒學生必要外出應配戴口罩。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764193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14801"/>
              </p:ext>
            </p:extLst>
          </p:nvPr>
        </p:nvGraphicFramePr>
        <p:xfrm>
          <a:off x="457200" y="3435378"/>
          <a:ext cx="8147247" cy="1371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015605">
                  <a:extLst>
                    <a:ext uri="{9D8B030D-6E8A-4147-A177-3AD203B41FA5}">
                      <a16:colId xmlns:a16="http://schemas.microsoft.com/office/drawing/2014/main" val="764942422"/>
                    </a:ext>
                  </a:extLst>
                </a:gridCol>
                <a:gridCol w="7131642">
                  <a:extLst>
                    <a:ext uri="{9D8B030D-6E8A-4147-A177-3AD203B41FA5}">
                      <a16:colId xmlns:a16="http://schemas.microsoft.com/office/drawing/2014/main" val="28989665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1"/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紅色</a:t>
                      </a: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等級：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室內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上課得適度關閉門窗，</a:t>
                      </a:r>
                      <a:r>
                        <a:rPr lang="zh-TW" altLang="en-US" sz="2800" b="1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戶外活動得將課程活動調整於室內或延期辦理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4004246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062952"/>
              </p:ext>
            </p:extLst>
          </p:nvPr>
        </p:nvGraphicFramePr>
        <p:xfrm>
          <a:off x="448675" y="4813515"/>
          <a:ext cx="8155771" cy="94488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32393">
                  <a:extLst>
                    <a:ext uri="{9D8B030D-6E8A-4147-A177-3AD203B41FA5}">
                      <a16:colId xmlns:a16="http://schemas.microsoft.com/office/drawing/2014/main" val="1438772320"/>
                    </a:ext>
                  </a:extLst>
                </a:gridCol>
                <a:gridCol w="7123378">
                  <a:extLst>
                    <a:ext uri="{9D8B030D-6E8A-4147-A177-3AD203B41FA5}">
                      <a16:colId xmlns:a16="http://schemas.microsoft.com/office/drawing/2014/main" val="36566496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 latinLnBrk="1"/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dirty="0" err="1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紫色</a:t>
                      </a:r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等級：</a:t>
                      </a:r>
                      <a:endParaRPr lang="en-US" altLang="zh-TW" sz="2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及幼兒園應</a:t>
                      </a:r>
                      <a:r>
                        <a:rPr lang="zh-TW" altLang="en-US" sz="2800" b="1" dirty="0">
                          <a:solidFill>
                            <a:srgbClr val="7030A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立即停止戶外活動</a:t>
                      </a:r>
                      <a:r>
                        <a:rPr lang="zh-TW" altLang="en-US" sz="28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76545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633669"/>
              </p:ext>
            </p:extLst>
          </p:nvPr>
        </p:nvGraphicFramePr>
        <p:xfrm>
          <a:off x="427430" y="5764932"/>
          <a:ext cx="8177016" cy="94488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040719">
                  <a:extLst>
                    <a:ext uri="{9D8B030D-6E8A-4147-A177-3AD203B41FA5}">
                      <a16:colId xmlns:a16="http://schemas.microsoft.com/office/drawing/2014/main" val="844814571"/>
                    </a:ext>
                  </a:extLst>
                </a:gridCol>
                <a:gridCol w="7136297">
                  <a:extLst>
                    <a:ext uri="{9D8B030D-6E8A-4147-A177-3AD203B41FA5}">
                      <a16:colId xmlns:a16="http://schemas.microsoft.com/office/drawing/2014/main" val="1743296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 latinLnBrk="1"/>
                      <a:r>
                        <a:rPr lang="en-US" alt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2800" b="1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942C0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TW" sz="2800" b="1" dirty="0" err="1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AQI</a:t>
                      </a:r>
                      <a:r>
                        <a:rPr lang="en-US" altLang="zh-TW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altLang="en-US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褐紅色</a:t>
                      </a:r>
                      <a:r>
                        <a:rPr lang="zh-TW" altLang="en-US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等級：</a:t>
                      </a:r>
                      <a:endParaRPr lang="en-US" altLang="zh-TW" sz="2800" b="1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latinLnBrk="1"/>
                      <a:r>
                        <a:rPr lang="zh-TW" altLang="en-US" sz="2800" b="1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</a:t>
                      </a:r>
                      <a:r>
                        <a:rPr lang="zh-TW" altLang="en-US" sz="28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停課標準。</a:t>
                      </a:r>
                    </a:p>
                  </a:txBody>
                  <a:tcPr anchor="ctr">
                    <a:solidFill>
                      <a:srgbClr val="942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3645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81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7624" y="47667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solidFill>
                  <a:srgbClr val="0F0F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【 </a:t>
            </a:r>
            <a:r>
              <a:rPr lang="zh-TW" altLang="en-US" sz="2800" b="1" dirty="0">
                <a:solidFill>
                  <a:srgbClr val="0F0F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空</a:t>
            </a:r>
            <a:r>
              <a:rPr lang="zh-TW" altLang="en-US" sz="2800" b="1" dirty="0" smtClean="0">
                <a:solidFill>
                  <a:srgbClr val="0F0F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品小學堂</a:t>
            </a:r>
            <a:r>
              <a:rPr lang="en-US" altLang="zh-TW" sz="2800" b="1" dirty="0" smtClean="0">
                <a:solidFill>
                  <a:srgbClr val="0F0F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 </a:t>
            </a:r>
            <a:r>
              <a:rPr lang="en-US" altLang="zh-TW" sz="2800" b="1" dirty="0">
                <a:solidFill>
                  <a:srgbClr val="0F0F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】 </a:t>
            </a:r>
            <a:r>
              <a:rPr lang="en-US" altLang="zh-TW" sz="2800" b="1" dirty="0" smtClean="0">
                <a:solidFill>
                  <a:srgbClr val="0F0F0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-</a:t>
            </a:r>
            <a:r>
              <a:rPr lang="zh-TW" altLang="en-US" sz="2800" b="1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什麼是</a:t>
            </a:r>
            <a:r>
              <a:rPr lang="en-US" altLang="zh-TW" sz="2800" b="1" dirty="0" err="1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AQ</a:t>
            </a:r>
            <a:r>
              <a:rPr lang="en-US" altLang="zh-TW" sz="2800" b="1" dirty="0" err="1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I</a:t>
            </a:r>
            <a:endParaRPr lang="zh-TW" altLang="en-US" sz="28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12776"/>
            <a:ext cx="7788315" cy="46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6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908720"/>
            <a:ext cx="8640960" cy="5472608"/>
          </a:xfrm>
        </p:spPr>
        <p:txBody>
          <a:bodyPr>
            <a:noAutofit/>
          </a:bodyPr>
          <a:lstStyle/>
          <a:p>
            <a:pPr indent="457200">
              <a:spcAft>
                <a:spcPts val="0"/>
              </a:spcAft>
              <a:buNone/>
            </a:pPr>
            <a:r>
              <a:rPr lang="zh-TW" altLang="zh-TW" kern="100" dirty="0" smtClean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根據</a:t>
            </a:r>
            <a:r>
              <a:rPr lang="zh-TW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世界衛生組織最新統計，從每年死於</a:t>
            </a:r>
            <a:r>
              <a:rPr lang="en-US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PM2.5</a:t>
            </a:r>
            <a:r>
              <a:rPr lang="zh-TW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懸浮微粒所造成的慢性病人數約</a:t>
            </a:r>
            <a:r>
              <a:rPr lang="en-US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700</a:t>
            </a:r>
            <a:r>
              <a:rPr lang="zh-TW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萬人，這個數字估計會持續上升。世界衛生組織所訂的</a:t>
            </a:r>
            <a:r>
              <a:rPr lang="en-US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PM2.5</a:t>
            </a:r>
            <a:r>
              <a:rPr lang="zh-TW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容忍值為</a:t>
            </a:r>
            <a:r>
              <a:rPr lang="en-US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10</a:t>
            </a:r>
            <a:r>
              <a:rPr lang="zh-TW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微克</a:t>
            </a:r>
            <a:r>
              <a:rPr lang="en-US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/</a:t>
            </a:r>
            <a:r>
              <a:rPr lang="zh-TW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立方公尺</a:t>
            </a:r>
            <a:r>
              <a:rPr lang="en-US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(</a:t>
            </a:r>
            <a:r>
              <a:rPr lang="en-US" altLang="zh-TW" kern="100" dirty="0" smtClean="0">
                <a:solidFill>
                  <a:srgbClr val="333333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µ</a:t>
            </a:r>
            <a:r>
              <a:rPr lang="en-US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g/ m3)</a:t>
            </a:r>
            <a:r>
              <a:rPr lang="zh-TW" altLang="zh-TW" kern="100" dirty="0">
                <a:solidFill>
                  <a:srgbClr val="3333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，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台灣年平均超標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30~40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微克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/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立方公尺，而每增加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5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微克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/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立方公尺，心血管疾病風險就提高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55%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，每增加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10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微克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/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立方公尺，壽命少活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200</a:t>
            </a:r>
            <a:r>
              <a:rPr lang="zh-TW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天</a:t>
            </a:r>
            <a:r>
              <a:rPr lang="zh-TW" altLang="zh-TW" kern="1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。</a:t>
            </a:r>
            <a:r>
              <a:rPr lang="en-US" altLang="zh-TW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 </a:t>
            </a:r>
            <a:endParaRPr lang="en-US" altLang="zh-TW" kern="1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/>
            </a:endParaRPr>
          </a:p>
          <a:p>
            <a:pPr indent="457200">
              <a:spcAft>
                <a:spcPts val="0"/>
              </a:spcAft>
              <a:buNone/>
            </a:pPr>
            <a:r>
              <a:rPr lang="zh-TW" altLang="zh-TW" sz="4000" dirty="0" smtClean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</a:rPr>
              <a:t>世界衛生組織表示，空污已成為世界上最大的環境健康風險隱憂。</a:t>
            </a:r>
            <a:endParaRPr lang="zh-TW" altLang="en-US" sz="40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472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524</Words>
  <Application>Microsoft Office PowerPoint</Application>
  <PresentationFormat>如螢幕大小 (4:3)</PresentationFormat>
  <Paragraphs>60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6" baseType="lpstr">
      <vt:lpstr>華康POP1W7注音字</vt:lpstr>
      <vt:lpstr>微軟正黑體</vt:lpstr>
      <vt:lpstr>新細明體</vt:lpstr>
      <vt:lpstr>Arial</vt:lpstr>
      <vt:lpstr>Calibri</vt:lpstr>
      <vt:lpstr>Helvetica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「空氣品質指標(AQI)」制度對應之顏色與活動建議：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空氣品質指標值 (AQI)</vt:lpstr>
      <vt:lpstr>空氣品質檢測與即時報告</vt:lpstr>
      <vt:lpstr>PowerPoint 簡報</vt:lpstr>
      <vt:lpstr>當室外PM2.5空氣品質不佳時， 保護自己健康的建議作法︰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32</cp:revision>
  <dcterms:created xsi:type="dcterms:W3CDTF">2017-09-26T05:21:04Z</dcterms:created>
  <dcterms:modified xsi:type="dcterms:W3CDTF">2023-09-26T01:32:54Z</dcterms:modified>
</cp:coreProperties>
</file>