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69" r:id="rId3"/>
    <p:sldId id="264" r:id="rId4"/>
    <p:sldId id="261" r:id="rId5"/>
    <p:sldId id="262" r:id="rId6"/>
    <p:sldId id="263" r:id="rId7"/>
    <p:sldId id="270" r:id="rId8"/>
    <p:sldId id="271" r:id="rId9"/>
    <p:sldId id="275" r:id="rId10"/>
    <p:sldId id="272" r:id="rId11"/>
    <p:sldId id="273" r:id="rId12"/>
    <p:sldId id="274" r:id="rId13"/>
    <p:sldId id="258" r:id="rId14"/>
    <p:sldId id="276" r:id="rId15"/>
    <p:sldId id="265" r:id="rId16"/>
    <p:sldId id="266" r:id="rId17"/>
    <p:sldId id="268" r:id="rId18"/>
    <p:sldId id="277" r:id="rId19"/>
    <p:sldId id="278" r:id="rId20"/>
    <p:sldId id="257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96447-5582-40D2-9CDD-5549AF76E3EB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FD33D-01B3-4588-B96F-FFB8C8A9B3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152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加超連結 四頁</a:t>
            </a:r>
            <a:r>
              <a:rPr lang="en-US" altLang="zh-TW" dirty="0"/>
              <a:t>Effect of brushing force and time</a:t>
            </a:r>
            <a:r>
              <a:rPr lang="zh-TW" altLang="en-US" dirty="0"/>
              <a:t> </a:t>
            </a:r>
            <a:r>
              <a:rPr lang="en-US" altLang="zh-TW" dirty="0"/>
              <a:t>on plaque removal using a</a:t>
            </a:r>
            <a:r>
              <a:rPr lang="zh-TW" altLang="en-US" dirty="0"/>
              <a:t> </a:t>
            </a:r>
            <a:r>
              <a:rPr lang="en-US" altLang="zh-TW" dirty="0"/>
              <a:t>powered toothbrush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9B99-D097-44EC-8A47-FDEBDB4B2FB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015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Effect </a:t>
            </a:r>
            <a:r>
              <a:rPr lang="en-US" altLang="zh-TW" dirty="0"/>
              <a:t>of brushing force and time</a:t>
            </a:r>
            <a:r>
              <a:rPr lang="zh-TW" altLang="en-US" dirty="0"/>
              <a:t> </a:t>
            </a:r>
            <a:r>
              <a:rPr lang="en-US" altLang="zh-TW" dirty="0"/>
              <a:t>on plaque removal using a</a:t>
            </a:r>
            <a:r>
              <a:rPr lang="zh-TW" altLang="en-US" dirty="0"/>
              <a:t> </a:t>
            </a:r>
            <a:r>
              <a:rPr lang="en-US" altLang="zh-TW" dirty="0"/>
              <a:t>powered toothbrush(</a:t>
            </a:r>
            <a:r>
              <a:rPr lang="zh-TW" altLang="en-US" dirty="0"/>
              <a:t>電動牙刷</a:t>
            </a:r>
            <a:r>
              <a:rPr lang="en-US" altLang="zh-TW" dirty="0"/>
              <a:t>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9B99-D097-44EC-8A47-FDEBDB4B2FB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09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加超連結 四頁</a:t>
            </a:r>
            <a:r>
              <a:rPr lang="en-US" altLang="zh-TW" dirty="0"/>
              <a:t>Effect of brushing force and time</a:t>
            </a:r>
            <a:r>
              <a:rPr lang="zh-TW" altLang="en-US" dirty="0"/>
              <a:t> </a:t>
            </a:r>
            <a:r>
              <a:rPr lang="en-US" altLang="zh-TW" dirty="0"/>
              <a:t>on plaque removal using a</a:t>
            </a:r>
            <a:r>
              <a:rPr lang="zh-TW" altLang="en-US" dirty="0"/>
              <a:t> </a:t>
            </a:r>
            <a:r>
              <a:rPr lang="en-US" altLang="zh-TW" dirty="0"/>
              <a:t>powered toothbrush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79B99-D097-44EC-8A47-FDEBDB4B2FB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46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02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665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544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384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45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7410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133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4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93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D177AE8-3B55-4099-830E-0132446DAA48}" type="datetimeFigureOut">
              <a:rPr lang="zh-TW" altLang="en-US" smtClean="0"/>
              <a:t>2023/5/22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8FF62EA-2BE1-466D-829F-E16403A2A8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36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tynt.com/b/rw?id=bGee2M3Q0r4iaCacwqm_6r&amp;u=ETtodaytw" TargetMode="External"/><Relationship Id="rId2" Type="http://schemas.openxmlformats.org/officeDocument/2006/relationships/hyperlink" Target="https://health.ettoday.net/news/1279959#ixzz80obSsSP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ec.tynt.com/b/rf?id=bGee2M3Q0r4iaCacwqm_6r&amp;u=ETtoday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dep.mohw.gov.tw/DOOH/cp-6543-71336-124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hyperlink" Target="https://www.youtube.com/watch?v=bdVFLTr6Rg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GcCb6d6PIA&amp;t=5s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youtube.com/watch?v=lN1yFZFR9Q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acebook.com/hashtag/%E7%94%A8%E5%8A%9B%E5%88%B7%E7%89%99%E6%9C%89%E5%AE%B3%E7%84%A1%E7%9B%8A%E5%96%94?__eep__=6&amp;__tn__=*NK*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3" y="204974"/>
            <a:ext cx="11755232" cy="64771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2584939" y="390159"/>
            <a:ext cx="7921869" cy="1025525"/>
          </a:xfrm>
        </p:spPr>
        <p:txBody>
          <a:bodyPr>
            <a:normAutofit/>
          </a:bodyPr>
          <a:lstStyle/>
          <a:p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我是口腔保健小達人</a:t>
            </a: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4325816" y="6145822"/>
            <a:ext cx="3771900" cy="448408"/>
          </a:xfrm>
        </p:spPr>
        <p:txBody>
          <a:bodyPr>
            <a:norm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新竹市東門國小 衛生組編制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4872" r="3206" b="4872"/>
          <a:stretch/>
        </p:blipFill>
        <p:spPr>
          <a:xfrm>
            <a:off x="2939022" y="1345346"/>
            <a:ext cx="6545488" cy="466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40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30902" y="1456820"/>
            <a:ext cx="8828660" cy="4351338"/>
          </a:xfrm>
        </p:spPr>
        <p:txBody>
          <a:bodyPr>
            <a:normAutofit/>
          </a:bodyPr>
          <a:lstStyle/>
          <a:p>
            <a:pPr marL="541338" indent="-358775">
              <a:buSzPct val="100000"/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研究已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指出</a:t>
            </a: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0">
              <a:buSzPct val="100000"/>
              <a:buNone/>
            </a:pPr>
            <a:r>
              <a:rPr lang="zh-TW" altLang="en-US" sz="3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潔</a:t>
            </a:r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牙搭配含氟牙膏，有預防齲齒的作用</a:t>
            </a:r>
            <a:endParaRPr lang="en-US" altLang="zh-TW" sz="36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725" indent="-360363">
              <a:buSzPct val="100000"/>
              <a:buFont typeface="Wingdings" panose="05000000000000000000" pitchFamily="2" charset="2"/>
              <a:buChar char="ü"/>
              <a:tabLst>
                <a:tab pos="720725" algn="l"/>
              </a:tabLst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促進牙齒的再礦化</a:t>
            </a:r>
          </a:p>
          <a:p>
            <a:pPr marL="720725" indent="-360363">
              <a:buSzPct val="100000"/>
              <a:buFont typeface="Wingdings" panose="05000000000000000000" pitchFamily="2" charset="2"/>
              <a:buChar char="ü"/>
              <a:tabLst>
                <a:tab pos="720725" algn="l"/>
              </a:tabLst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抑制牙菌斑的形成</a:t>
            </a:r>
          </a:p>
          <a:p>
            <a:pPr marL="720725" indent="-360363">
              <a:buSzPct val="100000"/>
              <a:buFont typeface="Wingdings" panose="05000000000000000000" pitchFamily="2" charset="2"/>
              <a:buChar char="ü"/>
              <a:tabLst>
                <a:tab pos="720725" algn="l"/>
              </a:tabLst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抑制細菌分解醣類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0">
              <a:buSzPct val="100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pPr marL="0" indent="0">
              <a:buSzPct val="125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10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54616" y="244618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Twetman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et al., 2003; Topping G. and A.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Assaf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2005)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932" y="3362470"/>
            <a:ext cx="4510424" cy="3208083"/>
          </a:xfrm>
          <a:prstGeom prst="rect">
            <a:avLst/>
          </a:prstGeom>
        </p:spPr>
      </p:pic>
      <p:pic>
        <p:nvPicPr>
          <p:cNvPr id="9" name="Picture 2" descr="https://t.pimg.jp/005/702/768/1/5702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62" b="54842"/>
          <a:stretch>
            <a:fillRect/>
          </a:stretch>
        </p:blipFill>
        <p:spPr bwMode="auto">
          <a:xfrm>
            <a:off x="364560" y="512666"/>
            <a:ext cx="1366342" cy="170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1797423" y="537186"/>
            <a:ext cx="9940308" cy="919634"/>
          </a:xfrm>
        </p:spPr>
        <p:txBody>
          <a:bodyPr>
            <a:normAutofit/>
          </a:bodyPr>
          <a:lstStyle/>
          <a:p>
            <a:pPr lvl="0"/>
            <a:r>
              <a:rPr lang="zh-TW" altLang="en-US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迷思二</a:t>
            </a:r>
            <a:r>
              <a:rPr lang="en-US" altLang="zh-TW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刷牙一定</a:t>
            </a:r>
            <a:r>
              <a:rPr lang="zh-TW" altLang="en-US" sz="5400" b="1" dirty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要搭配牙膏嗎</a:t>
            </a:r>
            <a:r>
              <a:rPr lang="en-US" altLang="zh-TW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400" b="1" dirty="0">
              <a:solidFill>
                <a:srgbClr val="3399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468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7423" y="1872762"/>
            <a:ext cx="9685331" cy="2013438"/>
          </a:xfrm>
        </p:spPr>
        <p:txBody>
          <a:bodyPr>
            <a:normAutofit fontScale="92500"/>
          </a:bodyPr>
          <a:lstStyle/>
          <a:p>
            <a:pPr marL="45720" lvl="0" indent="0">
              <a:buSzPct val="125000"/>
              <a:buNone/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標榜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的效果大都沒有足夠的實證，成效因人而異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1338" indent="-358775">
              <a:buSzPct val="100000"/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如含有特別添加物，可能就不含氟或含氟量不到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1000ppm</a:t>
            </a:r>
          </a:p>
          <a:p>
            <a:pPr marL="541338" indent="-358775">
              <a:buSzPct val="100000"/>
              <a:buFont typeface="Wingdings" panose="05000000000000000000" pitchFamily="2" charset="2"/>
              <a:buChar char="Ø"/>
            </a:pP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站在為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孩童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挑選的立場，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含氟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是最重要的考量</a:t>
            </a:r>
            <a:endParaRPr lang="en-US" altLang="zh-TW" sz="3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SzPct val="125000"/>
              <a:buBlip>
                <a:blip r:embed="rId2"/>
              </a:buBlip>
            </a:pPr>
            <a:endParaRPr lang="en-US" altLang="zh-TW" sz="3600" b="1" dirty="0">
              <a:solidFill>
                <a:prstClr val="black"/>
              </a:solidFill>
            </a:endParaRPr>
          </a:p>
          <a:p>
            <a:pPr marL="541338" indent="-358775">
              <a:buSzPct val="100000"/>
              <a:buFont typeface="Wingdings" panose="05000000000000000000" pitchFamily="2" charset="2"/>
              <a:buChar char="Ø"/>
            </a:pPr>
            <a:endParaRPr lang="en-US" altLang="zh-TW" dirty="0">
              <a:solidFill>
                <a:prstClr val="black"/>
              </a:solidFill>
            </a:endParaRPr>
          </a:p>
          <a:p>
            <a:pPr marL="0" indent="0">
              <a:buSzPct val="125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11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51" y="3790638"/>
            <a:ext cx="5715000" cy="26860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355" y="4304988"/>
            <a:ext cx="2952750" cy="217170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1797423" y="367881"/>
            <a:ext cx="9447146" cy="1502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TW" altLang="en-US" sz="40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迷思</a:t>
            </a:r>
            <a:r>
              <a:rPr lang="zh-TW" altLang="en-US" sz="4000" b="1" dirty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40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lvl="0">
              <a:lnSpc>
                <a:spcPct val="120000"/>
              </a:lnSpc>
            </a:pPr>
            <a:r>
              <a:rPr lang="zh-TW" altLang="en-US" sz="40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</a:t>
            </a:r>
            <a:r>
              <a:rPr lang="zh-TW" altLang="en-US" sz="4000" b="1" dirty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售牙膏添加物有各種功能，該怎麼選</a:t>
            </a:r>
            <a:r>
              <a:rPr lang="en-US" altLang="zh-TW" sz="40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4000" b="1" dirty="0">
              <a:solidFill>
                <a:srgbClr val="3399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5" y="1800309"/>
            <a:ext cx="1719064" cy="1719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42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05388" y="1535087"/>
            <a:ext cx="9872871" cy="4038600"/>
          </a:xfrm>
        </p:spPr>
        <p:txBody>
          <a:bodyPr>
            <a:normAutofit/>
          </a:bodyPr>
          <a:lstStyle/>
          <a:p>
            <a:pPr marL="541338" indent="-358775">
              <a:buSzPct val="100000"/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不行，</a:t>
            </a: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0">
              <a:buSzPct val="100000"/>
              <a:buNone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牙齒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上黏附的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牙菌斑無法靠漱口水漱掉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，只有靠刷牙才能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0">
              <a:buSzPct val="100000"/>
              <a:buNone/>
            </a:pPr>
            <a:endParaRPr lang="en-US" altLang="zh-TW" sz="2400" dirty="0">
              <a:solidFill>
                <a:prstClr val="black"/>
              </a:solidFill>
            </a:endParaRPr>
          </a:p>
          <a:p>
            <a:pPr lvl="0">
              <a:buSzPct val="125000"/>
              <a:buBlip>
                <a:blip r:embed="rId2"/>
              </a:buBlip>
            </a:pPr>
            <a:endParaRPr lang="en-US" altLang="zh-TW" b="1" dirty="0">
              <a:solidFill>
                <a:prstClr val="black"/>
              </a:solidFill>
            </a:endParaRPr>
          </a:p>
          <a:p>
            <a:pPr lvl="0">
              <a:buSzPct val="125000"/>
              <a:buBlip>
                <a:blip r:embed="rId2"/>
              </a:buBlip>
            </a:pPr>
            <a:endParaRPr lang="en-US" altLang="zh-TW" b="1" dirty="0">
              <a:solidFill>
                <a:prstClr val="black"/>
              </a:solidFill>
            </a:endParaRPr>
          </a:p>
          <a:p>
            <a:pPr marL="541338" indent="-358775">
              <a:buSzPct val="100000"/>
              <a:buFont typeface="Wingdings" panose="05000000000000000000" pitchFamily="2" charset="2"/>
              <a:buChar char="Ø"/>
            </a:pPr>
            <a:endParaRPr lang="en-US" altLang="zh-TW" dirty="0">
              <a:solidFill>
                <a:prstClr val="black"/>
              </a:solidFill>
            </a:endParaRPr>
          </a:p>
          <a:p>
            <a:pPr marL="0" indent="0">
              <a:buSzPct val="125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pic>
        <p:nvPicPr>
          <p:cNvPr id="1026" name="Picture 2" descr="「瓷磚清潔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69" y="3163571"/>
            <a:ext cx="3202083" cy="204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042" y="2784268"/>
            <a:ext cx="4698968" cy="345896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56010" y="624323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100" dirty="0"/>
              <a:t>https://thebetteraging.businesstoday.com.tw/article/detail/201912130012</a:t>
            </a:r>
            <a:endParaRPr lang="zh-TW" altLang="en-US" sz="1100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797422" y="537186"/>
            <a:ext cx="9861177" cy="91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迷思四</a:t>
            </a:r>
            <a:r>
              <a:rPr lang="en-US" altLang="zh-TW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用漱口水能代替刷牙嗎</a:t>
            </a:r>
            <a:r>
              <a:rPr lang="en-US" altLang="zh-TW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400" b="1" dirty="0">
              <a:solidFill>
                <a:srgbClr val="3399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2" descr="https://t.pimg.jp/005/702/768/1/57027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2" t="-3265" b="58105"/>
          <a:stretch>
            <a:fillRect/>
          </a:stretch>
        </p:blipFill>
        <p:spPr bwMode="auto">
          <a:xfrm>
            <a:off x="358008" y="307018"/>
            <a:ext cx="15128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1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46" y="2149404"/>
            <a:ext cx="1101676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Wingdings" panose="05000000000000000000" pitchFamily="2" charset="2"/>
              <a:buChar char="ü"/>
            </a:pPr>
            <a:r>
              <a:rPr lang="zh-TW" altLang="en-US" sz="3200" b="1" i="0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牙膏擠得越多刷得越乾淨？</a:t>
            </a:r>
            <a:r>
              <a:rPr lang="zh-TW" altLang="en-US" sz="32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32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如果牙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膏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得太多，容易產生牙釉質變薄、敏感性增加等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  <a:r>
              <a:rPr lang="zh-TW" altLang="en-US" sz="28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b="0" i="0" dirty="0" smtClean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/>
            <a:r>
              <a:rPr lang="zh-TW" altLang="en-US" sz="28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800" b="0" i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牙膏分量差不多一粒豌豆大小就夠了。</a:t>
            </a:r>
          </a:p>
          <a:p>
            <a:pPr marL="457200" indent="-45720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3200" b="1" i="0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軟毛牙刷不傷牙？</a:t>
            </a:r>
            <a:r>
              <a:rPr lang="zh-TW" altLang="en-US" sz="32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32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有些特價的牙刷刷毛特別硬又粗，用久了會傷害牙齒，造成牙根外露甚至出現敏感症狀。</a:t>
            </a:r>
            <a:endParaRPr lang="en-US" altLang="zh-TW" sz="2800" b="0" i="0" dirty="0" smtClean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zh-TW" altLang="en-US" sz="28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那麼要如何選購合適軟度的牙刷？醫師建議，可以刷一下手背，不會痛就算合適，或者在番茄上刷，番茄沒有凹陷，就是軟硬適中的牙刷。</a:t>
            </a:r>
            <a:r>
              <a:rPr lang="zh-TW" altLang="en-US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0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原文網址</a:t>
            </a:r>
            <a:r>
              <a:rPr lang="en-US" altLang="zh-TW" sz="10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 </a:t>
            </a:r>
            <a:r>
              <a:rPr lang="zh-TW" altLang="en-US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牙膏擠越多越好？醫拆解刷牙冷知識</a:t>
            </a:r>
            <a:r>
              <a:rPr lang="en-US" altLang="zh-TW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...</a:t>
            </a:r>
            <a:r>
              <a:rPr lang="zh-TW" altLang="en-US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教你</a:t>
            </a:r>
            <a:r>
              <a:rPr lang="en-US" altLang="zh-TW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2</a:t>
            </a:r>
            <a:r>
              <a:rPr lang="zh-TW" altLang="en-US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方法測刷毛軟度 </a:t>
            </a:r>
            <a:r>
              <a:rPr lang="en-US" altLang="zh-TW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| </a:t>
            </a:r>
            <a:r>
              <a:rPr lang="en-US" altLang="zh-TW" sz="1000" b="0" i="0" u="none" strike="noStrike" dirty="0" err="1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ETtoday</a:t>
            </a:r>
            <a:r>
              <a:rPr lang="zh-TW" altLang="en-US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健康雲 </a:t>
            </a:r>
            <a:r>
              <a:rPr lang="en-US" altLang="zh-TW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| </a:t>
            </a:r>
            <a:r>
              <a:rPr lang="en-US" altLang="zh-TW" sz="1000" b="0" i="0" u="none" strike="noStrike" dirty="0" err="1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ETtoday</a:t>
            </a:r>
            <a:r>
              <a:rPr lang="zh-TW" altLang="en-US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新聞雲</a:t>
            </a:r>
            <a:r>
              <a:rPr lang="zh-TW" altLang="en-US" sz="10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</a:t>
            </a:r>
            <a:r>
              <a:rPr lang="en-US" altLang="zh-TW" sz="1000" b="0" i="0" u="none" strike="noStrike" dirty="0" err="1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health.ettoday.net</a:t>
            </a:r>
            <a:r>
              <a:rPr lang="en-US" altLang="zh-TW" sz="1000" b="0" i="0" u="none" strike="noStrike" dirty="0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/news/</a:t>
            </a:r>
            <a:r>
              <a:rPr lang="en-US" altLang="zh-TW" sz="1000" b="0" i="0" u="none" strike="noStrike" dirty="0" err="1" smtClean="0">
                <a:solidFill>
                  <a:srgbClr val="0033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1279959#ixzz80obSsSPO</a:t>
            </a:r>
            <a:r>
              <a:rPr lang="zh-TW" altLang="en-US" sz="10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10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0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Follow us: </a:t>
            </a:r>
            <a:r>
              <a:rPr lang="en-US" altLang="zh-TW" sz="1000" b="0" i="0" u="none" strike="noStrike" dirty="0" smtClean="0">
                <a:solidFill>
                  <a:srgbClr val="3235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@</a:t>
            </a:r>
            <a:r>
              <a:rPr lang="en-US" altLang="zh-TW" sz="1000" b="0" i="0" u="none" strike="noStrike" dirty="0" err="1" smtClean="0">
                <a:solidFill>
                  <a:srgbClr val="3235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ETtodaytw</a:t>
            </a:r>
            <a:r>
              <a:rPr lang="en-US" altLang="zh-TW" sz="1000" b="0" i="0" u="none" strike="noStrike" dirty="0" smtClean="0">
                <a:solidFill>
                  <a:srgbClr val="3235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 on Twitter</a:t>
            </a:r>
            <a:r>
              <a:rPr lang="zh-TW" altLang="en-US" sz="10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sz="10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en-US" altLang="zh-TW" sz="1000" b="0" i="0" u="none" strike="noStrike" dirty="0" err="1" smtClean="0">
                <a:solidFill>
                  <a:srgbClr val="3235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ETtoday</a:t>
            </a:r>
            <a:r>
              <a:rPr lang="en-US" altLang="zh-TW" sz="1000" b="0" i="0" u="none" strike="noStrike" dirty="0" smtClean="0">
                <a:solidFill>
                  <a:srgbClr val="3235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 on Facebook</a:t>
            </a:r>
            <a:endParaRPr lang="zh-TW" alt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550" y="477715"/>
            <a:ext cx="2467949" cy="1702777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39616" y="477715"/>
            <a:ext cx="6954715" cy="1363957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牙膏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擠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多少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牙刷刷毛軟硬度怎麼選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051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7971" y="1556238"/>
            <a:ext cx="98178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3200" b="0" i="0" dirty="0" smtClean="0">
                <a:solidFill>
                  <a:srgbClr val="11111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刷完牙後</a:t>
            </a:r>
            <a:r>
              <a:rPr lang="zh-TW" altLang="en-US" sz="3200" b="0" i="0" dirty="0" smtClean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將口中泡泡吐掉即可，至少半個小時別漱口</a:t>
            </a:r>
            <a:r>
              <a:rPr lang="zh-TW" altLang="en-US" sz="3200" b="0" i="0" dirty="0" smtClean="0">
                <a:solidFill>
                  <a:srgbClr val="11111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，才能</a:t>
            </a:r>
            <a:r>
              <a:rPr lang="zh-TW" altLang="en-US" sz="4400" b="1" i="0" dirty="0" smtClean="0">
                <a:solidFill>
                  <a:srgbClr val="00B05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讓口腔保持一定的氟離子濃度</a:t>
            </a:r>
            <a:r>
              <a:rPr lang="zh-TW" altLang="en-US" sz="3200" b="0" i="0" dirty="0" smtClean="0">
                <a:solidFill>
                  <a:srgbClr val="11111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0" i="0" dirty="0" smtClean="0">
              <a:solidFill>
                <a:srgbClr val="11111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3200" b="0" i="0" dirty="0" smtClean="0">
                <a:solidFill>
                  <a:srgbClr val="11111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氟化物是最有效的防齲物質</a:t>
            </a:r>
            <a:r>
              <a:rPr lang="zh-TW" altLang="en-US" sz="3200" dirty="0">
                <a:solidFill>
                  <a:srgbClr val="1111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，它能使</a:t>
            </a:r>
            <a:endParaRPr lang="en-US" altLang="zh-TW" sz="3200" b="0" i="0" dirty="0" smtClean="0">
              <a:solidFill>
                <a:srgbClr val="11111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3200" b="0" i="0" dirty="0" smtClean="0">
                <a:solidFill>
                  <a:srgbClr val="11111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牙齒表面再鈣化的速度大於脫鈣的速度、</a:t>
            </a:r>
            <a:endParaRPr lang="en-US" altLang="zh-TW" sz="3200" b="0" i="0" dirty="0" smtClean="0">
              <a:solidFill>
                <a:srgbClr val="11111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3200" b="0" i="0" dirty="0" smtClean="0">
                <a:solidFill>
                  <a:srgbClr val="11111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增加牙齒對酸的抵抗力、</a:t>
            </a:r>
            <a:endParaRPr lang="en-US" altLang="zh-TW" sz="3200" b="0" i="0" dirty="0" smtClean="0">
              <a:solidFill>
                <a:srgbClr val="11111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3200" b="0" i="0" dirty="0" smtClean="0">
                <a:solidFill>
                  <a:srgbClr val="11111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抑制細菌生長、</a:t>
            </a:r>
            <a:endParaRPr lang="en-US" altLang="zh-TW" sz="3200" b="0" i="0" dirty="0" smtClean="0">
              <a:solidFill>
                <a:srgbClr val="11111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 sz="3200" b="0" i="0" dirty="0" smtClean="0">
                <a:solidFill>
                  <a:srgbClr val="11111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使牙齒表面齒溝裂變淺等。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81255" y="410100"/>
            <a:ext cx="8938591" cy="730603"/>
          </a:xfrm>
          <a:noFill/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刷完牙，口中泡泡要用水漱口漱乾淨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乘號 5"/>
          <p:cNvSpPr/>
          <p:nvPr/>
        </p:nvSpPr>
        <p:spPr>
          <a:xfrm>
            <a:off x="4677508" y="-91790"/>
            <a:ext cx="1978269" cy="1734382"/>
          </a:xfrm>
          <a:prstGeom prst="mathMultiply">
            <a:avLst>
              <a:gd name="adj1" fmla="val 1490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14017"/>
          <a:stretch/>
        </p:blipFill>
        <p:spPr>
          <a:xfrm>
            <a:off x="7290480" y="4070838"/>
            <a:ext cx="4557155" cy="24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9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9616" y="1292470"/>
            <a:ext cx="1112226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臼齒窩溝封填</a:t>
            </a:r>
            <a:r>
              <a:rPr lang="zh-TW" altLang="en-US" sz="28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（又稱溝隙封填）指的是針對幼童所長出的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臼齒恆牙</a:t>
            </a:r>
            <a:r>
              <a:rPr lang="zh-TW" altLang="en-US" sz="2800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，在完整長出來的新牙初期，牙齒尚未被磨損蛀蝕前，利用封填劑，將臼齒中央細微的縫細凹陷處填補，避免窩藏細菌</a:t>
            </a:r>
            <a:r>
              <a:rPr lang="zh-TW" altLang="en-US" sz="2800" b="1" dirty="0" smtClean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 smtClean="0">
              <a:solidFill>
                <a:srgbClr val="37373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 smtClean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2/1</a:t>
            </a:r>
            <a:r>
              <a:rPr lang="zh-TW" altLang="en-US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起，</a:t>
            </a:r>
            <a:r>
              <a:rPr lang="zh-TW" altLang="en-US" sz="2800" dirty="0">
                <a:solidFill>
                  <a:srgbClr val="306EA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tooltip="醫事服務機構辦理口腔預防保健服務注意事項-窩溝封填補助-臼齒窩溝封填補助-國健署補助-窩溝封填補助施作年齡-補助新制"/>
              </a:rPr>
              <a:t>牙齒保健的補助新制</a:t>
            </a:r>
            <a:r>
              <a:rPr lang="zh-TW" altLang="en-US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有所調整，過去補助</a:t>
            </a:r>
            <a:r>
              <a:rPr lang="en-US" altLang="zh-TW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歲到</a:t>
            </a:r>
            <a:r>
              <a:rPr lang="en-US" altLang="zh-TW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歲兒童做第一大臼齒的窩溝封填，如今放寬年齡、改為</a:t>
            </a:r>
            <a:r>
              <a: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歲兒童都享有窩溝封填補助</a:t>
            </a:r>
            <a:r>
              <a:rPr lang="zh-TW" altLang="en-US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，可至牙科醫療院所由專業牙醫師，提供免費窩溝封填防齲服務。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進行窩溝封填不影響孩子的正常咬合，封填劑也不會讓人不舒服或敏感，孩子做完後很快即可適應正常吃東西；</a:t>
            </a:r>
            <a:r>
              <a:rPr lang="zh-TW" altLang="en-US" sz="2800" dirty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雖然封填劑是永久性的，但也可能在牙齒使用過程中碎裂脫落，因此在接受封填後，必須每半年定期接受檢查，注意封填完好、是否需要補封填</a:t>
            </a:r>
            <a:r>
              <a:rPr lang="zh-TW" altLang="en-US" sz="2800" dirty="0" smtClean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39616" y="477716"/>
            <a:ext cx="4958861" cy="814754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什麼是窩溝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封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10" y="291689"/>
            <a:ext cx="4517028" cy="62673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04" y="410386"/>
            <a:ext cx="7146643" cy="602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2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39616" y="477716"/>
            <a:ext cx="10014438" cy="814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7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烹調</a:t>
            </a:r>
            <a:r>
              <a:rPr lang="zh-TW" altLang="en-US" sz="5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時添加適量的氟</a:t>
            </a:r>
            <a:r>
              <a:rPr lang="zh-TW" altLang="en-US" sz="57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鹽可以</a:t>
            </a:r>
            <a:r>
              <a:rPr lang="zh-TW" altLang="en-US" sz="5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增進牙齒</a:t>
            </a:r>
            <a:r>
              <a:rPr lang="zh-TW" altLang="en-US" sz="57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en-US" altLang="zh-TW" sz="57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9616" y="1292470"/>
            <a:ext cx="108321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加氟食鹽已於</a:t>
            </a:r>
            <a:r>
              <a:rPr lang="en-US" altLang="zh-TW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日正式問世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28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氟食鹽是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將氟化物加入食鹽，以適量供氟，達到預防齲齒之目的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世界上有</a:t>
            </a:r>
            <a:r>
              <a:rPr lang="en-US" altLang="zh-TW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多個國家應用加氟食鹽防齲，研究顯示，加氟食鹽與飲水加氟有相似的效果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比起飲水加氟，其成本較低、操作容易、爭議性較小，且經</a:t>
            </a:r>
            <a:r>
              <a:rPr lang="en-US" altLang="zh-TW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WHO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、美加及歐盟等先進國家認同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，加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氟食鹽是加氟飲用水之最佳代替方案</a:t>
            </a: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28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國外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研究顯示，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食鹽加氟的齲齒預防率可達</a:t>
            </a:r>
            <a:r>
              <a: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70%</a:t>
            </a:r>
            <a:r>
              <a:rPr lang="zh-TW" altLang="en-US" sz="28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223" y="4563208"/>
            <a:ext cx="2363611" cy="19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39616" y="477716"/>
            <a:ext cx="10014438" cy="814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使用牙線的優點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9616" y="1292470"/>
            <a:ext cx="785153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1200"/>
              </a:spcBef>
              <a:buFont typeface="Wingdings" panose="05000000000000000000" pitchFamily="2" charset="2"/>
              <a:buAutoNum type="circleNumWdWhitePlain"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清除牙齒臨界面的牙菌斑滋生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。牙菌斑一般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會在牙齦線邊沿和齒間積聚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，牙刷未必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能深入清潔這些縫隙，因此若牙菌膜沒有清除的話，它們會逐漸硬化，從而形成頑固的牙石。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spcBef>
                <a:spcPts val="1200"/>
              </a:spcBef>
              <a:buFont typeface="Wingdings" panose="05000000000000000000" pitchFamily="2" charset="2"/>
              <a:buAutoNum type="circleNumWdWhitePlain"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</a:t>
            </a:r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患牙齦疾病和受感染的風險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。牙菌在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牙齒之間積聚，會刺激牙齦組織，不處理的話會導致牙齦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炎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紅腫並容易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流血。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spcBef>
                <a:spcPts val="1200"/>
              </a:spcBef>
              <a:buFont typeface="Wingdings" panose="05000000000000000000" pitchFamily="2" charset="2"/>
              <a:buAutoNum type="circleNumWdWhitePlain"/>
            </a:pPr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降低蛀牙</a:t>
            </a:r>
            <a:r>
              <a:rPr lang="zh-TW" altLang="en-US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風險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牙線清除牙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菌可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減少細菌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滋生。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911" y="3385037"/>
            <a:ext cx="3713953" cy="242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2103" y="385302"/>
            <a:ext cx="9875520" cy="942336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貝氏刷牙法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Bass method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49150" y="1327638"/>
            <a:ext cx="10479788" cy="4771727"/>
          </a:xfrm>
        </p:spPr>
        <p:txBody>
          <a:bodyPr>
            <a:noAutofit/>
          </a:bodyPr>
          <a:lstStyle/>
          <a:p>
            <a:pPr lvl="0">
              <a:buSzPct val="125000"/>
              <a:buBlip>
                <a:blip r:embed="rId2"/>
              </a:buBlip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開始學習年紀：低年級，並學習握筆式握牙刷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SzPct val="125000"/>
              <a:buBlip>
                <a:blip r:embed="rId2"/>
              </a:buBlip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適合對象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中、高年級學童</a:t>
            </a:r>
          </a:p>
          <a:p>
            <a:pPr lvl="0">
              <a:buSzPct val="125000"/>
              <a:buBlip>
                <a:blip r:embed="rId2"/>
              </a:buBlip>
            </a:pP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操作方法</a:t>
            </a:r>
            <a:r>
              <a:rPr lang="en-US" altLang="zh-TW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lvl="1">
              <a:buSzPct val="125000"/>
              <a:buFont typeface="Wingdings" panose="05000000000000000000" pitchFamily="2" charset="2"/>
              <a:buChar char="ü"/>
            </a:pPr>
            <a:r>
              <a:rPr lang="zh-TW" altLang="en-US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刷</a:t>
            </a:r>
            <a:r>
              <a:rPr lang="zh-TW" altLang="en-US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毛朝牙根尖並涵蓋一點</a:t>
            </a: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牙齦</a:t>
            </a:r>
            <a:endParaRPr lang="en-US" altLang="zh-TW" sz="26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SzPct val="125000"/>
              <a:buFont typeface="Wingdings" panose="05000000000000000000" pitchFamily="2" charset="2"/>
              <a:buChar char="ü"/>
            </a:pPr>
            <a:r>
              <a:rPr lang="zh-TW" altLang="en-US" sz="2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刷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毛與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牙齒表面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呈</a:t>
            </a: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度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角</a:t>
            </a:r>
            <a:endParaRPr lang="en-US" altLang="zh-TW" sz="26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SzPct val="125000"/>
              <a:buFont typeface="Wingdings" panose="05000000000000000000" pitchFamily="2" charset="2"/>
              <a:buChar char="ü"/>
            </a:pPr>
            <a:r>
              <a:rPr lang="zh-TW" altLang="en-US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刷牙</a:t>
            </a:r>
            <a:r>
              <a:rPr lang="zh-TW" altLang="en-US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時兩顆兩顆來回震動約十</a:t>
            </a: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endParaRPr lang="en-US" altLang="zh-TW" sz="26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SzPct val="125000"/>
              <a:buFont typeface="Wingdings" panose="05000000000000000000" pitchFamily="2" charset="2"/>
              <a:buChar char="ü"/>
            </a:pPr>
            <a:r>
              <a:rPr lang="zh-TW" altLang="en-US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刷內側</a:t>
            </a:r>
            <a:r>
              <a:rPr lang="zh-TW" altLang="en-US" sz="2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前牙時，可將牙刷刷頭擺直一顆一顆刷</a:t>
            </a:r>
            <a:endParaRPr lang="en-US" altLang="zh-TW" sz="2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SzPct val="125000"/>
              <a:buBlip>
                <a:blip r:embed="rId2"/>
              </a:buBlip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優點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可清潔牙齦溝及齒頸部的牙菌斑  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可按摩牙齦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SzPct val="125000"/>
              <a:buBlip>
                <a:blip r:embed="rId2"/>
              </a:buBlip>
            </a:pPr>
            <a:r>
              <a:rPr lang="zh-TW" altLang="en-US" sz="32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缺點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1.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需適度技巧  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齒間縫隙無法清潔乾淨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7" name="圖片 3" descr="CIMG0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002" y="989672"/>
            <a:ext cx="2294298" cy="171720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2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5099538" cy="823659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貝氏刷牙法圖示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61136" y="1329423"/>
            <a:ext cx="10353934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握筆的手勢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刷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毛與牙齒呈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45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度     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按照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順序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兩顆兩顆刷十下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07386" y="4062612"/>
            <a:ext cx="8905992" cy="37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接著刷內側一樣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45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度   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內側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前牙可把牙刷握直      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最後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刷咬合面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AutoShape 9"/>
          <p:cNvSpPr>
            <a:spLocks noChangeShapeType="1"/>
          </p:cNvSpPr>
          <p:nvPr/>
        </p:nvSpPr>
        <p:spPr bwMode="auto">
          <a:xfrm>
            <a:off x="6307832" y="5810276"/>
            <a:ext cx="0" cy="427037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6" name="AutoShape 8"/>
          <p:cNvSpPr>
            <a:spLocks noChangeShapeType="1"/>
          </p:cNvSpPr>
          <p:nvPr/>
        </p:nvSpPr>
        <p:spPr bwMode="auto">
          <a:xfrm flipV="1">
            <a:off x="6384032" y="5810275"/>
            <a:ext cx="0" cy="379412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534520" y="296248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534520" y="2867917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sz="60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zh-TW" altLang="zh-TW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zh-TW" altLang="zh-TW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3534520" y="305258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20375" y="4512365"/>
            <a:ext cx="8197263" cy="2010531"/>
            <a:chOff x="2382079" y="4828811"/>
            <a:chExt cx="7522771" cy="1503704"/>
          </a:xfrm>
        </p:grpSpPr>
        <p:pic>
          <p:nvPicPr>
            <p:cNvPr id="2049" name="圖片 4" descr="CIMG006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735" y="4828811"/>
              <a:ext cx="2009046" cy="1503703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圖片 5" descr="CIMG006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079" y="4828812"/>
              <a:ext cx="2009046" cy="1503703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圖片 6" descr="CIMG00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01" y="4828958"/>
              <a:ext cx="2008649" cy="1503406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AutoShape 14"/>
            <p:cNvSpPr>
              <a:spLocks noChangeArrowheads="1"/>
            </p:cNvSpPr>
            <p:nvPr/>
          </p:nvSpPr>
          <p:spPr bwMode="auto">
            <a:xfrm>
              <a:off x="7261888" y="5362339"/>
              <a:ext cx="535348" cy="436644"/>
            </a:xfrm>
            <a:prstGeom prst="rightArrow">
              <a:avLst>
                <a:gd name="adj1" fmla="val 50000"/>
                <a:gd name="adj2" fmla="val 35764"/>
              </a:avLst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AutoShape 14"/>
            <p:cNvSpPr>
              <a:spLocks noChangeArrowheads="1"/>
            </p:cNvSpPr>
            <p:nvPr/>
          </p:nvSpPr>
          <p:spPr bwMode="auto">
            <a:xfrm>
              <a:off x="4509144" y="5362339"/>
              <a:ext cx="535348" cy="436644"/>
            </a:xfrm>
            <a:prstGeom prst="rightArrow">
              <a:avLst>
                <a:gd name="adj1" fmla="val 50000"/>
                <a:gd name="adj2" fmla="val 35764"/>
              </a:avLst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 rot="5400000">
            <a:off x="8862423" y="2488134"/>
            <a:ext cx="76200" cy="427037"/>
            <a:chOff x="6800056" y="1191201"/>
            <a:chExt cx="76200" cy="427037"/>
          </a:xfrm>
        </p:grpSpPr>
        <p:sp>
          <p:nvSpPr>
            <p:cNvPr id="34" name="AutoShape 9"/>
            <p:cNvSpPr>
              <a:spLocks noChangeShapeType="1"/>
            </p:cNvSpPr>
            <p:nvPr/>
          </p:nvSpPr>
          <p:spPr bwMode="auto">
            <a:xfrm>
              <a:off x="6800056" y="1191201"/>
              <a:ext cx="0" cy="427037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AutoShape 8"/>
            <p:cNvSpPr>
              <a:spLocks noChangeShapeType="1"/>
            </p:cNvSpPr>
            <p:nvPr/>
          </p:nvSpPr>
          <p:spPr bwMode="auto">
            <a:xfrm flipV="1">
              <a:off x="6876256" y="1191201"/>
              <a:ext cx="0" cy="379412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861136" y="1903271"/>
            <a:ext cx="8540164" cy="1901164"/>
            <a:chOff x="2382019" y="2285337"/>
            <a:chExt cx="7898525" cy="1503703"/>
          </a:xfrm>
        </p:grpSpPr>
        <p:pic>
          <p:nvPicPr>
            <p:cNvPr id="2052" name="圖片 1" descr="CIMG00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7449" y="2285337"/>
              <a:ext cx="2009044" cy="1503702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圖片 2" descr="CIMG004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019" y="2285337"/>
              <a:ext cx="2009046" cy="1503703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圖片 3" descr="CIMG005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735" y="2285337"/>
              <a:ext cx="2009044" cy="1503702"/>
            </a:xfrm>
            <a:prstGeom prst="rect">
              <a:avLst/>
            </a:prstGeom>
            <a:noFill/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14"/>
            <p:cNvSpPr>
              <a:spLocks noChangeArrowheads="1"/>
            </p:cNvSpPr>
            <p:nvPr/>
          </p:nvSpPr>
          <p:spPr bwMode="auto">
            <a:xfrm>
              <a:off x="4509144" y="2972353"/>
              <a:ext cx="535348" cy="436644"/>
            </a:xfrm>
            <a:prstGeom prst="rightArrow">
              <a:avLst>
                <a:gd name="adj1" fmla="val 50000"/>
                <a:gd name="adj2" fmla="val 35764"/>
              </a:avLst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AutoShape 14"/>
            <p:cNvSpPr>
              <a:spLocks noChangeArrowheads="1"/>
            </p:cNvSpPr>
            <p:nvPr/>
          </p:nvSpPr>
          <p:spPr bwMode="auto">
            <a:xfrm>
              <a:off x="7261888" y="2958781"/>
              <a:ext cx="535348" cy="436644"/>
            </a:xfrm>
            <a:prstGeom prst="rightArrow">
              <a:avLst>
                <a:gd name="adj1" fmla="val 50000"/>
                <a:gd name="adj2" fmla="val 35764"/>
              </a:avLst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AutoShape 14"/>
            <p:cNvSpPr>
              <a:spLocks noChangeArrowheads="1"/>
            </p:cNvSpPr>
            <p:nvPr/>
          </p:nvSpPr>
          <p:spPr bwMode="auto">
            <a:xfrm>
              <a:off x="10039350" y="2950885"/>
              <a:ext cx="241194" cy="436644"/>
            </a:xfrm>
            <a:prstGeom prst="rightArrow">
              <a:avLst>
                <a:gd name="adj1" fmla="val 50000"/>
                <a:gd name="adj2" fmla="val 35764"/>
              </a:avLst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4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353" y="4206249"/>
            <a:ext cx="4547340" cy="2368802"/>
          </a:xfrm>
          <a:prstGeom prst="rect">
            <a:avLst/>
          </a:prstGeom>
        </p:spPr>
      </p:pic>
      <p:sp>
        <p:nvSpPr>
          <p:cNvPr id="5" name="副標題 2"/>
          <p:cNvSpPr txBox="1">
            <a:spLocks/>
          </p:cNvSpPr>
          <p:nvPr/>
        </p:nvSpPr>
        <p:spPr>
          <a:xfrm>
            <a:off x="2259623" y="342899"/>
            <a:ext cx="8018585" cy="2382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zh-TW" altLang="en-US" sz="3600" b="1" i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</a:t>
            </a:r>
            <a:r>
              <a:rPr lang="en-US" altLang="zh-TW" sz="3600" b="1" i="1" dirty="0" err="1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kahoo</a:t>
            </a:r>
            <a:r>
              <a:rPr lang="en-US" altLang="zh-TW" sz="3600" b="1" i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!</a:t>
            </a:r>
            <a:r>
              <a:rPr lang="zh-TW" altLang="en-US" sz="3600" b="1" i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</a:t>
            </a:r>
            <a:r>
              <a:rPr lang="zh-TW" altLang="en-US" sz="3600" b="1" i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口腔保健達人挑戰賽</a:t>
            </a:r>
            <a:r>
              <a:rPr lang="zh-TW" altLang="en-US" sz="3600" b="1" i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3600" b="1" i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 algn="ctr">
              <a:buNone/>
            </a:pPr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開始遊戲</a:t>
            </a:r>
            <a:endParaRPr lang="en-US" altLang="zh-TW" sz="3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 algn="ctr">
              <a:buNone/>
            </a:pPr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下圖是範例 請勿</a:t>
            </a:r>
            <a:r>
              <a:rPr lang="zh-TW" altLang="en-US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endParaRPr lang="zh-TW" altLang="en-US" sz="3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789" y="2274480"/>
            <a:ext cx="7190474" cy="19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1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9616" y="477716"/>
            <a:ext cx="10014438" cy="814754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正確刷牙：詳解貝氏刷牙法，口訣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321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54" y="1292470"/>
            <a:ext cx="9038492" cy="52564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13036" y="1558497"/>
            <a:ext cx="8765928" cy="4585871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貝氏刷牙</a:t>
            </a:r>
            <a:r>
              <a:rPr lang="zh-TW" altLang="en-US" sz="32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endParaRPr lang="zh-TW" altLang="en-US" sz="32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30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刷牙主要是清潔牙齒的頰面與舌面，尤其是牙齒靠近牙齦處及咬合面</a:t>
            </a:r>
            <a:r>
              <a:rPr lang="zh-TW" altLang="en-US" sz="30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30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刷牙</a:t>
            </a:r>
            <a:r>
              <a:rPr lang="zh-TW" altLang="en-US" sz="30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時必須涵蓋一點牙齦才能把牙蓋清乾淨，</a:t>
            </a:r>
            <a:r>
              <a:rPr lang="en-US" altLang="zh-TW" sz="30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30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涵蓋一點牙齦</a:t>
            </a:r>
            <a:r>
              <a:rPr lang="en-US" altLang="zh-TW" sz="30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30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並不代表刷牙齦或按摩牙齦</a:t>
            </a:r>
            <a:r>
              <a:rPr lang="zh-TW" altLang="en-US" sz="30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3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</a:t>
            </a: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氏刷牙</a:t>
            </a:r>
            <a:r>
              <a:rPr lang="zh-TW" altLang="en-US" sz="3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將牙刷放在牙齦與牙齒交界處成</a:t>
            </a:r>
            <a:r>
              <a:rPr lang="en-US" altLang="zh-TW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度，</a:t>
            </a:r>
            <a:r>
              <a:rPr lang="zh-TW" altLang="en-US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讓刷毛進到牙齦</a:t>
            </a:r>
            <a:r>
              <a:rPr lang="zh-TW" altLang="en-US" sz="4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</a:t>
            </a:r>
            <a:r>
              <a:rPr lang="zh-TW" altLang="en-US" sz="30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0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這對牙周健康最有幫忙</a:t>
            </a:r>
            <a:r>
              <a:rPr lang="zh-TW" altLang="en-US" sz="30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 smtClean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zh-TW" altLang="en-US" sz="30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</a:t>
            </a:r>
            <a:r>
              <a:rPr lang="zh-TW" altLang="en-US" sz="30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把牙菌斑除掉，牙齦自然會恢復健康</a:t>
            </a:r>
            <a:r>
              <a:rPr lang="zh-TW" altLang="en-US" sz="3000" dirty="0" smtClean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000" b="0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91" y="1435075"/>
            <a:ext cx="6518486" cy="48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9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zh-TW" smtClean="0"/>
              <a:pPr/>
              <a:t>21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822" y="298977"/>
            <a:ext cx="6697631" cy="6292735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7203831" y="2497068"/>
            <a:ext cx="931984" cy="9670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 rot="8261497">
            <a:off x="7663380" y="2348610"/>
            <a:ext cx="808892" cy="394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334094" y="1799660"/>
            <a:ext cx="1783933" cy="65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牙齦溝</a:t>
            </a:r>
          </a:p>
        </p:txBody>
      </p:sp>
    </p:spTree>
    <p:extLst>
      <p:ext uri="{BB962C8B-B14F-4D97-AF65-F5344CB8AC3E}">
        <p14:creationId xmlns:p14="http://schemas.microsoft.com/office/powerpoint/2010/main" val="29181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68" t="9499" r="8333" b="11340"/>
          <a:stretch/>
        </p:blipFill>
        <p:spPr>
          <a:xfrm>
            <a:off x="3822455" y="345532"/>
            <a:ext cx="3365449" cy="3030714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23750" r="5180" b="19550"/>
          <a:stretch/>
        </p:blipFill>
        <p:spPr>
          <a:xfrm>
            <a:off x="349945" y="345532"/>
            <a:ext cx="3367461" cy="3030714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5036151" y="1167824"/>
            <a:ext cx="938055" cy="138613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310937" y="1269435"/>
            <a:ext cx="4528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刷毛朝牙齦呈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度角</a:t>
            </a:r>
            <a:r>
              <a:rPr lang="zh-TW" altLang="en-US" sz="3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才能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完整清潔牙面</a:t>
            </a:r>
            <a:r>
              <a:rPr lang="zh-TW" altLang="en-US" sz="3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深入牙齦溝清除牙菌斑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t="28335" r="20079" b="34485"/>
          <a:stretch/>
        </p:blipFill>
        <p:spPr>
          <a:xfrm>
            <a:off x="349945" y="3492379"/>
            <a:ext cx="3367461" cy="297466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7821" r="21275" b="35000"/>
          <a:stretch/>
        </p:blipFill>
        <p:spPr>
          <a:xfrm>
            <a:off x="3822456" y="3492378"/>
            <a:ext cx="3383431" cy="2974665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5112897" y="4519247"/>
            <a:ext cx="861309" cy="126199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乘號 14"/>
          <p:cNvSpPr/>
          <p:nvPr/>
        </p:nvSpPr>
        <p:spPr>
          <a:xfrm>
            <a:off x="1264123" y="3725415"/>
            <a:ext cx="1670539" cy="1777599"/>
          </a:xfrm>
          <a:prstGeom prst="mathMultiply">
            <a:avLst>
              <a:gd name="adj1" fmla="val 82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乘號 15"/>
          <p:cNvSpPr/>
          <p:nvPr/>
        </p:nvSpPr>
        <p:spPr>
          <a:xfrm>
            <a:off x="1091208" y="921606"/>
            <a:ext cx="1670539" cy="1777599"/>
          </a:xfrm>
          <a:prstGeom prst="mathMultiply">
            <a:avLst>
              <a:gd name="adj1" fmla="val 82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31" y="3883212"/>
            <a:ext cx="1898032" cy="1898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圓角矩形圖說文字 17"/>
          <p:cNvSpPr/>
          <p:nvPr/>
        </p:nvSpPr>
        <p:spPr>
          <a:xfrm>
            <a:off x="7205887" y="1099038"/>
            <a:ext cx="4738139" cy="2549770"/>
          </a:xfrm>
          <a:prstGeom prst="wedgeRoundRectCallout">
            <a:avLst>
              <a:gd name="adj1" fmla="val 30457"/>
              <a:gd name="adj2" fmla="val 5927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736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02" y="4325330"/>
            <a:ext cx="4456601" cy="2160000"/>
          </a:xfrm>
          <a:prstGeom prst="rect">
            <a:avLst/>
          </a:prstGeom>
        </p:spPr>
      </p:pic>
      <p:pic>
        <p:nvPicPr>
          <p:cNvPr id="5" name="圖片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693" y="1533115"/>
            <a:ext cx="4490947" cy="2520000"/>
          </a:xfrm>
          <a:prstGeom prst="rect">
            <a:avLst/>
          </a:prstGeom>
        </p:spPr>
      </p:pic>
      <p:pic>
        <p:nvPicPr>
          <p:cNvPr id="6" name="圖片 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504" y="1533115"/>
            <a:ext cx="5100480" cy="252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254505" y="707330"/>
            <a:ext cx="4414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貝氏刷牙</a:t>
            </a:r>
            <a:r>
              <a:rPr lang="zh-TW" altLang="en-US" sz="40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法影</a:t>
            </a:r>
            <a:r>
              <a:rPr lang="zh-TW" altLang="en-US" sz="4000" b="1" dirty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endParaRPr lang="zh-TW" altLang="en-US" sz="40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6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45831" y="360485"/>
            <a:ext cx="3839307" cy="829042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常見口腔疑惑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297CB-52CC-4E0A-ACF8-1D6796C4F332}" type="slidenum">
              <a:rPr lang="zh-TW" altLang="en-US">
                <a:solidFill>
                  <a:prstClr val="black"/>
                </a:solidFill>
                <a:latin typeface="Times New Roman"/>
                <a:ea typeface="標楷體"/>
              </a:rPr>
              <a:pPr>
                <a:defRPr/>
              </a:pPr>
              <a:t>3</a:t>
            </a:fld>
            <a:endParaRPr lang="zh-TW" altLang="en-US" dirty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pic>
        <p:nvPicPr>
          <p:cNvPr id="6" name="日綜總結2019年口腔護理新常識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3538" y="1125415"/>
            <a:ext cx="9588437" cy="54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612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2708" y="530469"/>
            <a:ext cx="5090746" cy="867508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口腔內細菌數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7154" y="1506139"/>
            <a:ext cx="9872871" cy="403860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口腔中細菌數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唾液</a:t>
            </a:r>
            <a:r>
              <a:rPr lang="en-US" altLang="zh-TW" sz="3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1cc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(ml)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菌數有多少個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00150" lvl="1" indent="-742950">
              <a:buFont typeface="Wingdings" panose="05000000000000000000" pitchFamily="2" charset="2"/>
              <a:buAutoNum type="circleNumWdWhitePlain"/>
            </a:pP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1,000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一千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00150" lvl="1" indent="-742950">
              <a:buFont typeface="Wingdings" panose="05000000000000000000" pitchFamily="2" charset="2"/>
              <a:buAutoNum type="circleNumWdWhitePlain"/>
            </a:pP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10,000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一萬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00150" lvl="1" indent="-742950">
              <a:buFont typeface="Wingdings" panose="05000000000000000000" pitchFamily="2" charset="2"/>
              <a:buAutoNum type="circleNumWdWhitePlain"/>
            </a:pP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1,000,000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一百萬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00150" lvl="1" indent="-742950">
              <a:buFont typeface="Wingdings" panose="05000000000000000000" pitchFamily="2" charset="2"/>
              <a:buAutoNum type="circleNumWdWhitePlain"/>
            </a:pP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100,000,000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一億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073" y="3115620"/>
            <a:ext cx="2428753" cy="2272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6686960" y="6036916"/>
            <a:ext cx="496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 三鬼達人 護理長 藤田保健衛生大學醫院提供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1318846" y="4598377"/>
            <a:ext cx="5943600" cy="70338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64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36" y="1185554"/>
            <a:ext cx="5045894" cy="50458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6113" y="416317"/>
            <a:ext cx="3193073" cy="1006648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口腔內環境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52650" y="1642745"/>
            <a:ext cx="7886700" cy="4351338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細菌數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119873" y="1507810"/>
                <a:ext cx="186448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zh-TW" alt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唾液</a:t>
                </a:r>
                <a:endPara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/ml</a:t>
                </a:r>
                <a:endPara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873" y="1507810"/>
                <a:ext cx="1864485" cy="830997"/>
              </a:xfrm>
              <a:prstGeom prst="rect">
                <a:avLst/>
              </a:prstGeom>
              <a:blipFill>
                <a:blip r:embed="rId3"/>
                <a:stretch>
                  <a:fillRect l="-4902" t="-5109" r="-3595" b="-160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8119873" y="2387549"/>
                <a:ext cx="11141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zh-TW" altLang="en-US" sz="24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牙垢</a:t>
                </a:r>
                <a:endParaRPr lang="en-US" altLang="zh-TW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/g</a:t>
                </a:r>
                <a:endParaRPr lang="zh-TW" altLang="en-US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873" y="2387549"/>
                <a:ext cx="1114151" cy="830997"/>
              </a:xfrm>
              <a:prstGeom prst="rect">
                <a:avLst/>
              </a:prstGeom>
              <a:blipFill>
                <a:blip r:embed="rId4"/>
                <a:stretch>
                  <a:fillRect l="-8197" t="-5147" r="-7104" b="-169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119872" y="3506891"/>
                <a:ext cx="134235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zh-TW" alt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皮膚</a:t>
                </a:r>
                <a:endPara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872" y="3506891"/>
                <a:ext cx="1342355" cy="830997"/>
              </a:xfrm>
              <a:prstGeom prst="rect">
                <a:avLst/>
              </a:prstGeom>
              <a:blipFill>
                <a:blip r:embed="rId5"/>
                <a:stretch>
                  <a:fillRect l="-6818" t="-5109" b="-160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8119872" y="4626233"/>
                <a:ext cx="156639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zh-TW" alt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胃</a:t>
                </a:r>
                <a:endPara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defTabSz="457200">
                  <a:defRPr/>
                </a:pPr>
                <a:r>
                  <a:rPr lang="en-US" altLang="zh-TW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/ml</a:t>
                </a:r>
                <a:endPara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872" y="4626233"/>
                <a:ext cx="1566391" cy="830997"/>
              </a:xfrm>
              <a:prstGeom prst="rect">
                <a:avLst/>
              </a:prstGeom>
              <a:blipFill>
                <a:blip r:embed="rId6"/>
                <a:stretch>
                  <a:fillRect l="-5837" t="-5147" r="-4669" b="-169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8119872" y="5492874"/>
                <a:ext cx="11141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zh-TW" altLang="en-US" sz="24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大腸</a:t>
                </a:r>
                <a:endParaRPr lang="en-US" altLang="zh-TW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/g</a:t>
                </a:r>
                <a:endParaRPr lang="zh-TW" altLang="en-US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872" y="5492874"/>
                <a:ext cx="1114151" cy="830997"/>
              </a:xfrm>
              <a:prstGeom prst="rect">
                <a:avLst/>
              </a:prstGeom>
              <a:blipFill>
                <a:blip r:embed="rId7"/>
                <a:stretch>
                  <a:fillRect l="-8197" t="-5147" r="-7104" b="-169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圓角矩形 9"/>
          <p:cNvSpPr/>
          <p:nvPr/>
        </p:nvSpPr>
        <p:spPr>
          <a:xfrm>
            <a:off x="8119871" y="2387549"/>
            <a:ext cx="1114152" cy="8309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8119870" y="5535546"/>
            <a:ext cx="1114152" cy="8309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5462955" y="1923307"/>
            <a:ext cx="2656917" cy="5878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 flipV="1">
            <a:off x="5462955" y="2627152"/>
            <a:ext cx="2656917" cy="1188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 flipV="1">
            <a:off x="6175131" y="3664370"/>
            <a:ext cx="1944740" cy="1898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 flipV="1">
            <a:off x="5529071" y="4758051"/>
            <a:ext cx="2590800" cy="174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 flipV="1">
            <a:off x="5639865" y="5362186"/>
            <a:ext cx="2480007" cy="5841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6824471" y="430436"/>
            <a:ext cx="496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 三鬼達人 護理長 藤田保健衛生大學醫院提供</a:t>
            </a:r>
          </a:p>
        </p:txBody>
      </p:sp>
    </p:spTree>
    <p:extLst>
      <p:ext uri="{BB962C8B-B14F-4D97-AF65-F5344CB8AC3E}">
        <p14:creationId xmlns:p14="http://schemas.microsoft.com/office/powerpoint/2010/main" val="33461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73067" r="61200" b="4178"/>
          <a:stretch/>
        </p:blipFill>
        <p:spPr>
          <a:xfrm>
            <a:off x="1504828" y="5424955"/>
            <a:ext cx="927150" cy="82989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t="64477" r="7413" b="1095"/>
          <a:stretch/>
        </p:blipFill>
        <p:spPr>
          <a:xfrm>
            <a:off x="6841584" y="5477782"/>
            <a:ext cx="956675" cy="1114843"/>
          </a:xfrm>
          <a:prstGeom prst="rect">
            <a:avLst/>
          </a:prstGeom>
        </p:spPr>
      </p:pic>
      <p:pic>
        <p:nvPicPr>
          <p:cNvPr id="68" name="圖片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t="58552" r="36686" b="6226"/>
          <a:stretch/>
        </p:blipFill>
        <p:spPr>
          <a:xfrm rot="1680000">
            <a:off x="5757408" y="5409537"/>
            <a:ext cx="807266" cy="107161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5283" r="64465" b="51195"/>
          <a:stretch/>
        </p:blipFill>
        <p:spPr>
          <a:xfrm rot="-480000">
            <a:off x="4437577" y="5463759"/>
            <a:ext cx="716035" cy="109623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255" y="410100"/>
            <a:ext cx="7174276" cy="730603"/>
          </a:xfrm>
          <a:noFill/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口腔衛生與全身健康的關係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9896646" y="6339960"/>
            <a:ext cx="371475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BD5D5-B5BD-47AD-9A4D-53F6C60551F8}" type="slidenum">
              <a:rPr lang="zh-TW" altLang="en-US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TW" altLang="en-US" dirty="0">
              <a:solidFill>
                <a:prstClr val="black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cxnSp>
        <p:nvCxnSpPr>
          <p:cNvPr id="121" name="直線接點 120"/>
          <p:cNvCxnSpPr/>
          <p:nvPr/>
        </p:nvCxnSpPr>
        <p:spPr>
          <a:xfrm>
            <a:off x="5710130" y="3390178"/>
            <a:ext cx="188" cy="1139306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22" name="直線接點 121"/>
          <p:cNvCxnSpPr/>
          <p:nvPr/>
        </p:nvCxnSpPr>
        <p:spPr>
          <a:xfrm>
            <a:off x="3586336" y="3378793"/>
            <a:ext cx="993" cy="392503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23" name="直線接點 122"/>
          <p:cNvCxnSpPr/>
          <p:nvPr/>
        </p:nvCxnSpPr>
        <p:spPr>
          <a:xfrm>
            <a:off x="2476883" y="3395624"/>
            <a:ext cx="993" cy="392503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24" name="直線接點 123"/>
          <p:cNvCxnSpPr/>
          <p:nvPr/>
        </p:nvCxnSpPr>
        <p:spPr>
          <a:xfrm>
            <a:off x="2476883" y="3385092"/>
            <a:ext cx="5894397" cy="5087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25" name="圓角矩形 124"/>
          <p:cNvSpPr/>
          <p:nvPr/>
        </p:nvSpPr>
        <p:spPr>
          <a:xfrm>
            <a:off x="3581616" y="2444726"/>
            <a:ext cx="1194436" cy="430994"/>
          </a:xfrm>
          <a:prstGeom prst="roundRect">
            <a:avLst/>
          </a:prstGeom>
          <a:solidFill>
            <a:srgbClr val="FF99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齲齒</a:t>
            </a:r>
          </a:p>
        </p:txBody>
      </p:sp>
      <p:sp>
        <p:nvSpPr>
          <p:cNvPr id="126" name="圓角矩形 125"/>
          <p:cNvSpPr/>
          <p:nvPr/>
        </p:nvSpPr>
        <p:spPr>
          <a:xfrm>
            <a:off x="5124666" y="2443458"/>
            <a:ext cx="1194436" cy="432262"/>
          </a:xfrm>
          <a:prstGeom prst="roundRect">
            <a:avLst/>
          </a:prstGeom>
          <a:solidFill>
            <a:srgbClr val="FF99CC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牙周病</a:t>
            </a:r>
          </a:p>
        </p:txBody>
      </p:sp>
      <p:sp>
        <p:nvSpPr>
          <p:cNvPr id="128" name="圓角矩形 127"/>
          <p:cNvSpPr/>
          <p:nvPr/>
        </p:nvSpPr>
        <p:spPr>
          <a:xfrm>
            <a:off x="2030037" y="3586430"/>
            <a:ext cx="792829" cy="432262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缺牙</a:t>
            </a:r>
          </a:p>
        </p:txBody>
      </p:sp>
      <p:sp>
        <p:nvSpPr>
          <p:cNvPr id="129" name="圓角矩形 128"/>
          <p:cNvSpPr/>
          <p:nvPr/>
        </p:nvSpPr>
        <p:spPr>
          <a:xfrm>
            <a:off x="3213269" y="3602171"/>
            <a:ext cx="792829" cy="432262"/>
          </a:xfrm>
          <a:prstGeom prst="roundRect">
            <a:avLst/>
          </a:prstGeom>
          <a:solidFill>
            <a:srgbClr val="5B9BD5">
              <a:lumMod val="60000"/>
              <a:lumOff val="4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咀嚼</a:t>
            </a:r>
          </a:p>
        </p:txBody>
      </p:sp>
      <p:cxnSp>
        <p:nvCxnSpPr>
          <p:cNvPr id="130" name="直線接點 129"/>
          <p:cNvCxnSpPr/>
          <p:nvPr/>
        </p:nvCxnSpPr>
        <p:spPr>
          <a:xfrm>
            <a:off x="4178835" y="2206192"/>
            <a:ext cx="1477847" cy="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1" name="直線接點 130"/>
          <p:cNvCxnSpPr/>
          <p:nvPr/>
        </p:nvCxnSpPr>
        <p:spPr>
          <a:xfrm flipV="1">
            <a:off x="4170521" y="3072021"/>
            <a:ext cx="1486160" cy="9779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2" name="直線接點 131"/>
          <p:cNvCxnSpPr/>
          <p:nvPr/>
        </p:nvCxnSpPr>
        <p:spPr>
          <a:xfrm>
            <a:off x="4925678" y="2009892"/>
            <a:ext cx="0" cy="19630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3" name="直線接點 132"/>
          <p:cNvCxnSpPr/>
          <p:nvPr/>
        </p:nvCxnSpPr>
        <p:spPr>
          <a:xfrm>
            <a:off x="4178834" y="2197879"/>
            <a:ext cx="0" cy="238534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4" name="直線接點 133"/>
          <p:cNvCxnSpPr/>
          <p:nvPr/>
        </p:nvCxnSpPr>
        <p:spPr>
          <a:xfrm>
            <a:off x="5656681" y="2206192"/>
            <a:ext cx="0" cy="237266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5" name="直線接點 134"/>
          <p:cNvCxnSpPr/>
          <p:nvPr/>
        </p:nvCxnSpPr>
        <p:spPr>
          <a:xfrm>
            <a:off x="4178834" y="2875720"/>
            <a:ext cx="0" cy="19630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6" name="直線接點 135"/>
          <p:cNvCxnSpPr/>
          <p:nvPr/>
        </p:nvCxnSpPr>
        <p:spPr>
          <a:xfrm>
            <a:off x="5659969" y="2875720"/>
            <a:ext cx="0" cy="19630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37" name="直線接點 136"/>
          <p:cNvCxnSpPr/>
          <p:nvPr/>
        </p:nvCxnSpPr>
        <p:spPr>
          <a:xfrm>
            <a:off x="4933991" y="3076909"/>
            <a:ext cx="0" cy="329086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40" name="圓角矩形 139"/>
          <p:cNvSpPr/>
          <p:nvPr/>
        </p:nvSpPr>
        <p:spPr>
          <a:xfrm>
            <a:off x="6715599" y="4928457"/>
            <a:ext cx="1090820" cy="566049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吸入性</a:t>
            </a:r>
            <a:endParaRPr kumimoji="1" lang="en-US" altLang="zh-TW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肺炎</a:t>
            </a:r>
          </a:p>
        </p:txBody>
      </p:sp>
      <p:sp>
        <p:nvSpPr>
          <p:cNvPr id="142" name="右彎箭號 141"/>
          <p:cNvSpPr/>
          <p:nvPr/>
        </p:nvSpPr>
        <p:spPr>
          <a:xfrm rot="5400000">
            <a:off x="6399690" y="1365604"/>
            <a:ext cx="314665" cy="1014556"/>
          </a:xfrm>
          <a:prstGeom prst="bentArrow">
            <a:avLst>
              <a:gd name="adj1" fmla="val 7447"/>
              <a:gd name="adj2" fmla="val 13703"/>
              <a:gd name="adj3" fmla="val 19779"/>
              <a:gd name="adj4" fmla="val 43750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4" name="圓角矩形 143"/>
          <p:cNvSpPr/>
          <p:nvPr/>
        </p:nvSpPr>
        <p:spPr>
          <a:xfrm>
            <a:off x="2588587" y="4902628"/>
            <a:ext cx="748503" cy="635178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營養不良</a:t>
            </a:r>
          </a:p>
        </p:txBody>
      </p:sp>
      <p:cxnSp>
        <p:nvCxnSpPr>
          <p:cNvPr id="145" name="直線接點 144"/>
          <p:cNvCxnSpPr/>
          <p:nvPr/>
        </p:nvCxnSpPr>
        <p:spPr>
          <a:xfrm>
            <a:off x="2958772" y="4368686"/>
            <a:ext cx="4067" cy="542569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46" name="右彎箭號 145"/>
          <p:cNvSpPr/>
          <p:nvPr/>
        </p:nvSpPr>
        <p:spPr>
          <a:xfrm rot="10800000">
            <a:off x="6307918" y="2377832"/>
            <a:ext cx="700967" cy="385841"/>
          </a:xfrm>
          <a:prstGeom prst="bentArrow">
            <a:avLst>
              <a:gd name="adj1" fmla="val 7447"/>
              <a:gd name="adj2" fmla="val 13703"/>
              <a:gd name="adj3" fmla="val 19779"/>
              <a:gd name="adj4" fmla="val 43750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7" name="圓角矩形 146"/>
          <p:cNvSpPr/>
          <p:nvPr/>
        </p:nvSpPr>
        <p:spPr>
          <a:xfrm>
            <a:off x="6463227" y="2023479"/>
            <a:ext cx="1092304" cy="432262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牙結石</a:t>
            </a:r>
          </a:p>
        </p:txBody>
      </p:sp>
      <p:sp>
        <p:nvSpPr>
          <p:cNvPr id="148" name="圓角矩形 147"/>
          <p:cNvSpPr/>
          <p:nvPr/>
        </p:nvSpPr>
        <p:spPr>
          <a:xfrm>
            <a:off x="3802943" y="1577630"/>
            <a:ext cx="2274743" cy="43226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不良口腔衛生</a:t>
            </a:r>
          </a:p>
        </p:txBody>
      </p:sp>
      <p:cxnSp>
        <p:nvCxnSpPr>
          <p:cNvPr id="151" name="直線接點 150"/>
          <p:cNvCxnSpPr/>
          <p:nvPr/>
        </p:nvCxnSpPr>
        <p:spPr>
          <a:xfrm flipV="1">
            <a:off x="3599639" y="4024571"/>
            <a:ext cx="779" cy="36000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2" name="直線接點 151"/>
          <p:cNvCxnSpPr/>
          <p:nvPr/>
        </p:nvCxnSpPr>
        <p:spPr>
          <a:xfrm flipV="1">
            <a:off x="2397949" y="3991805"/>
            <a:ext cx="779" cy="368254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53" name="直線接點 152"/>
          <p:cNvCxnSpPr/>
          <p:nvPr/>
        </p:nvCxnSpPr>
        <p:spPr>
          <a:xfrm flipV="1">
            <a:off x="2397949" y="4368685"/>
            <a:ext cx="1201173" cy="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grpSp>
        <p:nvGrpSpPr>
          <p:cNvPr id="10" name="群組 9"/>
          <p:cNvGrpSpPr/>
          <p:nvPr/>
        </p:nvGrpSpPr>
        <p:grpSpPr>
          <a:xfrm>
            <a:off x="3600197" y="3614081"/>
            <a:ext cx="3660812" cy="1873731"/>
            <a:chOff x="2076197" y="3614080"/>
            <a:chExt cx="3660812" cy="1873731"/>
          </a:xfrm>
        </p:grpSpPr>
        <p:sp>
          <p:nvSpPr>
            <p:cNvPr id="127" name="圓角矩形 126"/>
            <p:cNvSpPr/>
            <p:nvPr/>
          </p:nvSpPr>
          <p:spPr>
            <a:xfrm>
              <a:off x="3597901" y="3614080"/>
              <a:ext cx="1194436" cy="432262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細菌感染</a:t>
              </a:r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2076197" y="4516191"/>
              <a:ext cx="3660812" cy="971620"/>
              <a:chOff x="2076197" y="4516191"/>
              <a:chExt cx="3660812" cy="971620"/>
            </a:xfrm>
          </p:grpSpPr>
          <p:sp>
            <p:nvSpPr>
              <p:cNvPr id="138" name="圓角矩形 137"/>
              <p:cNvSpPr/>
              <p:nvPr/>
            </p:nvSpPr>
            <p:spPr>
              <a:xfrm>
                <a:off x="2076197" y="4930685"/>
                <a:ext cx="1228006" cy="529465"/>
              </a:xfrm>
              <a:prstGeom prst="roundRect">
                <a:avLst/>
              </a:prstGeom>
              <a:solidFill>
                <a:srgbClr val="F3F79D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kern="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細菌性</a:t>
                </a:r>
                <a:endParaRPr kumimoji="1" lang="en-US" altLang="zh-TW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kern="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心內膜炎</a:t>
                </a:r>
              </a:p>
            </p:txBody>
          </p:sp>
          <p:sp>
            <p:nvSpPr>
              <p:cNvPr id="139" name="圓角矩形 138"/>
              <p:cNvSpPr/>
              <p:nvPr/>
            </p:nvSpPr>
            <p:spPr>
              <a:xfrm>
                <a:off x="3361177" y="4929466"/>
                <a:ext cx="937428" cy="558345"/>
              </a:xfrm>
              <a:prstGeom prst="roundRect">
                <a:avLst/>
              </a:prstGeom>
              <a:solidFill>
                <a:srgbClr val="F3F79D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kern="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心血管疾病</a:t>
                </a:r>
              </a:p>
            </p:txBody>
          </p:sp>
          <p:sp>
            <p:nvSpPr>
              <p:cNvPr id="141" name="圓角矩形 140"/>
              <p:cNvSpPr/>
              <p:nvPr/>
            </p:nvSpPr>
            <p:spPr>
              <a:xfrm>
                <a:off x="4342119" y="4946339"/>
                <a:ext cx="776871" cy="432262"/>
              </a:xfrm>
              <a:prstGeom prst="roundRect">
                <a:avLst/>
              </a:prstGeom>
              <a:solidFill>
                <a:srgbClr val="F3F79D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kern="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早產</a:t>
                </a:r>
              </a:p>
            </p:txBody>
          </p:sp>
          <p:cxnSp>
            <p:nvCxnSpPr>
              <p:cNvPr id="155" name="直線接點 154"/>
              <p:cNvCxnSpPr>
                <a:endCxn id="141" idx="0"/>
              </p:cNvCxnSpPr>
              <p:nvPr/>
            </p:nvCxnSpPr>
            <p:spPr>
              <a:xfrm>
                <a:off x="4716587" y="4527431"/>
                <a:ext cx="0" cy="418908"/>
              </a:xfrm>
              <a:prstGeom prst="line">
                <a:avLst/>
              </a:prstGeom>
              <a:noFill/>
              <a:ln w="190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6" name="直線接點 155"/>
              <p:cNvCxnSpPr/>
              <p:nvPr/>
            </p:nvCxnSpPr>
            <p:spPr>
              <a:xfrm>
                <a:off x="3789542" y="4527688"/>
                <a:ext cx="993" cy="392504"/>
              </a:xfrm>
              <a:prstGeom prst="line">
                <a:avLst/>
              </a:prstGeom>
              <a:noFill/>
              <a:ln w="190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7" name="直線接點 156"/>
              <p:cNvCxnSpPr/>
              <p:nvPr/>
            </p:nvCxnSpPr>
            <p:spPr>
              <a:xfrm>
                <a:off x="2697277" y="4517191"/>
                <a:ext cx="993" cy="392504"/>
              </a:xfrm>
              <a:prstGeom prst="line">
                <a:avLst/>
              </a:prstGeom>
              <a:noFill/>
              <a:ln w="190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8" name="直線接點 157"/>
              <p:cNvCxnSpPr/>
              <p:nvPr/>
            </p:nvCxnSpPr>
            <p:spPr>
              <a:xfrm flipV="1">
                <a:off x="2697277" y="4520444"/>
                <a:ext cx="3037162" cy="2571"/>
              </a:xfrm>
              <a:prstGeom prst="line">
                <a:avLst/>
              </a:prstGeom>
              <a:noFill/>
              <a:ln w="190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9" name="直線接點 158"/>
              <p:cNvCxnSpPr/>
              <p:nvPr/>
            </p:nvCxnSpPr>
            <p:spPr>
              <a:xfrm>
                <a:off x="5734439" y="4516191"/>
                <a:ext cx="2570" cy="412265"/>
              </a:xfrm>
              <a:prstGeom prst="line">
                <a:avLst/>
              </a:prstGeom>
              <a:noFill/>
              <a:ln w="19050" cap="flat" cmpd="sng" algn="ctr">
                <a:solidFill>
                  <a:srgbClr val="A5A5A5"/>
                </a:solidFill>
                <a:prstDash val="solid"/>
                <a:miter lim="800000"/>
              </a:ln>
              <a:effectLst/>
            </p:spPr>
          </p:cxnSp>
        </p:grpSp>
      </p:grpSp>
      <p:cxnSp>
        <p:nvCxnSpPr>
          <p:cNvPr id="160" name="直線接點 159"/>
          <p:cNvCxnSpPr/>
          <p:nvPr/>
        </p:nvCxnSpPr>
        <p:spPr>
          <a:xfrm flipV="1">
            <a:off x="2093572" y="4627597"/>
            <a:ext cx="855739" cy="3747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61" name="直線接點 160"/>
          <p:cNvCxnSpPr/>
          <p:nvPr/>
        </p:nvCxnSpPr>
        <p:spPr>
          <a:xfrm flipH="1">
            <a:off x="2962837" y="5537806"/>
            <a:ext cx="0" cy="324000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62" name="圓角矩形 161"/>
          <p:cNvSpPr/>
          <p:nvPr/>
        </p:nvSpPr>
        <p:spPr>
          <a:xfrm>
            <a:off x="2423573" y="5839903"/>
            <a:ext cx="1043476" cy="450144"/>
          </a:xfrm>
          <a:prstGeom prst="roundRect">
            <a:avLst/>
          </a:prstGeom>
          <a:solidFill>
            <a:srgbClr val="E7E6E6">
              <a:lumMod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肌少症</a:t>
            </a:r>
          </a:p>
        </p:txBody>
      </p:sp>
      <p:cxnSp>
        <p:nvCxnSpPr>
          <p:cNvPr id="163" name="直線接點 162"/>
          <p:cNvCxnSpPr/>
          <p:nvPr/>
        </p:nvCxnSpPr>
        <p:spPr>
          <a:xfrm>
            <a:off x="2084562" y="4626430"/>
            <a:ext cx="0" cy="498237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164" name="圓角矩形 163"/>
          <p:cNvSpPr/>
          <p:nvPr/>
        </p:nvSpPr>
        <p:spPr>
          <a:xfrm>
            <a:off x="1672868" y="4950738"/>
            <a:ext cx="748503" cy="432262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失智</a:t>
            </a:r>
          </a:p>
        </p:txBody>
      </p:sp>
      <p:cxnSp>
        <p:nvCxnSpPr>
          <p:cNvPr id="58" name="直線接點 57"/>
          <p:cNvCxnSpPr/>
          <p:nvPr/>
        </p:nvCxnSpPr>
        <p:spPr>
          <a:xfrm flipH="1">
            <a:off x="8371279" y="3390563"/>
            <a:ext cx="0" cy="1555776"/>
          </a:xfrm>
          <a:prstGeom prst="line">
            <a:avLst/>
          </a:prstGeom>
          <a:noFill/>
          <a:ln w="190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sp>
        <p:nvSpPr>
          <p:cNvPr id="53" name="圓角矩形 52"/>
          <p:cNvSpPr/>
          <p:nvPr/>
        </p:nvSpPr>
        <p:spPr>
          <a:xfrm>
            <a:off x="7753660" y="3623160"/>
            <a:ext cx="1235241" cy="395533"/>
          </a:xfrm>
          <a:prstGeom prst="roundRect">
            <a:avLst/>
          </a:prstGeom>
          <a:solidFill>
            <a:srgbClr val="9DC3E6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發炎物質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9252583" y="1651818"/>
            <a:ext cx="1140143" cy="408623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口腔衛生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9252583" y="2506389"/>
            <a:ext cx="1140143" cy="408623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口腔疾病</a:t>
            </a:r>
          </a:p>
        </p:txBody>
      </p:sp>
      <p:sp>
        <p:nvSpPr>
          <p:cNvPr id="15" name="文字方塊 14"/>
          <p:cNvSpPr txBox="1"/>
          <p:nvPr/>
        </p:nvSpPr>
        <p:spPr>
          <a:xfrm flipH="1">
            <a:off x="9202931" y="5383001"/>
            <a:ext cx="1387431" cy="408623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系統性疾病</a:t>
            </a:r>
          </a:p>
        </p:txBody>
      </p:sp>
      <p:cxnSp>
        <p:nvCxnSpPr>
          <p:cNvPr id="21" name="直線單箭頭接點 20"/>
          <p:cNvCxnSpPr>
            <a:stCxn id="14" idx="2"/>
            <a:endCxn id="62" idx="0"/>
          </p:cNvCxnSpPr>
          <p:nvPr/>
        </p:nvCxnSpPr>
        <p:spPr>
          <a:xfrm>
            <a:off x="9822654" y="2060440"/>
            <a:ext cx="0" cy="445948"/>
          </a:xfrm>
          <a:prstGeom prst="straightConnector1">
            <a:avLst/>
          </a:prstGeom>
          <a:ln w="57150">
            <a:solidFill>
              <a:srgbClr val="E537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>
            <a:endCxn id="15" idx="0"/>
          </p:cNvCxnSpPr>
          <p:nvPr/>
        </p:nvCxnSpPr>
        <p:spPr>
          <a:xfrm>
            <a:off x="9819821" y="2921236"/>
            <a:ext cx="0" cy="2461765"/>
          </a:xfrm>
          <a:prstGeom prst="straightConnector1">
            <a:avLst/>
          </a:prstGeom>
          <a:ln w="57150">
            <a:solidFill>
              <a:srgbClr val="E537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右大括弧 73"/>
          <p:cNvSpPr/>
          <p:nvPr/>
        </p:nvSpPr>
        <p:spPr>
          <a:xfrm>
            <a:off x="9039424" y="4873085"/>
            <a:ext cx="67891" cy="146687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sp>
        <p:nvSpPr>
          <p:cNvPr id="75" name="右大括弧 74"/>
          <p:cNvSpPr/>
          <p:nvPr/>
        </p:nvSpPr>
        <p:spPr>
          <a:xfrm>
            <a:off x="9043890" y="2522095"/>
            <a:ext cx="83879" cy="40495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sp>
        <p:nvSpPr>
          <p:cNvPr id="76" name="右大括弧 75"/>
          <p:cNvSpPr/>
          <p:nvPr/>
        </p:nvSpPr>
        <p:spPr>
          <a:xfrm>
            <a:off x="9051320" y="1559392"/>
            <a:ext cx="76448" cy="6066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sp>
        <p:nvSpPr>
          <p:cNvPr id="143" name="圓角矩形 142"/>
          <p:cNvSpPr/>
          <p:nvPr/>
        </p:nvSpPr>
        <p:spPr>
          <a:xfrm>
            <a:off x="7920757" y="4913053"/>
            <a:ext cx="926386" cy="564728"/>
          </a:xfrm>
          <a:prstGeom prst="roundRect">
            <a:avLst/>
          </a:prstGeom>
          <a:solidFill>
            <a:srgbClr val="F3F79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血糖控制不佳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0" t="4780" r="5471" b="71195"/>
          <a:stretch/>
        </p:blipFill>
        <p:spPr>
          <a:xfrm>
            <a:off x="7920757" y="5581020"/>
            <a:ext cx="1051040" cy="90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484077" cy="135636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刷牙的迷思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9795" y="1965960"/>
            <a:ext cx="8883097" cy="3142029"/>
          </a:xfrm>
        </p:spPr>
        <p:txBody>
          <a:bodyPr>
            <a:normAutofit/>
          </a:bodyPr>
          <a:lstStyle/>
          <a:p>
            <a:pPr lvl="0">
              <a:buSzPct val="125000"/>
              <a:buBlip>
                <a:blip r:embed="rId3"/>
              </a:buBlip>
            </a:pP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迷思一</a:t>
            </a:r>
            <a:r>
              <a:rPr lang="en-US" altLang="zh-TW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:</a:t>
            </a: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 刷牙力道越大越好</a:t>
            </a:r>
            <a:r>
              <a:rPr lang="en-US" altLang="zh-TW" sz="4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?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SzPct val="125000"/>
              <a:buBlip>
                <a:blip r:embed="rId3"/>
              </a:buBlip>
            </a:pP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迷思二</a:t>
            </a:r>
            <a:r>
              <a:rPr lang="en-US" altLang="zh-TW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: </a:t>
            </a: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刷牙不一定要搭配牙膏</a:t>
            </a:r>
            <a:r>
              <a:rPr lang="en-US" altLang="zh-TW" sz="4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?</a:t>
            </a:r>
            <a:endParaRPr lang="en-US" altLang="zh-TW" sz="4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SzPct val="125000"/>
              <a:buBlip>
                <a:blip r:embed="rId3"/>
              </a:buBlip>
            </a:pP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迷思三</a:t>
            </a:r>
            <a:r>
              <a:rPr lang="en-US" altLang="zh-TW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: </a:t>
            </a: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市售牙膏添加物有各種功能</a:t>
            </a:r>
            <a:r>
              <a:rPr lang="en-US" altLang="zh-TW" sz="4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?</a:t>
            </a:r>
            <a:endParaRPr lang="en-US" altLang="zh-TW" sz="4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SzPct val="125000"/>
              <a:buBlip>
                <a:blip r:embed="rId3"/>
              </a:buBlip>
            </a:pP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迷思四</a:t>
            </a:r>
            <a:r>
              <a:rPr lang="en-US" altLang="zh-TW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: </a:t>
            </a:r>
            <a:r>
              <a:rPr lang="zh-TW" altLang="en-US" sz="4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用漱口水代替刷牙</a:t>
            </a:r>
            <a:r>
              <a:rPr lang="en-US" altLang="zh-TW" sz="4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?</a:t>
            </a:r>
            <a:endParaRPr lang="en-US" altLang="zh-TW" sz="4000" b="1" dirty="0">
              <a:solidFill>
                <a:prstClr val="black"/>
              </a:solidFill>
            </a:endParaRPr>
          </a:p>
          <a:p>
            <a:pPr marL="182563" indent="0">
              <a:buSzPct val="100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pPr marL="0" indent="0">
              <a:buSzPct val="125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7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7423" y="537186"/>
            <a:ext cx="9447146" cy="919634"/>
          </a:xfrm>
        </p:spPr>
        <p:txBody>
          <a:bodyPr>
            <a:normAutofit/>
          </a:bodyPr>
          <a:lstStyle/>
          <a:p>
            <a:pPr lvl="0"/>
            <a:r>
              <a:rPr lang="zh-TW" altLang="en-US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迷思一</a:t>
            </a:r>
            <a:r>
              <a:rPr lang="en-US" altLang="zh-TW" sz="5400" b="1" dirty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刷牙力道越大越好嗎</a:t>
            </a:r>
            <a:r>
              <a:rPr lang="en-US" altLang="zh-TW" sz="5400" b="1" dirty="0" smtClean="0">
                <a:solidFill>
                  <a:srgbClr val="33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400" b="1" dirty="0">
              <a:solidFill>
                <a:srgbClr val="3399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14412" y="1758622"/>
            <a:ext cx="9486347" cy="4351338"/>
          </a:xfrm>
        </p:spPr>
        <p:txBody>
          <a:bodyPr>
            <a:normAutofit/>
          </a:bodyPr>
          <a:lstStyle/>
          <a:p>
            <a:pPr marL="541338" indent="-358775">
              <a:buSzPct val="100000"/>
              <a:buFont typeface="Wingdings" panose="05000000000000000000" pitchFamily="2" charset="2"/>
              <a:buChar char="Ø"/>
            </a:pPr>
            <a:r>
              <a:rPr lang="zh-TW" altLang="en-US" sz="4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錯誤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，過大的力道反而會傷害到牙齦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1338" indent="-358775">
              <a:buSzPct val="100000"/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研究指出以刷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分鐘來說，用大於</a:t>
            </a:r>
            <a:r>
              <a:rPr lang="en-US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150g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的力道其清潔差距不大 </a:t>
            </a:r>
            <a:r>
              <a:rPr lang="nb-NO" altLang="zh-TW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(McCracken GI. et al., 2003)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1338" indent="-358775">
              <a:buSzPct val="100000"/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以經驗來說力道差不多為牙刷刷毛放到指甲上會變白</a:t>
            </a:r>
          </a:p>
          <a:p>
            <a:pPr marL="0" indent="0">
              <a:buSzPct val="125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pPr marL="0" indent="0">
              <a:buSzPct val="125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pPr marL="0" indent="0">
              <a:buSzPct val="125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pPr marL="182563" indent="0">
              <a:buSzPct val="100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pPr marL="0" indent="0">
              <a:buSzPct val="125000"/>
              <a:buNone/>
            </a:pPr>
            <a:endParaRPr lang="en-US" altLang="zh-TW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8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590276" y="3827930"/>
            <a:ext cx="3796641" cy="3105847"/>
            <a:chOff x="4289524" y="4077073"/>
            <a:chExt cx="2839022" cy="266844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45" y="4906582"/>
              <a:ext cx="1161035" cy="1566772"/>
            </a:xfrm>
            <a:prstGeom prst="rect">
              <a:avLst/>
            </a:prstGeom>
          </p:spPr>
        </p:pic>
        <p:grpSp>
          <p:nvGrpSpPr>
            <p:cNvPr id="5" name="群組 4"/>
            <p:cNvGrpSpPr/>
            <p:nvPr/>
          </p:nvGrpSpPr>
          <p:grpSpPr>
            <a:xfrm>
              <a:off x="4289524" y="4077073"/>
              <a:ext cx="2839022" cy="2668445"/>
              <a:chOff x="4289524" y="4077073"/>
              <a:chExt cx="2839022" cy="2668445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289524" y="4431909"/>
                <a:ext cx="1560508" cy="1375363"/>
              </a:xfrm>
              <a:prstGeom prst="rect">
                <a:avLst/>
              </a:prstGeom>
            </p:spPr>
          </p:pic>
          <p:grpSp>
            <p:nvGrpSpPr>
              <p:cNvPr id="12" name="群組 11"/>
              <p:cNvGrpSpPr/>
              <p:nvPr/>
            </p:nvGrpSpPr>
            <p:grpSpPr>
              <a:xfrm>
                <a:off x="5231905" y="4077073"/>
                <a:ext cx="1896641" cy="2668445"/>
                <a:chOff x="6707807" y="1192603"/>
                <a:chExt cx="1512765" cy="2020197"/>
              </a:xfrm>
            </p:grpSpPr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8897" y="1646237"/>
                  <a:ext cx="1160880" cy="1566563"/>
                </a:xfrm>
                <a:prstGeom prst="rect">
                  <a:avLst/>
                </a:prstGeom>
              </p:spPr>
            </p:pic>
            <p:pic>
              <p:nvPicPr>
                <p:cNvPr id="10" name="圖片 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6707807" y="1192603"/>
                  <a:ext cx="1512765" cy="1333284"/>
                </a:xfrm>
                <a:prstGeom prst="rect">
                  <a:avLst/>
                </a:prstGeom>
              </p:spPr>
            </p:pic>
          </p:grpSp>
          <p:sp>
            <p:nvSpPr>
              <p:cNvPr id="11" name="向右箭號 10"/>
              <p:cNvSpPr/>
              <p:nvPr/>
            </p:nvSpPr>
            <p:spPr>
              <a:xfrm>
                <a:off x="5486933" y="5562162"/>
                <a:ext cx="360040" cy="258684"/>
              </a:xfrm>
              <a:prstGeom prst="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5" name="Picture 2" descr="https://t.pimg.jp/005/702/768/1/57027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2" t="-3265" b="58105"/>
          <a:stretch>
            <a:fillRect/>
          </a:stretch>
        </p:blipFill>
        <p:spPr bwMode="auto">
          <a:xfrm>
            <a:off x="358008" y="307018"/>
            <a:ext cx="15128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8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81255" y="1417163"/>
            <a:ext cx="987057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0" i="0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施力過大，會造成牙齒表面凹凸不平，反而讓牙菌斑更容易推積，長久下來還會造成琺瑯質被磨損掉，尤其是在牙齦的部分，容易產生敏感、蛀牙等問題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dirty="0" smtClean="0">
                <a:solidFill>
                  <a:srgbClr val="05050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並</a:t>
            </a:r>
            <a:r>
              <a:rPr lang="zh-TW" altLang="zh-TW" sz="2800" dirty="0">
                <a:solidFill>
                  <a:srgbClr val="05050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造成食物殘屑容易填</a:t>
            </a:r>
            <a:r>
              <a:rPr lang="zh-TW" altLang="zh-TW" sz="2800" dirty="0" smtClean="0">
                <a:solidFill>
                  <a:srgbClr val="05050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塞，</a:t>
            </a:r>
            <a:r>
              <a:rPr lang="zh-TW" altLang="zh-TW" sz="2800" dirty="0">
                <a:solidFill>
                  <a:srgbClr val="05050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增加蛀牙及牙周病的機率  。</a:t>
            </a:r>
            <a:r>
              <a:rPr lang="zh-TW" altLang="zh-TW" sz="2800" dirty="0"/>
              <a:t/>
            </a:r>
            <a:br>
              <a:rPr lang="zh-TW" altLang="zh-TW" sz="2800" dirty="0"/>
            </a:br>
            <a:r>
              <a:rPr lang="zh-TW" altLang="zh-TW" sz="2800" dirty="0">
                <a:solidFill>
                  <a:srgbClr val="050505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/>
            </a:r>
            <a:br>
              <a:rPr lang="zh-TW" altLang="zh-TW" sz="2800" dirty="0">
                <a:solidFill>
                  <a:srgbClr val="050505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zh-TW" altLang="zh-TW" sz="2800" b="1" dirty="0">
                <a:solidFill>
                  <a:srgbClr val="050505"/>
                </a:solidFill>
                <a:latin typeface="Segoe UI Historic" panose="020B0502040204020203" pitchFamily="34" charset="0"/>
                <a:ea typeface="inherit"/>
                <a:cs typeface="Segoe UI Historic" panose="020B0502040204020203" pitchFamily="34" charset="0"/>
                <a:hlinkClick r:id="rId2"/>
              </a:rPr>
              <a:t>＃用力刷牙有害無益喔</a:t>
            </a:r>
            <a:r>
              <a:rPr lang="zh-TW" altLang="zh-TW" sz="2800" dirty="0">
                <a:solidFill>
                  <a:srgbClr val="050505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>   </a:t>
            </a:r>
            <a:endParaRPr lang="en-US" altLang="zh-TW" sz="2800" b="0" i="0" dirty="0" smtClean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正確刷牙方式：</a:t>
            </a:r>
            <a:r>
              <a:rPr lang="zh-TW" altLang="zh-TW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請</a:t>
            </a:r>
            <a:r>
              <a:rPr lang="zh-TW" altLang="zh-TW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將牙齒</a:t>
            </a:r>
            <a:r>
              <a:rPr lang="zh-TW" altLang="zh-TW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當成</a:t>
            </a:r>
            <a:r>
              <a:rPr lang="zh-TW" altLang="en-US" sz="36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珍貴</a:t>
            </a:r>
            <a:r>
              <a:rPr lang="zh-TW" altLang="zh-TW" sz="3600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易</a:t>
            </a:r>
            <a:r>
              <a:rPr lang="zh-TW" altLang="zh-TW" sz="36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碎的瓷器</a:t>
            </a:r>
            <a:r>
              <a:rPr lang="zh-TW" altLang="zh-TW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，</a:t>
            </a:r>
            <a:endParaRPr lang="en-US" altLang="zh-TW" sz="36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egoe UI Historic" panose="020B0502040204020203" pitchFamily="34" charset="0"/>
            </a:endParaRPr>
          </a:p>
          <a:p>
            <a:r>
              <a:rPr lang="zh-TW" altLang="zh-TW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輕輕</a:t>
            </a:r>
            <a:r>
              <a:rPr lang="zh-TW" altLang="zh-TW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</a:rPr>
              <a:t>刷、慢慢刷</a:t>
            </a:r>
            <a:endParaRPr lang="zh-TW" altLang="en-US" sz="36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84085" y="3156439"/>
            <a:ext cx="5085720" cy="336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381255" y="410100"/>
            <a:ext cx="5149107" cy="730603"/>
          </a:xfrm>
          <a:noFill/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刷牙愈用力愈乾淨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乘號 1"/>
          <p:cNvSpPr/>
          <p:nvPr/>
        </p:nvSpPr>
        <p:spPr>
          <a:xfrm>
            <a:off x="1732084" y="0"/>
            <a:ext cx="1978269" cy="1734382"/>
          </a:xfrm>
          <a:prstGeom prst="mathMultiply">
            <a:avLst>
              <a:gd name="adj1" fmla="val 1490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3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theme/theme1.xml><?xml version="1.0" encoding="utf-8"?>
<a:theme xmlns:a="http://schemas.openxmlformats.org/drawingml/2006/main" name="基礎">
  <a:themeElements>
    <a:clrScheme name="綠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基準</Template>
  <TotalTime>514</TotalTime>
  <Words>1423</Words>
  <Application>Microsoft Office PowerPoint</Application>
  <PresentationFormat>寬螢幕</PresentationFormat>
  <Paragraphs>160</Paragraphs>
  <Slides>23</Slides>
  <Notes>3</Notes>
  <HiddenSlides>0</HiddenSlides>
  <MMClips>1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6" baseType="lpstr">
      <vt:lpstr>inherit</vt:lpstr>
      <vt:lpstr>華康粗圓體</vt:lpstr>
      <vt:lpstr>微軟正黑體</vt:lpstr>
      <vt:lpstr>新細明體</vt:lpstr>
      <vt:lpstr>標楷體</vt:lpstr>
      <vt:lpstr>Arial</vt:lpstr>
      <vt:lpstr>Calibri</vt:lpstr>
      <vt:lpstr>Cambria Math</vt:lpstr>
      <vt:lpstr>Corbel</vt:lpstr>
      <vt:lpstr>Segoe UI Historic</vt:lpstr>
      <vt:lpstr>Times New Roman</vt:lpstr>
      <vt:lpstr>Wingdings</vt:lpstr>
      <vt:lpstr>基礎</vt:lpstr>
      <vt:lpstr>我是口腔保健小達人</vt:lpstr>
      <vt:lpstr>PowerPoint 簡報</vt:lpstr>
      <vt:lpstr>常見口腔疑惑</vt:lpstr>
      <vt:lpstr>口腔內細菌數</vt:lpstr>
      <vt:lpstr>口腔內環境</vt:lpstr>
      <vt:lpstr>口腔衛生與全身健康的關係</vt:lpstr>
      <vt:lpstr>刷牙的迷思</vt:lpstr>
      <vt:lpstr>迷思一: 刷牙力道越大越好嗎?</vt:lpstr>
      <vt:lpstr>刷牙愈用力愈乾淨?</vt:lpstr>
      <vt:lpstr>迷思二: 刷牙一定要搭配牙膏嗎?</vt:lpstr>
      <vt:lpstr>PowerPoint 簡報</vt:lpstr>
      <vt:lpstr>PowerPoint 簡報</vt:lpstr>
      <vt:lpstr>牙膏擠多少? 牙刷刷毛軟硬度怎麼選?</vt:lpstr>
      <vt:lpstr>刷完牙，口中泡泡要用水漱口漱乾淨?</vt:lpstr>
      <vt:lpstr>什麼是窩溝封填?</vt:lpstr>
      <vt:lpstr>PowerPoint 簡報</vt:lpstr>
      <vt:lpstr>PowerPoint 簡報</vt:lpstr>
      <vt:lpstr>貝氏刷牙法Bass method</vt:lpstr>
      <vt:lpstr>貝氏刷牙法圖示</vt:lpstr>
      <vt:lpstr>正確刷牙：詳解貝氏刷牙法，口訣321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34</cp:revision>
  <dcterms:created xsi:type="dcterms:W3CDTF">2023-05-05T06:22:55Z</dcterms:created>
  <dcterms:modified xsi:type="dcterms:W3CDTF">2023-05-22T01:49:21Z</dcterms:modified>
</cp:coreProperties>
</file>