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304" r:id="rId16"/>
    <p:sldId id="289" r:id="rId17"/>
    <p:sldId id="290" r:id="rId18"/>
    <p:sldId id="292" r:id="rId19"/>
    <p:sldId id="293" r:id="rId20"/>
    <p:sldId id="294" r:id="rId21"/>
    <p:sldId id="295" r:id="rId22"/>
    <p:sldId id="296" r:id="rId23"/>
    <p:sldId id="301" r:id="rId24"/>
    <p:sldId id="303" r:id="rId25"/>
    <p:sldId id="267" r:id="rId2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5678A-7E45-4B6B-8CF6-8B7E5E6EB389}" type="datetimeFigureOut">
              <a:rPr lang="zh-TW" altLang="en-US" smtClean="0"/>
              <a:t>2023/5/18</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BD3E5-9D3B-4B47-84BB-0C03CA6DB4A6}" type="slidenum">
              <a:rPr lang="zh-TW" altLang="en-US" smtClean="0"/>
              <a:t>‹#›</a:t>
            </a:fld>
            <a:endParaRPr lang="zh-TW" altLang="en-US"/>
          </a:p>
        </p:txBody>
      </p:sp>
    </p:spTree>
    <p:extLst>
      <p:ext uri="{BB962C8B-B14F-4D97-AF65-F5344CB8AC3E}">
        <p14:creationId xmlns:p14="http://schemas.microsoft.com/office/powerpoint/2010/main" val="93542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請預告下午完整的潔牙技能教學</a:t>
            </a:r>
          </a:p>
        </p:txBody>
      </p:sp>
      <p:sp>
        <p:nvSpPr>
          <p:cNvPr id="4" name="投影片編號版面配置區 3"/>
          <p:cNvSpPr>
            <a:spLocks noGrp="1"/>
          </p:cNvSpPr>
          <p:nvPr>
            <p:ph type="sldNum" sz="quarter" idx="10"/>
          </p:nvPr>
        </p:nvSpPr>
        <p:spPr/>
        <p:txBody>
          <a:bodyPr/>
          <a:lstStyle/>
          <a:p>
            <a:fld id="{23FAD835-5820-4B8D-AA4A-3B483938DCF1}" type="slidenum">
              <a:rPr lang="zh-TW" altLang="en-US" smtClean="0">
                <a:solidFill>
                  <a:prstClr val="black"/>
                </a:solidFill>
              </a:rPr>
              <a:pPr/>
              <a:t>2</a:t>
            </a:fld>
            <a:endParaRPr lang="zh-TW" altLang="en-US">
              <a:solidFill>
                <a:prstClr val="black"/>
              </a:solidFill>
            </a:endParaRPr>
          </a:p>
        </p:txBody>
      </p:sp>
    </p:spTree>
    <p:extLst>
      <p:ext uri="{BB962C8B-B14F-4D97-AF65-F5344CB8AC3E}">
        <p14:creationId xmlns:p14="http://schemas.microsoft.com/office/powerpoint/2010/main" val="361632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300" u="sng" dirty="0"/>
              <a:t>2014p.10 (Section 1): </a:t>
            </a:r>
            <a:r>
              <a:rPr lang="en-US" altLang="zh-TW" sz="1300" dirty="0"/>
              <a:t>Prevention of periodontal disease – to be used in addition to caries prevention-All adults and children-Small toothbrush head, medium texture (EB=V).</a:t>
            </a:r>
          </a:p>
          <a:p>
            <a:r>
              <a:rPr lang="en-US" altLang="zh-TW" sz="1300" u="sng" dirty="0"/>
              <a:t>2014p.18 (Section 2): </a:t>
            </a:r>
            <a:r>
              <a:rPr lang="en-US" altLang="zh-TW" sz="1300" dirty="0"/>
              <a:t>brushing is more effective with a small-headed toothbrush with medium-texture bristles (ISO 20126: 2012), (V)</a:t>
            </a:r>
          </a:p>
          <a:p>
            <a:r>
              <a:rPr lang="en-US" altLang="zh-TW" sz="1300" u="sng" dirty="0"/>
              <a:t>2014p.44 (Section 6): </a:t>
            </a:r>
            <a:r>
              <a:rPr lang="en-US" altLang="zh-TW" sz="1300" dirty="0"/>
              <a:t>advise replacement of toothbrushes regularly, every one to three months. </a:t>
            </a:r>
          </a:p>
          <a:p>
            <a:r>
              <a:rPr lang="en-US" altLang="zh-TW" sz="1300" u="sng" dirty="0"/>
              <a:t>2014p.45 (Section 6): </a:t>
            </a:r>
            <a:r>
              <a:rPr lang="en-US" altLang="zh-TW" sz="1300" dirty="0"/>
              <a:t>while there is evidence that some powered toothbrushes (with a rotation, oscillation action) can be more effective for plaque control than manual tooth brushes, it is probably more important that the brush, manual or powered, is used effectively twice daily. Thorough cleaning may take at least two minutes. Brushes should have a small-head with medium-texture bristles and be changed regularly (every one to three months). </a:t>
            </a:r>
          </a:p>
        </p:txBody>
      </p:sp>
      <p:sp>
        <p:nvSpPr>
          <p:cNvPr id="4" name="投影片編號版面配置區 3"/>
          <p:cNvSpPr>
            <a:spLocks noGrp="1"/>
          </p:cNvSpPr>
          <p:nvPr>
            <p:ph type="sldNum" sz="quarter" idx="10"/>
          </p:nvPr>
        </p:nvSpPr>
        <p:spPr/>
        <p:txBody>
          <a:bodyPr/>
          <a:lstStyle/>
          <a:p>
            <a:fld id="{75F79B99-D097-44EC-8A47-FDEBDB4B2FBD}" type="slidenum">
              <a:rPr lang="zh-TW" altLang="en-US" smtClean="0"/>
              <a:t>3</a:t>
            </a:fld>
            <a:endParaRPr lang="zh-TW" altLang="en-US"/>
          </a:p>
        </p:txBody>
      </p:sp>
    </p:spTree>
    <p:extLst>
      <p:ext uri="{BB962C8B-B14F-4D97-AF65-F5344CB8AC3E}">
        <p14:creationId xmlns:p14="http://schemas.microsoft.com/office/powerpoint/2010/main" val="90304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300" dirty="0"/>
              <a:t>2014p.10 (Section 1): Use either manual or powered toothbrush (EB=I).</a:t>
            </a:r>
          </a:p>
          <a:p>
            <a:r>
              <a:rPr lang="en-US" altLang="zh-TW" sz="1300" dirty="0"/>
              <a:t>2014p.18 (Section 2): While there is evidence that some powered toothbrushes (with a rotation, oscillation action) can be more effective for plaque control than manual tooth brushes, probably </a:t>
            </a:r>
            <a:r>
              <a:rPr lang="en-US" altLang="zh-TW" sz="1300" u="sng" dirty="0"/>
              <a:t>more important is that the brush, manual or powered, is used effectively twice daily</a:t>
            </a:r>
            <a:r>
              <a:rPr lang="en-US" altLang="zh-TW" sz="1300" dirty="0"/>
              <a:t>. Thorough cleaning may take at least two minutes.</a:t>
            </a:r>
          </a:p>
          <a:p>
            <a:r>
              <a:rPr lang="en-US" altLang="zh-TW" sz="1300" dirty="0"/>
              <a:t>2014p.45 (Section 6): while there is evidence that some powered toothbrushes (with a rotation, oscillation action) can be more effective for plaque control than manual tooth brushes, it is probably more important that the brush, manual or powered, is used effectively twice daily. Thorough cleaning may take at least two minutes. Brushes should have a small-head with medium-texture bristles and be changed regularly (every one to three months).</a:t>
            </a:r>
            <a:endParaRPr lang="zh-TW" altLang="en-US" dirty="0"/>
          </a:p>
        </p:txBody>
      </p:sp>
      <p:sp>
        <p:nvSpPr>
          <p:cNvPr id="4" name="投影片編號版面配置區 3"/>
          <p:cNvSpPr>
            <a:spLocks noGrp="1"/>
          </p:cNvSpPr>
          <p:nvPr>
            <p:ph type="sldNum" sz="quarter" idx="10"/>
          </p:nvPr>
        </p:nvSpPr>
        <p:spPr/>
        <p:txBody>
          <a:bodyPr/>
          <a:lstStyle/>
          <a:p>
            <a:fld id="{75F79B99-D097-44EC-8A47-FDEBDB4B2FBD}" type="slidenum">
              <a:rPr lang="zh-TW" altLang="en-US" smtClean="0"/>
              <a:t>4</a:t>
            </a:fld>
            <a:endParaRPr lang="zh-TW" altLang="en-US" dirty="0"/>
          </a:p>
        </p:txBody>
      </p:sp>
    </p:spTree>
    <p:extLst>
      <p:ext uri="{BB962C8B-B14F-4D97-AF65-F5344CB8AC3E}">
        <p14:creationId xmlns:p14="http://schemas.microsoft.com/office/powerpoint/2010/main" val="1450075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300" u="sng" dirty="0"/>
              <a:t>換牙線圖</a:t>
            </a:r>
            <a:endParaRPr lang="en-US" altLang="zh-TW" sz="1300" u="sng" dirty="0"/>
          </a:p>
          <a:p>
            <a:endParaRPr lang="en-US" altLang="zh-TW" sz="1300" u="sng" dirty="0"/>
          </a:p>
          <a:p>
            <a:r>
              <a:rPr lang="en-US" altLang="zh-TW" sz="1300" u="sng" dirty="0"/>
              <a:t>2014p.11 (Section 1): </a:t>
            </a:r>
            <a:r>
              <a:rPr lang="en-US" altLang="zh-TW" sz="1300" dirty="0"/>
              <a:t>All adults and ages 12-17: Interdental plaque control-</a:t>
            </a:r>
          </a:p>
          <a:p>
            <a:pPr defTabSz="990478">
              <a:defRPr/>
            </a:pPr>
            <a:r>
              <a:rPr lang="en-US" altLang="zh-TW" sz="1300" dirty="0"/>
              <a:t>Clean daily between the teeth to below the gum line before </a:t>
            </a:r>
            <a:r>
              <a:rPr lang="en-US" altLang="zh-TW" sz="1300" dirty="0" err="1"/>
              <a:t>toothbrushing</a:t>
            </a:r>
            <a:r>
              <a:rPr lang="en-US" altLang="zh-TW" sz="1300" dirty="0"/>
              <a:t> (EB=GP✔).  </a:t>
            </a:r>
          </a:p>
          <a:p>
            <a:r>
              <a:rPr lang="en-US" altLang="zh-TW" sz="1300" dirty="0"/>
              <a:t>For small spaces between teeth: use dental floss or tape (EB=V).</a:t>
            </a:r>
          </a:p>
          <a:p>
            <a:r>
              <a:rPr lang="en-US" altLang="zh-TW" sz="1300" u="sng" dirty="0"/>
              <a:t>2014p.45 (Section 6): </a:t>
            </a:r>
            <a:r>
              <a:rPr lang="en-US" altLang="zh-TW" sz="1300" dirty="0"/>
              <a:t>there are many types of interdental aids and personal preference will dominate choice of any individual type. However, in general, people with, or treated for, periodontitis will have larger interdental spaces due to tissue loss and interdental brushes will be more effective than dental floss or tape. The size of the interdental brush should be a snug fit in the interdental space. Therefore many patients with periodontitis will require more than one size of brush for smaller and larger spaces (e.g., between anterior and posterior teeth).</a:t>
            </a:r>
          </a:p>
          <a:p>
            <a:endParaRPr lang="en-US" altLang="zh-TW" sz="1300" dirty="0"/>
          </a:p>
          <a:p>
            <a:r>
              <a:rPr lang="zh-TW" altLang="en-US" sz="1300" dirty="0"/>
              <a:t>	</a:t>
            </a:r>
          </a:p>
          <a:p>
            <a:endParaRPr lang="zh-TW" altLang="en-US" dirty="0"/>
          </a:p>
        </p:txBody>
      </p:sp>
      <p:sp>
        <p:nvSpPr>
          <p:cNvPr id="4" name="投影片編號版面配置區 3"/>
          <p:cNvSpPr>
            <a:spLocks noGrp="1"/>
          </p:cNvSpPr>
          <p:nvPr>
            <p:ph type="sldNum" sz="quarter" idx="10"/>
          </p:nvPr>
        </p:nvSpPr>
        <p:spPr/>
        <p:txBody>
          <a:bodyPr/>
          <a:lstStyle/>
          <a:p>
            <a:fld id="{75F79B99-D097-44EC-8A47-FDEBDB4B2FBD}" type="slidenum">
              <a:rPr lang="zh-TW" altLang="en-US" smtClean="0">
                <a:solidFill>
                  <a:prstClr val="black"/>
                </a:solidFill>
              </a:rPr>
              <a:pPr/>
              <a:t>5</a:t>
            </a:fld>
            <a:endParaRPr lang="zh-TW" altLang="en-US">
              <a:solidFill>
                <a:prstClr val="black"/>
              </a:solidFill>
            </a:endParaRPr>
          </a:p>
        </p:txBody>
      </p:sp>
    </p:spTree>
    <p:extLst>
      <p:ext uri="{BB962C8B-B14F-4D97-AF65-F5344CB8AC3E}">
        <p14:creationId xmlns:p14="http://schemas.microsoft.com/office/powerpoint/2010/main" val="403041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300" dirty="0"/>
              <a:t>2014p.10 (Section 1): Use either manual or powered toothbrush (EB=I).</a:t>
            </a:r>
          </a:p>
          <a:p>
            <a:r>
              <a:rPr lang="en-US" altLang="zh-TW" sz="1300" dirty="0"/>
              <a:t>2014p.18 (Section 2): While there is evidence that some powered toothbrushes (with a rotation, oscillation action) can be more effective for plaque control than manual tooth brushes, probably </a:t>
            </a:r>
            <a:r>
              <a:rPr lang="en-US" altLang="zh-TW" sz="1300" u="sng" dirty="0"/>
              <a:t>more important is that the brush, manual or powered, is used effectively twice daily</a:t>
            </a:r>
            <a:r>
              <a:rPr lang="en-US" altLang="zh-TW" sz="1300" dirty="0"/>
              <a:t>. Thorough cleaning may take at least two minutes.</a:t>
            </a:r>
          </a:p>
          <a:p>
            <a:r>
              <a:rPr lang="en-US" altLang="zh-TW" sz="1300" dirty="0"/>
              <a:t>2014p.45 (Section 6): while there is evidence that some powered toothbrushes (with a rotation, oscillation action) can be more effective for plaque control than manual tooth brushes, it is probably more important that the brush, manual or powered, is used effectively twice daily. Thorough cleaning may take at least two minutes. Brushes should have a small-head with medium-texture bristles and be changed regularly (every one to three months).</a:t>
            </a:r>
            <a:endParaRPr lang="zh-TW" altLang="en-US" dirty="0"/>
          </a:p>
        </p:txBody>
      </p:sp>
      <p:sp>
        <p:nvSpPr>
          <p:cNvPr id="4" name="投影片編號版面配置區 3"/>
          <p:cNvSpPr>
            <a:spLocks noGrp="1"/>
          </p:cNvSpPr>
          <p:nvPr>
            <p:ph type="sldNum" sz="quarter" idx="10"/>
          </p:nvPr>
        </p:nvSpPr>
        <p:spPr/>
        <p:txBody>
          <a:bodyPr/>
          <a:lstStyle/>
          <a:p>
            <a:fld id="{75F79B99-D097-44EC-8A47-FDEBDB4B2FBD}" type="slidenum">
              <a:rPr lang="zh-TW" altLang="en-US" smtClean="0"/>
              <a:t>18</a:t>
            </a:fld>
            <a:endParaRPr lang="zh-TW" altLang="en-US"/>
          </a:p>
        </p:txBody>
      </p:sp>
    </p:spTree>
    <p:extLst>
      <p:ext uri="{BB962C8B-B14F-4D97-AF65-F5344CB8AC3E}">
        <p14:creationId xmlns:p14="http://schemas.microsoft.com/office/powerpoint/2010/main" val="224608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90478">
              <a:defRPr/>
            </a:pPr>
            <a:r>
              <a:rPr lang="en-US" altLang="zh-TW" sz="1300" u="sng" dirty="0"/>
              <a:t>2014p.10 (Section 1): </a:t>
            </a:r>
            <a:r>
              <a:rPr lang="en-US" altLang="zh-TW" sz="1300" dirty="0"/>
              <a:t>Prevention of periodontal disease – to be used in addition to caries prevention: With extensive inflammation start with </a:t>
            </a:r>
            <a:r>
              <a:rPr lang="en-US" altLang="zh-TW" sz="1300" dirty="0" err="1"/>
              <a:t>toothbrushing</a:t>
            </a:r>
            <a:r>
              <a:rPr lang="en-US" altLang="zh-TW" sz="1300" dirty="0"/>
              <a:t> advice, followed by interdental plaque control (EB=GP✔).</a:t>
            </a:r>
          </a:p>
          <a:p>
            <a:r>
              <a:rPr lang="en-US" altLang="zh-TW" sz="1300" u="sng" dirty="0"/>
              <a:t>2014p.11 (Section 1):</a:t>
            </a:r>
            <a:r>
              <a:rPr lang="en-US" altLang="zh-TW" sz="1300" dirty="0"/>
              <a:t>  All adults and ages 12-17: Interdental plaque control-</a:t>
            </a:r>
          </a:p>
          <a:p>
            <a:r>
              <a:rPr lang="en-US" altLang="zh-TW" sz="1300" dirty="0"/>
              <a:t>Clean daily between the teeth to below the gum line before </a:t>
            </a:r>
            <a:r>
              <a:rPr lang="en-US" altLang="zh-TW" sz="1300" dirty="0" err="1"/>
              <a:t>toothbrushing</a:t>
            </a:r>
            <a:r>
              <a:rPr lang="en-US" altLang="zh-TW" sz="1300" dirty="0"/>
              <a:t> (EB=GP✔). For small spaces between teeth: use dental floss or tape (EB=V). For larger spaces: use interdental or single-tufted brushes (EB=V). Around orthodontic appliances and bridges: use kit suggested by the dental professional (EB=V). </a:t>
            </a:r>
            <a:r>
              <a:rPr lang="en-US" altLang="zh-TW" sz="1300" b="1" dirty="0"/>
              <a:t>Professional intervention</a:t>
            </a:r>
            <a:r>
              <a:rPr lang="en-US" altLang="zh-TW" sz="1300" dirty="0"/>
              <a:t>: Assess patient’s preferences for interdental plaque control: Decide on appropriate interdental kit. Demonstrate methods and types of kit. Assess plaque removal abilities and confidence with kit. Patient sets target for interdental plaque control.</a:t>
            </a:r>
          </a:p>
          <a:p>
            <a:r>
              <a:rPr lang="en-US" altLang="zh-TW" sz="1300" u="sng" dirty="0"/>
              <a:t>2014p.44 (Section 6):</a:t>
            </a:r>
            <a:r>
              <a:rPr lang="en-US" altLang="zh-TW" sz="1300" dirty="0"/>
              <a:t> Oral hygiene – dental plaque control for periodontal health: encourage daily interdental cleaning before </a:t>
            </a:r>
            <a:r>
              <a:rPr lang="en-US" altLang="zh-TW" sz="1300" dirty="0" err="1"/>
              <a:t>toothbrushing</a:t>
            </a:r>
            <a:r>
              <a:rPr lang="en-US" altLang="zh-TW" sz="1300" dirty="0"/>
              <a:t>. Since </a:t>
            </a:r>
            <a:r>
              <a:rPr lang="en-US" altLang="zh-TW" sz="1300" dirty="0" err="1"/>
              <a:t>toothbrushing</a:t>
            </a:r>
            <a:r>
              <a:rPr lang="en-US" altLang="zh-TW" sz="1300" dirty="0"/>
              <a:t> but not interdental cleaning is a routine for the majority of people, carrying out interdental oral hygiene first may link these activities and help develop regularity.</a:t>
            </a:r>
          </a:p>
          <a:p>
            <a:r>
              <a:rPr lang="en-US" altLang="zh-TW" sz="1300" u="sng" dirty="0"/>
              <a:t>2014p.45 (Section 6):</a:t>
            </a:r>
            <a:r>
              <a:rPr lang="en-US" altLang="zh-TW" sz="1300" dirty="0"/>
              <a:t> there are many types of interdental aids and personal preference will dominate choice of any individual type. However, in general, people with, or treated for, periodontitis will have larger interdental spaces due to tissue loss and interdental brushes will be more effective than dental floss or tape. The size of the interdental brush should be a snug fit in the interdental space. Therefore many patients with periodontitis will require more than one size of brush for smaller and larger spaces (e.g., between anterior and posterior teeth).</a:t>
            </a:r>
            <a:r>
              <a:rPr lang="zh-TW" altLang="en-US" sz="1300" dirty="0"/>
              <a:t>	</a:t>
            </a:r>
          </a:p>
          <a:p>
            <a:r>
              <a:rPr lang="en-US" altLang="zh-TW" sz="1300" dirty="0"/>
              <a:t> </a:t>
            </a:r>
          </a:p>
          <a:p>
            <a:r>
              <a:rPr lang="zh-TW" altLang="en-US" sz="1300" dirty="0"/>
              <a:t>	</a:t>
            </a:r>
          </a:p>
          <a:p>
            <a:endParaRPr lang="en-US" altLang="zh-TW" sz="1300" dirty="0"/>
          </a:p>
          <a:p>
            <a:r>
              <a:rPr lang="zh-TW" altLang="en-US" sz="1300" dirty="0"/>
              <a:t>	</a:t>
            </a:r>
          </a:p>
          <a:p>
            <a:pPr defTabSz="990478">
              <a:defRPr/>
            </a:pPr>
            <a:endParaRPr lang="en-US" altLang="zh-TW" sz="1300" dirty="0"/>
          </a:p>
          <a:p>
            <a:r>
              <a:rPr lang="zh-TW" altLang="en-US" sz="1300" dirty="0"/>
              <a:t>	</a:t>
            </a:r>
          </a:p>
          <a:p>
            <a:pPr defTabSz="990478">
              <a:defRPr/>
            </a:pPr>
            <a:r>
              <a:rPr lang="en-US" altLang="zh-TW" sz="1300" dirty="0"/>
              <a:t>	</a:t>
            </a:r>
          </a:p>
          <a:p>
            <a:pPr defTabSz="990478">
              <a:defRPr/>
            </a:pPr>
            <a:r>
              <a:rPr lang="en-US" altLang="zh-TW" sz="1300" dirty="0"/>
              <a:t>	</a:t>
            </a:r>
          </a:p>
          <a:p>
            <a:pPr defTabSz="990478">
              <a:defRPr/>
            </a:pPr>
            <a:r>
              <a:rPr lang="en-US" altLang="zh-TW" sz="1300" dirty="0"/>
              <a:t> </a:t>
            </a:r>
            <a:endParaRPr lang="zh-TW" altLang="en-US" dirty="0"/>
          </a:p>
        </p:txBody>
      </p:sp>
      <p:sp>
        <p:nvSpPr>
          <p:cNvPr id="4" name="投影片編號版面配置區 3"/>
          <p:cNvSpPr>
            <a:spLocks noGrp="1"/>
          </p:cNvSpPr>
          <p:nvPr>
            <p:ph type="sldNum" sz="quarter" idx="10"/>
          </p:nvPr>
        </p:nvSpPr>
        <p:spPr/>
        <p:txBody>
          <a:bodyPr/>
          <a:lstStyle/>
          <a:p>
            <a:fld id="{75F79B99-D097-44EC-8A47-FDEBDB4B2FBD}" type="slidenum">
              <a:rPr lang="zh-TW" altLang="en-US" smtClean="0"/>
              <a:t>20</a:t>
            </a:fld>
            <a:endParaRPr lang="zh-TW" altLang="en-US"/>
          </a:p>
        </p:txBody>
      </p:sp>
    </p:spTree>
    <p:extLst>
      <p:ext uri="{BB962C8B-B14F-4D97-AF65-F5344CB8AC3E}">
        <p14:creationId xmlns:p14="http://schemas.microsoft.com/office/powerpoint/2010/main" val="3430661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300" u="sng" dirty="0"/>
              <a:t>2014p.6 (Section 1): </a:t>
            </a:r>
            <a:r>
              <a:rPr lang="en-US" altLang="zh-TW" sz="1300" dirty="0"/>
              <a:t>Prevention of caries in children age 0-6 </a:t>
            </a:r>
            <a:r>
              <a:rPr lang="en-US" altLang="zh-TW" sz="1300" dirty="0" err="1"/>
              <a:t>yrs</a:t>
            </a:r>
            <a:r>
              <a:rPr lang="en-US" altLang="zh-TW" sz="1300" dirty="0"/>
              <a:t>: Children aged up to 3 years: Use fluoridated toothpaste containing no less than 1,000 ppm fluoride (EB=I).</a:t>
            </a:r>
          </a:p>
          <a:p>
            <a:pPr defTabSz="990478">
              <a:defRPr/>
            </a:pPr>
            <a:r>
              <a:rPr lang="en-US" altLang="zh-TW" sz="1300" dirty="0"/>
              <a:t>It is good practice to use only a smear of toothpaste (EB=GP✔).</a:t>
            </a:r>
          </a:p>
          <a:p>
            <a:r>
              <a:rPr lang="en-US" altLang="zh-TW" sz="1300" u="sng" dirty="0"/>
              <a:t>2014p.7 (Section 1): </a:t>
            </a:r>
            <a:r>
              <a:rPr lang="en-US" altLang="zh-TW" sz="1300" dirty="0"/>
              <a:t>Prevention of caries in children age 0-6 </a:t>
            </a:r>
            <a:r>
              <a:rPr lang="en-US" altLang="zh-TW" sz="1300" dirty="0" err="1"/>
              <a:t>yrs</a:t>
            </a:r>
            <a:r>
              <a:rPr lang="en-US" altLang="zh-TW" sz="1300" dirty="0"/>
              <a:t>: All children aged 3-6 years: Use fluoridated toothpaste containing more than 1,000 ppm fluoride (EB=I). </a:t>
            </a:r>
            <a:endParaRPr lang="zh-TW" altLang="en-US" sz="1300" dirty="0"/>
          </a:p>
          <a:p>
            <a:pPr defTabSz="990478">
              <a:defRPr/>
            </a:pPr>
            <a:r>
              <a:rPr lang="en-US" altLang="zh-TW" sz="1300" dirty="0"/>
              <a:t>It is good practice to use only a pea size amount (EB=GP✔).</a:t>
            </a:r>
            <a:r>
              <a:rPr lang="zh-TW" altLang="en-US" sz="1300" dirty="0"/>
              <a:t>	</a:t>
            </a:r>
          </a:p>
          <a:p>
            <a:r>
              <a:rPr lang="en-US" altLang="zh-TW" sz="1300" dirty="0"/>
              <a:t>Children aged 0-6 giving concern (e.g., those likely to develop caries, those with special needs): Use fluoridated toothpaste containing 1,350-1,500 ppm fluoride (EB=I).</a:t>
            </a:r>
          </a:p>
          <a:p>
            <a:r>
              <a:rPr lang="en-US" altLang="zh-TW" sz="1300" u="sng" dirty="0"/>
              <a:t>2014p.8 (Section 1): </a:t>
            </a:r>
            <a:r>
              <a:rPr lang="en-US" altLang="zh-TW" sz="1300" dirty="0"/>
              <a:t>Prevention of caries in children aged from 7 years and young adults. Use fluoridated toothpaste (1,350-1,500 ppm fluoride)(EB=I).</a:t>
            </a:r>
          </a:p>
          <a:p>
            <a:r>
              <a:rPr lang="en-US" altLang="zh-TW" sz="1300" u="sng" dirty="0"/>
              <a:t>2014p.9 (Section 1): </a:t>
            </a:r>
            <a:r>
              <a:rPr lang="en-US" altLang="zh-TW" sz="1300" dirty="0"/>
              <a:t>Prevention of caries in adults-Use fluoridated toothpaste with at least 1350 ppm fluoride (EB=I).</a:t>
            </a:r>
          </a:p>
          <a:p>
            <a:r>
              <a:rPr lang="en-US" altLang="zh-TW" sz="1300" u="sng" dirty="0"/>
              <a:t>2014p.10 (Section 1): </a:t>
            </a:r>
            <a:r>
              <a:rPr lang="en-US" altLang="zh-TW" sz="1300" dirty="0"/>
              <a:t>Prevention of periodontal disease – to be used in addition to caries prevention-All adults and children-</a:t>
            </a:r>
            <a:r>
              <a:rPr lang="en-US" altLang="zh-TW" sz="1300" dirty="0" err="1"/>
              <a:t>Toothbrushing</a:t>
            </a:r>
            <a:r>
              <a:rPr lang="en-US" altLang="zh-TW" sz="1300" dirty="0"/>
              <a:t> and toothpaste</a:t>
            </a:r>
          </a:p>
          <a:p>
            <a:r>
              <a:rPr lang="en-US" altLang="zh-TW" sz="1300" dirty="0"/>
              <a:t>Brush gum line AND each tooth twice daily (before bed and at least on one other occasion). For further information regarding toothpastes and periodontal health see section 6.1 (EB=V).</a:t>
            </a:r>
          </a:p>
          <a:p>
            <a:r>
              <a:rPr lang="en-US" altLang="zh-TW" sz="1300" u="sng" dirty="0"/>
              <a:t>2014p.17 (Section 2): </a:t>
            </a:r>
            <a:r>
              <a:rPr lang="en-US" altLang="zh-TW" sz="1300" dirty="0"/>
              <a:t>The major dental conditions of caries and periodontal disease can both be reduced by regular </a:t>
            </a:r>
            <a:r>
              <a:rPr lang="en-US" altLang="zh-TW" sz="1300" dirty="0" err="1"/>
              <a:t>toothbrushing</a:t>
            </a:r>
            <a:r>
              <a:rPr lang="en-US" altLang="zh-TW" sz="1300" dirty="0"/>
              <a:t> with fluoride toothpaste. To control caries it is the fluoride in toothpaste which is the important element of </a:t>
            </a:r>
            <a:r>
              <a:rPr lang="en-US" altLang="zh-TW" sz="1300" dirty="0" err="1"/>
              <a:t>toothbrushing</a:t>
            </a:r>
            <a:r>
              <a:rPr lang="en-US" altLang="zh-TW" sz="1300" dirty="0"/>
              <a:t>, as fluoride serves to prevent, control and arrest caries. Higher concentration of fluoride in toothpaste leads to better caries control. Some toothpastes contain ingredients which also reduce plaque, gingivitis and bleeding gums. Children under three years should use a toothpaste containing no less than 1,000 ppm fluoride. Children under three years should use no more than a smear of toothpaste (a thin film of paste covering less than three-quarters of the brush) and must not be permitted to eat or lick toothpaste from the tube. Family fluoride toothpaste (1,350-1,500 ppm) is indicated for maximum caries control for all children except those who cannot be prevented from eating toothpaste. Advice must be given about adult supervision and the small amounts to be used.</a:t>
            </a:r>
          </a:p>
          <a:p>
            <a:r>
              <a:rPr lang="en-US" altLang="zh-TW" sz="1300" u="sng" dirty="0"/>
              <a:t>2014p.17 (Section 2): </a:t>
            </a:r>
            <a:r>
              <a:rPr lang="en-US" altLang="zh-TW" sz="1300" dirty="0"/>
              <a:t>Children need to be helped or supervised by an adult when brushing until at least seven years of age and must not be permitted to eat or lick toothpaste from the tube. Since then fluoride has become more widely available, most notably in toothpaste and is widely </a:t>
            </a:r>
            <a:r>
              <a:rPr lang="en-US" altLang="zh-TW" sz="1300" dirty="0" err="1"/>
              <a:t>recognised</a:t>
            </a:r>
            <a:r>
              <a:rPr lang="en-US" altLang="zh-TW" sz="1300" dirty="0"/>
              <a:t> as having improved oral health in the UK.</a:t>
            </a:r>
          </a:p>
          <a:p>
            <a:r>
              <a:rPr lang="en-US" altLang="zh-TW" sz="1300" u="sng" dirty="0"/>
              <a:t>2014p.19 (Section 3): </a:t>
            </a:r>
            <a:r>
              <a:rPr lang="en-US" altLang="zh-TW" sz="1300" dirty="0"/>
              <a:t>Fluoride toothpaste-Strong evidence shows that toothpastes containing higher concentrations of fluoride are more effective at controlling caries. It is clear that low fluoride toothpastes (those containing less than 1,000 ppm) are ineffective at controlling caries.</a:t>
            </a:r>
          </a:p>
          <a:p>
            <a:r>
              <a:rPr lang="en-US" altLang="zh-TW" sz="1300" u="sng" dirty="0"/>
              <a:t>2014p.20 (Section 3): </a:t>
            </a:r>
            <a:r>
              <a:rPr lang="en-US" altLang="zh-TW" sz="1300" dirty="0"/>
              <a:t>The review concluded that the evidence about the risk of fluorosis from starting the use of fluoride toothpaste in children under 12 months of age was weak, and for starting between the age of 12 and 24 months was equivocal. It also stated that where the risk of fluorosis is of particular concern, the fluoride level of toothpaste for young children is recommended to be lower than 1,000ppm. However, for children considered to be at high risk of tooth decay by their dentist, the benefit to health of preventing decay may outweigh the risk of fluorosis. In such circumstances, careful brushing by parents/</a:t>
            </a:r>
            <a:r>
              <a:rPr lang="en-US" altLang="zh-TW" sz="1300" dirty="0" err="1"/>
              <a:t>carers</a:t>
            </a:r>
            <a:r>
              <a:rPr lang="en-US" altLang="zh-TW" sz="1300" dirty="0"/>
              <a:t> with toothpastes containing higher levels of fluoride would be beneficial. The risk of fluorosis from ingesting too much fluoride are linked much more to the </a:t>
            </a:r>
            <a:r>
              <a:rPr lang="en-US" altLang="zh-TW" sz="1300" u="sng" dirty="0"/>
              <a:t>amount </a:t>
            </a:r>
            <a:r>
              <a:rPr lang="en-US" altLang="zh-TW" sz="1300" dirty="0"/>
              <a:t>of toothpaste that is used, than to the concentration. Risks of aesthetically challenging fluorosis to permanent incisors are relevant only to ingestion of fluoride by those under three years old. Calcification of the crowns of these teeth is complete by 30 months. Risks of aesthetically challenging fluorosis to premolars are only relevant to those aged under six years as calcification of the crowns of these teeth is complete by this age. A research study investigated the concentration and amount of toothpaste used by children aged one to two years. This showed that the ingestion of fluoride among children who used a large amount of paste could be as much as twenty times higher than that for children who used only a small amount. In contrast there was only a four fold difference in the amount of fluoride ingested between those who used a low fluoride toothpaste and those using one containing 1,450 ppm. See figure 3.1. Putting these pieces of evidence together shows that the best combination is to use higher concentration toothpaste in very small quantities for children aged six years and below. For this reason parents should be shown how small an amount to use and they should ensure their children do not eat or lick the toothpaste.</a:t>
            </a:r>
          </a:p>
          <a:p>
            <a:r>
              <a:rPr lang="en-US" altLang="zh-TW" sz="1300" u="sng" dirty="0"/>
              <a:t>2014p.70 (Section 6): </a:t>
            </a:r>
            <a:r>
              <a:rPr lang="en-US" altLang="zh-TW" sz="1300" dirty="0"/>
              <a:t>Professional action for high risk patients. use toothpaste containing at least 1,450 ppm twice daily (</a:t>
            </a:r>
            <a:r>
              <a:rPr lang="en-US" altLang="zh-TW" sz="1300" dirty="0" err="1"/>
              <a:t>Lussi</a:t>
            </a:r>
            <a:r>
              <a:rPr lang="en-US" altLang="zh-TW" sz="1300" dirty="0"/>
              <a:t> et al., 2006).</a:t>
            </a:r>
          </a:p>
          <a:p>
            <a:endParaRPr lang="en-US" altLang="zh-TW" sz="1300" dirty="0"/>
          </a:p>
          <a:p>
            <a:endParaRPr lang="en-US" altLang="zh-TW" sz="1300" dirty="0"/>
          </a:p>
          <a:p>
            <a:endParaRPr lang="en-US" altLang="zh-TW" sz="1300" dirty="0"/>
          </a:p>
          <a:p>
            <a:endParaRPr lang="en-US" altLang="zh-TW" sz="1300" dirty="0"/>
          </a:p>
          <a:p>
            <a:endParaRPr lang="en-US" altLang="zh-TW" sz="1300" dirty="0"/>
          </a:p>
          <a:p>
            <a:endParaRPr lang="en-US" altLang="zh-TW" sz="1300" dirty="0"/>
          </a:p>
          <a:p>
            <a:r>
              <a:rPr lang="en-US" altLang="zh-TW" sz="1300" dirty="0"/>
              <a:t> </a:t>
            </a:r>
          </a:p>
          <a:p>
            <a:endParaRPr lang="en-US" altLang="zh-TW" sz="1300" dirty="0"/>
          </a:p>
          <a:p>
            <a:endParaRPr lang="en-US" altLang="zh-TW" sz="1300" dirty="0"/>
          </a:p>
          <a:p>
            <a:r>
              <a:rPr lang="en-US" altLang="zh-TW" sz="1300" dirty="0"/>
              <a:t>	</a:t>
            </a:r>
          </a:p>
          <a:p>
            <a:pPr defTabSz="990478">
              <a:defRPr/>
            </a:pPr>
            <a:r>
              <a:rPr lang="zh-TW" altLang="en-US" sz="1300" dirty="0"/>
              <a:t>	</a:t>
            </a:r>
          </a:p>
          <a:p>
            <a:endParaRPr lang="zh-TW" altLang="en-US" sz="1300" dirty="0"/>
          </a:p>
          <a:p>
            <a:r>
              <a:rPr lang="en-US" altLang="zh-TW" sz="1300" dirty="0"/>
              <a:t> 	</a:t>
            </a:r>
          </a:p>
          <a:p>
            <a:endParaRPr lang="en-US" altLang="zh-TW" sz="1300" dirty="0"/>
          </a:p>
        </p:txBody>
      </p:sp>
      <p:sp>
        <p:nvSpPr>
          <p:cNvPr id="4" name="投影片編號版面配置區 3"/>
          <p:cNvSpPr>
            <a:spLocks noGrp="1"/>
          </p:cNvSpPr>
          <p:nvPr>
            <p:ph type="sldNum" sz="quarter" idx="10"/>
          </p:nvPr>
        </p:nvSpPr>
        <p:spPr/>
        <p:txBody>
          <a:bodyPr/>
          <a:lstStyle/>
          <a:p>
            <a:fld id="{75F79B99-D097-44EC-8A47-FDEBDB4B2FBD}" type="slidenum">
              <a:rPr lang="zh-TW" altLang="en-US" smtClean="0"/>
              <a:t>21</a:t>
            </a:fld>
            <a:endParaRPr lang="zh-TW" altLang="en-US"/>
          </a:p>
        </p:txBody>
      </p:sp>
    </p:spTree>
    <p:extLst>
      <p:ext uri="{BB962C8B-B14F-4D97-AF65-F5344CB8AC3E}">
        <p14:creationId xmlns:p14="http://schemas.microsoft.com/office/powerpoint/2010/main" val="372827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一般不建議六歲以下的孩童使用含氟漱口水</a:t>
            </a:r>
            <a:r>
              <a:rPr lang="en-US" altLang="zh-TW" u="sng" dirty="0">
                <a:solidFill>
                  <a:srgbClr val="FF0000"/>
                </a:solidFill>
              </a:rPr>
              <a:t>(ref=?)</a:t>
            </a:r>
          </a:p>
          <a:p>
            <a:r>
              <a:rPr lang="en-US" altLang="zh-TW" u="sng" dirty="0">
                <a:solidFill>
                  <a:srgbClr val="FF0000"/>
                </a:solidFill>
              </a:rPr>
              <a:t>2014p.8 (Section 1): </a:t>
            </a:r>
            <a:r>
              <a:rPr lang="en-US" altLang="zh-TW" sz="1300" dirty="0"/>
              <a:t>Prevention of caries in children aged from 7 years and young adults-Those giving concern to their dentist-(</a:t>
            </a:r>
            <a:r>
              <a:rPr lang="en-US" altLang="zh-TW" sz="1300" dirty="0" err="1"/>
              <a:t>eg</a:t>
            </a:r>
            <a:r>
              <a:rPr lang="en-US" altLang="zh-TW" sz="1300" dirty="0"/>
              <a:t>, those with obvious current active caries, those with </a:t>
            </a:r>
            <a:r>
              <a:rPr lang="en-US" altLang="zh-TW" sz="1300" dirty="0" err="1"/>
              <a:t>ortho</a:t>
            </a:r>
            <a:r>
              <a:rPr lang="en-US" altLang="zh-TW" sz="1300" dirty="0"/>
              <a:t> appliances, dry mouth, other predisposing factors, those with special needs)-Use a flu(</a:t>
            </a:r>
            <a:r>
              <a:rPr lang="en-US" altLang="zh-TW" sz="1300" dirty="0" err="1"/>
              <a:t>oride</a:t>
            </a:r>
            <a:r>
              <a:rPr lang="en-US" altLang="zh-TW" sz="1300" dirty="0"/>
              <a:t> mouth rinse daily (0.05% </a:t>
            </a:r>
            <a:r>
              <a:rPr lang="en-US" altLang="zh-TW" sz="1300" dirty="0" err="1"/>
              <a:t>NaF</a:t>
            </a:r>
            <a:r>
              <a:rPr lang="en-US" altLang="zh-TW" sz="1300" dirty="0"/>
              <a:t>-) at a different time to brushing(EB=I). </a:t>
            </a:r>
            <a:r>
              <a:rPr lang="en-US" altLang="zh-TW" sz="1300" b="1" dirty="0"/>
              <a:t>Professional intervention</a:t>
            </a:r>
            <a:r>
              <a:rPr lang="en-US" altLang="zh-TW" sz="1300" dirty="0"/>
              <a:t>: For those 8 years upwards with active caries prescribe daily fluoride rinse (EB=I).</a:t>
            </a:r>
          </a:p>
          <a:p>
            <a:r>
              <a:rPr lang="en-US" altLang="zh-TW" sz="1300" u="sng" dirty="0"/>
              <a:t>2014p.9 (Section 1): </a:t>
            </a:r>
            <a:r>
              <a:rPr lang="en-US" altLang="zh-TW" sz="1300" dirty="0"/>
              <a:t>Prevention of caries in adults-Those giving concern to their dentist (</a:t>
            </a:r>
            <a:r>
              <a:rPr lang="en-US" altLang="zh-TW" sz="1300" dirty="0" err="1"/>
              <a:t>eg</a:t>
            </a:r>
            <a:r>
              <a:rPr lang="en-US" altLang="zh-TW" sz="1300" dirty="0"/>
              <a:t>. with obvious current active caries, dry mouth, other predisposing factors, those with special needs: Use a fluoride </a:t>
            </a:r>
            <a:r>
              <a:rPr lang="en-US" altLang="zh-TW" sz="1300" dirty="0" err="1"/>
              <a:t>mouthrinse</a:t>
            </a:r>
            <a:r>
              <a:rPr lang="en-US" altLang="zh-TW" sz="1300" dirty="0"/>
              <a:t> daily (0.05% </a:t>
            </a:r>
            <a:r>
              <a:rPr lang="en-US" altLang="zh-TW" sz="1300" dirty="0" err="1"/>
              <a:t>NaF</a:t>
            </a:r>
            <a:r>
              <a:rPr lang="en-US" altLang="zh-TW" sz="1300" dirty="0"/>
              <a:t>-) at a different time to brushing (EB=I). </a:t>
            </a:r>
            <a:r>
              <a:rPr lang="en-US" altLang="zh-TW" sz="1300" b="1" dirty="0"/>
              <a:t>Professional intervention</a:t>
            </a:r>
            <a:r>
              <a:rPr lang="en-US" altLang="zh-TW" sz="1300" dirty="0"/>
              <a:t>: For those with active coronal or root caries prescribe daily fluoride rinse (EB=I).</a:t>
            </a:r>
          </a:p>
          <a:p>
            <a:r>
              <a:rPr lang="en-US" altLang="zh-TW" sz="1300" u="sng" dirty="0"/>
              <a:t>2014p.18 (Section 2): </a:t>
            </a:r>
            <a:r>
              <a:rPr lang="en-US" altLang="zh-TW" sz="1300" dirty="0"/>
              <a:t>rinsing with water, mouthwashes or mouth rinses (including fluoride rinses) immediately after </a:t>
            </a:r>
            <a:r>
              <a:rPr lang="en-US" altLang="zh-TW" sz="1300" dirty="0" err="1"/>
              <a:t>toothbrushing</a:t>
            </a:r>
            <a:r>
              <a:rPr lang="en-US" altLang="zh-TW" sz="1300" dirty="0"/>
              <a:t> will wash away the concentrated fluoride in the remaining toothpaste, thus diluting it and reducing its preventive effects. For this reason rinsing after </a:t>
            </a:r>
            <a:r>
              <a:rPr lang="en-US" altLang="zh-TW" sz="1300" dirty="0" err="1"/>
              <a:t>toothbrushing</a:t>
            </a:r>
            <a:r>
              <a:rPr lang="en-US" altLang="zh-TW" sz="1300" dirty="0"/>
              <a:t> should be discouraged.</a:t>
            </a:r>
          </a:p>
          <a:p>
            <a:r>
              <a:rPr lang="en-US" altLang="zh-TW" sz="1300" dirty="0"/>
              <a:t>2014p.19: (Section 3): Milk fluoridation: There are a few schemes in England which supply children with fluoridated milk at school. They are provided in areas which are </a:t>
            </a:r>
            <a:r>
              <a:rPr lang="en-US" altLang="zh-TW" sz="1300" u="sng" dirty="0"/>
              <a:t>not </a:t>
            </a:r>
            <a:r>
              <a:rPr lang="en-US" altLang="zh-TW" sz="1300" dirty="0"/>
              <a:t>fluoridated and where levels of caries are high. Children should not take part if they have fluoride tablets or fluoride rinse on a daily basis.</a:t>
            </a:r>
          </a:p>
          <a:p>
            <a:r>
              <a:rPr lang="en-US" altLang="zh-TW" sz="1300" u="sng" dirty="0"/>
              <a:t>2014p.30-31 (Section 3): </a:t>
            </a:r>
            <a:r>
              <a:rPr lang="en-US" altLang="zh-TW" sz="1300" dirty="0"/>
              <a:t>Use of additional fluoride-Fluoride rinses: These can be prescribed for patients aged eight years and above, for daily use, in addition to twice daily brushing with toothpaste containing at least 1,350ppm fluoride. Rinses require patient compliance and should be used at a different time to </a:t>
            </a:r>
            <a:r>
              <a:rPr lang="en-US" altLang="zh-TW" sz="1300" dirty="0" err="1"/>
              <a:t>toothbrushing</a:t>
            </a:r>
            <a:r>
              <a:rPr lang="en-US" altLang="zh-TW" sz="1300" dirty="0"/>
              <a:t> to maximize the topical effect, which relates to frequency of availability. Rinsing, even with a fluoride rinse immediately after brushing will reduce the beneficial effects of fluoride toothpaste. Fluoride in toothpaste (1,000-1,500 ppm) is at a higher concentration compared with fluoride rinses (225 ppm) and so is more effective if retained in the mouth, rather than being diluted or washed away by rinses. </a:t>
            </a:r>
          </a:p>
          <a:p>
            <a:r>
              <a:rPr lang="en-US" altLang="zh-TW" sz="1300" dirty="0"/>
              <a:t>2014p.46 (Section 6): 3. Managing risk factors-Medications-Action: oral hygiene – consider short-term use of chlorhexidine </a:t>
            </a:r>
            <a:r>
              <a:rPr lang="en-US" altLang="zh-TW" sz="1300" dirty="0" err="1"/>
              <a:t>mouthrinse</a:t>
            </a:r>
            <a:r>
              <a:rPr lang="en-US" altLang="zh-TW" sz="1300" dirty="0"/>
              <a:t> in addition to usual plaque control.</a:t>
            </a:r>
          </a:p>
        </p:txBody>
      </p:sp>
      <p:sp>
        <p:nvSpPr>
          <p:cNvPr id="4" name="投影片編號版面配置區 3"/>
          <p:cNvSpPr>
            <a:spLocks noGrp="1"/>
          </p:cNvSpPr>
          <p:nvPr>
            <p:ph type="sldNum" sz="quarter" idx="10"/>
          </p:nvPr>
        </p:nvSpPr>
        <p:spPr/>
        <p:txBody>
          <a:bodyPr/>
          <a:lstStyle/>
          <a:p>
            <a:fld id="{75F79B99-D097-44EC-8A47-FDEBDB4B2FBD}" type="slidenum">
              <a:rPr lang="zh-TW" altLang="en-US" smtClean="0"/>
              <a:t>22</a:t>
            </a:fld>
            <a:endParaRPr lang="zh-TW" altLang="en-US"/>
          </a:p>
        </p:txBody>
      </p:sp>
    </p:spTree>
    <p:extLst>
      <p:ext uri="{BB962C8B-B14F-4D97-AF65-F5344CB8AC3E}">
        <p14:creationId xmlns:p14="http://schemas.microsoft.com/office/powerpoint/2010/main" val="28734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D177AE8-3B55-4099-830E-0132446DAA48}" type="datetimeFigureOut">
              <a:rPr lang="zh-TW" altLang="en-US" smtClean="0"/>
              <a:t>2023/5/18</a:t>
            </a:fld>
            <a:endParaRPr lang="zh-TW"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8FF62EA-2BE1-466D-829F-E16403A2A8EE}" type="slidenum">
              <a:rPr lang="zh-TW" altLang="en-US" smtClean="0"/>
              <a:t>‹#›</a:t>
            </a:fld>
            <a:endParaRPr lang="zh-TW"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02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D177AE8-3B55-4099-830E-0132446DAA48}" type="datetimeFigureOut">
              <a:rPr lang="zh-TW" altLang="en-US" smtClean="0"/>
              <a:t>2023/5/18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FF62EA-2BE1-466D-829F-E16403A2A8EE}" type="slidenum">
              <a:rPr lang="zh-TW" altLang="en-US" smtClean="0"/>
              <a:t>‹#›</a:t>
            </a:fld>
            <a:endParaRPr lang="zh-TW" altLang="en-US"/>
          </a:p>
        </p:txBody>
      </p:sp>
    </p:spTree>
    <p:extLst>
      <p:ext uri="{BB962C8B-B14F-4D97-AF65-F5344CB8AC3E}">
        <p14:creationId xmlns:p14="http://schemas.microsoft.com/office/powerpoint/2010/main" val="272665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D177AE8-3B55-4099-830E-0132446DAA48}" type="datetimeFigureOut">
              <a:rPr lang="zh-TW" altLang="en-US" smtClean="0"/>
              <a:t>2023/5/18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FF62EA-2BE1-466D-829F-E16403A2A8EE}" type="slidenum">
              <a:rPr lang="zh-TW" altLang="en-US" smtClean="0"/>
              <a:t>‹#›</a:t>
            </a:fld>
            <a:endParaRPr lang="zh-TW" altLang="en-US"/>
          </a:p>
        </p:txBody>
      </p:sp>
    </p:spTree>
    <p:extLst>
      <p:ext uri="{BB962C8B-B14F-4D97-AF65-F5344CB8AC3E}">
        <p14:creationId xmlns:p14="http://schemas.microsoft.com/office/powerpoint/2010/main" val="334544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D177AE8-3B55-4099-830E-0132446DAA48}" type="datetimeFigureOut">
              <a:rPr lang="zh-TW" altLang="en-US" smtClean="0"/>
              <a:t>2023/5/18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FF62EA-2BE1-466D-829F-E16403A2A8EE}" type="slidenum">
              <a:rPr lang="zh-TW" altLang="en-US" smtClean="0"/>
              <a:t>‹#›</a:t>
            </a:fld>
            <a:endParaRPr lang="zh-TW" altLang="en-US"/>
          </a:p>
        </p:txBody>
      </p:sp>
    </p:spTree>
    <p:extLst>
      <p:ext uri="{BB962C8B-B14F-4D97-AF65-F5344CB8AC3E}">
        <p14:creationId xmlns:p14="http://schemas.microsoft.com/office/powerpoint/2010/main" val="6838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D177AE8-3B55-4099-830E-0132446DAA48}" type="datetimeFigureOut">
              <a:rPr lang="zh-TW" altLang="en-US" smtClean="0"/>
              <a:t>2023/5/18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FF62EA-2BE1-466D-829F-E16403A2A8EE}" type="slidenum">
              <a:rPr lang="zh-TW" altLang="en-US" smtClean="0"/>
              <a:t>‹#›</a:t>
            </a:fld>
            <a:endParaRPr lang="zh-TW"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45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6D177AE8-3B55-4099-830E-0132446DAA48}" type="datetimeFigureOut">
              <a:rPr lang="zh-TW" altLang="en-US" smtClean="0"/>
              <a:t>2023/5/18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8FF62EA-2BE1-466D-829F-E16403A2A8EE}" type="slidenum">
              <a:rPr lang="zh-TW" altLang="en-US" smtClean="0"/>
              <a:t>‹#›</a:t>
            </a:fld>
            <a:endParaRPr lang="zh-TW" altLang="en-US"/>
          </a:p>
        </p:txBody>
      </p:sp>
    </p:spTree>
    <p:extLst>
      <p:ext uri="{BB962C8B-B14F-4D97-AF65-F5344CB8AC3E}">
        <p14:creationId xmlns:p14="http://schemas.microsoft.com/office/powerpoint/2010/main" val="1686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D177AE8-3B55-4099-830E-0132446DAA48}" type="datetimeFigureOut">
              <a:rPr lang="zh-TW" altLang="en-US" smtClean="0"/>
              <a:t>2023/5/18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8FF62EA-2BE1-466D-829F-E16403A2A8EE}" type="slidenum">
              <a:rPr lang="zh-TW" altLang="en-US" smtClean="0"/>
              <a:t>‹#›</a:t>
            </a:fld>
            <a:endParaRPr lang="zh-TW" altLang="en-US"/>
          </a:p>
        </p:txBody>
      </p:sp>
    </p:spTree>
    <p:extLst>
      <p:ext uri="{BB962C8B-B14F-4D97-AF65-F5344CB8AC3E}">
        <p14:creationId xmlns:p14="http://schemas.microsoft.com/office/powerpoint/2010/main" val="308741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D177AE8-3B55-4099-830E-0132446DAA48}" type="datetimeFigureOut">
              <a:rPr lang="zh-TW" altLang="en-US" smtClean="0"/>
              <a:t>2023/5/18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8FF62EA-2BE1-466D-829F-E16403A2A8EE}" type="slidenum">
              <a:rPr lang="zh-TW" altLang="en-US" smtClean="0"/>
              <a:t>‹#›</a:t>
            </a:fld>
            <a:endParaRPr lang="zh-TW" altLang="en-US"/>
          </a:p>
        </p:txBody>
      </p:sp>
    </p:spTree>
    <p:extLst>
      <p:ext uri="{BB962C8B-B14F-4D97-AF65-F5344CB8AC3E}">
        <p14:creationId xmlns:p14="http://schemas.microsoft.com/office/powerpoint/2010/main" val="390133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77AE8-3B55-4099-830E-0132446DAA48}" type="datetimeFigureOut">
              <a:rPr lang="zh-TW" altLang="en-US" smtClean="0"/>
              <a:t>2023/5/18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8FF62EA-2BE1-466D-829F-E16403A2A8EE}" type="slidenum">
              <a:rPr lang="zh-TW" altLang="en-US" smtClean="0"/>
              <a:t>‹#›</a:t>
            </a:fld>
            <a:endParaRPr lang="zh-TW" altLang="en-US"/>
          </a:p>
        </p:txBody>
      </p:sp>
    </p:spTree>
    <p:extLst>
      <p:ext uri="{BB962C8B-B14F-4D97-AF65-F5344CB8AC3E}">
        <p14:creationId xmlns:p14="http://schemas.microsoft.com/office/powerpoint/2010/main" val="1791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6D177AE8-3B55-4099-830E-0132446DAA48}" type="datetimeFigureOut">
              <a:rPr lang="zh-TW" altLang="en-US" smtClean="0"/>
              <a:t>2023/5/18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8FF62EA-2BE1-466D-829F-E16403A2A8EE}" type="slidenum">
              <a:rPr lang="zh-TW" altLang="en-US" smtClean="0"/>
              <a:t>‹#›</a:t>
            </a:fld>
            <a:endParaRPr lang="zh-TW" altLang="en-US"/>
          </a:p>
        </p:txBody>
      </p:sp>
    </p:spTree>
    <p:extLst>
      <p:ext uri="{BB962C8B-B14F-4D97-AF65-F5344CB8AC3E}">
        <p14:creationId xmlns:p14="http://schemas.microsoft.com/office/powerpoint/2010/main" val="10694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6D177AE8-3B55-4099-830E-0132446DAA48}" type="datetimeFigureOut">
              <a:rPr lang="zh-TW" altLang="en-US" smtClean="0"/>
              <a:t>2023/5/18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8FF62EA-2BE1-466D-829F-E16403A2A8EE}" type="slidenum">
              <a:rPr lang="zh-TW" altLang="en-US" smtClean="0"/>
              <a:t>‹#›</a:t>
            </a:fld>
            <a:endParaRPr lang="zh-TW" altLang="en-US"/>
          </a:p>
        </p:txBody>
      </p:sp>
    </p:spTree>
    <p:extLst>
      <p:ext uri="{BB962C8B-B14F-4D97-AF65-F5344CB8AC3E}">
        <p14:creationId xmlns:p14="http://schemas.microsoft.com/office/powerpoint/2010/main" val="267693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D177AE8-3B55-4099-830E-0132446DAA48}" type="datetimeFigureOut">
              <a:rPr lang="zh-TW" altLang="en-US" smtClean="0"/>
              <a:t>2023/5/18</a:t>
            </a:fld>
            <a:endParaRPr lang="zh-TW"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zh-TW"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8FF62EA-2BE1-466D-829F-E16403A2A8EE}" type="slidenum">
              <a:rPr lang="zh-TW" altLang="en-US" smtClean="0"/>
              <a:t>‹#›</a:t>
            </a:fld>
            <a:endParaRPr lang="zh-TW" altLang="en-US"/>
          </a:p>
        </p:txBody>
      </p:sp>
    </p:spTree>
    <p:extLst>
      <p:ext uri="{BB962C8B-B14F-4D97-AF65-F5344CB8AC3E}">
        <p14:creationId xmlns:p14="http://schemas.microsoft.com/office/powerpoint/2010/main" val="1796365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8" Type="http://schemas.openxmlformats.org/officeDocument/2006/relationships/hyperlink" Target="http://luycpedodentist.blogspot.tw/2017/03/child-toothpaste.html" TargetMode="External"/><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5.jpg"/><Relationship Id="rId4" Type="http://schemas.openxmlformats.org/officeDocument/2006/relationships/image" Target="../media/image7.png"/><Relationship Id="rId9" Type="http://schemas.openxmlformats.org/officeDocument/2006/relationships/hyperlink" Target="http://luycpedodentist.blogspot.tw/2018/01/ChildrenToothpaste.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jJ--IuuZkqo" TargetMode="External"/><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hyperlink" Target="https://www.youtube.com/watch?v=Jxwdr4I3P7E&amp;t=1s" TargetMode="External"/><Relationship Id="rId1" Type="http://schemas.openxmlformats.org/officeDocument/2006/relationships/slideLayout" Target="../slideLayouts/slideLayout2.xml"/><Relationship Id="rId6" Type="http://schemas.openxmlformats.org/officeDocument/2006/relationships/hyperlink" Target="https://www.youtube.com/watch?v=FVoXAdPV8pY" TargetMode="External"/><Relationship Id="rId5" Type="http://schemas.openxmlformats.org/officeDocument/2006/relationships/image" Target="../media/image54.png"/><Relationship Id="rId4" Type="http://schemas.openxmlformats.org/officeDocument/2006/relationships/hyperlink" Target="https://www.youtube.com/watch?v=b8FDQ3uR9Ro&amp;t=2s" TargetMode="External"/><Relationship Id="rId9"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217933" y="204974"/>
            <a:ext cx="11755232" cy="6477180"/>
          </a:xfrm>
          <a:prstGeom prst="rect">
            <a:avLst/>
          </a:prstGeom>
        </p:spPr>
      </p:pic>
      <p:sp>
        <p:nvSpPr>
          <p:cNvPr id="2" name="標題 1"/>
          <p:cNvSpPr>
            <a:spLocks noGrp="1"/>
          </p:cNvSpPr>
          <p:nvPr>
            <p:ph type="ctrTitle" idx="4294967295"/>
          </p:nvPr>
        </p:nvSpPr>
        <p:spPr>
          <a:xfrm>
            <a:off x="2875945" y="1599710"/>
            <a:ext cx="6550269" cy="1649656"/>
          </a:xfrm>
        </p:spPr>
        <p:txBody>
          <a:bodyPr>
            <a:normAutofit/>
          </a:bodyPr>
          <a:lstStyle/>
          <a:p>
            <a:r>
              <a:rPr lang="zh-TW" altLang="en-US" sz="6600" b="1" dirty="0" smtClean="0">
                <a:ln w="0"/>
                <a:latin typeface="微軟正黑體" panose="020B0604030504040204" pitchFamily="34" charset="-120"/>
                <a:ea typeface="微軟正黑體" panose="020B0604030504040204" pitchFamily="34" charset="-120"/>
              </a:rPr>
              <a:t>潔牙和牙線操作</a:t>
            </a:r>
            <a:endParaRPr lang="zh-TW" altLang="en-US" sz="6600" b="1" dirty="0">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4294967295"/>
          </p:nvPr>
        </p:nvSpPr>
        <p:spPr>
          <a:xfrm>
            <a:off x="3110728" y="4301603"/>
            <a:ext cx="4657422" cy="1415207"/>
          </a:xfrm>
        </p:spPr>
        <p:txBody>
          <a:bodyPr>
            <a:normAutofit/>
          </a:bodyPr>
          <a:lstStyle/>
          <a:p>
            <a:pPr marL="0" indent="0" algn="r">
              <a:buFont typeface="Arial" panose="020B0604020202020204" pitchFamily="34" charset="0"/>
              <a:buNone/>
            </a:pPr>
            <a:r>
              <a:rPr lang="zh-TW" altLang="en-US" sz="2000" dirty="0" smtClean="0">
                <a:latin typeface="微軟正黑體" panose="020B0604030504040204" pitchFamily="34" charset="-120"/>
                <a:ea typeface="微軟正黑體" panose="020B0604030504040204" pitchFamily="34" charset="-120"/>
              </a:rPr>
              <a:t>資料來源：</a:t>
            </a:r>
            <a:endParaRPr lang="en-US" altLang="zh-TW" sz="2000" dirty="0" smtClean="0">
              <a:latin typeface="微軟正黑體" panose="020B0604030504040204" pitchFamily="34" charset="-120"/>
              <a:ea typeface="微軟正黑體" panose="020B0604030504040204" pitchFamily="34" charset="-120"/>
            </a:endParaRPr>
          </a:p>
          <a:p>
            <a:pPr marL="0" indent="0" algn="r">
              <a:buFont typeface="Arial" panose="020B0604020202020204" pitchFamily="34" charset="0"/>
              <a:buNone/>
            </a:pPr>
            <a:r>
              <a:rPr lang="zh-TW" altLang="en-US" sz="2000" b="1" dirty="0" smtClean="0">
                <a:latin typeface="微軟正黑體" panose="020B0604030504040204" pitchFamily="34" charset="-120"/>
                <a:ea typeface="微軟正黑體" panose="020B0604030504040204" pitchFamily="34" charset="-120"/>
              </a:rPr>
              <a:t>郭</a:t>
            </a:r>
            <a:r>
              <a:rPr lang="zh-TW" altLang="en-US" sz="2000" b="1" dirty="0">
                <a:latin typeface="微軟正黑體" panose="020B0604030504040204" pitchFamily="34" charset="-120"/>
                <a:ea typeface="微軟正黑體" panose="020B0604030504040204" pitchFamily="34" charset="-120"/>
              </a:rPr>
              <a:t>念愉 口腔諮詢</a:t>
            </a:r>
            <a:r>
              <a:rPr lang="zh-TW" altLang="en-US" sz="2000" b="1" dirty="0" smtClean="0">
                <a:latin typeface="微軟正黑體" panose="020B0604030504040204" pitchFamily="34" charset="-120"/>
                <a:ea typeface="微軟正黑體" panose="020B0604030504040204" pitchFamily="34" charset="-120"/>
              </a:rPr>
              <a:t>師</a:t>
            </a:r>
            <a:endParaRPr lang="en-US" altLang="zh-TW" sz="2000" dirty="0">
              <a:latin typeface="微軟正黑體" panose="020B0604030504040204" pitchFamily="34" charset="-120"/>
              <a:ea typeface="微軟正黑體" panose="020B0604030504040204" pitchFamily="34" charset="-120"/>
            </a:endParaRPr>
          </a:p>
          <a:p>
            <a:pPr marL="0" indent="0" algn="r">
              <a:buFont typeface="Arial" panose="020B0604020202020204" pitchFamily="34" charset="0"/>
              <a:buNone/>
            </a:pPr>
            <a:r>
              <a:rPr lang="zh-TW" altLang="en-US" sz="2000" dirty="0">
                <a:latin typeface="微軟正黑體" panose="020B0604030504040204" pitchFamily="34" charset="-120"/>
                <a:ea typeface="微軟正黑體" panose="020B0604030504040204" pitchFamily="34" charset="-120"/>
              </a:rPr>
              <a:t>學幼童口腔保健計畫口腔保健</a:t>
            </a:r>
            <a:r>
              <a:rPr lang="zh-TW" altLang="en-US" sz="2000" dirty="0" smtClean="0">
                <a:latin typeface="微軟正黑體" panose="020B0604030504040204" pitchFamily="34" charset="-120"/>
                <a:ea typeface="微軟正黑體" panose="020B0604030504040204" pitchFamily="34" charset="-120"/>
              </a:rPr>
              <a:t>指導員</a:t>
            </a:r>
            <a:endParaRPr lang="zh-TW" altLang="en-US" sz="2000" dirty="0">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8318404" y="3863217"/>
            <a:ext cx="3272874" cy="2639697"/>
            <a:chOff x="5783606" y="3912982"/>
            <a:chExt cx="3272874" cy="2639697"/>
          </a:xfrm>
        </p:grpSpPr>
        <p:pic>
          <p:nvPicPr>
            <p:cNvPr id="8" name="圖片 7"/>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373006" y="5247637"/>
              <a:ext cx="1305042" cy="1305042"/>
            </a:xfrm>
            <a:prstGeom prst="rect">
              <a:avLst/>
            </a:prstGeom>
          </p:spPr>
        </p:pic>
        <p:sp>
          <p:nvSpPr>
            <p:cNvPr id="9" name="雲朵形圖說文字 8"/>
            <p:cNvSpPr/>
            <p:nvPr/>
          </p:nvSpPr>
          <p:spPr>
            <a:xfrm>
              <a:off x="5858390" y="4334936"/>
              <a:ext cx="1058416" cy="750221"/>
            </a:xfrm>
            <a:prstGeom prst="cloudCallout">
              <a:avLst>
                <a:gd name="adj1" fmla="val 96031"/>
                <a:gd name="adj2" fmla="val 1073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0" name="群組 9"/>
            <p:cNvGrpSpPr/>
            <p:nvPr/>
          </p:nvGrpSpPr>
          <p:grpSpPr>
            <a:xfrm>
              <a:off x="8017314" y="4036226"/>
              <a:ext cx="1039166" cy="843908"/>
              <a:chOff x="7277251" y="3767527"/>
              <a:chExt cx="1039166" cy="843908"/>
            </a:xfrm>
          </p:grpSpPr>
          <p:sp>
            <p:nvSpPr>
              <p:cNvPr id="17" name="雲朵形圖說文字 16"/>
              <p:cNvSpPr/>
              <p:nvPr/>
            </p:nvSpPr>
            <p:spPr>
              <a:xfrm>
                <a:off x="7277251" y="3767527"/>
                <a:ext cx="1039166" cy="843908"/>
              </a:xfrm>
              <a:prstGeom prst="cloudCallout">
                <a:avLst>
                  <a:gd name="adj1" fmla="val -43292"/>
                  <a:gd name="adj2" fmla="val 10915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8" name="圖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28" y="3887745"/>
                <a:ext cx="544966" cy="544966"/>
              </a:xfrm>
              <a:prstGeom prst="rect">
                <a:avLst/>
              </a:prstGeom>
            </p:spPr>
          </p:pic>
        </p:grpSp>
        <p:sp>
          <p:nvSpPr>
            <p:cNvPr id="11" name="雲朵形圖說文字 10"/>
            <p:cNvSpPr/>
            <p:nvPr/>
          </p:nvSpPr>
          <p:spPr>
            <a:xfrm>
              <a:off x="6891416" y="3912982"/>
              <a:ext cx="1096615" cy="843908"/>
            </a:xfrm>
            <a:prstGeom prst="cloudCallout">
              <a:avLst>
                <a:gd name="adj1" fmla="val 30208"/>
                <a:gd name="adj2" fmla="val 1191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p:cNvPicPr>
              <a:picLocks noChangeAspect="1"/>
            </p:cNvPicPr>
            <p:nvPr/>
          </p:nvPicPr>
          <p:blipFill rotWithShape="1">
            <a:blip r:embed="rId6" cstate="print">
              <a:extLst>
                <a:ext uri="{28A0092B-C50C-407E-A947-70E740481C1C}">
                  <a14:useLocalDpi xmlns:a14="http://schemas.microsoft.com/office/drawing/2010/main" val="0"/>
                </a:ext>
              </a:extLst>
            </a:blip>
            <a:srcRect l="15396" t="12629" r="40312" b="-1213"/>
            <a:stretch/>
          </p:blipFill>
          <p:spPr>
            <a:xfrm rot="-1020000">
              <a:off x="7278826" y="4016232"/>
              <a:ext cx="335137" cy="670273"/>
            </a:xfrm>
            <a:prstGeom prst="rect">
              <a:avLst/>
            </a:prstGeom>
          </p:spPr>
        </p:pic>
        <p:pic>
          <p:nvPicPr>
            <p:cNvPr id="13" name="圖片 12"/>
            <p:cNvPicPr>
              <a:picLocks noChangeAspect="1"/>
            </p:cNvPicPr>
            <p:nvPr/>
          </p:nvPicPr>
          <p:blipFill rotWithShape="1">
            <a:blip r:embed="rId7" cstate="print">
              <a:extLst>
                <a:ext uri="{28A0092B-C50C-407E-A947-70E740481C1C}">
                  <a14:useLocalDpi xmlns:a14="http://schemas.microsoft.com/office/drawing/2010/main" val="0"/>
                </a:ext>
              </a:extLst>
            </a:blip>
            <a:srcRect l="59689" r="8475"/>
            <a:stretch/>
          </p:blipFill>
          <p:spPr>
            <a:xfrm rot="2100000">
              <a:off x="6308384" y="4429492"/>
              <a:ext cx="205668" cy="646041"/>
            </a:xfrm>
            <a:prstGeom prst="rect">
              <a:avLst/>
            </a:prstGeom>
          </p:spPr>
        </p:pic>
        <p:grpSp>
          <p:nvGrpSpPr>
            <p:cNvPr id="14" name="群組 13"/>
            <p:cNvGrpSpPr/>
            <p:nvPr/>
          </p:nvGrpSpPr>
          <p:grpSpPr>
            <a:xfrm>
              <a:off x="5783606" y="5631606"/>
              <a:ext cx="1072411" cy="801309"/>
              <a:chOff x="1581189" y="5908127"/>
              <a:chExt cx="1039166" cy="843908"/>
            </a:xfrm>
          </p:grpSpPr>
          <p:sp>
            <p:nvSpPr>
              <p:cNvPr id="15" name="雲朵形圖說文字 14"/>
              <p:cNvSpPr/>
              <p:nvPr/>
            </p:nvSpPr>
            <p:spPr>
              <a:xfrm>
                <a:off x="1581189" y="5908127"/>
                <a:ext cx="1039166" cy="843908"/>
              </a:xfrm>
              <a:prstGeom prst="cloudCallout">
                <a:avLst>
                  <a:gd name="adj1" fmla="val 97961"/>
                  <a:gd name="adj2" fmla="val -291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8055" y="6094314"/>
                <a:ext cx="471532" cy="471532"/>
              </a:xfrm>
              <a:prstGeom prst="rect">
                <a:avLst/>
              </a:prstGeom>
            </p:spPr>
          </p:pic>
        </p:grpSp>
      </p:grpSp>
    </p:spTree>
    <p:extLst>
      <p:ext uri="{BB962C8B-B14F-4D97-AF65-F5344CB8AC3E}">
        <p14:creationId xmlns:p14="http://schemas.microsoft.com/office/powerpoint/2010/main" val="1394019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1692" y="389792"/>
            <a:ext cx="4897315" cy="656492"/>
          </a:xfrm>
        </p:spPr>
        <p:txBody>
          <a:bodyPr/>
          <a:lstStyle/>
          <a:p>
            <a:r>
              <a:rPr lang="zh-TW" altLang="en-US" sz="3600" b="1" dirty="0">
                <a:latin typeface="微軟正黑體" panose="020B0604030504040204" pitchFamily="34" charset="-120"/>
                <a:ea typeface="微軟正黑體" panose="020B0604030504040204" pitchFamily="34" charset="-120"/>
              </a:rPr>
              <a:t>牙線的用法</a:t>
            </a:r>
            <a:r>
              <a:rPr lang="en-US" altLang="zh-TW" sz="3600" b="1" dirty="0">
                <a:latin typeface="微軟正黑體" panose="020B0604030504040204" pitchFamily="34" charset="-120"/>
                <a:ea typeface="微軟正黑體" panose="020B0604030504040204" pitchFamily="34" charset="-120"/>
              </a:rPr>
              <a:t>-(4)</a:t>
            </a:r>
            <a:r>
              <a:rPr lang="zh-TW" altLang="en-US" sz="3600" b="1" dirty="0">
                <a:latin typeface="微軟正黑體" panose="020B0604030504040204" pitchFamily="34" charset="-120"/>
                <a:ea typeface="微軟正黑體" panose="020B0604030504040204" pitchFamily="34" charset="-120"/>
              </a:rPr>
              <a:t>兩把槍</a:t>
            </a:r>
            <a:endParaRPr lang="zh-TW" altLang="en-US" b="1" dirty="0">
              <a:latin typeface="微軟正黑體" panose="020B0604030504040204" pitchFamily="34" charset="-120"/>
              <a:ea typeface="微軟正黑體" panose="020B0604030504040204" pitchFamily="34" charset="-120"/>
            </a:endParaRPr>
          </a:p>
        </p:txBody>
      </p:sp>
      <p:pic>
        <p:nvPicPr>
          <p:cNvPr id="5" name="內容版面配置區 4"/>
          <p:cNvPicPr>
            <a:picLocks noGrp="1" noChangeAspect="1"/>
          </p:cNvPicPr>
          <p:nvPr>
            <p:ph idx="1"/>
          </p:nvPr>
        </p:nvPicPr>
        <p:blipFill>
          <a:blip r:embed="rId2"/>
          <a:stretch>
            <a:fillRect/>
          </a:stretch>
        </p:blipFill>
        <p:spPr>
          <a:xfrm>
            <a:off x="2575511" y="1149950"/>
            <a:ext cx="7104819" cy="5332716"/>
          </a:xfrm>
          <a:prstGeom prst="rect">
            <a:avLst/>
          </a:prstGeom>
        </p:spPr>
      </p:pic>
      <p:sp>
        <p:nvSpPr>
          <p:cNvPr id="4" name="投影片編號版面配置區 3"/>
          <p:cNvSpPr>
            <a:spLocks noGrp="1"/>
          </p:cNvSpPr>
          <p:nvPr>
            <p:ph type="sldNum" sz="quarter" idx="12"/>
          </p:nvPr>
        </p:nvSpPr>
        <p:spPr/>
        <p:txBody>
          <a:bodyPr/>
          <a:lstStyle/>
          <a:p>
            <a:pPr>
              <a:defRPr/>
            </a:pPr>
            <a:fld id="{A8EBBB9B-067C-4828-B1E5-4ACDDB36B0AB}" type="slidenum">
              <a:rPr lang="zh-TW" altLang="en-US" smtClean="0"/>
              <a:pPr>
                <a:defRPr/>
              </a:pPr>
              <a:t>10</a:t>
            </a:fld>
            <a:endParaRPr lang="zh-TW" altLang="en-US"/>
          </a:p>
        </p:txBody>
      </p:sp>
      <p:sp>
        <p:nvSpPr>
          <p:cNvPr id="6" name="矩形 5"/>
          <p:cNvSpPr/>
          <p:nvPr/>
        </p:nvSpPr>
        <p:spPr>
          <a:xfrm>
            <a:off x="3838986" y="1149950"/>
            <a:ext cx="4577867"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3200" b="1" dirty="0">
                <a:latin typeface="微軟正黑體" panose="020B0604030504040204" pitchFamily="34" charset="-120"/>
                <a:ea typeface="微軟正黑體" panose="020B0604030504040204" pitchFamily="34" charset="-120"/>
              </a:rPr>
              <a:t>留下長度約可變成</a:t>
            </a:r>
            <a:r>
              <a:rPr lang="en-US" altLang="zh-TW" sz="3200" b="1" dirty="0">
                <a:latin typeface="微軟正黑體" panose="020B0604030504040204" pitchFamily="34" charset="-120"/>
                <a:ea typeface="微軟正黑體" panose="020B0604030504040204" pitchFamily="34" charset="-120"/>
              </a:rPr>
              <a:t>2</a:t>
            </a:r>
            <a:r>
              <a:rPr lang="zh-TW" altLang="en-US" sz="3200" b="1" dirty="0">
                <a:latin typeface="微軟正黑體" panose="020B0604030504040204" pitchFamily="34" charset="-120"/>
                <a:ea typeface="微軟正黑體" panose="020B0604030504040204" pitchFamily="34" charset="-120"/>
              </a:rPr>
              <a:t>把</a:t>
            </a:r>
            <a:r>
              <a:rPr lang="zh-TW" altLang="en-US" sz="3200" b="1" dirty="0" smtClean="0">
                <a:latin typeface="微軟正黑體" panose="020B0604030504040204" pitchFamily="34" charset="-120"/>
                <a:ea typeface="微軟正黑體" panose="020B0604030504040204" pitchFamily="34" charset="-120"/>
              </a:rPr>
              <a:t>槍</a:t>
            </a:r>
            <a:endParaRPr lang="zh-TW" altLang="en-US" sz="3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88893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1693" y="381000"/>
            <a:ext cx="8906608" cy="770792"/>
          </a:xfrm>
        </p:spPr>
        <p:txBody>
          <a:bodyPr/>
          <a:lstStyle/>
          <a:p>
            <a:r>
              <a:rPr lang="zh-TW" altLang="en-US" sz="3600" b="1" dirty="0">
                <a:latin typeface="微軟正黑體" panose="020B0604030504040204" pitchFamily="34" charset="-120"/>
                <a:ea typeface="微軟正黑體" panose="020B0604030504040204" pitchFamily="34" charset="-120"/>
              </a:rPr>
              <a:t>牙線的</a:t>
            </a:r>
            <a:r>
              <a:rPr lang="zh-TW" altLang="en-US" sz="3600" b="1" dirty="0" smtClean="0">
                <a:latin typeface="微軟正黑體" panose="020B0604030504040204" pitchFamily="34" charset="-120"/>
                <a:ea typeface="微軟正黑體" panose="020B0604030504040204" pitchFamily="34" charset="-120"/>
              </a:rPr>
              <a:t>用法</a:t>
            </a:r>
            <a:r>
              <a:rPr lang="en-US" altLang="zh-TW" sz="3600" b="1" dirty="0" smtClean="0">
                <a:latin typeface="微軟正黑體" panose="020B0604030504040204" pitchFamily="34" charset="-120"/>
                <a:ea typeface="微軟正黑體" panose="020B0604030504040204" pitchFamily="34" charset="-120"/>
              </a:rPr>
              <a:t>-(</a:t>
            </a:r>
            <a:r>
              <a:rPr lang="en-US" altLang="zh-TW" sz="3600" b="1" dirty="0">
                <a:latin typeface="微軟正黑體" panose="020B0604030504040204" pitchFamily="34" charset="-120"/>
                <a:ea typeface="微軟正黑體" panose="020B0604030504040204" pitchFamily="34" charset="-120"/>
              </a:rPr>
              <a:t>5</a:t>
            </a:r>
            <a:r>
              <a:rPr lang="en-US" altLang="zh-TW" sz="3600" b="1" dirty="0" smtClean="0">
                <a:latin typeface="微軟正黑體" panose="020B0604030504040204" pitchFamily="34" charset="-120"/>
                <a:ea typeface="微軟正黑體" panose="020B0604030504040204" pitchFamily="34" charset="-120"/>
              </a:rPr>
              <a:t>)</a:t>
            </a:r>
            <a:r>
              <a:rPr lang="zh-TW" altLang="en-US" sz="3600" b="1" dirty="0" smtClean="0">
                <a:latin typeface="微軟正黑體" panose="020B0604030504040204" pitchFamily="34" charset="-120"/>
                <a:ea typeface="微軟正黑體" panose="020B0604030504040204" pitchFamily="34" charset="-120"/>
              </a:rPr>
              <a:t>上</a:t>
            </a:r>
            <a:r>
              <a:rPr lang="zh-TW" altLang="en-US" sz="3600" b="1" dirty="0">
                <a:latin typeface="微軟正黑體" panose="020B0604030504040204" pitchFamily="34" charset="-120"/>
                <a:ea typeface="微軟正黑體" panose="020B0604030504040204" pitchFamily="34" charset="-120"/>
              </a:rPr>
              <a:t>面前牙手勢</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犬齒到犬齒</a:t>
            </a:r>
            <a:r>
              <a:rPr lang="en-US" altLang="zh-TW" sz="3600" b="1" dirty="0">
                <a:latin typeface="微軟正黑體" panose="020B0604030504040204" pitchFamily="34" charset="-120"/>
                <a:ea typeface="微軟正黑體" panose="020B0604030504040204" pitchFamily="34" charset="-120"/>
              </a:rPr>
              <a:t>)</a:t>
            </a:r>
            <a:endParaRPr lang="zh-TW" altLang="en-US" sz="3600" b="1" dirty="0">
              <a:latin typeface="微軟正黑體" panose="020B0604030504040204" pitchFamily="34" charset="-120"/>
              <a:ea typeface="微軟正黑體" panose="020B0604030504040204" pitchFamily="34" charset="-120"/>
            </a:endParaRPr>
          </a:p>
        </p:txBody>
      </p:sp>
      <p:pic>
        <p:nvPicPr>
          <p:cNvPr id="5" name="內容版面配置區 4"/>
          <p:cNvPicPr>
            <a:picLocks noGrp="1" noChangeAspect="1"/>
          </p:cNvPicPr>
          <p:nvPr>
            <p:ph idx="1"/>
          </p:nvPr>
        </p:nvPicPr>
        <p:blipFill>
          <a:blip r:embed="rId2"/>
          <a:stretch>
            <a:fillRect/>
          </a:stretch>
        </p:blipFill>
        <p:spPr>
          <a:xfrm>
            <a:off x="2915985" y="1292469"/>
            <a:ext cx="6764192" cy="5077050"/>
          </a:xfrm>
          <a:prstGeom prst="rect">
            <a:avLst/>
          </a:prstGeom>
        </p:spPr>
      </p:pic>
      <p:sp>
        <p:nvSpPr>
          <p:cNvPr id="4" name="投影片編號版面配置區 3"/>
          <p:cNvSpPr>
            <a:spLocks noGrp="1"/>
          </p:cNvSpPr>
          <p:nvPr>
            <p:ph type="sldNum" sz="quarter" idx="12"/>
          </p:nvPr>
        </p:nvSpPr>
        <p:spPr/>
        <p:txBody>
          <a:bodyPr/>
          <a:lstStyle/>
          <a:p>
            <a:pPr>
              <a:defRPr/>
            </a:pPr>
            <a:fld id="{A8EBBB9B-067C-4828-B1E5-4ACDDB36B0AB}" type="slidenum">
              <a:rPr lang="zh-TW" altLang="en-US" smtClean="0"/>
              <a:pPr>
                <a:defRPr/>
              </a:pPr>
              <a:t>11</a:t>
            </a:fld>
            <a:endParaRPr lang="zh-TW" altLang="en-US"/>
          </a:p>
        </p:txBody>
      </p:sp>
      <p:sp>
        <p:nvSpPr>
          <p:cNvPr id="6" name="矩形 5"/>
          <p:cNvSpPr/>
          <p:nvPr/>
        </p:nvSpPr>
        <p:spPr>
          <a:xfrm>
            <a:off x="3018608" y="1446311"/>
            <a:ext cx="6585457"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TW" altLang="en-US" sz="3200" b="1" dirty="0">
                <a:latin typeface="微軟正黑體" panose="020B0604030504040204" pitchFamily="34" charset="-120"/>
                <a:ea typeface="微軟正黑體" panose="020B0604030504040204" pitchFamily="34" charset="-120"/>
              </a:rPr>
              <a:t>用大拇指及食指繃緊牙線，留</a:t>
            </a:r>
            <a:r>
              <a:rPr lang="en-US" altLang="zh-TW" sz="3200" b="1" dirty="0">
                <a:latin typeface="微軟正黑體" panose="020B0604030504040204" pitchFamily="34" charset="-120"/>
                <a:ea typeface="微軟正黑體" panose="020B0604030504040204" pitchFamily="34" charset="-120"/>
              </a:rPr>
              <a:t>1</a:t>
            </a:r>
            <a:r>
              <a:rPr lang="zh-TW" altLang="en-US" sz="3200" b="1" dirty="0" smtClean="0">
                <a:latin typeface="微軟正黑體" panose="020B0604030504040204" pitchFamily="34" charset="-120"/>
                <a:ea typeface="微軟正黑體" panose="020B0604030504040204" pitchFamily="34" charset="-120"/>
              </a:rPr>
              <a:t>公分</a:t>
            </a:r>
            <a:endParaRPr lang="zh-TW" altLang="en-US" sz="3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90435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9277" y="398585"/>
            <a:ext cx="5433646" cy="682869"/>
          </a:xfrm>
        </p:spPr>
        <p:txBody>
          <a:bodyPr/>
          <a:lstStyle/>
          <a:p>
            <a:r>
              <a:rPr lang="zh-TW" altLang="en-US" sz="3600" b="1" dirty="0">
                <a:latin typeface="微軟正黑體" panose="020B0604030504040204" pitchFamily="34" charset="-120"/>
                <a:ea typeface="微軟正黑體" panose="020B0604030504040204" pitchFamily="34" charset="-120"/>
              </a:rPr>
              <a:t>牙線的用法</a:t>
            </a:r>
            <a:r>
              <a:rPr lang="en-US" altLang="zh-TW" sz="3600" b="1" dirty="0">
                <a:latin typeface="微軟正黑體" panose="020B0604030504040204" pitchFamily="34" charset="-120"/>
                <a:ea typeface="微軟正黑體" panose="020B0604030504040204" pitchFamily="34" charset="-120"/>
              </a:rPr>
              <a:t>-(6)</a:t>
            </a:r>
            <a:r>
              <a:rPr lang="zh-TW" altLang="en-US" sz="3600" b="1" dirty="0">
                <a:latin typeface="微軟正黑體" panose="020B0604030504040204" pitchFamily="34" charset="-120"/>
                <a:ea typeface="微軟正黑體" panose="020B0604030504040204" pitchFamily="34" charset="-120"/>
              </a:rPr>
              <a:t>滑入牙縫</a:t>
            </a:r>
          </a:p>
        </p:txBody>
      </p:sp>
      <p:sp>
        <p:nvSpPr>
          <p:cNvPr id="4" name="投影片編號版面配置區 3"/>
          <p:cNvSpPr>
            <a:spLocks noGrp="1"/>
          </p:cNvSpPr>
          <p:nvPr>
            <p:ph type="sldNum" sz="quarter" idx="12"/>
          </p:nvPr>
        </p:nvSpPr>
        <p:spPr/>
        <p:txBody>
          <a:bodyPr/>
          <a:lstStyle/>
          <a:p>
            <a:pPr>
              <a:defRPr/>
            </a:pPr>
            <a:fld id="{A8EBBB9B-067C-4828-B1E5-4ACDDB36B0AB}" type="slidenum">
              <a:rPr lang="zh-TW" altLang="en-US" smtClean="0"/>
              <a:pPr>
                <a:defRPr/>
              </a:pPr>
              <a:t>12</a:t>
            </a:fld>
            <a:endParaRPr lang="zh-TW" altLang="en-US"/>
          </a:p>
        </p:txBody>
      </p:sp>
      <p:pic>
        <p:nvPicPr>
          <p:cNvPr id="5" name="Picture 2"/>
          <p:cNvPicPr>
            <a:picLocks noGrp="1" noChangeAspect="1" noChangeArrowheads="1"/>
          </p:cNvPicPr>
          <p:nvPr>
            <p:ph idx="1"/>
          </p:nvPr>
        </p:nvPicPr>
        <p:blipFill rotWithShape="1">
          <a:blip r:embed="rId2" cstate="print"/>
          <a:srcRect l="70997" t="41560" r="4808" b="36670"/>
          <a:stretch/>
        </p:blipFill>
        <p:spPr bwMode="auto">
          <a:xfrm>
            <a:off x="2859051" y="2583659"/>
            <a:ext cx="5252897" cy="4005294"/>
          </a:xfrm>
          <a:prstGeom prst="rect">
            <a:avLst/>
          </a:prstGeom>
          <a:noFill/>
          <a:ln w="9525">
            <a:noFill/>
            <a:miter lim="800000"/>
            <a:headEnd/>
            <a:tailEnd/>
          </a:ln>
          <a:effectLst>
            <a:glow rad="63500">
              <a:schemeClr val="accent6">
                <a:satMod val="175000"/>
                <a:alpha val="40000"/>
              </a:schemeClr>
            </a:glow>
          </a:effectLst>
        </p:spPr>
      </p:pic>
      <p:sp>
        <p:nvSpPr>
          <p:cNvPr id="6" name="矩形 5"/>
          <p:cNvSpPr/>
          <p:nvPr/>
        </p:nvSpPr>
        <p:spPr>
          <a:xfrm>
            <a:off x="2193272" y="1198664"/>
            <a:ext cx="7136258" cy="1384995"/>
          </a:xfrm>
          <a:prstGeom prst="rect">
            <a:avLst/>
          </a:prstGeom>
        </p:spPr>
        <p:txBody>
          <a:bodyPr wrap="square">
            <a:spAutoFit/>
          </a:bodyPr>
          <a:lstStyle/>
          <a:p>
            <a:pPr marL="342900" indent="-3429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食指在內，大拇指</a:t>
            </a:r>
            <a:r>
              <a:rPr lang="zh-TW" altLang="en-US" sz="2800" b="1" dirty="0" smtClean="0">
                <a:latin typeface="微軟正黑體" panose="020B0604030504040204" pitchFamily="34" charset="-120"/>
                <a:ea typeface="微軟正黑體" panose="020B0604030504040204" pitchFamily="34" charset="-120"/>
              </a:rPr>
              <a:t>在外</a:t>
            </a:r>
            <a:endParaRPr lang="en-US" altLang="zh-TW" sz="2800" b="1"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不要硬塞，前後像鋸東西一樣放到牙縫中</a:t>
            </a:r>
            <a:endParaRPr lang="en-US" altLang="zh-TW" sz="2800" b="1"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搭配鏡子更好！</a:t>
            </a:r>
          </a:p>
        </p:txBody>
      </p:sp>
    </p:spTree>
    <p:extLst>
      <p:ext uri="{BB962C8B-B14F-4D97-AF65-F5344CB8AC3E}">
        <p14:creationId xmlns:p14="http://schemas.microsoft.com/office/powerpoint/2010/main" val="41227886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4108" y="389793"/>
            <a:ext cx="5117123" cy="814754"/>
          </a:xfrm>
        </p:spPr>
        <p:txBody>
          <a:bodyPr/>
          <a:lstStyle/>
          <a:p>
            <a:r>
              <a:rPr lang="zh-TW" altLang="en-US" sz="4000" b="1" dirty="0">
                <a:latin typeface="微軟正黑體" panose="020B0604030504040204" pitchFamily="34" charset="-120"/>
                <a:ea typeface="微軟正黑體" panose="020B0604030504040204" pitchFamily="34" charset="-120"/>
              </a:rPr>
              <a:t>牙線的用法</a:t>
            </a:r>
            <a:r>
              <a:rPr lang="en-US" altLang="zh-TW" sz="4000" b="1" dirty="0">
                <a:latin typeface="微軟正黑體" panose="020B0604030504040204" pitchFamily="34" charset="-120"/>
                <a:ea typeface="微軟正黑體" panose="020B0604030504040204" pitchFamily="34" charset="-120"/>
              </a:rPr>
              <a:t>-(7)</a:t>
            </a:r>
            <a:r>
              <a:rPr lang="en-US" altLang="zh-TW" sz="4000" b="1" dirty="0">
                <a:solidFill>
                  <a:srgbClr val="FF0000"/>
                </a:solidFill>
                <a:latin typeface="微軟正黑體" panose="020B0604030504040204" pitchFamily="34" charset="-120"/>
                <a:ea typeface="微軟正黑體" panose="020B0604030504040204" pitchFamily="34" charset="-120"/>
              </a:rPr>
              <a:t>C</a:t>
            </a:r>
            <a:r>
              <a:rPr lang="zh-TW" altLang="en-US" sz="4000" b="1" dirty="0">
                <a:latin typeface="微軟正黑體" panose="020B0604030504040204" pitchFamily="34" charset="-120"/>
                <a:ea typeface="微軟正黑體" panose="020B0604030504040204" pitchFamily="34" charset="-120"/>
              </a:rPr>
              <a:t>字型</a:t>
            </a:r>
          </a:p>
        </p:txBody>
      </p:sp>
      <p:sp>
        <p:nvSpPr>
          <p:cNvPr id="4" name="投影片編號版面配置區 3"/>
          <p:cNvSpPr>
            <a:spLocks noGrp="1"/>
          </p:cNvSpPr>
          <p:nvPr>
            <p:ph type="sldNum" sz="quarter" idx="12"/>
          </p:nvPr>
        </p:nvSpPr>
        <p:spPr/>
        <p:txBody>
          <a:bodyPr/>
          <a:lstStyle/>
          <a:p>
            <a:pPr>
              <a:defRPr/>
            </a:pPr>
            <a:fld id="{A8EBBB9B-067C-4828-B1E5-4ACDDB36B0AB}" type="slidenum">
              <a:rPr lang="zh-TW" altLang="en-US" smtClean="0"/>
              <a:pPr>
                <a:defRPr/>
              </a:pPr>
              <a:t>13</a:t>
            </a:fld>
            <a:endParaRPr lang="zh-TW" altLang="en-US"/>
          </a:p>
        </p:txBody>
      </p:sp>
      <p:sp>
        <p:nvSpPr>
          <p:cNvPr id="5" name="矩形 4"/>
          <p:cNvSpPr/>
          <p:nvPr/>
        </p:nvSpPr>
        <p:spPr>
          <a:xfrm>
            <a:off x="2859460" y="1231631"/>
            <a:ext cx="5924055"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zh-TW" altLang="en-US" sz="2800" b="1" dirty="0">
                <a:latin typeface="微軟正黑體" panose="020B0604030504040204" pitchFamily="34" charset="-120"/>
                <a:ea typeface="微軟正黑體" panose="020B0604030504040204" pitchFamily="34" charset="-120"/>
              </a:rPr>
              <a:t>牙線呈</a:t>
            </a:r>
            <a:r>
              <a:rPr lang="en-US" altLang="zh-TW" sz="2800" b="1" dirty="0">
                <a:latin typeface="微軟正黑體" panose="020B0604030504040204" pitchFamily="34" charset="-120"/>
                <a:ea typeface="微軟正黑體" panose="020B0604030504040204" pitchFamily="34" charset="-120"/>
              </a:rPr>
              <a:t>C</a:t>
            </a:r>
            <a:r>
              <a:rPr lang="zh-TW" altLang="en-US" sz="2800" b="1" dirty="0">
                <a:latin typeface="微軟正黑體" panose="020B0604030504040204" pitchFamily="34" charset="-120"/>
                <a:ea typeface="微軟正黑體" panose="020B0604030504040204" pitchFamily="34" charset="-120"/>
              </a:rPr>
              <a:t>字型緊貼牙面上下刮</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一小段就用在一個牙縫</a:t>
            </a:r>
            <a:r>
              <a:rPr lang="en-US" altLang="zh-TW" sz="2800" b="1" dirty="0">
                <a:latin typeface="微軟正黑體" panose="020B0604030504040204" pitchFamily="34" charset="-120"/>
                <a:ea typeface="微軟正黑體" panose="020B0604030504040204" pitchFamily="34" charset="-120"/>
              </a:rPr>
              <a:t>(2</a:t>
            </a:r>
            <a:r>
              <a:rPr lang="zh-TW" altLang="en-US" sz="2800" b="1" dirty="0">
                <a:latin typeface="微軟正黑體" panose="020B0604030504040204" pitchFamily="34" charset="-120"/>
                <a:ea typeface="微軟正黑體" panose="020B0604030504040204" pitchFamily="34" charset="-120"/>
              </a:rPr>
              <a:t>個面</a:t>
            </a:r>
            <a:r>
              <a:rPr lang="en-US" altLang="zh-TW" sz="2800" b="1" dirty="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pic>
        <p:nvPicPr>
          <p:cNvPr id="6" name="Picture 2"/>
          <p:cNvPicPr>
            <a:picLocks noGrp="1" noChangeAspect="1" noChangeArrowheads="1"/>
          </p:cNvPicPr>
          <p:nvPr>
            <p:ph idx="1"/>
          </p:nvPr>
        </p:nvPicPr>
        <p:blipFill rotWithShape="1">
          <a:blip r:embed="rId2" cstate="print"/>
          <a:srcRect l="3719" t="73254" r="68232" b="3578"/>
          <a:stretch/>
        </p:blipFill>
        <p:spPr bwMode="auto">
          <a:xfrm>
            <a:off x="2859460" y="2185738"/>
            <a:ext cx="5924055" cy="4146842"/>
          </a:xfrm>
          <a:prstGeom prst="rect">
            <a:avLst/>
          </a:prstGeom>
          <a:noFill/>
          <a:ln w="9525">
            <a:noFill/>
            <a:miter lim="800000"/>
            <a:headEnd/>
            <a:tailEnd/>
          </a:ln>
          <a:effectLst>
            <a:glow rad="63500">
              <a:schemeClr val="accent6">
                <a:satMod val="175000"/>
                <a:alpha val="40000"/>
              </a:schemeClr>
            </a:glow>
          </a:effectLst>
        </p:spPr>
      </p:pic>
    </p:spTree>
    <p:extLst>
      <p:ext uri="{BB962C8B-B14F-4D97-AF65-F5344CB8AC3E}">
        <p14:creationId xmlns:p14="http://schemas.microsoft.com/office/powerpoint/2010/main" val="2948177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0824" y="468923"/>
            <a:ext cx="9407769" cy="621323"/>
          </a:xfrm>
        </p:spPr>
        <p:txBody>
          <a:bodyPr>
            <a:normAutofit/>
          </a:bodyPr>
          <a:lstStyle/>
          <a:p>
            <a:r>
              <a:rPr lang="zh-TW" altLang="en-US" sz="3600" b="1" dirty="0">
                <a:latin typeface="微軟正黑體" panose="020B0604030504040204" pitchFamily="34" charset="-120"/>
                <a:ea typeface="微軟正黑體" panose="020B0604030504040204" pitchFamily="34" charset="-120"/>
              </a:rPr>
              <a:t>牙線的</a:t>
            </a:r>
            <a:r>
              <a:rPr lang="zh-TW" altLang="en-US" sz="3600" b="1" dirty="0" smtClean="0">
                <a:latin typeface="微軟正黑體" panose="020B0604030504040204" pitchFamily="34" charset="-120"/>
                <a:ea typeface="微軟正黑體" panose="020B0604030504040204" pitchFamily="34" charset="-120"/>
              </a:rPr>
              <a:t>用法</a:t>
            </a:r>
            <a:r>
              <a:rPr lang="en-US" altLang="zh-TW" sz="3600" b="1" dirty="0" smtClean="0">
                <a:latin typeface="微軟正黑體" panose="020B0604030504040204" pitchFamily="34" charset="-120"/>
                <a:ea typeface="微軟正黑體" panose="020B0604030504040204" pitchFamily="34" charset="-120"/>
              </a:rPr>
              <a:t>-(</a:t>
            </a:r>
            <a:r>
              <a:rPr lang="en-US" altLang="zh-TW" sz="3600" b="1" dirty="0">
                <a:latin typeface="微軟正黑體" panose="020B0604030504040204" pitchFamily="34" charset="-120"/>
                <a:ea typeface="微軟正黑體" panose="020B0604030504040204" pitchFamily="34" charset="-120"/>
              </a:rPr>
              <a:t>8)</a:t>
            </a:r>
            <a:r>
              <a:rPr lang="zh-TW" altLang="en-US" sz="3600" b="1" dirty="0">
                <a:latin typeface="微軟正黑體" panose="020B0604030504040204" pitchFamily="34" charset="-120"/>
                <a:ea typeface="微軟正黑體" panose="020B0604030504040204" pitchFamily="34" charset="-120"/>
              </a:rPr>
              <a:t>上面後牙、下面的牙縫手勢</a:t>
            </a:r>
          </a:p>
        </p:txBody>
      </p:sp>
      <p:sp>
        <p:nvSpPr>
          <p:cNvPr id="4" name="投影片編號版面配置區 3"/>
          <p:cNvSpPr>
            <a:spLocks noGrp="1"/>
          </p:cNvSpPr>
          <p:nvPr>
            <p:ph type="sldNum" sz="quarter" idx="12"/>
          </p:nvPr>
        </p:nvSpPr>
        <p:spPr/>
        <p:txBody>
          <a:bodyPr/>
          <a:lstStyle/>
          <a:p>
            <a:pPr>
              <a:defRPr/>
            </a:pPr>
            <a:fld id="{A8EBBB9B-067C-4828-B1E5-4ACDDB36B0AB}" type="slidenum">
              <a:rPr lang="zh-TW" altLang="en-US" smtClean="0"/>
              <a:pPr>
                <a:defRPr/>
              </a:pPr>
              <a:t>14</a:t>
            </a:fld>
            <a:endParaRPr lang="zh-TW" altLang="en-US"/>
          </a:p>
        </p:txBody>
      </p:sp>
      <p:pic>
        <p:nvPicPr>
          <p:cNvPr id="7" name="圖片 6"/>
          <p:cNvPicPr/>
          <p:nvPr/>
        </p:nvPicPr>
        <p:blipFill>
          <a:blip r:embed="rId2">
            <a:extLst>
              <a:ext uri="{28A0092B-C50C-407E-A947-70E740481C1C}">
                <a14:useLocalDpi xmlns:a14="http://schemas.microsoft.com/office/drawing/2010/main" val="0"/>
              </a:ext>
            </a:extLst>
          </a:blip>
          <a:srcRect/>
          <a:stretch>
            <a:fillRect/>
          </a:stretch>
        </p:blipFill>
        <p:spPr bwMode="auto">
          <a:xfrm>
            <a:off x="2497016" y="1362808"/>
            <a:ext cx="7086600" cy="4964452"/>
          </a:xfrm>
          <a:prstGeom prst="rect">
            <a:avLst/>
          </a:prstGeom>
          <a:noFill/>
        </p:spPr>
      </p:pic>
      <p:sp>
        <p:nvSpPr>
          <p:cNvPr id="6" name="矩形 5"/>
          <p:cNvSpPr/>
          <p:nvPr/>
        </p:nvSpPr>
        <p:spPr>
          <a:xfrm>
            <a:off x="3148338" y="1494027"/>
            <a:ext cx="603962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2800" b="1" dirty="0">
                <a:latin typeface="微軟正黑體" panose="020B0604030504040204" pitchFamily="34" charset="-120"/>
                <a:ea typeface="微軟正黑體" panose="020B0604030504040204" pitchFamily="34" charset="-120"/>
              </a:rPr>
              <a:t>用大拇指及食指繃緊牙線，留</a:t>
            </a:r>
            <a:r>
              <a:rPr lang="en-US" altLang="zh-TW" sz="2800" b="1" dirty="0">
                <a:latin typeface="微軟正黑體" panose="020B0604030504040204" pitchFamily="34" charset="-120"/>
                <a:ea typeface="微軟正黑體" panose="020B0604030504040204" pitchFamily="34" charset="-120"/>
              </a:rPr>
              <a:t>1</a:t>
            </a:r>
            <a:r>
              <a:rPr lang="zh-TW" altLang="en-US" sz="2800" b="1" dirty="0" smtClean="0">
                <a:latin typeface="微軟正黑體" panose="020B0604030504040204" pitchFamily="34" charset="-120"/>
                <a:ea typeface="微軟正黑體" panose="020B0604030504040204" pitchFamily="34" charset="-120"/>
              </a:rPr>
              <a:t>公分</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02137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4108" y="389793"/>
            <a:ext cx="5117123" cy="814754"/>
          </a:xfrm>
        </p:spPr>
        <p:txBody>
          <a:bodyPr/>
          <a:lstStyle/>
          <a:p>
            <a:r>
              <a:rPr lang="zh-TW" altLang="en-US" sz="4000" b="1" dirty="0">
                <a:latin typeface="微軟正黑體" panose="020B0604030504040204" pitchFamily="34" charset="-120"/>
                <a:ea typeface="微軟正黑體" panose="020B0604030504040204" pitchFamily="34" charset="-120"/>
              </a:rPr>
              <a:t>牙線的用法</a:t>
            </a:r>
            <a:r>
              <a:rPr lang="en-US" altLang="zh-TW" sz="4000" b="1" dirty="0" smtClean="0">
                <a:latin typeface="微軟正黑體" panose="020B0604030504040204" pitchFamily="34" charset="-120"/>
                <a:ea typeface="微軟正黑體" panose="020B0604030504040204" pitchFamily="34" charset="-120"/>
              </a:rPr>
              <a:t>-(9)</a:t>
            </a:r>
            <a:r>
              <a:rPr lang="en-US" altLang="zh-TW" sz="4000" b="1" dirty="0" smtClean="0">
                <a:solidFill>
                  <a:srgbClr val="FF0000"/>
                </a:solidFill>
                <a:latin typeface="微軟正黑體" panose="020B0604030504040204" pitchFamily="34" charset="-120"/>
                <a:ea typeface="微軟正黑體" panose="020B0604030504040204" pitchFamily="34" charset="-120"/>
              </a:rPr>
              <a:t>C</a:t>
            </a:r>
            <a:r>
              <a:rPr lang="zh-TW" altLang="en-US" sz="4000" b="1" dirty="0">
                <a:latin typeface="微軟正黑體" panose="020B0604030504040204" pitchFamily="34" charset="-120"/>
                <a:ea typeface="微軟正黑體" panose="020B0604030504040204" pitchFamily="34" charset="-120"/>
              </a:rPr>
              <a:t>字型</a:t>
            </a:r>
          </a:p>
        </p:txBody>
      </p:sp>
      <p:sp>
        <p:nvSpPr>
          <p:cNvPr id="4" name="投影片編號版面配置區 3"/>
          <p:cNvSpPr>
            <a:spLocks noGrp="1"/>
          </p:cNvSpPr>
          <p:nvPr>
            <p:ph type="sldNum" sz="quarter" idx="12"/>
          </p:nvPr>
        </p:nvSpPr>
        <p:spPr/>
        <p:txBody>
          <a:bodyPr/>
          <a:lstStyle/>
          <a:p>
            <a:pPr>
              <a:defRPr/>
            </a:pPr>
            <a:fld id="{A8EBBB9B-067C-4828-B1E5-4ACDDB36B0AB}" type="slidenum">
              <a:rPr lang="zh-TW" altLang="en-US" smtClean="0"/>
              <a:pPr>
                <a:defRPr/>
              </a:pPr>
              <a:t>15</a:t>
            </a:fld>
            <a:endParaRPr lang="zh-TW" altLang="en-US"/>
          </a:p>
        </p:txBody>
      </p:sp>
      <p:sp>
        <p:nvSpPr>
          <p:cNvPr id="5" name="矩形 4"/>
          <p:cNvSpPr/>
          <p:nvPr/>
        </p:nvSpPr>
        <p:spPr>
          <a:xfrm>
            <a:off x="2859460" y="1231631"/>
            <a:ext cx="5924055"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zh-TW" altLang="en-US" sz="2800" b="1" dirty="0">
                <a:latin typeface="微軟正黑體" panose="020B0604030504040204" pitchFamily="34" charset="-120"/>
                <a:ea typeface="微軟正黑體" panose="020B0604030504040204" pitchFamily="34" charset="-120"/>
              </a:rPr>
              <a:t>牙線呈</a:t>
            </a:r>
            <a:r>
              <a:rPr lang="en-US" altLang="zh-TW" sz="2800" b="1" dirty="0">
                <a:latin typeface="微軟正黑體" panose="020B0604030504040204" pitchFamily="34" charset="-120"/>
                <a:ea typeface="微軟正黑體" panose="020B0604030504040204" pitchFamily="34" charset="-120"/>
              </a:rPr>
              <a:t>C</a:t>
            </a:r>
            <a:r>
              <a:rPr lang="zh-TW" altLang="en-US" sz="2800" b="1" dirty="0">
                <a:latin typeface="微軟正黑體" panose="020B0604030504040204" pitchFamily="34" charset="-120"/>
                <a:ea typeface="微軟正黑體" panose="020B0604030504040204" pitchFamily="34" charset="-120"/>
              </a:rPr>
              <a:t>字型緊貼牙面上下刮</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一小段就用在一個牙縫</a:t>
            </a:r>
            <a:r>
              <a:rPr lang="en-US" altLang="zh-TW" sz="2800" b="1" dirty="0">
                <a:latin typeface="微軟正黑體" panose="020B0604030504040204" pitchFamily="34" charset="-120"/>
                <a:ea typeface="微軟正黑體" panose="020B0604030504040204" pitchFamily="34" charset="-120"/>
              </a:rPr>
              <a:t>(2</a:t>
            </a:r>
            <a:r>
              <a:rPr lang="zh-TW" altLang="en-US" sz="2800" b="1" dirty="0">
                <a:latin typeface="微軟正黑體" panose="020B0604030504040204" pitchFamily="34" charset="-120"/>
                <a:ea typeface="微軟正黑體" panose="020B0604030504040204" pitchFamily="34" charset="-120"/>
              </a:rPr>
              <a:t>個面</a:t>
            </a:r>
            <a:r>
              <a:rPr lang="en-US" altLang="zh-TW" sz="2800" b="1" dirty="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pic>
        <p:nvPicPr>
          <p:cNvPr id="6" name="Picture 2"/>
          <p:cNvPicPr>
            <a:picLocks noGrp="1" noChangeAspect="1" noChangeArrowheads="1"/>
          </p:cNvPicPr>
          <p:nvPr>
            <p:ph idx="1"/>
          </p:nvPr>
        </p:nvPicPr>
        <p:blipFill rotWithShape="1">
          <a:blip r:embed="rId2" cstate="print"/>
          <a:srcRect l="3719" t="73254" r="68232" b="3578"/>
          <a:stretch/>
        </p:blipFill>
        <p:spPr bwMode="auto">
          <a:xfrm>
            <a:off x="2859460" y="2185738"/>
            <a:ext cx="5924055" cy="4146842"/>
          </a:xfrm>
          <a:prstGeom prst="rect">
            <a:avLst/>
          </a:prstGeom>
          <a:noFill/>
          <a:ln w="9525">
            <a:noFill/>
            <a:miter lim="800000"/>
            <a:headEnd/>
            <a:tailEnd/>
          </a:ln>
          <a:effectLst>
            <a:glow rad="63500">
              <a:schemeClr val="accent6">
                <a:satMod val="175000"/>
                <a:alpha val="40000"/>
              </a:schemeClr>
            </a:glow>
          </a:effectLst>
        </p:spPr>
      </p:pic>
    </p:spTree>
    <p:extLst>
      <p:ext uri="{BB962C8B-B14F-4D97-AF65-F5344CB8AC3E}">
        <p14:creationId xmlns:p14="http://schemas.microsoft.com/office/powerpoint/2010/main" val="1375665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723900"/>
            <a:ext cx="5064369" cy="700454"/>
          </a:xfrm>
        </p:spPr>
        <p:txBody>
          <a:bodyPr/>
          <a:lstStyle/>
          <a:p>
            <a:r>
              <a:rPr lang="zh-TW" altLang="en-US" sz="3600" b="1" dirty="0">
                <a:latin typeface="微軟正黑體" panose="020B0604030504040204" pitchFamily="34" charset="-120"/>
                <a:ea typeface="微軟正黑體" panose="020B0604030504040204" pitchFamily="34" charset="-120"/>
              </a:rPr>
              <a:t>牙線的用法</a:t>
            </a:r>
            <a:r>
              <a:rPr lang="en-US" altLang="zh-TW" sz="3600" b="1" dirty="0">
                <a:latin typeface="微軟正黑體" panose="020B0604030504040204" pitchFamily="34" charset="-120"/>
                <a:ea typeface="微軟正黑體" panose="020B0604030504040204" pitchFamily="34" charset="-120"/>
              </a:rPr>
              <a:t>-(10)</a:t>
            </a:r>
            <a:r>
              <a:rPr lang="zh-TW" altLang="en-US" sz="3600" b="1" dirty="0">
                <a:latin typeface="微軟正黑體" panose="020B0604030504040204" pitchFamily="34" charset="-120"/>
                <a:ea typeface="微軟正黑體" panose="020B0604030504040204" pitchFamily="34" charset="-120"/>
              </a:rPr>
              <a:t>換牙線</a:t>
            </a:r>
            <a:endParaRPr lang="zh-TW"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689733" y="1940206"/>
            <a:ext cx="8922581" cy="2825225"/>
          </a:xfrm>
        </p:spPr>
        <p:txBody>
          <a:bodyPr>
            <a:normAutofit/>
          </a:bodyPr>
          <a:lstStyle/>
          <a:p>
            <a:pPr algn="ctr"/>
            <a:r>
              <a:rPr lang="zh-TW" altLang="en-US" sz="6000" b="1" dirty="0">
                <a:solidFill>
                  <a:srgbClr val="FF0000"/>
                </a:solidFill>
                <a:latin typeface="微軟正黑體" panose="020B0604030504040204" pitchFamily="34" charset="-120"/>
                <a:ea typeface="微軟正黑體" panose="020B0604030504040204" pitchFamily="34" charset="-120"/>
              </a:rPr>
              <a:t>放</a:t>
            </a:r>
            <a:r>
              <a:rPr lang="zh-TW" altLang="en-US" sz="4000" b="1" dirty="0">
                <a:latin typeface="微軟正黑體" panose="020B0604030504040204" pitchFamily="34" charset="-120"/>
                <a:ea typeface="微軟正黑體" panose="020B0604030504040204" pitchFamily="34" charset="-120"/>
              </a:rPr>
              <a:t>一手</a:t>
            </a:r>
            <a:r>
              <a:rPr lang="en-US" altLang="zh-TW" sz="4000" b="1" dirty="0">
                <a:latin typeface="微軟正黑體" panose="020B0604030504040204" pitchFamily="34" charset="-120"/>
                <a:ea typeface="微軟正黑體" panose="020B0604030504040204" pitchFamily="34" charset="-120"/>
              </a:rPr>
              <a:t>(</a:t>
            </a:r>
            <a:r>
              <a:rPr lang="zh-TW" altLang="en-US" sz="4000" b="1" dirty="0">
                <a:latin typeface="微軟正黑體" panose="020B0604030504040204" pitchFamily="34" charset="-120"/>
                <a:ea typeface="微軟正黑體" panose="020B0604030504040204" pitchFamily="34" charset="-120"/>
              </a:rPr>
              <a:t>原本捲比較多圈的那隻手</a:t>
            </a:r>
            <a:r>
              <a:rPr lang="en-US" altLang="zh-TW" sz="4000" b="1" dirty="0">
                <a:latin typeface="微軟正黑體" panose="020B0604030504040204" pitchFamily="34" charset="-120"/>
                <a:ea typeface="微軟正黑體" panose="020B0604030504040204" pitchFamily="34" charset="-120"/>
              </a:rPr>
              <a:t>)</a:t>
            </a:r>
          </a:p>
          <a:p>
            <a:pPr algn="ctr">
              <a:lnSpc>
                <a:spcPct val="170000"/>
              </a:lnSpc>
            </a:pPr>
            <a:r>
              <a:rPr lang="zh-TW" altLang="en-US" sz="6000" b="1" dirty="0">
                <a:solidFill>
                  <a:srgbClr val="FF0000"/>
                </a:solidFill>
                <a:latin typeface="微軟正黑體" panose="020B0604030504040204" pitchFamily="34" charset="-120"/>
                <a:ea typeface="微軟正黑體" panose="020B0604030504040204" pitchFamily="34" charset="-120"/>
              </a:rPr>
              <a:t>收</a:t>
            </a:r>
            <a:r>
              <a:rPr lang="zh-TW" altLang="en-US" sz="4000" b="1" dirty="0">
                <a:latin typeface="微軟正黑體" panose="020B0604030504040204" pitchFamily="34" charset="-120"/>
                <a:ea typeface="微軟正黑體" panose="020B0604030504040204" pitchFamily="34" charset="-120"/>
              </a:rPr>
              <a:t>一手</a:t>
            </a:r>
            <a:r>
              <a:rPr lang="en-US" altLang="zh-TW" sz="4000" b="1" dirty="0">
                <a:latin typeface="微軟正黑體" panose="020B0604030504040204" pitchFamily="34" charset="-120"/>
                <a:ea typeface="微軟正黑體" panose="020B0604030504040204" pitchFamily="34" charset="-120"/>
              </a:rPr>
              <a:t>(</a:t>
            </a:r>
            <a:r>
              <a:rPr lang="zh-TW" altLang="en-US" sz="4000" b="1" dirty="0">
                <a:latin typeface="微軟正黑體" panose="020B0604030504040204" pitchFamily="34" charset="-120"/>
                <a:ea typeface="微軟正黑體" panose="020B0604030504040204" pitchFamily="34" charset="-120"/>
              </a:rPr>
              <a:t>原本捲比較少圈的那隻手</a:t>
            </a:r>
            <a:r>
              <a:rPr lang="en-US" altLang="zh-TW" sz="4000" b="1" dirty="0">
                <a:latin typeface="微軟正黑體" panose="020B0604030504040204" pitchFamily="34" charset="-120"/>
                <a:ea typeface="微軟正黑體" panose="020B0604030504040204" pitchFamily="34" charset="-120"/>
              </a:rPr>
              <a:t>)</a:t>
            </a:r>
            <a:endParaRPr lang="zh-TW" altLang="en-US" sz="40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A8EBBB9B-067C-4828-B1E5-4ACDDB36B0AB}" type="slidenum">
              <a:rPr lang="zh-TW" altLang="en-US" smtClean="0"/>
              <a:pPr>
                <a:defRPr/>
              </a:pPr>
              <a:t>16</a:t>
            </a:fld>
            <a:endParaRPr lang="zh-TW" altLang="en-US"/>
          </a:p>
        </p:txBody>
      </p:sp>
    </p:spTree>
    <p:extLst>
      <p:ext uri="{BB962C8B-B14F-4D97-AF65-F5344CB8AC3E}">
        <p14:creationId xmlns:p14="http://schemas.microsoft.com/office/powerpoint/2010/main" val="1818701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0823" y="416169"/>
            <a:ext cx="7112977" cy="1140069"/>
          </a:xfrm>
          <a:ln>
            <a:solidFill>
              <a:srgbClr val="339933"/>
            </a:solidFill>
          </a:ln>
        </p:spPr>
        <p:txBody>
          <a:bodyPr>
            <a:normAutofit/>
          </a:bodyPr>
          <a:lstStyle/>
          <a:p>
            <a:r>
              <a:rPr lang="zh-TW" altLang="en-US" sz="3600" b="1" dirty="0" smtClean="0">
                <a:solidFill>
                  <a:srgbClr val="FFFF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600" b="1" dirty="0" smtClean="0">
                <a:latin typeface="微軟正黑體" panose="020B0604030504040204" pitchFamily="34" charset="-120"/>
                <a:ea typeface="微軟正黑體" panose="020B0604030504040204" pitchFamily="34" charset="-120"/>
              </a:rPr>
              <a:t>牙線用法小訣竅</a:t>
            </a: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可以深入牙齒轉角處 </a:t>
            </a:r>
            <a:r>
              <a:rPr lang="en-US" altLang="zh-TW" sz="3600" b="1" dirty="0">
                <a:latin typeface="微軟正黑體" panose="020B0604030504040204" pitchFamily="34" charset="-120"/>
                <a:ea typeface="微軟正黑體" panose="020B0604030504040204" pitchFamily="34" charset="-120"/>
              </a:rPr>
              <a:t>1~2mm</a:t>
            </a:r>
            <a:endParaRPr lang="zh-TW" altLang="en-US" b="1" dirty="0">
              <a:latin typeface="微軟正黑體" panose="020B0604030504040204" pitchFamily="34" charset="-120"/>
              <a:ea typeface="微軟正黑體" panose="020B0604030504040204" pitchFamily="34" charset="-120"/>
            </a:endParaRPr>
          </a:p>
        </p:txBody>
      </p:sp>
      <p:pic>
        <p:nvPicPr>
          <p:cNvPr id="5" name="內容版面配置區 4"/>
          <p:cNvPicPr>
            <a:picLocks noGrp="1" noChangeAspect="1"/>
          </p:cNvPicPr>
          <p:nvPr>
            <p:ph idx="1"/>
          </p:nvPr>
        </p:nvPicPr>
        <p:blipFill>
          <a:blip r:embed="rId2"/>
          <a:stretch>
            <a:fillRect/>
          </a:stretch>
        </p:blipFill>
        <p:spPr>
          <a:xfrm>
            <a:off x="1850641" y="1631494"/>
            <a:ext cx="6293236" cy="4712677"/>
          </a:xfrm>
          <a:prstGeom prst="rect">
            <a:avLst/>
          </a:prstGeom>
        </p:spPr>
      </p:pic>
      <p:sp>
        <p:nvSpPr>
          <p:cNvPr id="4" name="投影片編號版面配置區 3"/>
          <p:cNvSpPr>
            <a:spLocks noGrp="1"/>
          </p:cNvSpPr>
          <p:nvPr>
            <p:ph type="sldNum" sz="quarter" idx="12"/>
          </p:nvPr>
        </p:nvSpPr>
        <p:spPr/>
        <p:txBody>
          <a:bodyPr/>
          <a:lstStyle/>
          <a:p>
            <a:pPr>
              <a:defRPr/>
            </a:pPr>
            <a:fld id="{A8EBBB9B-067C-4828-B1E5-4ACDDB36B0AB}" type="slidenum">
              <a:rPr lang="zh-TW" altLang="en-US" smtClean="0"/>
              <a:pPr>
                <a:defRPr/>
              </a:pPr>
              <a:t>17</a:t>
            </a:fld>
            <a:endParaRPr lang="zh-TW" altLang="en-US"/>
          </a:p>
        </p:txBody>
      </p:sp>
      <p:sp>
        <p:nvSpPr>
          <p:cNvPr id="24" name="圓角矩形 23"/>
          <p:cNvSpPr/>
          <p:nvPr/>
        </p:nvSpPr>
        <p:spPr>
          <a:xfrm>
            <a:off x="8517646" y="2866292"/>
            <a:ext cx="2868392" cy="761235"/>
          </a:xfrm>
          <a:prstGeom prst="roundRect">
            <a:avLst/>
          </a:prstGeom>
          <a:solidFill>
            <a:srgbClr val="FF8BB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1" name="群組 10"/>
          <p:cNvGrpSpPr/>
          <p:nvPr/>
        </p:nvGrpSpPr>
        <p:grpSpPr>
          <a:xfrm>
            <a:off x="8590195" y="3195251"/>
            <a:ext cx="1304727" cy="2138232"/>
            <a:chOff x="6372200" y="2708920"/>
            <a:chExt cx="648072" cy="1152128"/>
          </a:xfrm>
        </p:grpSpPr>
        <p:sp>
          <p:nvSpPr>
            <p:cNvPr id="6" name="圓角矩形 5"/>
            <p:cNvSpPr/>
            <p:nvPr/>
          </p:nvSpPr>
          <p:spPr>
            <a:xfrm>
              <a:off x="6372200" y="2996952"/>
              <a:ext cx="648072" cy="86409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6372200" y="2708920"/>
              <a:ext cx="648072" cy="6480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6372200" y="2996952"/>
              <a:ext cx="648072"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6408236" y="2978950"/>
              <a:ext cx="576000" cy="324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9" name="群組 18"/>
          <p:cNvGrpSpPr/>
          <p:nvPr/>
        </p:nvGrpSpPr>
        <p:grpSpPr>
          <a:xfrm>
            <a:off x="9988108" y="3195251"/>
            <a:ext cx="1304732" cy="2138232"/>
            <a:chOff x="6372200" y="2708920"/>
            <a:chExt cx="648075" cy="1152128"/>
          </a:xfrm>
        </p:grpSpPr>
        <p:sp>
          <p:nvSpPr>
            <p:cNvPr id="20" name="圓角矩形 19"/>
            <p:cNvSpPr/>
            <p:nvPr/>
          </p:nvSpPr>
          <p:spPr>
            <a:xfrm>
              <a:off x="6372200" y="2996952"/>
              <a:ext cx="648072" cy="86409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6372203" y="2708920"/>
              <a:ext cx="648072" cy="6480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圓角矩形 21"/>
            <p:cNvSpPr/>
            <p:nvPr/>
          </p:nvSpPr>
          <p:spPr>
            <a:xfrm>
              <a:off x="6372200" y="2996952"/>
              <a:ext cx="648072"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6408236" y="2978950"/>
              <a:ext cx="576000" cy="324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向下箭號 24"/>
          <p:cNvSpPr/>
          <p:nvPr/>
        </p:nvSpPr>
        <p:spPr>
          <a:xfrm rot="7463255">
            <a:off x="10260273" y="3440096"/>
            <a:ext cx="482184" cy="83739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弧形 27"/>
          <p:cNvSpPr/>
          <p:nvPr/>
        </p:nvSpPr>
        <p:spPr>
          <a:xfrm rot="15554933">
            <a:off x="10009178" y="3348485"/>
            <a:ext cx="594082" cy="646440"/>
          </a:xfrm>
          <a:prstGeom prst="arc">
            <a:avLst/>
          </a:prstGeom>
          <a:noFill/>
          <a:ln w="76200">
            <a:solidFill>
              <a:srgbClr val="0000FF"/>
            </a:solidFill>
            <a:prstDash val="soli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solidFill>
                <a:srgbClr val="0000FF"/>
              </a:solidFill>
            </a:endParaRPr>
          </a:p>
        </p:txBody>
      </p:sp>
      <p:sp>
        <p:nvSpPr>
          <p:cNvPr id="27" name="橢圓 26"/>
          <p:cNvSpPr/>
          <p:nvPr/>
        </p:nvSpPr>
        <p:spPr>
          <a:xfrm>
            <a:off x="5185620" y="3674584"/>
            <a:ext cx="503003" cy="619646"/>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423500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2369" y="486508"/>
            <a:ext cx="4158762" cy="718038"/>
          </a:xfrm>
        </p:spPr>
        <p:txBody>
          <a:bodyPr>
            <a:normAutofit/>
          </a:bodyPr>
          <a:lstStyle/>
          <a:p>
            <a:r>
              <a:rPr lang="zh-TW" altLang="en-US" b="1" dirty="0">
                <a:latin typeface="微軟正黑體" panose="020B0604030504040204" pitchFamily="34" charset="-120"/>
                <a:ea typeface="微軟正黑體" panose="020B0604030504040204" pitchFamily="34" charset="-120"/>
              </a:rPr>
              <a:t>洗牙機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沖牙機</a:t>
            </a:r>
            <a:r>
              <a:rPr lang="en-US" altLang="zh-TW" b="1" dirty="0">
                <a:latin typeface="微軟正黑體" panose="020B0604030504040204" pitchFamily="34" charset="-120"/>
                <a:ea typeface="微軟正黑體" panose="020B0604030504040204" pitchFamily="34" charset="-120"/>
              </a:rPr>
              <a:t>)</a:t>
            </a:r>
            <a:endParaRPr lang="zh-TW" altLang="en-US" sz="4000"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958362" y="1406770"/>
            <a:ext cx="9872871" cy="1861923"/>
          </a:xfrm>
        </p:spPr>
        <p:txBody>
          <a:bodyPr>
            <a:normAutofit/>
          </a:bodyPr>
          <a:lstStyle/>
          <a:p>
            <a:pPr>
              <a:lnSpc>
                <a:spcPct val="150000"/>
              </a:lnSpc>
              <a:buBlip>
                <a:blip r:embed="rId3"/>
              </a:buBlip>
            </a:pPr>
            <a:r>
              <a:rPr lang="zh-TW" altLang="en-US" sz="3200" dirty="0">
                <a:latin typeface="微軟正黑體" panose="020B0604030504040204" pitchFamily="34" charset="-120"/>
                <a:ea typeface="微軟正黑體" panose="020B0604030504040204" pitchFamily="34" charset="-120"/>
              </a:rPr>
              <a:t>只能沖洗大塊食物殘渣，無法取代刷牙和牙線</a:t>
            </a:r>
            <a:endParaRPr lang="en-US" altLang="zh-TW" sz="3200" dirty="0">
              <a:latin typeface="微軟正黑體" panose="020B0604030504040204" pitchFamily="34" charset="-120"/>
              <a:ea typeface="微軟正黑體" panose="020B0604030504040204" pitchFamily="34" charset="-120"/>
            </a:endParaRPr>
          </a:p>
          <a:p>
            <a:pPr>
              <a:lnSpc>
                <a:spcPct val="150000"/>
              </a:lnSpc>
              <a:buBlip>
                <a:blip r:embed="rId3"/>
              </a:buBlip>
            </a:pPr>
            <a:r>
              <a:rPr lang="zh-TW" altLang="en-US" sz="3200" dirty="0" smtClean="0">
                <a:latin typeface="微軟正黑體" panose="020B0604030504040204" pitchFamily="34" charset="-120"/>
                <a:ea typeface="微軟正黑體" panose="020B0604030504040204" pitchFamily="34" charset="-120"/>
              </a:rPr>
              <a:t>定位</a:t>
            </a:r>
            <a:r>
              <a:rPr lang="zh-TW" altLang="en-US" sz="3200" dirty="0">
                <a:latin typeface="微軟正黑體" panose="020B0604030504040204" pitchFamily="34" charset="-120"/>
                <a:ea typeface="微軟正黑體" panose="020B0604030504040204" pitchFamily="34" charset="-120"/>
              </a:rPr>
              <a:t>為</a:t>
            </a:r>
            <a:r>
              <a:rPr lang="zh-TW" altLang="en-US" sz="3200" b="1" dirty="0">
                <a:solidFill>
                  <a:srgbClr val="FF0000"/>
                </a:solidFill>
                <a:latin typeface="微軟正黑體" panose="020B0604030504040204" pitchFamily="34" charset="-120"/>
                <a:ea typeface="微軟正黑體" panose="020B0604030504040204" pitchFamily="34" charset="-120"/>
              </a:rPr>
              <a:t>輔助用</a:t>
            </a:r>
            <a:r>
              <a:rPr lang="zh-TW" altLang="en-US" sz="3200" dirty="0">
                <a:latin typeface="微軟正黑體" panose="020B0604030504040204" pitchFamily="34" charset="-120"/>
                <a:ea typeface="微軟正黑體" panose="020B0604030504040204" pitchFamily="34" charset="-120"/>
              </a:rPr>
              <a:t>，例如手部不方便活動的人</a:t>
            </a:r>
          </a:p>
          <a:p>
            <a:pPr marL="45720" indent="0">
              <a:buNone/>
            </a:pPr>
            <a:endParaRPr lang="en-US" altLang="zh-TW" sz="2600" dirty="0"/>
          </a:p>
          <a:p>
            <a:pPr marL="0" indent="0">
              <a:buNone/>
            </a:pPr>
            <a:endParaRPr lang="en-US" altLang="zh-TW" sz="2600" dirty="0"/>
          </a:p>
          <a:p>
            <a:pPr marL="0" indent="0">
              <a:buNone/>
            </a:pPr>
            <a:endParaRPr lang="en-US" altLang="zh-TW" sz="2600"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schemeClr val="tx1"/>
                </a:solidFill>
              </a:rPr>
              <a:pPr/>
              <a:t>18</a:t>
            </a:fld>
            <a:endParaRPr lang="zh-TW" altLang="en-US" dirty="0">
              <a:solidFill>
                <a:schemeClr val="tx1"/>
              </a:solidFill>
            </a:endParaRPr>
          </a:p>
        </p:txBody>
      </p:sp>
      <p:pic>
        <p:nvPicPr>
          <p:cNvPr id="9" name="圖片 8"/>
          <p:cNvPicPr>
            <a:picLocks noChangeAspect="1"/>
          </p:cNvPicPr>
          <p:nvPr/>
        </p:nvPicPr>
        <p:blipFill rotWithShape="1">
          <a:blip r:embed="rId4">
            <a:extLst>
              <a:ext uri="{28A0092B-C50C-407E-A947-70E740481C1C}">
                <a14:useLocalDpi xmlns:a14="http://schemas.microsoft.com/office/drawing/2010/main" val="0"/>
              </a:ext>
            </a:extLst>
          </a:blip>
          <a:srcRect l="27613" t="939" r="23626"/>
          <a:stretch/>
        </p:blipFill>
        <p:spPr>
          <a:xfrm>
            <a:off x="6834383" y="3131361"/>
            <a:ext cx="1685364" cy="3423915"/>
          </a:xfrm>
          <a:prstGeom prst="rect">
            <a:avLst/>
          </a:prstGeom>
        </p:spPr>
      </p:pic>
      <p:grpSp>
        <p:nvGrpSpPr>
          <p:cNvPr id="10" name="群組 9"/>
          <p:cNvGrpSpPr/>
          <p:nvPr/>
        </p:nvGrpSpPr>
        <p:grpSpPr>
          <a:xfrm>
            <a:off x="2636621" y="3302370"/>
            <a:ext cx="3657102" cy="3081896"/>
            <a:chOff x="1524000" y="381000"/>
            <a:chExt cx="6096000" cy="6096000"/>
          </a:xfrm>
        </p:grpSpPr>
        <p:pic>
          <p:nvPicPr>
            <p:cNvPr id="11" name="圖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381000"/>
              <a:ext cx="6096000" cy="6096000"/>
            </a:xfrm>
            <a:prstGeom prst="rect">
              <a:avLst/>
            </a:prstGeom>
          </p:spPr>
        </p:pic>
        <p:sp>
          <p:nvSpPr>
            <p:cNvPr id="12" name="矩形 11"/>
            <p:cNvSpPr/>
            <p:nvPr/>
          </p:nvSpPr>
          <p:spPr>
            <a:xfrm>
              <a:off x="1691680" y="461015"/>
              <a:ext cx="223224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239119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8406" y="438675"/>
            <a:ext cx="8018586" cy="1086065"/>
          </a:xfrm>
        </p:spPr>
        <p:txBody>
          <a:bodyPr>
            <a:normAutofit/>
          </a:bodyPr>
          <a:lstStyle/>
          <a:p>
            <a:r>
              <a:rPr lang="zh-TW" altLang="en-US" b="1" dirty="0">
                <a:solidFill>
                  <a:prstClr val="black"/>
                </a:solidFill>
                <a:latin typeface="微軟正黑體" panose="020B0604030504040204" pitchFamily="34" charset="-120"/>
                <a:ea typeface="微軟正黑體" panose="020B0604030504040204" pitchFamily="34" charset="-120"/>
              </a:rPr>
              <a:t>牙線</a:t>
            </a:r>
            <a:r>
              <a:rPr lang="zh-TW" altLang="en-US" b="1" dirty="0" smtClean="0">
                <a:solidFill>
                  <a:prstClr val="black"/>
                </a:solidFill>
                <a:latin typeface="微軟正黑體" panose="020B0604030504040204" pitchFamily="34" charset="-120"/>
                <a:ea typeface="微軟正黑體" panose="020B0604030504040204" pitchFamily="34" charset="-120"/>
              </a:rPr>
              <a:t>棒</a:t>
            </a:r>
            <a:r>
              <a:rPr lang="en-US" altLang="zh-TW" sz="2800" b="1" dirty="0" smtClean="0">
                <a:solidFill>
                  <a:srgbClr val="339933"/>
                </a:solidFill>
                <a:latin typeface="微軟正黑體" panose="020B0604030504040204" pitchFamily="34" charset="-120"/>
                <a:ea typeface="微軟正黑體" panose="020B0604030504040204" pitchFamily="34" charset="-120"/>
              </a:rPr>
              <a:t>(</a:t>
            </a:r>
            <a:r>
              <a:rPr lang="zh-TW" altLang="en-US" sz="2800" b="1" dirty="0" smtClean="0">
                <a:solidFill>
                  <a:srgbClr val="339933"/>
                </a:solidFill>
                <a:latin typeface="微軟正黑體" panose="020B0604030504040204" pitchFamily="34" charset="-120"/>
                <a:ea typeface="微軟正黑體" panose="020B0604030504040204" pitchFamily="34" charset="-120"/>
              </a:rPr>
              <a:t>尚未學會使用牙線前 可替代</a:t>
            </a:r>
            <a:r>
              <a:rPr lang="en-US" altLang="zh-TW" sz="2800" b="1" dirty="0" smtClean="0">
                <a:solidFill>
                  <a:srgbClr val="339933"/>
                </a:solidFill>
                <a:latin typeface="微軟正黑體" panose="020B0604030504040204" pitchFamily="34" charset="-120"/>
                <a:ea typeface="微軟正黑體" panose="020B0604030504040204" pitchFamily="34" charset="-120"/>
              </a:rPr>
              <a:t>)</a:t>
            </a:r>
            <a:endParaRPr lang="zh-TW" altLang="en-US" sz="2800" b="1" dirty="0">
              <a:solidFill>
                <a:srgbClr val="339933"/>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07560" y="1283028"/>
            <a:ext cx="10804627" cy="2284563"/>
          </a:xfrm>
        </p:spPr>
        <p:txBody>
          <a:bodyPr>
            <a:noAutofit/>
          </a:bodyPr>
          <a:lstStyle/>
          <a:p>
            <a:pPr>
              <a:lnSpc>
                <a:spcPts val="5500"/>
              </a:lnSpc>
              <a:spcBef>
                <a:spcPts val="0"/>
              </a:spcBef>
              <a:buBlip>
                <a:blip r:embed="rId2"/>
              </a:buBlip>
            </a:pPr>
            <a:r>
              <a:rPr lang="zh-TW" altLang="en-US" sz="3200" dirty="0">
                <a:latin typeface="微軟正黑體" panose="020B0604030504040204" pitchFamily="34" charset="-120"/>
                <a:ea typeface="微軟正黑體" panose="020B0604030504040204" pitchFamily="34" charset="-120"/>
                <a:cs typeface="Times New Roman" panose="02020603050405020304" pitchFamily="18" charset="0"/>
              </a:rPr>
              <a:t>由於孩童手部尚在發育且牙縫較大，可以牙線棒代替牙線</a:t>
            </a:r>
            <a:endParaRPr lang="en-US" altLang="zh-TW" sz="3200"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5500"/>
              </a:lnSpc>
              <a:spcBef>
                <a:spcPts val="0"/>
              </a:spcBef>
              <a:buBlip>
                <a:blip r:embed="rId2"/>
              </a:buBlip>
            </a:pPr>
            <a:r>
              <a:rPr lang="zh-TW" altLang="en-US" sz="32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注意</a:t>
            </a:r>
            <a:r>
              <a:rPr lang="zh-TW" altLang="en-US"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操作不當可能傷到</a:t>
            </a:r>
            <a:r>
              <a:rPr lang="zh-TW" altLang="en-US" sz="32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牙齦</a:t>
            </a:r>
            <a:endParaRPr lang="en-US" altLang="zh-TW" sz="32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5500"/>
              </a:lnSpc>
              <a:spcBef>
                <a:spcPts val="0"/>
              </a:spcBef>
              <a:buBlip>
                <a:blip r:embed="rId2"/>
              </a:buBlip>
            </a:pPr>
            <a:r>
              <a:rPr lang="zh-TW" altLang="en-US" sz="32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清潔效果仍以牙線較佳</a:t>
            </a:r>
            <a:endParaRPr lang="en-US" altLang="zh-TW" sz="32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nSpc>
                <a:spcPct val="150000"/>
              </a:lnSpc>
              <a:buNone/>
            </a:pPr>
            <a:endParaRPr lang="en-US" altLang="zh-TW" sz="2300" dirty="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schemeClr val="tx1"/>
                </a:solidFill>
              </a:rPr>
              <a:pPr/>
              <a:t>19</a:t>
            </a:fld>
            <a:endParaRPr lang="zh-TW" altLang="en-US" dirty="0">
              <a:solidFill>
                <a:schemeClr val="tx1"/>
              </a:solidFill>
            </a:endParaRPr>
          </a:p>
        </p:txBody>
      </p:sp>
      <p:pic>
        <p:nvPicPr>
          <p:cNvPr id="4" name="圖片 3" descr="C:\Users\tulan-N\Desktop\牙棒－~1.JPG"/>
          <p:cNvPicPr/>
          <p:nvPr/>
        </p:nvPicPr>
        <p:blipFill>
          <a:blip r:embed="rId3" cstate="print"/>
          <a:srcRect/>
          <a:stretch>
            <a:fillRect/>
          </a:stretch>
        </p:blipFill>
        <p:spPr bwMode="auto">
          <a:xfrm>
            <a:off x="9926832" y="2436342"/>
            <a:ext cx="1540992" cy="1131249"/>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effectLst>
        </p:spPr>
      </p:pic>
      <p:grpSp>
        <p:nvGrpSpPr>
          <p:cNvPr id="7" name="群組 6"/>
          <p:cNvGrpSpPr/>
          <p:nvPr/>
        </p:nvGrpSpPr>
        <p:grpSpPr>
          <a:xfrm>
            <a:off x="1714500" y="3472700"/>
            <a:ext cx="3974052" cy="3116253"/>
            <a:chOff x="1033603" y="3539539"/>
            <a:chExt cx="3264960" cy="2853321"/>
          </a:xfrm>
        </p:grpSpPr>
        <p:pic>
          <p:nvPicPr>
            <p:cNvPr id="10" name="圖片 9" descr="C:\Users\user\Desktop\brush\CIMG0045.JPG"/>
            <p:cNvPicPr/>
            <p:nvPr/>
          </p:nvPicPr>
          <p:blipFill>
            <a:blip r:embed="rId4" cstate="print"/>
            <a:srcRect/>
            <a:stretch>
              <a:fillRect/>
            </a:stretch>
          </p:blipFill>
          <p:spPr bwMode="auto">
            <a:xfrm>
              <a:off x="1033603" y="4026329"/>
              <a:ext cx="3264960" cy="2366531"/>
            </a:xfrm>
            <a:prstGeom prst="rect">
              <a:avLst/>
            </a:prstGeom>
            <a:noFill/>
            <a:ln w="9525">
              <a:noFill/>
              <a:miter lim="800000"/>
              <a:headEnd/>
              <a:tailEnd/>
            </a:ln>
            <a:effectLst>
              <a:glow rad="101600">
                <a:schemeClr val="accent6">
                  <a:satMod val="175000"/>
                  <a:alpha val="40000"/>
                </a:schemeClr>
              </a:glow>
            </a:effectLst>
          </p:spPr>
        </p:pic>
        <p:sp>
          <p:nvSpPr>
            <p:cNvPr id="6" name="Text Box 2"/>
            <p:cNvSpPr txBox="1">
              <a:spLocks noChangeArrowheads="1"/>
            </p:cNvSpPr>
            <p:nvPr/>
          </p:nvSpPr>
          <p:spPr bwMode="auto">
            <a:xfrm>
              <a:off x="1937476" y="3539539"/>
              <a:ext cx="1457214" cy="46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ts val="500"/>
                </a:spcBef>
                <a:spcAft>
                  <a:spcPts val="500"/>
                </a:spcAft>
              </a:pPr>
              <a:r>
                <a:rPr lang="zh-TW" altLang="en-US" sz="2800" dirty="0">
                  <a:latin typeface="微軟正黑體" panose="020B0604030504040204" pitchFamily="34" charset="-120"/>
                  <a:ea typeface="微軟正黑體" panose="020B0604030504040204" pitchFamily="34" charset="-120"/>
                </a:rPr>
                <a:t>慢慢放入        </a:t>
              </a:r>
              <a:endParaRPr lang="zh-TW" altLang="zh-TW" sz="2800" dirty="0">
                <a:latin typeface="微軟正黑體" panose="020B0604030504040204" pitchFamily="34" charset="-120"/>
                <a:ea typeface="微軟正黑體" panose="020B0604030504040204" pitchFamily="34" charset="-120"/>
              </a:endParaRPr>
            </a:p>
          </p:txBody>
        </p:sp>
        <p:cxnSp>
          <p:nvCxnSpPr>
            <p:cNvPr id="14" name="弧形接點 13"/>
            <p:cNvCxnSpPr/>
            <p:nvPr/>
          </p:nvCxnSpPr>
          <p:spPr>
            <a:xfrm rot="16200000" flipH="1">
              <a:off x="2679254" y="4766324"/>
              <a:ext cx="401960" cy="210280"/>
            </a:xfrm>
            <a:prstGeom prst="curvedConnector3">
              <a:avLst>
                <a:gd name="adj1" fmla="val 52370"/>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弧形接點 22"/>
            <p:cNvCxnSpPr/>
            <p:nvPr/>
          </p:nvCxnSpPr>
          <p:spPr>
            <a:xfrm rot="16200000" flipH="1">
              <a:off x="2819976" y="4751182"/>
              <a:ext cx="401960" cy="210280"/>
            </a:xfrm>
            <a:prstGeom prst="curvedConnector3">
              <a:avLst>
                <a:gd name="adj1" fmla="val 52370"/>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群組 8"/>
          <p:cNvGrpSpPr/>
          <p:nvPr/>
        </p:nvGrpSpPr>
        <p:grpSpPr>
          <a:xfrm>
            <a:off x="6209874" y="3479991"/>
            <a:ext cx="3636451" cy="3108962"/>
            <a:chOff x="5293935" y="3550292"/>
            <a:chExt cx="3229179" cy="2870298"/>
          </a:xfrm>
        </p:grpSpPr>
        <p:pic>
          <p:nvPicPr>
            <p:cNvPr id="11" name="圖片 10" descr="C:\Users\user\Desktop\brush\CIMG0048.JPG"/>
            <p:cNvPicPr/>
            <p:nvPr/>
          </p:nvPicPr>
          <p:blipFill>
            <a:blip r:embed="rId5" cstate="print"/>
            <a:srcRect/>
            <a:stretch>
              <a:fillRect/>
            </a:stretch>
          </p:blipFill>
          <p:spPr bwMode="auto">
            <a:xfrm>
              <a:off x="5293935" y="4026329"/>
              <a:ext cx="3229179" cy="2394261"/>
            </a:xfrm>
            <a:prstGeom prst="rect">
              <a:avLst/>
            </a:prstGeom>
            <a:noFill/>
            <a:ln w="9525">
              <a:noFill/>
              <a:miter lim="800000"/>
              <a:headEnd/>
              <a:tailEnd/>
            </a:ln>
            <a:effectLst>
              <a:glow rad="101600">
                <a:schemeClr val="accent6">
                  <a:satMod val="175000"/>
                  <a:alpha val="40000"/>
                </a:schemeClr>
              </a:glow>
            </a:effectLst>
          </p:spPr>
        </p:pic>
        <p:sp>
          <p:nvSpPr>
            <p:cNvPr id="15" name="Text Box 2"/>
            <p:cNvSpPr txBox="1">
              <a:spLocks noChangeArrowheads="1"/>
            </p:cNvSpPr>
            <p:nvPr/>
          </p:nvSpPr>
          <p:spPr bwMode="auto">
            <a:xfrm>
              <a:off x="5751489" y="3550292"/>
              <a:ext cx="231406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ts val="500"/>
                </a:spcBef>
                <a:spcAft>
                  <a:spcPts val="500"/>
                </a:spcAft>
              </a:pPr>
              <a:r>
                <a:rPr lang="zh-TW" altLang="en-US" sz="2800" dirty="0">
                  <a:latin typeface="微軟正黑體" panose="020B0604030504040204" pitchFamily="34" charset="-120"/>
                  <a:ea typeface="微軟正黑體" panose="020B0604030504040204" pitchFamily="34" charset="-120"/>
                </a:rPr>
                <a:t>呈</a:t>
              </a:r>
              <a:r>
                <a:rPr lang="en-US" altLang="zh-TW" sz="2800" b="1" dirty="0">
                  <a:solidFill>
                    <a:schemeClr val="accent5"/>
                  </a:solidFill>
                  <a:latin typeface="微軟正黑體" panose="020B0604030504040204" pitchFamily="34" charset="-120"/>
                  <a:ea typeface="微軟正黑體" panose="020B0604030504040204" pitchFamily="34" charset="-120"/>
                </a:rPr>
                <a:t>C</a:t>
              </a:r>
              <a:r>
                <a:rPr lang="zh-TW" altLang="en-US" sz="2800" b="1" dirty="0">
                  <a:solidFill>
                    <a:schemeClr val="accent5"/>
                  </a:solidFill>
                  <a:latin typeface="微軟正黑體" panose="020B0604030504040204" pitchFamily="34" charset="-120"/>
                  <a:ea typeface="微軟正黑體" panose="020B0604030504040204" pitchFamily="34" charset="-120"/>
                </a:rPr>
                <a:t>字型</a:t>
              </a:r>
              <a:r>
                <a:rPr lang="zh-TW" altLang="en-US" sz="2800" dirty="0">
                  <a:latin typeface="微軟正黑體" panose="020B0604030504040204" pitchFamily="34" charset="-120"/>
                  <a:ea typeface="微軟正黑體" panose="020B0604030504040204" pitchFamily="34" charset="-120"/>
                </a:rPr>
                <a:t>上下刮</a:t>
              </a:r>
              <a:endParaRPr lang="zh-TW" altLang="zh-TW" sz="2800" dirty="0">
                <a:latin typeface="微軟正黑體" panose="020B0604030504040204" pitchFamily="34" charset="-120"/>
                <a:ea typeface="微軟正黑體" panose="020B0604030504040204" pitchFamily="34" charset="-120"/>
              </a:endParaRPr>
            </a:p>
          </p:txBody>
        </p:sp>
        <p:sp>
          <p:nvSpPr>
            <p:cNvPr id="12" name="AutoShape 4"/>
            <p:cNvSpPr>
              <a:spLocks noChangeArrowheads="1"/>
            </p:cNvSpPr>
            <p:nvPr/>
          </p:nvSpPr>
          <p:spPr bwMode="auto">
            <a:xfrm rot="10800000" flipV="1">
              <a:off x="6717006" y="5246831"/>
              <a:ext cx="132394" cy="490043"/>
            </a:xfrm>
            <a:prstGeom prst="upArrow">
              <a:avLst>
                <a:gd name="adj1" fmla="val 50000"/>
                <a:gd name="adj2" fmla="val 70192"/>
              </a:avLst>
            </a:prstGeom>
            <a:solidFill>
              <a:srgbClr val="FFFF00"/>
            </a:solidFill>
            <a:ln>
              <a:noFill/>
              <a:headEnd/>
              <a:tailEnd/>
            </a:ln>
          </p:spPr>
          <p:style>
            <a:lnRef idx="1">
              <a:schemeClr val="accent5"/>
            </a:lnRef>
            <a:fillRef idx="3">
              <a:schemeClr val="accent5"/>
            </a:fillRef>
            <a:effectRef idx="2">
              <a:schemeClr val="accent5"/>
            </a:effectRef>
            <a:fontRef idx="minor">
              <a:schemeClr val="lt1"/>
            </a:fontRef>
          </p:style>
          <p:txBody>
            <a:bodyPr vert="eaVert" wrap="square" lIns="91440" tIns="45720" rIns="91440" bIns="45720" numCol="1" anchor="t" anchorCtr="0" compatLnSpc="1">
              <a:prstTxWarp prst="textNoShape">
                <a:avLst/>
              </a:prstTxWarp>
            </a:bodyPr>
            <a:lstStyle/>
            <a:p>
              <a:endParaRPr lang="zh-TW" altLang="en-US"/>
            </a:p>
          </p:txBody>
        </p:sp>
        <p:sp>
          <p:nvSpPr>
            <p:cNvPr id="8" name="AutoShape 3"/>
            <p:cNvSpPr>
              <a:spLocks noChangeArrowheads="1"/>
            </p:cNvSpPr>
            <p:nvPr/>
          </p:nvSpPr>
          <p:spPr bwMode="auto">
            <a:xfrm rot="10800000">
              <a:off x="6578816" y="5246829"/>
              <a:ext cx="131376" cy="490043"/>
            </a:xfrm>
            <a:prstGeom prst="upArrow">
              <a:avLst>
                <a:gd name="adj1" fmla="val 50000"/>
                <a:gd name="adj2" fmla="val 70736"/>
              </a:avLst>
            </a:prstGeom>
            <a:solidFill>
              <a:srgbClr val="FFFF00"/>
            </a:solidFill>
            <a:ln>
              <a:noFill/>
              <a:headEnd/>
              <a:tailEnd/>
            </a:ln>
          </p:spPr>
          <p:style>
            <a:lnRef idx="1">
              <a:schemeClr val="accent5"/>
            </a:lnRef>
            <a:fillRef idx="3">
              <a:schemeClr val="accent5"/>
            </a:fillRef>
            <a:effectRef idx="2">
              <a:schemeClr val="accent5"/>
            </a:effectRef>
            <a:fontRef idx="minor">
              <a:schemeClr val="lt1"/>
            </a:fontRef>
          </p:style>
          <p:txBody>
            <a:bodyPr vert="eaVert" wrap="square" lIns="91440" tIns="45720" rIns="91440" bIns="45720" numCol="1" anchor="t" anchorCtr="0" compatLnSpc="1">
              <a:prstTxWarp prst="textNoShape">
                <a:avLst/>
              </a:prstTxWarp>
            </a:bodyPr>
            <a:lstStyle/>
            <a:p>
              <a:endParaRPr lang="zh-TW" altLang="en-US"/>
            </a:p>
          </p:txBody>
        </p:sp>
      </p:grpSp>
      <p:sp>
        <p:nvSpPr>
          <p:cNvPr id="13" name="橢圓 12"/>
          <p:cNvSpPr/>
          <p:nvPr/>
        </p:nvSpPr>
        <p:spPr>
          <a:xfrm>
            <a:off x="7401628" y="4444058"/>
            <a:ext cx="1360598" cy="9106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63757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73923" y="609600"/>
            <a:ext cx="3886200" cy="1096108"/>
          </a:xfrm>
        </p:spPr>
        <p:txBody>
          <a:bodyPr>
            <a:normAutofit/>
          </a:bodyPr>
          <a:lstStyle/>
          <a:p>
            <a:r>
              <a:rPr lang="zh-TW" altLang="en-US" sz="5400" b="1" dirty="0">
                <a:latin typeface="微軟正黑體" panose="020B0604030504040204" pitchFamily="34" charset="-120"/>
                <a:ea typeface="微軟正黑體" panose="020B0604030504040204" pitchFamily="34" charset="-120"/>
              </a:rPr>
              <a:t>潔牙原理</a:t>
            </a:r>
          </a:p>
        </p:txBody>
      </p:sp>
      <p:sp>
        <p:nvSpPr>
          <p:cNvPr id="3" name="內容版面配置區 2"/>
          <p:cNvSpPr>
            <a:spLocks noGrp="1"/>
          </p:cNvSpPr>
          <p:nvPr>
            <p:ph idx="1"/>
          </p:nvPr>
        </p:nvSpPr>
        <p:spPr>
          <a:xfrm>
            <a:off x="2453056" y="1705708"/>
            <a:ext cx="6787660" cy="2101361"/>
          </a:xfrm>
        </p:spPr>
        <p:txBody>
          <a:bodyPr>
            <a:normAutofit/>
          </a:bodyPr>
          <a:lstStyle/>
          <a:p>
            <a:r>
              <a:rPr lang="zh-TW" altLang="en-US" sz="3200" b="1" dirty="0">
                <a:solidFill>
                  <a:srgbClr val="FF0000"/>
                </a:solidFill>
                <a:latin typeface="微軟正黑體" panose="020B0604030504040204" pitchFamily="34" charset="-120"/>
                <a:ea typeface="微軟正黑體" panose="020B0604030504040204" pitchFamily="34" charset="-120"/>
              </a:rPr>
              <a:t>去除牙菌斑與食物殘渣</a:t>
            </a:r>
            <a:endParaRPr lang="en-US" altLang="zh-TW" sz="3200" b="1" dirty="0">
              <a:solidFill>
                <a:srgbClr val="FF0000"/>
              </a:solidFill>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阻斷細菌對食物殘渣的作用</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不同潔牙方式清潔的位置</a:t>
            </a:r>
            <a:endParaRPr lang="en-US" altLang="zh-TW" sz="32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CB410E40-EE87-41B0-B79D-FFD017B98A4F}" type="slidenum">
              <a:rPr lang="zh-TW" altLang="en-US" smtClean="0">
                <a:solidFill>
                  <a:prstClr val="black">
                    <a:tint val="75000"/>
                  </a:prstClr>
                </a:solidFill>
              </a:rPr>
              <a:pPr/>
              <a:t>2</a:t>
            </a:fld>
            <a:endParaRPr lang="zh-TW" altLang="en-US">
              <a:solidFill>
                <a:prstClr val="black">
                  <a:tint val="75000"/>
                </a:prstClr>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777338995"/>
              </p:ext>
            </p:extLst>
          </p:nvPr>
        </p:nvGraphicFramePr>
        <p:xfrm>
          <a:off x="2664070" y="3864678"/>
          <a:ext cx="6198576" cy="2541712"/>
        </p:xfrm>
        <a:graphic>
          <a:graphicData uri="http://schemas.openxmlformats.org/drawingml/2006/table">
            <a:tbl>
              <a:tblPr firstRow="1" firstCol="1" bandRow="1">
                <a:tableStyleId>{5C22544A-7EE6-4342-B048-85BDC9FD1C3A}</a:tableStyleId>
              </a:tblPr>
              <a:tblGrid>
                <a:gridCol w="1273341">
                  <a:extLst>
                    <a:ext uri="{9D8B030D-6E8A-4147-A177-3AD203B41FA5}">
                      <a16:colId xmlns:a16="http://schemas.microsoft.com/office/drawing/2014/main" val="20000"/>
                    </a:ext>
                  </a:extLst>
                </a:gridCol>
                <a:gridCol w="4925235">
                  <a:extLst>
                    <a:ext uri="{9D8B030D-6E8A-4147-A177-3AD203B41FA5}">
                      <a16:colId xmlns:a16="http://schemas.microsoft.com/office/drawing/2014/main" val="20001"/>
                    </a:ext>
                  </a:extLst>
                </a:gridCol>
              </a:tblGrid>
              <a:tr h="577663">
                <a:tc>
                  <a:txBody>
                    <a:bodyPr/>
                    <a:lstStyle/>
                    <a:p>
                      <a:pPr algn="ctr"/>
                      <a:r>
                        <a:rPr lang="zh-TW" altLang="en-US" sz="2400" dirty="0">
                          <a:latin typeface="微軟正黑體" panose="020B0604030504040204" pitchFamily="34" charset="-120"/>
                          <a:ea typeface="微軟正黑體" panose="020B0604030504040204" pitchFamily="34" charset="-120"/>
                        </a:rPr>
                        <a:t>方法</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清潔位置</a:t>
                      </a:r>
                    </a:p>
                  </a:txBody>
                  <a:tcPr/>
                </a:tc>
                <a:extLst>
                  <a:ext uri="{0D108BD9-81ED-4DB2-BD59-A6C34878D82A}">
                    <a16:rowId xmlns:a16="http://schemas.microsoft.com/office/drawing/2014/main" val="10000"/>
                  </a:ext>
                </a:extLst>
              </a:tr>
              <a:tr h="654683">
                <a:tc>
                  <a:txBody>
                    <a:bodyPr/>
                    <a:lstStyle/>
                    <a:p>
                      <a:pPr algn="ctr"/>
                      <a:r>
                        <a:rPr lang="zh-TW" altLang="en-US" sz="2400" dirty="0">
                          <a:latin typeface="微軟正黑體" panose="020B0604030504040204" pitchFamily="34" charset="-120"/>
                          <a:ea typeface="微軟正黑體" panose="020B0604030504040204" pitchFamily="34" charset="-120"/>
                        </a:rPr>
                        <a:t>刷牙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清潔牙齒的光滑面與咬合面</a:t>
                      </a:r>
                      <a:endParaRPr lang="en-US" altLang="zh-TW" sz="28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1"/>
                  </a:ext>
                </a:extLst>
              </a:tr>
              <a:tr h="654683">
                <a:tc>
                  <a:txBody>
                    <a:bodyPr/>
                    <a:lstStyle/>
                    <a:p>
                      <a:pPr algn="ctr"/>
                      <a:r>
                        <a:rPr lang="zh-TW" altLang="en-US" sz="2400" dirty="0">
                          <a:latin typeface="微軟正黑體" panose="020B0604030504040204" pitchFamily="34" charset="-120"/>
                          <a:ea typeface="微軟正黑體" panose="020B0604030504040204" pitchFamily="34" charset="-120"/>
                        </a:rPr>
                        <a:t>牙線</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a:latin typeface="微軟正黑體" panose="020B0604030504040204" pitchFamily="34" charset="-120"/>
                          <a:ea typeface="微軟正黑體" panose="020B0604030504040204" pitchFamily="34" charset="-120"/>
                        </a:rPr>
                        <a:t>清潔牙齒間的鄰接面</a:t>
                      </a:r>
                      <a:endParaRPr lang="en-US" altLang="zh-TW" sz="28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2"/>
                  </a:ext>
                </a:extLst>
              </a:tr>
              <a:tr h="654683">
                <a:tc>
                  <a:txBody>
                    <a:bodyPr/>
                    <a:lstStyle/>
                    <a:p>
                      <a:pPr algn="ctr"/>
                      <a:r>
                        <a:rPr lang="zh-TW" altLang="en-US" sz="2400" dirty="0">
                          <a:latin typeface="微軟正黑體" panose="020B0604030504040204" pitchFamily="34" charset="-120"/>
                          <a:ea typeface="微軟正黑體" panose="020B0604030504040204" pitchFamily="34" charset="-120"/>
                        </a:rPr>
                        <a:t>牙間刷</a:t>
                      </a:r>
                    </a:p>
                  </a:txBody>
                  <a:tcPr/>
                </a:tc>
                <a:tc>
                  <a:txBody>
                    <a:bodyPr/>
                    <a:lstStyle/>
                    <a:p>
                      <a:r>
                        <a:rPr lang="zh-TW" altLang="en-US" sz="2800" dirty="0">
                          <a:latin typeface="微軟正黑體" panose="020B0604030504040204" pitchFamily="34" charset="-120"/>
                          <a:ea typeface="微軟正黑體" panose="020B0604030504040204" pitchFamily="34" charset="-120"/>
                        </a:rPr>
                        <a:t>在齒縫較大時使用</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64020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0823" y="480775"/>
            <a:ext cx="2074983" cy="714978"/>
          </a:xfrm>
        </p:spPr>
        <p:txBody>
          <a:bodyPr>
            <a:normAutofit/>
          </a:bodyPr>
          <a:lstStyle/>
          <a:p>
            <a:r>
              <a:rPr lang="zh-TW" altLang="en-US" sz="4000" b="1" dirty="0">
                <a:solidFill>
                  <a:prstClr val="black"/>
                </a:solidFill>
                <a:latin typeface="微軟正黑體" panose="020B0604030504040204" pitchFamily="34" charset="-120"/>
                <a:ea typeface="微軟正黑體" panose="020B0604030504040204" pitchFamily="34" charset="-120"/>
              </a:rPr>
              <a:t>牙間刷</a:t>
            </a:r>
            <a:endParaRPr lang="zh-TW" altLang="en-US" sz="4000"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47532" y="1306824"/>
            <a:ext cx="8263830" cy="2940066"/>
          </a:xfrm>
        </p:spPr>
        <p:txBody>
          <a:bodyPr>
            <a:normAutofit/>
          </a:bodyPr>
          <a:lstStyle/>
          <a:p>
            <a:pPr>
              <a:lnSpc>
                <a:spcPts val="5500"/>
              </a:lnSpc>
              <a:spcBef>
                <a:spcPts val="0"/>
              </a:spcBef>
              <a:buBlip>
                <a:blip r:embed="rId3"/>
              </a:buBlip>
            </a:pPr>
            <a:r>
              <a:rPr lang="zh-TW" altLang="en-US" sz="2800" dirty="0">
                <a:latin typeface="微軟正黑體" panose="020B0604030504040204" pitchFamily="34" charset="-120"/>
                <a:ea typeface="微軟正黑體" panose="020B0604030504040204" pitchFamily="34" charset="-120"/>
                <a:cs typeface="Times New Roman" panose="02020603050405020304" pitchFamily="18" charset="0"/>
              </a:rPr>
              <a:t>使用時可搭配些許</a:t>
            </a: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牙膏</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5500"/>
              </a:lnSpc>
              <a:spcBef>
                <a:spcPts val="0"/>
              </a:spcBef>
              <a:buBlip>
                <a:blip r:embed="rId3"/>
              </a:buBlip>
            </a:pPr>
            <a:r>
              <a:rPr lang="zh-TW" altLang="en-US" sz="2800" dirty="0">
                <a:latin typeface="微軟正黑體" panose="020B0604030504040204" pitchFamily="34" charset="-120"/>
                <a:ea typeface="微軟正黑體" panose="020B0604030504040204" pitchFamily="34" charset="-120"/>
                <a:cs typeface="Times New Roman" panose="02020603050405020304" pitchFamily="18" charset="0"/>
              </a:rPr>
              <a:t>牙間刷用在清潔牙齒</a:t>
            </a: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鄰接面牙縫較大處</a:t>
            </a:r>
            <a:endParaRPr lang="zh-TW" altLang="en-US" sz="2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5500"/>
              </a:lnSpc>
              <a:spcBef>
                <a:spcPts val="0"/>
              </a:spcBef>
              <a:buBlip>
                <a:blip r:embed="rId3"/>
              </a:buBlip>
            </a:pPr>
            <a:r>
              <a:rPr lang="zh-TW" altLang="en-US" sz="2800" dirty="0">
                <a:latin typeface="微軟正黑體" panose="020B0604030504040204" pitchFamily="34" charset="-120"/>
                <a:ea typeface="微軟正黑體" panose="020B0604030504040204" pitchFamily="34" charset="-120"/>
                <a:cs typeface="Times New Roman" panose="02020603050405020304" pitchFamily="18" charset="0"/>
              </a:rPr>
              <a:t>個人需求選擇</a:t>
            </a: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適合</a:t>
            </a:r>
            <a:r>
              <a:rPr lang="zh-TW" altLang="en-US" sz="2800" dirty="0">
                <a:latin typeface="微軟正黑體" panose="020B0604030504040204" pitchFamily="34" charset="-120"/>
                <a:ea typeface="微軟正黑體" panose="020B0604030504040204" pitchFamily="34" charset="-120"/>
                <a:cs typeface="Times New Roman" panose="02020603050405020304" pitchFamily="18" charset="0"/>
              </a:rPr>
              <a:t>自己</a:t>
            </a: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的尺寸</a:t>
            </a:r>
            <a:r>
              <a:rPr lang="zh-TW" altLang="en-US" sz="2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絕不能硬塞</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5500"/>
              </a:lnSpc>
              <a:spcBef>
                <a:spcPts val="0"/>
              </a:spcBef>
              <a:buBlip>
                <a:blip r:embed="rId3"/>
              </a:buBlip>
            </a:pPr>
            <a:r>
              <a:rPr lang="zh-TW" altLang="en-US" sz="2800" dirty="0" smtClean="0">
                <a:latin typeface="微軟正黑體" panose="020B0604030504040204" pitchFamily="34" charset="-120"/>
                <a:ea typeface="微軟正黑體" panose="020B0604030504040204" pitchFamily="34" charset="-120"/>
                <a:cs typeface="Times New Roman" panose="02020603050405020304" pitchFamily="18" charset="0"/>
              </a:rPr>
              <a:t>建議</a:t>
            </a:r>
            <a:r>
              <a:rPr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周</a:t>
            </a: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更換</a:t>
            </a:r>
            <a:r>
              <a:rPr lang="zh-TW" altLang="en-US" sz="2800" dirty="0" smtClean="0">
                <a:latin typeface="微軟正黑體" panose="020B0604030504040204" pitchFamily="34" charset="-120"/>
                <a:ea typeface="微軟正黑體" panose="020B0604030504040204" pitchFamily="34" charset="-120"/>
                <a:cs typeface="Times New Roman" panose="02020603050405020304" pitchFamily="18" charset="0"/>
              </a:rPr>
              <a:t>一次</a:t>
            </a:r>
            <a:endParaRPr lang="zh-TW" altLang="en-US" dirty="0">
              <a:latin typeface="Times New Roman" panose="02020603050405020304" pitchFamily="18" charset="0"/>
              <a:cs typeface="Times New Roman" panose="02020603050405020304" pitchFamily="18" charset="0"/>
            </a:endParaRPr>
          </a:p>
        </p:txBody>
      </p:sp>
      <p:sp>
        <p:nvSpPr>
          <p:cNvPr id="14" name="投影片編號版面配置區 4"/>
          <p:cNvSpPr>
            <a:spLocks noGrp="1"/>
          </p:cNvSpPr>
          <p:nvPr>
            <p:ph type="sldNum" sz="quarter" idx="12"/>
          </p:nvPr>
        </p:nvSpPr>
        <p:spPr/>
        <p:txBody>
          <a:bodyPr/>
          <a:lstStyle/>
          <a:p>
            <a:r>
              <a:rPr lang="en-US" altLang="zh-TW" dirty="0">
                <a:solidFill>
                  <a:schemeClr val="tx1"/>
                </a:solidFill>
              </a:rPr>
              <a:t>23</a:t>
            </a:r>
            <a:endParaRPr lang="zh-TW" altLang="en-US" dirty="0">
              <a:solidFill>
                <a:schemeClr val="tx1"/>
              </a:solidFill>
            </a:endParaRPr>
          </a:p>
        </p:txBody>
      </p:sp>
      <p:grpSp>
        <p:nvGrpSpPr>
          <p:cNvPr id="8" name="群組 7"/>
          <p:cNvGrpSpPr/>
          <p:nvPr/>
        </p:nvGrpSpPr>
        <p:grpSpPr>
          <a:xfrm>
            <a:off x="8458201" y="1896621"/>
            <a:ext cx="3015762" cy="2461339"/>
            <a:chOff x="5867400" y="4290196"/>
            <a:chExt cx="2647950" cy="1895475"/>
          </a:xfrm>
        </p:grpSpPr>
        <p:pic>
          <p:nvPicPr>
            <p:cNvPr id="10" name="圖片 9" descr="C:\Users\user\Desktop\CIMG0069.JPG"/>
            <p:cNvPicPr/>
            <p:nvPr/>
          </p:nvPicPr>
          <p:blipFill>
            <a:blip r:embed="rId4" cstate="print"/>
            <a:srcRect/>
            <a:stretch>
              <a:fillRect/>
            </a:stretch>
          </p:blipFill>
          <p:spPr bwMode="auto">
            <a:xfrm>
              <a:off x="5867400" y="4290196"/>
              <a:ext cx="2647950" cy="1895475"/>
            </a:xfrm>
            <a:prstGeom prst="rect">
              <a:avLst/>
            </a:prstGeom>
            <a:noFill/>
            <a:ln w="9525">
              <a:noFill/>
              <a:miter lim="800000"/>
              <a:headEnd/>
              <a:tailEnd/>
            </a:ln>
            <a:effectLst>
              <a:glow rad="101600">
                <a:schemeClr val="accent6">
                  <a:satMod val="175000"/>
                  <a:alpha val="40000"/>
                </a:schemeClr>
              </a:glow>
            </a:effectLst>
          </p:spPr>
        </p:pic>
        <p:sp>
          <p:nvSpPr>
            <p:cNvPr id="6" name="AutoShape 2"/>
            <p:cNvSpPr>
              <a:spLocks noChangeArrowheads="1"/>
            </p:cNvSpPr>
            <p:nvPr/>
          </p:nvSpPr>
          <p:spPr bwMode="auto">
            <a:xfrm rot="1501030">
              <a:off x="7617954" y="4792257"/>
              <a:ext cx="153987" cy="534988"/>
            </a:xfrm>
            <a:prstGeom prst="upArrow">
              <a:avLst>
                <a:gd name="adj1" fmla="val 50000"/>
                <a:gd name="adj2" fmla="val 86856"/>
              </a:avLst>
            </a:prstGeom>
            <a:solidFill>
              <a:srgbClr val="E36C0A"/>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zh-TW" altLang="en-US"/>
            </a:p>
          </p:txBody>
        </p:sp>
        <p:sp>
          <p:nvSpPr>
            <p:cNvPr id="7" name="AutoShape 3"/>
            <p:cNvSpPr>
              <a:spLocks noChangeArrowheads="1"/>
            </p:cNvSpPr>
            <p:nvPr/>
          </p:nvSpPr>
          <p:spPr bwMode="auto">
            <a:xfrm rot="12220215">
              <a:off x="7771941" y="4876395"/>
              <a:ext cx="150813" cy="547688"/>
            </a:xfrm>
            <a:prstGeom prst="upArrow">
              <a:avLst>
                <a:gd name="adj1" fmla="val 50000"/>
                <a:gd name="adj2" fmla="val 90789"/>
              </a:avLst>
            </a:prstGeom>
            <a:solidFill>
              <a:srgbClr val="E36C0A"/>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zh-TW" altLang="en-US"/>
            </a:p>
          </p:txBody>
        </p:sp>
      </p:grpSp>
      <p:pic>
        <p:nvPicPr>
          <p:cNvPr id="11" name="圖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8201" y="480775"/>
            <a:ext cx="2990447" cy="1168857"/>
          </a:xfrm>
          <a:prstGeom prst="rect">
            <a:avLst/>
          </a:prstGeom>
          <a:effectLst>
            <a:glow rad="101600">
              <a:schemeClr val="accent6">
                <a:satMod val="175000"/>
                <a:alpha val="40000"/>
              </a:schemeClr>
            </a:glow>
          </a:effectLst>
        </p:spPr>
      </p:pic>
      <p:pic>
        <p:nvPicPr>
          <p:cNvPr id="13" name="圖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2371" y="4547506"/>
            <a:ext cx="8841591" cy="1838776"/>
          </a:xfrm>
          <a:prstGeom prst="rect">
            <a:avLst/>
          </a:prstGeom>
        </p:spPr>
      </p:pic>
    </p:spTree>
    <p:extLst>
      <p:ext uri="{BB962C8B-B14F-4D97-AF65-F5344CB8AC3E}">
        <p14:creationId xmlns:p14="http://schemas.microsoft.com/office/powerpoint/2010/main" val="1107512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rotWithShape="1">
          <a:blip r:embed="rId3"/>
          <a:srcRect l="25599" r="18914"/>
          <a:stretch/>
        </p:blipFill>
        <p:spPr>
          <a:xfrm rot="16200000">
            <a:off x="4230961" y="282259"/>
            <a:ext cx="764930" cy="1378582"/>
          </a:xfrm>
          <a:prstGeom prst="rect">
            <a:avLst/>
          </a:prstGeom>
        </p:spPr>
      </p:pic>
      <p:sp>
        <p:nvSpPr>
          <p:cNvPr id="2" name="標題 1"/>
          <p:cNvSpPr>
            <a:spLocks noGrp="1"/>
          </p:cNvSpPr>
          <p:nvPr>
            <p:ph type="title"/>
          </p:nvPr>
        </p:nvSpPr>
        <p:spPr>
          <a:xfrm>
            <a:off x="511130" y="504091"/>
            <a:ext cx="2628900" cy="737773"/>
          </a:xfrm>
        </p:spPr>
        <p:txBody>
          <a:bodyPr>
            <a:normAutofit/>
          </a:bodyPr>
          <a:lstStyle/>
          <a:p>
            <a:r>
              <a:rPr lang="zh-TW" altLang="en-US" sz="4000" b="1" dirty="0">
                <a:solidFill>
                  <a:prstClr val="black"/>
                </a:solidFill>
                <a:latin typeface="微軟正黑體" panose="020B0604030504040204" pitchFamily="34" charset="-120"/>
                <a:ea typeface="微軟正黑體" panose="020B0604030504040204" pitchFamily="34" charset="-120"/>
              </a:rPr>
              <a:t>含氟牙膏</a:t>
            </a:r>
            <a:endParaRPr lang="zh-TW" altLang="en-US" sz="4000" b="1" dirty="0">
              <a:latin typeface="微軟正黑體" panose="020B0604030504040204" pitchFamily="34" charset="-120"/>
              <a:ea typeface="微軟正黑體" panose="020B0604030504040204" pitchFamily="34" charset="-120"/>
            </a:endParaRPr>
          </a:p>
        </p:txBody>
      </p:sp>
      <p:graphicFrame>
        <p:nvGraphicFramePr>
          <p:cNvPr id="16" name="內容版面配置區 15"/>
          <p:cNvGraphicFramePr>
            <a:graphicFrameLocks noGrp="1"/>
          </p:cNvGraphicFramePr>
          <p:nvPr>
            <p:ph idx="1"/>
            <p:extLst>
              <p:ext uri="{D42A27DB-BD31-4B8C-83A1-F6EECF244321}">
                <p14:modId xmlns:p14="http://schemas.microsoft.com/office/powerpoint/2010/main" val="1145976899"/>
              </p:ext>
            </p:extLst>
          </p:nvPr>
        </p:nvGraphicFramePr>
        <p:xfrm>
          <a:off x="2766428" y="4208038"/>
          <a:ext cx="6412335" cy="2311400"/>
        </p:xfrm>
        <a:graphic>
          <a:graphicData uri="http://schemas.openxmlformats.org/drawingml/2006/table">
            <a:tbl>
              <a:tblPr firstRow="1" bandRow="1">
                <a:tableStyleId>{C4B1156A-380E-4F78-BDF5-A606A8083BF9}</a:tableStyleId>
              </a:tblPr>
              <a:tblGrid>
                <a:gridCol w="1804095">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448000">
                  <a:extLst>
                    <a:ext uri="{9D8B030D-6E8A-4147-A177-3AD203B41FA5}">
                      <a16:colId xmlns:a16="http://schemas.microsoft.com/office/drawing/2014/main" val="20002"/>
                    </a:ext>
                  </a:extLst>
                </a:gridCol>
              </a:tblGrid>
              <a:tr h="370840">
                <a:tc>
                  <a:txBody>
                    <a:bodyPr/>
                    <a:lstStyle/>
                    <a:p>
                      <a:pPr algn="ctr">
                        <a:lnSpc>
                          <a:spcPts val="2000"/>
                        </a:lnSpc>
                      </a:pPr>
                      <a:r>
                        <a:rPr lang="zh-TW" altLang="en-US" sz="1800" baseline="0" dirty="0">
                          <a:ea typeface="微軟正黑體" panose="020B0604030504040204" pitchFamily="34" charset="-120"/>
                        </a:rPr>
                        <a:t>對象</a:t>
                      </a:r>
                    </a:p>
                  </a:txBody>
                  <a:tcPr>
                    <a:solidFill>
                      <a:schemeClr val="accent4">
                        <a:lumMod val="40000"/>
                        <a:lumOff val="60000"/>
                      </a:schemeClr>
                    </a:solidFill>
                  </a:tcPr>
                </a:tc>
                <a:tc>
                  <a:txBody>
                    <a:bodyPr/>
                    <a:lstStyle/>
                    <a:p>
                      <a:pPr algn="ctr">
                        <a:lnSpc>
                          <a:spcPts val="2000"/>
                        </a:lnSpc>
                      </a:pPr>
                      <a:r>
                        <a:rPr lang="zh-TW" altLang="en-US" sz="1800" baseline="0" dirty="0">
                          <a:ea typeface="微軟正黑體" panose="020B0604030504040204" pitchFamily="34" charset="-120"/>
                        </a:rPr>
                        <a:t>含氟量</a:t>
                      </a:r>
                    </a:p>
                  </a:txBody>
                  <a:tcPr>
                    <a:solidFill>
                      <a:schemeClr val="accent4">
                        <a:lumMod val="40000"/>
                        <a:lumOff val="60000"/>
                      </a:schemeClr>
                    </a:solidFill>
                  </a:tcPr>
                </a:tc>
                <a:tc>
                  <a:txBody>
                    <a:bodyPr/>
                    <a:lstStyle/>
                    <a:p>
                      <a:pPr algn="ctr">
                        <a:lnSpc>
                          <a:spcPts val="2000"/>
                        </a:lnSpc>
                      </a:pPr>
                      <a:r>
                        <a:rPr lang="zh-TW" altLang="en-US" sz="1800" dirty="0"/>
                        <a:t>用量</a:t>
                      </a:r>
                    </a:p>
                  </a:txBody>
                  <a:tcPr>
                    <a:solidFill>
                      <a:schemeClr val="accent4">
                        <a:lumMod val="40000"/>
                        <a:lumOff val="60000"/>
                      </a:schemeClr>
                    </a:solidFill>
                  </a:tcPr>
                </a:tc>
                <a:extLst>
                  <a:ext uri="{0D108BD9-81ED-4DB2-BD59-A6C34878D82A}">
                    <a16:rowId xmlns:a16="http://schemas.microsoft.com/office/drawing/2014/main" val="10000"/>
                  </a:ext>
                </a:extLst>
              </a:tr>
              <a:tr h="439858">
                <a:tc>
                  <a:txBody>
                    <a:bodyPr/>
                    <a:lstStyle/>
                    <a:p>
                      <a:pPr algn="ctr">
                        <a:lnSpc>
                          <a:spcPts val="2000"/>
                        </a:lnSpc>
                      </a:pPr>
                      <a:r>
                        <a:rPr lang="zh-TW" altLang="en-US" sz="1800" b="0" baseline="0" dirty="0">
                          <a:solidFill>
                            <a:sysClr val="windowText" lastClr="000000"/>
                          </a:solidFill>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1800" b="0" baseline="0" dirty="0">
                          <a:solidFill>
                            <a:sysClr val="windowText" lastClr="00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b="0" baseline="0" dirty="0">
                          <a:solidFill>
                            <a:sysClr val="windowText" lastClr="000000"/>
                          </a:solidFill>
                          <a:latin typeface="Times New Roman" panose="02020603050405020304" pitchFamily="18" charset="0"/>
                          <a:ea typeface="微軟正黑體" panose="020B0604030504040204" pitchFamily="34" charset="-120"/>
                          <a:cs typeface="Times New Roman" panose="02020603050405020304" pitchFamily="18" charset="0"/>
                        </a:rPr>
                        <a:t>歲孩童</a:t>
                      </a:r>
                    </a:p>
                  </a:txBody>
                  <a:tcPr anchor="ctr">
                    <a:solidFill>
                      <a:srgbClr val="FFFFCC"/>
                    </a:solidFill>
                  </a:tcPr>
                </a:tc>
                <a:tc>
                  <a:txBody>
                    <a:bodyPr/>
                    <a:lstStyle/>
                    <a:p>
                      <a:pPr algn="ctr">
                        <a:lnSpc>
                          <a:spcPts val="2000"/>
                        </a:lnSpc>
                      </a:pPr>
                      <a:r>
                        <a:rPr lang="en-US" altLang="zh-TW" sz="1800" b="0" baseline="0" dirty="0">
                          <a:latin typeface="Times New Roman" panose="02020603050405020304" pitchFamily="18" charset="0"/>
                          <a:ea typeface="微軟正黑體" panose="020B0604030504040204" pitchFamily="34" charset="-120"/>
                          <a:cs typeface="Times New Roman" panose="02020603050405020304" pitchFamily="18" charset="0"/>
                        </a:rPr>
                        <a:t>1000 ppm</a:t>
                      </a:r>
                      <a:endParaRPr lang="zh-TW" altLang="en-US" sz="1800" b="0" baseline="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rgbClr val="FFFFCC"/>
                    </a:solidFill>
                  </a:tcPr>
                </a:tc>
                <a:tc>
                  <a:txBody>
                    <a:bodyPr/>
                    <a:lstStyle/>
                    <a:p>
                      <a:pPr algn="ctr">
                        <a:lnSpc>
                          <a:spcPts val="2000"/>
                        </a:lnSpc>
                      </a:pPr>
                      <a:endParaRPr lang="en-US" altLang="zh-TW" sz="1800" b="0" dirty="0">
                        <a:latin typeface="Times New Roman" panose="02020603050405020304" pitchFamily="18" charset="0"/>
                        <a:cs typeface="Times New Roman" panose="02020603050405020304" pitchFamily="18" charset="0"/>
                      </a:endParaRPr>
                    </a:p>
                    <a:p>
                      <a:pPr algn="ctr">
                        <a:lnSpc>
                          <a:spcPts val="2000"/>
                        </a:lnSpc>
                      </a:pPr>
                      <a:endParaRPr lang="zh-TW" altLang="en-US" sz="1800" b="0" dirty="0">
                        <a:latin typeface="Times New Roman" panose="02020603050405020304" pitchFamily="18" charset="0"/>
                        <a:cs typeface="Times New Roman" panose="02020603050405020304" pitchFamily="18" charset="0"/>
                      </a:endParaRPr>
                    </a:p>
                  </a:txBody>
                  <a:tcPr anchor="ctr">
                    <a:solidFill>
                      <a:srgbClr val="FFFFCC"/>
                    </a:solidFill>
                  </a:tcPr>
                </a:tc>
                <a:extLst>
                  <a:ext uri="{0D108BD9-81ED-4DB2-BD59-A6C34878D82A}">
                    <a16:rowId xmlns:a16="http://schemas.microsoft.com/office/drawing/2014/main" val="10001"/>
                  </a:ext>
                </a:extLst>
              </a:tr>
              <a:tr h="370840">
                <a:tc>
                  <a:txBody>
                    <a:bodyPr/>
                    <a:lstStyle/>
                    <a:p>
                      <a:pPr algn="ctr">
                        <a:lnSpc>
                          <a:spcPts val="2000"/>
                        </a:lnSpc>
                      </a:pPr>
                      <a:r>
                        <a:rPr lang="en-US" altLang="zh-TW" sz="1800" b="0" baseline="0" dirty="0">
                          <a:solidFill>
                            <a:sysClr val="windowText" lastClr="000000"/>
                          </a:solidFill>
                          <a:latin typeface="Times New Roman" panose="02020603050405020304" pitchFamily="18" charset="0"/>
                          <a:ea typeface="微軟正黑體" panose="020B0604030504040204" pitchFamily="34" charset="-120"/>
                          <a:cs typeface="Times New Roman" panose="02020603050405020304" pitchFamily="18" charset="0"/>
                        </a:rPr>
                        <a:t>3-6</a:t>
                      </a:r>
                      <a:r>
                        <a:rPr lang="zh-TW" altLang="en-US" sz="1800" b="0" baseline="0" dirty="0">
                          <a:solidFill>
                            <a:sysClr val="windowText" lastClr="000000"/>
                          </a:solidFill>
                          <a:latin typeface="Times New Roman" panose="02020603050405020304" pitchFamily="18" charset="0"/>
                          <a:ea typeface="微軟正黑體" panose="020B0604030504040204" pitchFamily="34" charset="-120"/>
                          <a:cs typeface="Times New Roman" panose="02020603050405020304" pitchFamily="18" charset="0"/>
                        </a:rPr>
                        <a:t>歲孩童</a:t>
                      </a:r>
                    </a:p>
                  </a:txBody>
                  <a:tcPr anchor="ctr">
                    <a:solidFill>
                      <a:srgbClr val="FFFFCC"/>
                    </a:solidFill>
                  </a:tcPr>
                </a:tc>
                <a:tc>
                  <a:txBody>
                    <a:bodyPr/>
                    <a:lstStyle/>
                    <a:p>
                      <a:pPr algn="ctr">
                        <a:lnSpc>
                          <a:spcPts val="2000"/>
                        </a:lnSpc>
                      </a:pPr>
                      <a:r>
                        <a:rPr lang="en-US" altLang="zh-TW" sz="1800" b="0" baseline="0" dirty="0">
                          <a:latin typeface="Times New Roman" panose="02020603050405020304" pitchFamily="18" charset="0"/>
                          <a:ea typeface="微軟正黑體" panose="020B0604030504040204" pitchFamily="34" charset="-120"/>
                          <a:cs typeface="Times New Roman" panose="02020603050405020304" pitchFamily="18" charset="0"/>
                        </a:rPr>
                        <a:t>1000 ppm</a:t>
                      </a:r>
                    </a:p>
                  </a:txBody>
                  <a:tcPr anchor="ctr">
                    <a:solidFill>
                      <a:srgbClr val="FFFFCC"/>
                    </a:solidFill>
                  </a:tcPr>
                </a:tc>
                <a:tc>
                  <a:txBody>
                    <a:bodyPr/>
                    <a:lstStyle/>
                    <a:p>
                      <a:pPr algn="ctr">
                        <a:lnSpc>
                          <a:spcPts val="2000"/>
                        </a:lnSpc>
                      </a:pPr>
                      <a:endParaRPr lang="en-US" altLang="zh-TW" sz="1800" b="0" dirty="0">
                        <a:latin typeface="Times New Roman" panose="02020603050405020304" pitchFamily="18" charset="0"/>
                        <a:cs typeface="Times New Roman" panose="02020603050405020304" pitchFamily="18" charset="0"/>
                      </a:endParaRPr>
                    </a:p>
                    <a:p>
                      <a:pPr algn="ctr">
                        <a:lnSpc>
                          <a:spcPts val="2000"/>
                        </a:lnSpc>
                      </a:pPr>
                      <a:endParaRPr lang="zh-TW" altLang="en-US" sz="1800" b="0" dirty="0">
                        <a:latin typeface="Times New Roman" panose="02020603050405020304" pitchFamily="18" charset="0"/>
                        <a:cs typeface="Times New Roman" panose="02020603050405020304" pitchFamily="18" charset="0"/>
                      </a:endParaRPr>
                    </a:p>
                  </a:txBody>
                  <a:tcPr anchor="ctr">
                    <a:solidFill>
                      <a:srgbClr val="FFFFCC"/>
                    </a:solidFill>
                  </a:tcPr>
                </a:tc>
                <a:extLst>
                  <a:ext uri="{0D108BD9-81ED-4DB2-BD59-A6C34878D82A}">
                    <a16:rowId xmlns:a16="http://schemas.microsoft.com/office/drawing/2014/main" val="10002"/>
                  </a:ext>
                </a:extLst>
              </a:tr>
              <a:tr h="370840">
                <a:tc>
                  <a:txBody>
                    <a:bodyPr/>
                    <a:lstStyle/>
                    <a:p>
                      <a:pPr algn="ctr">
                        <a:lnSpc>
                          <a:spcPts val="2000"/>
                        </a:lnSpc>
                      </a:pPr>
                      <a:r>
                        <a:rPr lang="en-US" altLang="zh-TW" sz="1800" b="0" baseline="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1800" b="0" baseline="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歲以上孩童</a:t>
                      </a:r>
                    </a:p>
                  </a:txBody>
                  <a:tcPr anchor="ctr">
                    <a:solidFill>
                      <a:srgbClr val="FFFFCC"/>
                    </a:solidFill>
                  </a:tcPr>
                </a:tc>
                <a:tc>
                  <a:txBody>
                    <a:bodyPr/>
                    <a:lstStyle/>
                    <a:p>
                      <a:pPr algn="ctr">
                        <a:lnSpc>
                          <a:spcPts val="2000"/>
                        </a:lnSpc>
                      </a:pPr>
                      <a:r>
                        <a:rPr lang="en-US" altLang="zh-TW" sz="1800" b="0" baseline="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1000-1500 ppm</a:t>
                      </a:r>
                      <a:endParaRPr lang="zh-TW" altLang="en-US" sz="1800" b="0" baseline="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rgbClr val="FFFFCC"/>
                    </a:solidFill>
                  </a:tcPr>
                </a:tc>
                <a:tc>
                  <a:txBody>
                    <a:bodyPr/>
                    <a:lstStyle/>
                    <a:p>
                      <a:pPr algn="ctr">
                        <a:lnSpc>
                          <a:spcPts val="2000"/>
                        </a:lnSpc>
                      </a:pPr>
                      <a:endParaRPr lang="en-US" altLang="zh-TW" sz="1800" b="0" dirty="0">
                        <a:latin typeface="Times New Roman" panose="02020603050405020304" pitchFamily="18" charset="0"/>
                        <a:cs typeface="Times New Roman" panose="02020603050405020304" pitchFamily="18" charset="0"/>
                      </a:endParaRPr>
                    </a:p>
                  </a:txBody>
                  <a:tcPr anchor="ctr">
                    <a:solidFill>
                      <a:srgbClr val="FFFFCC"/>
                    </a:solidFill>
                  </a:tcPr>
                </a:tc>
                <a:extLst>
                  <a:ext uri="{0D108BD9-81ED-4DB2-BD59-A6C34878D82A}">
                    <a16:rowId xmlns:a16="http://schemas.microsoft.com/office/drawing/2014/main" val="10003"/>
                  </a:ext>
                </a:extLst>
              </a:tr>
              <a:tr h="370840">
                <a:tc>
                  <a:txBody>
                    <a:bodyPr/>
                    <a:lstStyle/>
                    <a:p>
                      <a:pPr algn="ctr">
                        <a:lnSpc>
                          <a:spcPts val="2000"/>
                        </a:lnSpc>
                      </a:pPr>
                      <a:r>
                        <a:rPr lang="zh-TW" altLang="en-US" sz="1800" b="0" baseline="0" dirty="0">
                          <a:solidFill>
                            <a:sysClr val="windowText" lastClr="000000"/>
                          </a:solidFill>
                          <a:latin typeface="Times New Roman" panose="02020603050405020304" pitchFamily="18" charset="0"/>
                          <a:ea typeface="微軟正黑體" panose="020B0604030504040204" pitchFamily="34" charset="-120"/>
                          <a:cs typeface="Times New Roman" panose="02020603050405020304" pitchFamily="18" charset="0"/>
                        </a:rPr>
                        <a:t>成人</a:t>
                      </a:r>
                    </a:p>
                  </a:txBody>
                  <a:tcPr anchor="ctr">
                    <a:solidFill>
                      <a:srgbClr val="FFFFCC"/>
                    </a:solidFill>
                  </a:tcPr>
                </a:tc>
                <a:tc>
                  <a:txBody>
                    <a:bodyPr/>
                    <a:lstStyle/>
                    <a:p>
                      <a:pPr algn="ctr">
                        <a:lnSpc>
                          <a:spcPts val="2000"/>
                        </a:lnSpc>
                      </a:pPr>
                      <a:r>
                        <a:rPr lang="en-US" altLang="zh-TW" sz="1800" b="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1000 ppm </a:t>
                      </a:r>
                      <a:r>
                        <a:rPr lang="zh-TW" altLang="en-US" sz="1800" b="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以上</a:t>
                      </a:r>
                    </a:p>
                  </a:txBody>
                  <a:tcPr anchor="ctr">
                    <a:solidFill>
                      <a:srgbClr val="FFFFCC"/>
                    </a:solidFill>
                  </a:tcPr>
                </a:tc>
                <a:tc>
                  <a:txBody>
                    <a:bodyPr/>
                    <a:lstStyle/>
                    <a:p>
                      <a:pPr algn="ctr">
                        <a:lnSpc>
                          <a:spcPts val="2000"/>
                        </a:lnSpc>
                      </a:pPr>
                      <a:endParaRPr lang="zh-TW" altLang="en-US" sz="1800" b="0" dirty="0">
                        <a:solidFill>
                          <a:schemeClr val="tx1"/>
                        </a:solidFill>
                        <a:latin typeface="Times New Roman" panose="02020603050405020304" pitchFamily="18" charset="0"/>
                        <a:cs typeface="Times New Roman" panose="02020603050405020304" pitchFamily="18" charset="0"/>
                      </a:endParaRPr>
                    </a:p>
                  </a:txBody>
                  <a:tcPr anchor="ctr">
                    <a:solidFill>
                      <a:srgbClr val="FFFFCC"/>
                    </a:solidFill>
                  </a:tcPr>
                </a:tc>
                <a:extLst>
                  <a:ext uri="{0D108BD9-81ED-4DB2-BD59-A6C34878D82A}">
                    <a16:rowId xmlns:a16="http://schemas.microsoft.com/office/drawing/2014/main" val="10004"/>
                  </a:ext>
                </a:extLst>
              </a:tr>
            </a:tbl>
          </a:graphicData>
        </a:graphic>
      </p:graphicFrame>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schemeClr val="tx1"/>
                </a:solidFill>
              </a:rPr>
              <a:pPr/>
              <a:t>21</a:t>
            </a:fld>
            <a:endParaRPr lang="zh-TW" altLang="en-US" dirty="0">
              <a:solidFill>
                <a:schemeClr val="tx1"/>
              </a:solidFill>
            </a:endParaRPr>
          </a:p>
        </p:txBody>
      </p:sp>
      <p:sp>
        <p:nvSpPr>
          <p:cNvPr id="9" name="內容版面配置區 2"/>
          <p:cNvSpPr txBox="1">
            <a:spLocks/>
          </p:cNvSpPr>
          <p:nvPr/>
        </p:nvSpPr>
        <p:spPr>
          <a:xfrm>
            <a:off x="602971" y="1385882"/>
            <a:ext cx="10290697" cy="32666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5000"/>
              </a:lnSpc>
              <a:spcBef>
                <a:spcPts val="0"/>
              </a:spcBef>
              <a:buBlip>
                <a:blip r:embed="rId4"/>
              </a:buBlip>
            </a:pP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氟化物</a:t>
            </a:r>
            <a:r>
              <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rPr>
              <a:t>(Fluoride)</a:t>
            </a: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降低齲齒原理</a:t>
            </a:r>
            <a:endPar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63538" indent="-93663">
              <a:lnSpc>
                <a:spcPts val="5000"/>
              </a:lnSpc>
              <a:spcBef>
                <a:spcPts val="0"/>
              </a:spcBef>
              <a:buFont typeface="Wingdings" panose="05000000000000000000" pitchFamily="2" charset="2"/>
              <a:buChar char="ü"/>
            </a:pPr>
            <a:r>
              <a:rPr lang="zh-TW" altLang="en-US" sz="2800" dirty="0">
                <a:latin typeface="微軟正黑體" panose="020B0604030504040204" pitchFamily="34" charset="-120"/>
                <a:ea typeface="微軟正黑體" panose="020B0604030504040204" pitchFamily="34" charset="-120"/>
                <a:cs typeface="Times New Roman" panose="02020603050405020304" pitchFamily="18" charset="0"/>
              </a:rPr>
              <a:t>促進牙齒的</a:t>
            </a: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再礦化</a:t>
            </a:r>
            <a:r>
              <a:rPr lang="zh-TW" altLang="en-US" sz="2800" dirty="0">
                <a:latin typeface="微軟正黑體" panose="020B0604030504040204" pitchFamily="34" charset="-120"/>
                <a:ea typeface="微軟正黑體" panose="020B0604030504040204" pitchFamily="34" charset="-120"/>
                <a:cs typeface="Times New Roman" panose="02020603050405020304" pitchFamily="18" charset="0"/>
              </a:rPr>
              <a:t>，改善琺瑯質結構與對抗酸的作用</a:t>
            </a:r>
          </a:p>
          <a:p>
            <a:pPr marL="363538" indent="-93663">
              <a:lnSpc>
                <a:spcPts val="5000"/>
              </a:lnSpc>
              <a:spcBef>
                <a:spcPts val="0"/>
              </a:spcBef>
              <a:buFont typeface="Wingdings" panose="05000000000000000000" pitchFamily="2" charset="2"/>
              <a:buChar char="ü"/>
            </a:pPr>
            <a:r>
              <a:rPr lang="zh-TW" altLang="en-US" sz="2800" dirty="0">
                <a:latin typeface="微軟正黑體" panose="020B0604030504040204" pitchFamily="34" charset="-120"/>
                <a:ea typeface="微軟正黑體" panose="020B0604030504040204" pitchFamily="34" charset="-120"/>
                <a:cs typeface="Times New Roman" panose="02020603050405020304" pitchFamily="18" charset="0"/>
              </a:rPr>
              <a:t>可以</a:t>
            </a: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抑制牙菌斑的形成</a:t>
            </a:r>
          </a:p>
          <a:p>
            <a:pPr marL="363538" indent="-93663">
              <a:lnSpc>
                <a:spcPts val="5000"/>
              </a:lnSpc>
              <a:spcBef>
                <a:spcPts val="0"/>
              </a:spcBef>
              <a:buFont typeface="Wingdings" panose="05000000000000000000" pitchFamily="2" charset="2"/>
              <a:buChar char="ü"/>
            </a:pPr>
            <a:r>
              <a:rPr lang="zh-TW" altLang="en-US" sz="2800" dirty="0">
                <a:latin typeface="微軟正黑體" panose="020B0604030504040204" pitchFamily="34" charset="-120"/>
                <a:ea typeface="微軟正黑體" panose="020B0604030504040204" pitchFamily="34" charset="-120"/>
                <a:cs typeface="Times New Roman" panose="02020603050405020304" pitchFamily="18" charset="0"/>
              </a:rPr>
              <a:t>可以</a:t>
            </a: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抑制細菌分解醣類</a:t>
            </a:r>
            <a:r>
              <a:rPr lang="zh-TW" altLang="en-US" sz="2800" dirty="0">
                <a:latin typeface="微軟正黑體" panose="020B0604030504040204" pitchFamily="34" charset="-120"/>
                <a:ea typeface="微軟正黑體" panose="020B0604030504040204" pitchFamily="34" charset="-120"/>
                <a:cs typeface="Times New Roman" panose="02020603050405020304" pitchFamily="18" charset="0"/>
              </a:rPr>
              <a:t>，進而抑制細菌孳生</a:t>
            </a:r>
            <a:endParaRPr lang="en-US" altLang="zh-TW" sz="2800"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5000"/>
              </a:lnSpc>
              <a:spcBef>
                <a:spcPts val="0"/>
              </a:spcBef>
              <a:buBlip>
                <a:blip r:embed="rId4"/>
              </a:buBlip>
            </a:pP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含氟量</a:t>
            </a:r>
            <a: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t>選擇</a:t>
            </a:r>
            <a:endParaRPr lang="en-US" altLang="zh-TW" sz="2200" dirty="0">
              <a:latin typeface="Times New Roman" panose="02020603050405020304" pitchFamily="18" charset="0"/>
              <a:cs typeface="Times New Roman" panose="02020603050405020304" pitchFamily="18" charset="0"/>
            </a:endParaRPr>
          </a:p>
        </p:txBody>
      </p:sp>
      <p:sp>
        <p:nvSpPr>
          <p:cNvPr id="3" name="文字方塊 2"/>
          <p:cNvSpPr txBox="1"/>
          <p:nvPr/>
        </p:nvSpPr>
        <p:spPr>
          <a:xfrm>
            <a:off x="6866300" y="5287759"/>
            <a:ext cx="1107996" cy="369332"/>
          </a:xfrm>
          <a:prstGeom prst="rect">
            <a:avLst/>
          </a:prstGeom>
          <a:noFill/>
        </p:spPr>
        <p:txBody>
          <a:bodyPr wrap="none" rtlCol="0">
            <a:spAutoFit/>
          </a:bodyPr>
          <a:lstStyle/>
          <a:p>
            <a:pPr defTabSz="685800"/>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碗豆大小</a:t>
            </a:r>
          </a:p>
        </p:txBody>
      </p:sp>
      <p:sp>
        <p:nvSpPr>
          <p:cNvPr id="18" name="文字方塊 17"/>
          <p:cNvSpPr txBox="1"/>
          <p:nvPr/>
        </p:nvSpPr>
        <p:spPr>
          <a:xfrm>
            <a:off x="6866300" y="4684353"/>
            <a:ext cx="2185214" cy="369332"/>
          </a:xfrm>
          <a:prstGeom prst="rect">
            <a:avLst/>
          </a:prstGeom>
          <a:noFill/>
        </p:spPr>
        <p:txBody>
          <a:bodyPr wrap="none" rtlCol="0">
            <a:spAutoFit/>
          </a:bodyPr>
          <a:lstStyle/>
          <a:p>
            <a:r>
              <a:rPr lang="zh-TW" altLang="en-US" dirty="0">
                <a:solidFill>
                  <a:srgbClr val="FF0000"/>
                </a:solidFill>
                <a:ea typeface="微軟正黑體" panose="020B0604030504040204" pitchFamily="34" charset="-120"/>
              </a:rPr>
              <a:t>薄薄一層</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米粒大小</a:t>
            </a:r>
            <a:r>
              <a:rPr lang="en-US" altLang="zh-TW" dirty="0">
                <a:solidFill>
                  <a:srgbClr val="FF0000"/>
                </a:solidFill>
                <a:ea typeface="微軟正黑體" panose="020B0604030504040204" pitchFamily="34" charset="-120"/>
              </a:rPr>
              <a:t>)</a:t>
            </a:r>
            <a:endParaRPr lang="zh-TW" altLang="en-US" dirty="0">
              <a:solidFill>
                <a:srgbClr val="FF0000"/>
              </a:solidFill>
              <a:ea typeface="微軟正黑體" panose="020B0604030504040204" pitchFamily="34" charset="-120"/>
            </a:endParaRPr>
          </a:p>
        </p:txBody>
      </p:sp>
      <p:pic>
        <p:nvPicPr>
          <p:cNvPr id="19" name="圖片 18"/>
          <p:cNvPicPr>
            <a:picLocks noChangeAspect="1"/>
          </p:cNvPicPr>
          <p:nvPr/>
        </p:nvPicPr>
        <p:blipFill rotWithShape="1">
          <a:blip r:embed="rId5" cstate="print">
            <a:extLst>
              <a:ext uri="{28A0092B-C50C-407E-A947-70E740481C1C}">
                <a14:useLocalDpi xmlns:a14="http://schemas.microsoft.com/office/drawing/2010/main" val="0"/>
              </a:ext>
            </a:extLst>
          </a:blip>
          <a:srcRect l="2551" t="6812" r="7551"/>
          <a:stretch/>
        </p:blipFill>
        <p:spPr>
          <a:xfrm>
            <a:off x="6086822" y="412340"/>
            <a:ext cx="2819487" cy="1529542"/>
          </a:xfrm>
          <a:prstGeom prst="rect">
            <a:avLst/>
          </a:prstGeom>
        </p:spPr>
      </p:pic>
      <p:pic>
        <p:nvPicPr>
          <p:cNvPr id="21" name="圖片 20"/>
          <p:cNvPicPr>
            <a:picLocks noChangeAspect="1"/>
          </p:cNvPicPr>
          <p:nvPr/>
        </p:nvPicPr>
        <p:blipFill rotWithShape="1">
          <a:blip r:embed="rId6" cstate="print">
            <a:extLst>
              <a:ext uri="{28A0092B-C50C-407E-A947-70E740481C1C}">
                <a14:useLocalDpi xmlns:a14="http://schemas.microsoft.com/office/drawing/2010/main" val="0"/>
              </a:ext>
            </a:extLst>
          </a:blip>
          <a:srcRect t="24628" b="5589"/>
          <a:stretch/>
        </p:blipFill>
        <p:spPr>
          <a:xfrm>
            <a:off x="8211689" y="2732430"/>
            <a:ext cx="3602977" cy="1315794"/>
          </a:xfrm>
          <a:prstGeom prst="rect">
            <a:avLst/>
          </a:prstGeom>
        </p:spPr>
      </p:pic>
      <p:sp>
        <p:nvSpPr>
          <p:cNvPr id="17" name="文字方塊 16"/>
          <p:cNvSpPr txBox="1"/>
          <p:nvPr/>
        </p:nvSpPr>
        <p:spPr>
          <a:xfrm>
            <a:off x="6850911" y="5745838"/>
            <a:ext cx="1107996" cy="369332"/>
          </a:xfrm>
          <a:prstGeom prst="rect">
            <a:avLst/>
          </a:prstGeom>
          <a:noFill/>
        </p:spPr>
        <p:txBody>
          <a:bodyPr wrap="none" rtlCol="0">
            <a:spAutoFit/>
          </a:bodyPr>
          <a:lstStyle/>
          <a:p>
            <a:pPr defTabSz="685800"/>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碗豆大小</a:t>
            </a:r>
          </a:p>
        </p:txBody>
      </p:sp>
      <p:sp>
        <p:nvSpPr>
          <p:cNvPr id="23" name="文字方塊 22"/>
          <p:cNvSpPr txBox="1"/>
          <p:nvPr/>
        </p:nvSpPr>
        <p:spPr>
          <a:xfrm>
            <a:off x="6866300" y="6150106"/>
            <a:ext cx="1107996" cy="369332"/>
          </a:xfrm>
          <a:prstGeom prst="rect">
            <a:avLst/>
          </a:prstGeom>
          <a:noFill/>
        </p:spPr>
        <p:txBody>
          <a:bodyPr wrap="none" rtlCol="0">
            <a:spAutoFit/>
          </a:bodyPr>
          <a:lstStyle/>
          <a:p>
            <a:pPr defTabSz="685800"/>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碗豆大小</a:t>
            </a:r>
          </a:p>
        </p:txBody>
      </p:sp>
      <p:pic>
        <p:nvPicPr>
          <p:cNvPr id="11" name="圖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971" y="1297314"/>
            <a:ext cx="9160072" cy="5150202"/>
          </a:xfrm>
          <a:prstGeom prst="rect">
            <a:avLst/>
          </a:prstGeom>
          <a:effectLst>
            <a:glow rad="101600">
              <a:schemeClr val="accent6">
                <a:satMod val="175000"/>
                <a:alpha val="40000"/>
              </a:schemeClr>
            </a:glow>
          </a:effectLst>
        </p:spPr>
      </p:pic>
      <p:sp>
        <p:nvSpPr>
          <p:cNvPr id="22" name="文字方塊 21"/>
          <p:cNvSpPr txBox="1"/>
          <p:nvPr/>
        </p:nvSpPr>
        <p:spPr>
          <a:xfrm>
            <a:off x="9178763" y="5692600"/>
            <a:ext cx="2773390" cy="861774"/>
          </a:xfrm>
          <a:prstGeom prst="rect">
            <a:avLst/>
          </a:prstGeom>
          <a:noFill/>
        </p:spPr>
        <p:txBody>
          <a:bodyPr wrap="square" rtlCol="0">
            <a:spAutoFit/>
          </a:bodyPr>
          <a:lstStyle/>
          <a:p>
            <a:r>
              <a:rPr lang="zh-TW" altLang="en-US" sz="1000" dirty="0"/>
              <a:t>圖片來源：</a:t>
            </a:r>
            <a:r>
              <a:rPr lang="en-US" altLang="zh-TW" sz="1000" dirty="0">
                <a:hlinkClick r:id="rId8"/>
              </a:rPr>
              <a:t>http://luycpedodentist.blogspot.tw/2017/03/child-toothpaste.html</a:t>
            </a:r>
            <a:endParaRPr lang="en-US" altLang="zh-TW" sz="1000" dirty="0"/>
          </a:p>
          <a:p>
            <a:r>
              <a:rPr lang="en-US" altLang="zh-TW" sz="1000" dirty="0">
                <a:hlinkClick r:id="rId9"/>
              </a:rPr>
              <a:t>http://luycpedodentist.blogspot.tw/2018/01/ChildrenToothpaste.html</a:t>
            </a:r>
            <a:r>
              <a:rPr lang="zh-TW" altLang="en-US" sz="1000" dirty="0"/>
              <a:t> </a:t>
            </a:r>
          </a:p>
        </p:txBody>
      </p:sp>
      <p:sp>
        <p:nvSpPr>
          <p:cNvPr id="12" name="矩形 11"/>
          <p:cNvSpPr/>
          <p:nvPr/>
        </p:nvSpPr>
        <p:spPr>
          <a:xfrm>
            <a:off x="2945423" y="2732430"/>
            <a:ext cx="3658827" cy="3911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3065022" y="3210415"/>
            <a:ext cx="3419628"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TW" sz="2000" dirty="0">
                <a:solidFill>
                  <a:srgbClr val="FF0000"/>
                </a:solidFill>
                <a:latin typeface="Times New Roman" panose="02020603050405020304" pitchFamily="18" charset="0"/>
                <a:cs typeface="Times New Roman" panose="02020603050405020304" pitchFamily="18" charset="0"/>
              </a:rPr>
              <a:t>Sodium Fluoride 1450ppm F</a:t>
            </a:r>
            <a:endParaRPr lang="zh-TW" altLang="en-US" sz="2000" dirty="0">
              <a:solidFill>
                <a:srgbClr val="FF0000"/>
              </a:solidFill>
              <a:latin typeface="Times New Roman" panose="02020603050405020304" pitchFamily="18" charset="0"/>
              <a:cs typeface="Times New Roman" panose="02020603050405020304" pitchFamily="18" charset="0"/>
            </a:endParaRPr>
          </a:p>
        </p:txBody>
      </p:sp>
      <p:pic>
        <p:nvPicPr>
          <p:cNvPr id="5" name="圖片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6344" y="1578961"/>
            <a:ext cx="11298322" cy="4218041"/>
          </a:xfrm>
          <a:prstGeom prst="rect">
            <a:avLst/>
          </a:prstGeom>
        </p:spPr>
      </p:pic>
      <p:sp>
        <p:nvSpPr>
          <p:cNvPr id="7" name="圓角矩形 6"/>
          <p:cNvSpPr/>
          <p:nvPr/>
        </p:nvSpPr>
        <p:spPr>
          <a:xfrm>
            <a:off x="3297115" y="4684353"/>
            <a:ext cx="2998177" cy="603406"/>
          </a:xfrm>
          <a:prstGeom prst="roundRect">
            <a:avLst/>
          </a:prstGeom>
          <a:noFill/>
          <a:ln w="5715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TW" altLang="en-US"/>
          </a:p>
        </p:txBody>
      </p:sp>
    </p:spTree>
    <p:extLst>
      <p:ext uri="{BB962C8B-B14F-4D97-AF65-F5344CB8AC3E}">
        <p14:creationId xmlns:p14="http://schemas.microsoft.com/office/powerpoint/2010/main" val="574019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7" grpId="0"/>
      <p:bldP spid="23" grpId="0"/>
      <p:bldP spid="12" grpId="0" animBg="1"/>
      <p:bldP spid="13"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8111" y="606668"/>
            <a:ext cx="2198077" cy="958362"/>
          </a:xfrm>
        </p:spPr>
        <p:txBody>
          <a:bodyPr>
            <a:normAutofit/>
          </a:bodyPr>
          <a:lstStyle/>
          <a:p>
            <a:r>
              <a:rPr lang="zh-TW" altLang="en-US" sz="4000" b="1" dirty="0">
                <a:solidFill>
                  <a:prstClr val="black"/>
                </a:solidFill>
                <a:latin typeface="微軟正黑體" panose="020B0604030504040204" pitchFamily="34" charset="-120"/>
                <a:ea typeface="微軟正黑體" panose="020B0604030504040204" pitchFamily="34" charset="-120"/>
              </a:rPr>
              <a:t>漱口水</a:t>
            </a:r>
            <a:endParaRPr lang="zh-TW" altLang="en-US" sz="4000" b="1"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schemeClr val="tx1"/>
                </a:solidFill>
              </a:rPr>
              <a:pPr/>
              <a:t>22</a:t>
            </a:fld>
            <a:endParaRPr lang="zh-TW" altLang="en-US" dirty="0">
              <a:solidFill>
                <a:schemeClr val="tx1"/>
              </a:solidFill>
            </a:endParaRPr>
          </a:p>
        </p:txBody>
      </p:sp>
      <p:grpSp>
        <p:nvGrpSpPr>
          <p:cNvPr id="3" name="群組 2"/>
          <p:cNvGrpSpPr/>
          <p:nvPr/>
        </p:nvGrpSpPr>
        <p:grpSpPr>
          <a:xfrm>
            <a:off x="6304529" y="327091"/>
            <a:ext cx="5617488" cy="2097575"/>
            <a:chOff x="6304529" y="327091"/>
            <a:chExt cx="5617488" cy="2097575"/>
          </a:xfrm>
        </p:grpSpPr>
        <p:pic>
          <p:nvPicPr>
            <p:cNvPr id="9" name="圖片 8"/>
            <p:cNvPicPr>
              <a:picLocks noChangeAspect="1"/>
            </p:cNvPicPr>
            <p:nvPr/>
          </p:nvPicPr>
          <p:blipFill rotWithShape="1">
            <a:blip r:embed="rId3">
              <a:extLst>
                <a:ext uri="{28A0092B-C50C-407E-A947-70E740481C1C}">
                  <a14:useLocalDpi xmlns:a14="http://schemas.microsoft.com/office/drawing/2010/main" val="0"/>
                </a:ext>
              </a:extLst>
            </a:blip>
            <a:srcRect l="23764" r="19863"/>
            <a:stretch/>
          </p:blipFill>
          <p:spPr>
            <a:xfrm>
              <a:off x="9359661" y="414303"/>
              <a:ext cx="1133319" cy="2010363"/>
            </a:xfrm>
            <a:prstGeom prst="rect">
              <a:avLst/>
            </a:prstGeom>
          </p:spPr>
        </p:pic>
        <p:pic>
          <p:nvPicPr>
            <p:cNvPr id="10" name="圖片 9"/>
            <p:cNvPicPr>
              <a:picLocks noChangeAspect="1"/>
            </p:cNvPicPr>
            <p:nvPr/>
          </p:nvPicPr>
          <p:blipFill rotWithShape="1">
            <a:blip r:embed="rId4">
              <a:extLst>
                <a:ext uri="{28A0092B-C50C-407E-A947-70E740481C1C}">
                  <a14:useLocalDpi xmlns:a14="http://schemas.microsoft.com/office/drawing/2010/main" val="0"/>
                </a:ext>
              </a:extLst>
            </a:blip>
            <a:srcRect l="20690" t="6783" r="20689" b="10459"/>
            <a:stretch/>
          </p:blipFill>
          <p:spPr>
            <a:xfrm>
              <a:off x="10442299" y="327091"/>
              <a:ext cx="1479718" cy="2089013"/>
            </a:xfrm>
            <a:prstGeom prst="rect">
              <a:avLst/>
            </a:prstGeom>
          </p:spPr>
        </p:pic>
        <p:pic>
          <p:nvPicPr>
            <p:cNvPr id="13" name="圖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529" y="343723"/>
              <a:ext cx="1782073" cy="1782073"/>
            </a:xfrm>
            <a:prstGeom prst="rect">
              <a:avLst/>
            </a:prstGeom>
          </p:spPr>
        </p:pic>
        <p:pic>
          <p:nvPicPr>
            <p:cNvPr id="14" name="圖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4147" y="540049"/>
              <a:ext cx="736271" cy="1758869"/>
            </a:xfrm>
            <a:prstGeom prst="rect">
              <a:avLst/>
            </a:prstGeom>
          </p:spPr>
        </p:pic>
      </p:grpSp>
      <p:sp>
        <p:nvSpPr>
          <p:cNvPr id="15" name="內容版面配置區 2"/>
          <p:cNvSpPr txBox="1">
            <a:spLocks noGrp="1"/>
          </p:cNvSpPr>
          <p:nvPr>
            <p:ph idx="1"/>
          </p:nvPr>
        </p:nvSpPr>
        <p:spPr>
          <a:xfrm>
            <a:off x="521819" y="2142428"/>
            <a:ext cx="11030385" cy="416165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buBlip>
                <a:blip r:embed="rId7"/>
              </a:buBlip>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主要只是</a:t>
            </a:r>
            <a:r>
              <a:rPr lang="zh-TW" altLang="en-US"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強化作用</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，不能代替刷牙的功能</a:t>
            </a:r>
          </a:p>
          <a:p>
            <a:pPr>
              <a:spcAft>
                <a:spcPts val="1200"/>
              </a:spcAft>
              <a:buBlip>
                <a:blip r:embed="rId7"/>
              </a:buBlip>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口內</a:t>
            </a:r>
            <a:r>
              <a:rPr lang="zh-TW" altLang="en-US"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有傷口建議選不含酒精</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的，並依照指示使用</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spcAft>
                <a:spcPts val="1200"/>
              </a:spcAft>
              <a:buBlip>
                <a:blip r:embed="rId7"/>
              </a:buBlip>
            </a:pP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歲以上孩童建議</a:t>
            </a:r>
            <a:r>
              <a:rPr lang="zh-TW" altLang="en-US"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每日使用一次</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含氟漱口水</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(0.05%)</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0" indent="0">
              <a:spcAft>
                <a:spcPts val="1200"/>
              </a:spcAft>
              <a:buNone/>
            </a:pP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與含</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氟牙膏</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的使用</a:t>
            </a:r>
            <a:r>
              <a:rPr lang="zh-TW" altLang="en-US"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間隔</a:t>
            </a:r>
            <a:r>
              <a:rPr lang="en-US" altLang="zh-TW"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分鐘</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，以達最大效益</a:t>
            </a:r>
          </a:p>
          <a:p>
            <a:pPr>
              <a:spcAft>
                <a:spcPts val="1200"/>
              </a:spcAft>
              <a:buBlip>
                <a:blip r:embed="rId7"/>
              </a:buBlip>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牙科含</a:t>
            </a:r>
            <a:r>
              <a:rPr lang="en-US"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chlorhexidine</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的漱口水，主要是</a:t>
            </a:r>
            <a:r>
              <a:rPr lang="zh-TW" altLang="en-US"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短期使用</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來控制牙菌斑，如長期使用可能會造成口腔內正常菌群失調，且有可能造成假牙色素沉澱或味覺感變差</a:t>
            </a:r>
          </a:p>
        </p:txBody>
      </p:sp>
    </p:spTree>
    <p:extLst>
      <p:ext uri="{BB962C8B-B14F-4D97-AF65-F5344CB8AC3E}">
        <p14:creationId xmlns:p14="http://schemas.microsoft.com/office/powerpoint/2010/main" val="1294981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8747" y="512885"/>
            <a:ext cx="5161084" cy="842446"/>
          </a:xfrm>
        </p:spPr>
        <p:txBody>
          <a:bodyPr>
            <a:normAutofit/>
          </a:bodyPr>
          <a:lstStyle/>
          <a:p>
            <a:r>
              <a:rPr lang="zh-TW" altLang="en-US" b="1" dirty="0" smtClean="0">
                <a:latin typeface="微軟正黑體" panose="020B0604030504040204" pitchFamily="34" charset="-120"/>
                <a:ea typeface="微軟正黑體" panose="020B0604030504040204" pitchFamily="34" charset="-120"/>
              </a:rPr>
              <a:t>各</a:t>
            </a:r>
            <a:r>
              <a:rPr lang="zh-TW" altLang="en-US" b="1" dirty="0" smtClean="0">
                <a:latin typeface="微軟正黑體" panose="020B0604030504040204" pitchFamily="34" charset="-120"/>
                <a:ea typeface="微軟正黑體" panose="020B0604030504040204" pitchFamily="34" charset="-120"/>
              </a:rPr>
              <a:t>階段</a:t>
            </a:r>
            <a:r>
              <a:rPr lang="zh-TW" altLang="en-US" b="1" dirty="0" smtClean="0">
                <a:latin typeface="微軟正黑體" panose="020B0604030504040204" pitchFamily="34" charset="-120"/>
                <a:ea typeface="微軟正黑體" panose="020B0604030504040204" pitchFamily="34" charset="-120"/>
              </a:rPr>
              <a:t>刷牙協助</a:t>
            </a:r>
            <a:endParaRPr lang="zh-TW" alt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70505566-EE85-4C4E-8113-383EB9F47F36}" type="slidenum">
              <a:rPr lang="zh-TW" altLang="en-US" smtClean="0"/>
              <a:t>23</a:t>
            </a:fld>
            <a:endParaRPr lang="zh-TW" altLang="en-US"/>
          </a:p>
        </p:txBody>
      </p:sp>
      <p:pic>
        <p:nvPicPr>
          <p:cNvPr id="4" name="圖片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89062" y="1487855"/>
            <a:ext cx="9049629" cy="4735973"/>
          </a:xfrm>
          <a:prstGeom prst="rect">
            <a:avLst/>
          </a:prstGeom>
          <a:ln>
            <a:noFill/>
          </a:ln>
          <a:effectLst>
            <a:outerShdw blurRad="190500" algn="tl" rotWithShape="0">
              <a:srgbClr val="000000">
                <a:alpha val="70000"/>
              </a:srgbClr>
            </a:outerShdw>
          </a:effectLst>
        </p:spPr>
      </p:pic>
      <p:sp>
        <p:nvSpPr>
          <p:cNvPr id="7" name="文字方塊 6"/>
          <p:cNvSpPr txBox="1"/>
          <p:nvPr/>
        </p:nvSpPr>
        <p:spPr>
          <a:xfrm>
            <a:off x="3846827" y="6356352"/>
            <a:ext cx="4498347" cy="246221"/>
          </a:xfrm>
          <a:prstGeom prst="rect">
            <a:avLst/>
          </a:prstGeom>
          <a:noFill/>
        </p:spPr>
        <p:txBody>
          <a:bodyPr wrap="none" rtlCol="0">
            <a:spAutoFit/>
          </a:bodyPr>
          <a:lstStyle/>
          <a:p>
            <a:r>
              <a:rPr lang="zh-TW" altLang="en-US" sz="1000" dirty="0"/>
              <a:t>圖片來源：</a:t>
            </a:r>
            <a:r>
              <a:rPr lang="en-US" altLang="zh-TW" sz="1000" dirty="0"/>
              <a:t>http://luycpedodentist.blogspot.tw/2017/09/ToothbrushAndAge.html</a:t>
            </a:r>
            <a:endParaRPr lang="zh-TW" altLang="en-US" sz="1000" dirty="0"/>
          </a:p>
        </p:txBody>
      </p:sp>
    </p:spTree>
    <p:extLst>
      <p:ext uri="{BB962C8B-B14F-4D97-AF65-F5344CB8AC3E}">
        <p14:creationId xmlns:p14="http://schemas.microsoft.com/office/powerpoint/2010/main" val="38343052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9157" y="469142"/>
            <a:ext cx="5663018" cy="873578"/>
          </a:xfrm>
        </p:spPr>
        <p:txBody>
          <a:bodyPr/>
          <a:lstStyle/>
          <a:p>
            <a:r>
              <a:rPr lang="zh-TW" altLang="en-US" b="1" dirty="0">
                <a:latin typeface="微軟正黑體" panose="020B0604030504040204" pitchFamily="34" charset="-120"/>
                <a:ea typeface="微軟正黑體" panose="020B0604030504040204" pitchFamily="34" charset="-120"/>
              </a:rPr>
              <a:t>學幼童齲齒預防方法</a:t>
            </a:r>
          </a:p>
        </p:txBody>
      </p:sp>
      <p:sp>
        <p:nvSpPr>
          <p:cNvPr id="4" name="投影片編號版面配置區 3"/>
          <p:cNvSpPr>
            <a:spLocks noGrp="1"/>
          </p:cNvSpPr>
          <p:nvPr>
            <p:ph type="sldNum" sz="quarter" idx="12"/>
          </p:nvPr>
        </p:nvSpPr>
        <p:spPr>
          <a:xfrm>
            <a:off x="10173717" y="6492876"/>
            <a:ext cx="371789" cy="365125"/>
          </a:xfrm>
        </p:spPr>
        <p:txBody>
          <a:bodyPr/>
          <a:lstStyle/>
          <a:p>
            <a:fld id="{73DA0BB7-265A-403C-9275-D587AB510EDC}" type="slidenum">
              <a:rPr lang="zh-TW" altLang="en-US" smtClean="0"/>
              <a:pPr/>
              <a:t>24</a:t>
            </a:fld>
            <a:endParaRPr lang="zh-TW" altLang="en-US"/>
          </a:p>
        </p:txBody>
      </p:sp>
      <p:grpSp>
        <p:nvGrpSpPr>
          <p:cNvPr id="88" name="群組 87"/>
          <p:cNvGrpSpPr/>
          <p:nvPr/>
        </p:nvGrpSpPr>
        <p:grpSpPr>
          <a:xfrm>
            <a:off x="1824706" y="2272718"/>
            <a:ext cx="3051867" cy="2596442"/>
            <a:chOff x="300705" y="2272718"/>
            <a:chExt cx="3051867" cy="2596442"/>
          </a:xfrm>
        </p:grpSpPr>
        <p:grpSp>
          <p:nvGrpSpPr>
            <p:cNvPr id="30" name="群組 29"/>
            <p:cNvGrpSpPr/>
            <p:nvPr/>
          </p:nvGrpSpPr>
          <p:grpSpPr>
            <a:xfrm>
              <a:off x="1422103" y="2845281"/>
              <a:ext cx="1930469" cy="2023879"/>
              <a:chOff x="3442050" y="1832246"/>
              <a:chExt cx="1930469" cy="2023879"/>
            </a:xfrm>
          </p:grpSpPr>
          <p:pic>
            <p:nvPicPr>
              <p:cNvPr id="21" name="圖片 20"/>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42050" y="1832246"/>
                <a:ext cx="1357160" cy="1357160"/>
              </a:xfrm>
              <a:prstGeom prst="ellipse">
                <a:avLst/>
              </a:prstGeom>
            </p:spPr>
          </p:pic>
          <p:cxnSp>
            <p:nvCxnSpPr>
              <p:cNvPr id="22" name="直線單箭頭接點 21"/>
              <p:cNvCxnSpPr>
                <a:stCxn id="21" idx="5"/>
              </p:cNvCxnSpPr>
              <p:nvPr/>
            </p:nvCxnSpPr>
            <p:spPr>
              <a:xfrm>
                <a:off x="4600459" y="2990655"/>
                <a:ext cx="772060" cy="865470"/>
              </a:xfrm>
              <a:prstGeom prst="straightConnector1">
                <a:avLst/>
              </a:prstGeom>
              <a:ln w="38100">
                <a:solidFill>
                  <a:srgbClr val="EC919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300705" y="2272718"/>
              <a:ext cx="2320155" cy="646331"/>
            </a:xfrm>
            <a:prstGeom prst="rect">
              <a:avLst/>
            </a:prstGeom>
            <a:noFill/>
          </p:spPr>
          <p:txBody>
            <a:bodyPr wrap="square" rtlCol="0">
              <a:spAutoFit/>
            </a:bodyPr>
            <a:lstStyle/>
            <a:p>
              <a:r>
                <a:rPr lang="zh-TW" altLang="en-US" b="1" dirty="0" smtClean="0">
                  <a:solidFill>
                    <a:srgbClr val="FF0000"/>
                  </a:solidFill>
                  <a:latin typeface="Times New Roman" panose="02020603050405020304" pitchFamily="18" charset="0"/>
                  <a:ea typeface="微軟正黑體" panose="020B0604030504040204" pitchFamily="34" charset="-120"/>
                </a:rPr>
                <a:t>每天至少刷牙</a:t>
              </a:r>
              <a:r>
                <a:rPr lang="en-US" altLang="zh-TW" b="1" dirty="0">
                  <a:solidFill>
                    <a:srgbClr val="FF0000"/>
                  </a:solidFill>
                  <a:latin typeface="Times New Roman" panose="02020603050405020304" pitchFamily="18" charset="0"/>
                  <a:ea typeface="微軟正黑體" panose="020B0604030504040204" pitchFamily="34" charset="-120"/>
                </a:rPr>
                <a:t>2</a:t>
              </a:r>
              <a:r>
                <a:rPr lang="zh-TW" altLang="en-US" b="1" dirty="0">
                  <a:solidFill>
                    <a:srgbClr val="FF0000"/>
                  </a:solidFill>
                  <a:latin typeface="Times New Roman" panose="02020603050405020304" pitchFamily="18" charset="0"/>
                  <a:ea typeface="微軟正黑體" panose="020B0604030504040204" pitchFamily="34" charset="-120"/>
                </a:rPr>
                <a:t>次</a:t>
              </a:r>
              <a:endParaRPr lang="en-US" altLang="zh-TW" b="1" dirty="0">
                <a:solidFill>
                  <a:srgbClr val="FF0000"/>
                </a:solidFill>
                <a:latin typeface="Times New Roman" panose="02020603050405020304" pitchFamily="18" charset="0"/>
                <a:ea typeface="微軟正黑體" panose="020B0604030504040204" pitchFamily="34" charset="-120"/>
              </a:endParaRPr>
            </a:p>
            <a:p>
              <a:r>
                <a:rPr lang="zh-TW" altLang="en-US" b="1" dirty="0">
                  <a:latin typeface="Times New Roman" panose="02020603050405020304" pitchFamily="18" charset="0"/>
                  <a:ea typeface="微軟正黑體" panose="020B0604030504040204" pitchFamily="34" charset="-120"/>
                </a:rPr>
                <a:t>睡前潔牙最重要</a:t>
              </a:r>
            </a:p>
          </p:txBody>
        </p:sp>
      </p:grpSp>
      <p:grpSp>
        <p:nvGrpSpPr>
          <p:cNvPr id="42" name="群組 41"/>
          <p:cNvGrpSpPr/>
          <p:nvPr/>
        </p:nvGrpSpPr>
        <p:grpSpPr>
          <a:xfrm>
            <a:off x="4927024" y="4877425"/>
            <a:ext cx="2323741" cy="1306608"/>
            <a:chOff x="3646888" y="4675326"/>
            <a:chExt cx="2323741" cy="1306608"/>
          </a:xfrm>
        </p:grpSpPr>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6888" y="4675326"/>
              <a:ext cx="1251764" cy="1251764"/>
            </a:xfrm>
            <a:prstGeom prst="rect">
              <a:avLst/>
            </a:prstGeom>
          </p:spPr>
        </p:pic>
        <p:pic>
          <p:nvPicPr>
            <p:cNvPr id="41" name="圖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727321"/>
              <a:ext cx="1254613" cy="1254613"/>
            </a:xfrm>
            <a:prstGeom prst="rect">
              <a:avLst/>
            </a:prstGeom>
          </p:spPr>
        </p:pic>
      </p:grpSp>
      <p:grpSp>
        <p:nvGrpSpPr>
          <p:cNvPr id="89" name="群組 88"/>
          <p:cNvGrpSpPr/>
          <p:nvPr/>
        </p:nvGrpSpPr>
        <p:grpSpPr>
          <a:xfrm>
            <a:off x="3033693" y="1389256"/>
            <a:ext cx="2870625" cy="3149347"/>
            <a:chOff x="1509692" y="1389255"/>
            <a:chExt cx="2870625" cy="3149347"/>
          </a:xfrm>
        </p:grpSpPr>
        <p:grpSp>
          <p:nvGrpSpPr>
            <p:cNvPr id="29" name="群組 28"/>
            <p:cNvGrpSpPr/>
            <p:nvPr/>
          </p:nvGrpSpPr>
          <p:grpSpPr>
            <a:xfrm>
              <a:off x="2796141" y="1875787"/>
              <a:ext cx="1584176" cy="2662815"/>
              <a:chOff x="1511361" y="2092500"/>
              <a:chExt cx="1584176" cy="2662815"/>
            </a:xfrm>
          </p:grpSpPr>
          <p:cxnSp>
            <p:nvCxnSpPr>
              <p:cNvPr id="16" name="直線單箭頭接點 15"/>
              <p:cNvCxnSpPr/>
              <p:nvPr/>
            </p:nvCxnSpPr>
            <p:spPr>
              <a:xfrm>
                <a:off x="2502673" y="3558107"/>
                <a:ext cx="286957" cy="1197208"/>
              </a:xfrm>
              <a:prstGeom prst="straightConnector1">
                <a:avLst/>
              </a:prstGeom>
              <a:ln w="38100">
                <a:solidFill>
                  <a:srgbClr val="36C0BD"/>
                </a:solidFill>
                <a:tailEnd type="triangle"/>
              </a:ln>
            </p:spPr>
            <p:style>
              <a:lnRef idx="1">
                <a:schemeClr val="accent1"/>
              </a:lnRef>
              <a:fillRef idx="0">
                <a:schemeClr val="accent1"/>
              </a:fillRef>
              <a:effectRef idx="0">
                <a:schemeClr val="accent1"/>
              </a:effectRef>
              <a:fontRef idx="minor">
                <a:schemeClr val="tx1"/>
              </a:fontRef>
            </p:style>
          </p:cxnSp>
          <p:grpSp>
            <p:nvGrpSpPr>
              <p:cNvPr id="28" name="群組 27"/>
              <p:cNvGrpSpPr/>
              <p:nvPr/>
            </p:nvGrpSpPr>
            <p:grpSpPr>
              <a:xfrm>
                <a:off x="1511361" y="2092500"/>
                <a:ext cx="1584176" cy="1512168"/>
                <a:chOff x="1511361" y="2092500"/>
                <a:chExt cx="1584176" cy="1512168"/>
              </a:xfrm>
            </p:grpSpPr>
            <p:sp>
              <p:nvSpPr>
                <p:cNvPr id="15" name="橢圓 14"/>
                <p:cNvSpPr/>
                <p:nvPr/>
              </p:nvSpPr>
              <p:spPr>
                <a:xfrm>
                  <a:off x="1511361" y="2092500"/>
                  <a:ext cx="1584176" cy="1512168"/>
                </a:xfrm>
                <a:prstGeom prst="ellipse">
                  <a:avLst/>
                </a:prstGeom>
                <a:solidFill>
                  <a:srgbClr val="36C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圖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4578" y="2267391"/>
                  <a:ext cx="1115825" cy="1115825"/>
                </a:xfrm>
                <a:prstGeom prst="rect">
                  <a:avLst/>
                </a:prstGeom>
              </p:spPr>
            </p:pic>
          </p:grpSp>
        </p:grpSp>
        <p:sp>
          <p:nvSpPr>
            <p:cNvPr id="52" name="文字方塊 51"/>
            <p:cNvSpPr txBox="1"/>
            <p:nvPr/>
          </p:nvSpPr>
          <p:spPr>
            <a:xfrm>
              <a:off x="1509692" y="1389255"/>
              <a:ext cx="2539141" cy="369332"/>
            </a:xfrm>
            <a:prstGeom prst="rect">
              <a:avLst/>
            </a:prstGeom>
            <a:noFill/>
          </p:spPr>
          <p:txBody>
            <a:bodyPr wrap="square" rtlCol="0">
              <a:spAutoFit/>
            </a:bodyPr>
            <a:lstStyle/>
            <a:p>
              <a:r>
                <a:rPr lang="zh-TW" altLang="en-US" b="1" dirty="0">
                  <a:latin typeface="Times New Roman" panose="02020603050405020304" pitchFamily="18" charset="0"/>
                  <a:ea typeface="微軟正黑體" panose="020B0604030504040204" pitchFamily="34" charset="-120"/>
                </a:rPr>
                <a:t>照護者協助鄰接面清潔</a:t>
              </a:r>
            </a:p>
          </p:txBody>
        </p:sp>
      </p:grpSp>
      <p:grpSp>
        <p:nvGrpSpPr>
          <p:cNvPr id="90" name="群組 89"/>
          <p:cNvGrpSpPr/>
          <p:nvPr/>
        </p:nvGrpSpPr>
        <p:grpSpPr>
          <a:xfrm>
            <a:off x="5941311" y="1399485"/>
            <a:ext cx="2539141" cy="3191736"/>
            <a:chOff x="4366484" y="1394629"/>
            <a:chExt cx="2539141" cy="3191736"/>
          </a:xfrm>
        </p:grpSpPr>
        <p:grpSp>
          <p:nvGrpSpPr>
            <p:cNvPr id="68" name="群組 67"/>
            <p:cNvGrpSpPr/>
            <p:nvPr/>
          </p:nvGrpSpPr>
          <p:grpSpPr>
            <a:xfrm>
              <a:off x="4535492" y="1735744"/>
              <a:ext cx="1656184" cy="2850621"/>
              <a:chOff x="5118912" y="1604268"/>
              <a:chExt cx="1656184" cy="2850621"/>
            </a:xfrm>
          </p:grpSpPr>
          <p:cxnSp>
            <p:nvCxnSpPr>
              <p:cNvPr id="48" name="直線單箭頭接點 47"/>
              <p:cNvCxnSpPr/>
              <p:nvPr/>
            </p:nvCxnSpPr>
            <p:spPr>
              <a:xfrm flipH="1">
                <a:off x="5611339" y="3064355"/>
                <a:ext cx="256805" cy="1390534"/>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7" name="群組 66"/>
              <p:cNvGrpSpPr/>
              <p:nvPr/>
            </p:nvGrpSpPr>
            <p:grpSpPr>
              <a:xfrm>
                <a:off x="5118912" y="1604268"/>
                <a:ext cx="1656184" cy="1839234"/>
                <a:chOff x="5118912" y="1604268"/>
                <a:chExt cx="1656184" cy="1839234"/>
              </a:xfrm>
            </p:grpSpPr>
            <p:sp>
              <p:nvSpPr>
                <p:cNvPr id="47" name="橢圓 46"/>
                <p:cNvSpPr/>
                <p:nvPr/>
              </p:nvSpPr>
              <p:spPr>
                <a:xfrm>
                  <a:off x="5139018" y="1604268"/>
                  <a:ext cx="1584176" cy="1512168"/>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6" name="群組 45"/>
                <p:cNvGrpSpPr/>
                <p:nvPr/>
              </p:nvGrpSpPr>
              <p:grpSpPr>
                <a:xfrm>
                  <a:off x="5118912" y="1685668"/>
                  <a:ext cx="1656184" cy="1757834"/>
                  <a:chOff x="5142537" y="1738265"/>
                  <a:chExt cx="1656184" cy="1757834"/>
                </a:xfrm>
              </p:grpSpPr>
              <p:pic>
                <p:nvPicPr>
                  <p:cNvPr id="44" name="圖片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8542" y="1738265"/>
                    <a:ext cx="1244174" cy="1244174"/>
                  </a:xfrm>
                  <a:prstGeom prst="rect">
                    <a:avLst/>
                  </a:prstGeom>
                </p:spPr>
              </p:pic>
              <p:sp>
                <p:nvSpPr>
                  <p:cNvPr id="45" name="文字方塊 44"/>
                  <p:cNvSpPr txBox="1"/>
                  <p:nvPr/>
                </p:nvSpPr>
                <p:spPr>
                  <a:xfrm>
                    <a:off x="5142537" y="2849768"/>
                    <a:ext cx="1656184" cy="646331"/>
                  </a:xfrm>
                  <a:prstGeom prst="rect">
                    <a:avLst/>
                  </a:prstGeom>
                  <a:noFill/>
                </p:spPr>
                <p:txBody>
                  <a:bodyPr wrap="square" rtlCol="0">
                    <a:spAutoFit/>
                  </a:bodyPr>
                  <a:lstStyle/>
                  <a:p>
                    <a:r>
                      <a:rPr lang="en-US" altLang="zh-TW" b="1" dirty="0">
                        <a:ln w="12700" cmpd="sng">
                          <a:solidFill>
                            <a:srgbClr val="EC9494"/>
                          </a:solidFill>
                          <a:prstDash val="solid"/>
                        </a:ln>
                        <a:solidFill>
                          <a:srgbClr val="EC9494"/>
                        </a:solidFill>
                      </a:rPr>
                      <a:t>One more time</a:t>
                    </a:r>
                    <a:endParaRPr lang="zh-TW" altLang="en-US" b="1" dirty="0">
                      <a:ln w="12700" cmpd="sng">
                        <a:solidFill>
                          <a:srgbClr val="EC9494"/>
                        </a:solidFill>
                        <a:prstDash val="solid"/>
                      </a:ln>
                      <a:solidFill>
                        <a:srgbClr val="EC9494"/>
                      </a:solidFill>
                    </a:endParaRPr>
                  </a:p>
                </p:txBody>
              </p:sp>
            </p:grpSp>
          </p:grpSp>
        </p:grpSp>
        <p:sp>
          <p:nvSpPr>
            <p:cNvPr id="53" name="文字方塊 52"/>
            <p:cNvSpPr txBox="1"/>
            <p:nvPr/>
          </p:nvSpPr>
          <p:spPr>
            <a:xfrm>
              <a:off x="4366484" y="1394629"/>
              <a:ext cx="2539141" cy="369332"/>
            </a:xfrm>
            <a:prstGeom prst="rect">
              <a:avLst/>
            </a:prstGeom>
            <a:noFill/>
          </p:spPr>
          <p:txBody>
            <a:bodyPr wrap="square" rtlCol="0">
              <a:spAutoFit/>
            </a:bodyPr>
            <a:lstStyle/>
            <a:p>
              <a:r>
                <a:rPr lang="zh-TW" altLang="en-US" b="1" dirty="0">
                  <a:latin typeface="Times New Roman" panose="02020603050405020304" pitchFamily="18" charset="0"/>
                  <a:ea typeface="微軟正黑體" panose="020B0604030504040204" pitchFamily="34" charset="-120"/>
                </a:rPr>
                <a:t>照護者再次清潔與檢查</a:t>
              </a:r>
            </a:p>
          </p:txBody>
        </p:sp>
      </p:grpSp>
      <p:grpSp>
        <p:nvGrpSpPr>
          <p:cNvPr id="91" name="群組 90"/>
          <p:cNvGrpSpPr/>
          <p:nvPr/>
        </p:nvGrpSpPr>
        <p:grpSpPr>
          <a:xfrm>
            <a:off x="7408600" y="2135046"/>
            <a:ext cx="3073141" cy="2634770"/>
            <a:chOff x="5884599" y="2135046"/>
            <a:chExt cx="3073141" cy="2634770"/>
          </a:xfrm>
        </p:grpSpPr>
        <p:grpSp>
          <p:nvGrpSpPr>
            <p:cNvPr id="70" name="群組 69"/>
            <p:cNvGrpSpPr/>
            <p:nvPr/>
          </p:nvGrpSpPr>
          <p:grpSpPr>
            <a:xfrm>
              <a:off x="5884599" y="2439231"/>
              <a:ext cx="2095020" cy="2330585"/>
              <a:chOff x="6323650" y="2473115"/>
              <a:chExt cx="2095020" cy="2330585"/>
            </a:xfrm>
          </p:grpSpPr>
          <p:sp>
            <p:nvSpPr>
              <p:cNvPr id="56" name="橢圓 55"/>
              <p:cNvSpPr/>
              <p:nvPr/>
            </p:nvSpPr>
            <p:spPr>
              <a:xfrm>
                <a:off x="6834494" y="2621934"/>
                <a:ext cx="1584176" cy="1512168"/>
              </a:xfrm>
              <a:prstGeom prst="ellipse">
                <a:avLst/>
              </a:prstGeom>
              <a:solidFill>
                <a:srgbClr val="DDB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4" name="圖片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6997" y="2473115"/>
                <a:ext cx="1035358" cy="1035358"/>
              </a:xfrm>
              <a:prstGeom prst="rect">
                <a:avLst/>
              </a:prstGeom>
            </p:spPr>
          </p:pic>
          <p:pic>
            <p:nvPicPr>
              <p:cNvPr id="55" name="圖片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2096" y="3391138"/>
                <a:ext cx="817069" cy="817069"/>
              </a:xfrm>
              <a:prstGeom prst="rect">
                <a:avLst/>
              </a:prstGeom>
            </p:spPr>
          </p:pic>
          <p:cxnSp>
            <p:nvCxnSpPr>
              <p:cNvPr id="58" name="直線單箭頭接點 57"/>
              <p:cNvCxnSpPr>
                <a:stCxn id="56" idx="3"/>
              </p:cNvCxnSpPr>
              <p:nvPr/>
            </p:nvCxnSpPr>
            <p:spPr>
              <a:xfrm flipH="1">
                <a:off x="6323650" y="3912650"/>
                <a:ext cx="742841" cy="891050"/>
              </a:xfrm>
              <a:prstGeom prst="straightConnector1">
                <a:avLst/>
              </a:prstGeom>
              <a:ln w="38100">
                <a:solidFill>
                  <a:srgbClr val="D797F3"/>
                </a:solidFill>
                <a:tailEnd type="triangle"/>
              </a:ln>
            </p:spPr>
            <p:style>
              <a:lnRef idx="1">
                <a:schemeClr val="accent1"/>
              </a:lnRef>
              <a:fillRef idx="0">
                <a:schemeClr val="accent1"/>
              </a:fillRef>
              <a:effectRef idx="0">
                <a:schemeClr val="accent1"/>
              </a:effectRef>
              <a:fontRef idx="minor">
                <a:schemeClr val="tx1"/>
              </a:fontRef>
            </p:style>
          </p:cxnSp>
        </p:grpSp>
        <p:sp>
          <p:nvSpPr>
            <p:cNvPr id="61" name="文字方塊 60"/>
            <p:cNvSpPr txBox="1"/>
            <p:nvPr/>
          </p:nvSpPr>
          <p:spPr>
            <a:xfrm>
              <a:off x="6418599" y="2135046"/>
              <a:ext cx="2539141" cy="369332"/>
            </a:xfrm>
            <a:prstGeom prst="rect">
              <a:avLst/>
            </a:prstGeom>
            <a:noFill/>
          </p:spPr>
          <p:txBody>
            <a:bodyPr wrap="square" rtlCol="0">
              <a:spAutoFit/>
            </a:bodyPr>
            <a:lstStyle/>
            <a:p>
              <a:r>
                <a:rPr lang="zh-TW" altLang="en-US" b="1" dirty="0">
                  <a:latin typeface="Times New Roman" panose="02020603050405020304" pitchFamily="18" charset="0"/>
                  <a:ea typeface="微軟正黑體" panose="020B0604030504040204" pitchFamily="34" charset="-120"/>
                </a:rPr>
                <a:t>定期牙科檢查與塗氟</a:t>
              </a:r>
            </a:p>
          </p:txBody>
        </p:sp>
      </p:grpSp>
      <p:grpSp>
        <p:nvGrpSpPr>
          <p:cNvPr id="93" name="群組 92"/>
          <p:cNvGrpSpPr/>
          <p:nvPr/>
        </p:nvGrpSpPr>
        <p:grpSpPr>
          <a:xfrm>
            <a:off x="7408599" y="4176605"/>
            <a:ext cx="4298196" cy="2007428"/>
            <a:chOff x="5884599" y="4176605"/>
            <a:chExt cx="4298196" cy="2007428"/>
          </a:xfrm>
        </p:grpSpPr>
        <p:sp>
          <p:nvSpPr>
            <p:cNvPr id="14" name="文字方塊 13"/>
            <p:cNvSpPr txBox="1"/>
            <p:nvPr/>
          </p:nvSpPr>
          <p:spPr>
            <a:xfrm>
              <a:off x="7980134" y="4176605"/>
              <a:ext cx="2202661" cy="923330"/>
            </a:xfrm>
            <a:prstGeom prst="rect">
              <a:avLst/>
            </a:prstGeom>
            <a:noFill/>
          </p:spPr>
          <p:txBody>
            <a:bodyPr wrap="square" rtlCol="0">
              <a:spAutoFit/>
            </a:bodyPr>
            <a:lstStyle/>
            <a:p>
              <a:pPr algn="r"/>
              <a:r>
                <a:rPr lang="zh-TW" altLang="en-US" b="1" dirty="0">
                  <a:latin typeface="Times New Roman" panose="02020603050405020304" pitchFamily="18" charset="0"/>
                  <a:ea typeface="微軟正黑體" panose="020B0604030504040204" pitchFamily="34" charset="-120"/>
                </a:rPr>
                <a:t>含糖的食用頻率與攝取量影響</a:t>
              </a:r>
            </a:p>
            <a:p>
              <a:pPr algn="r"/>
              <a:r>
                <a:rPr lang="zh-TW" altLang="en-US" b="1" dirty="0">
                  <a:latin typeface="Times New Roman" panose="02020603050405020304" pitchFamily="18" charset="0"/>
                  <a:ea typeface="微軟正黑體" panose="020B0604030504040204" pitchFamily="34" charset="-120"/>
                </a:rPr>
                <a:t>一樣重要</a:t>
              </a:r>
            </a:p>
          </p:txBody>
        </p:sp>
        <p:grpSp>
          <p:nvGrpSpPr>
            <p:cNvPr id="92" name="群組 91"/>
            <p:cNvGrpSpPr/>
            <p:nvPr/>
          </p:nvGrpSpPr>
          <p:grpSpPr>
            <a:xfrm>
              <a:off x="5884599" y="4508372"/>
              <a:ext cx="2848599" cy="1675661"/>
              <a:chOff x="5884599" y="4508372"/>
              <a:chExt cx="2848599" cy="1675661"/>
            </a:xfrm>
          </p:grpSpPr>
          <p:grpSp>
            <p:nvGrpSpPr>
              <p:cNvPr id="74" name="群組 73"/>
              <p:cNvGrpSpPr/>
              <p:nvPr/>
            </p:nvGrpSpPr>
            <p:grpSpPr>
              <a:xfrm>
                <a:off x="5884599" y="4591221"/>
                <a:ext cx="2765117" cy="1512168"/>
                <a:chOff x="5653553" y="2621934"/>
                <a:chExt cx="2765117" cy="1512168"/>
              </a:xfrm>
            </p:grpSpPr>
            <p:sp>
              <p:nvSpPr>
                <p:cNvPr id="75" name="橢圓 74"/>
                <p:cNvSpPr/>
                <p:nvPr/>
              </p:nvSpPr>
              <p:spPr>
                <a:xfrm>
                  <a:off x="6834494" y="2621934"/>
                  <a:ext cx="1584176" cy="151216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8" name="直線單箭頭接點 77"/>
                <p:cNvCxnSpPr/>
                <p:nvPr/>
              </p:nvCxnSpPr>
              <p:spPr>
                <a:xfrm flipH="1" flipV="1">
                  <a:off x="5653553" y="3475839"/>
                  <a:ext cx="1230188" cy="48910"/>
                </a:xfrm>
                <a:prstGeom prst="straightConnector1">
                  <a:avLst/>
                </a:prstGeom>
                <a:ln w="38100">
                  <a:solidFill>
                    <a:srgbClr val="6F6F8C"/>
                  </a:solidFill>
                  <a:tailEnd type="triangle"/>
                </a:ln>
              </p:spPr>
              <p:style>
                <a:lnRef idx="1">
                  <a:schemeClr val="accent1"/>
                </a:lnRef>
                <a:fillRef idx="0">
                  <a:schemeClr val="accent1"/>
                </a:fillRef>
                <a:effectRef idx="0">
                  <a:schemeClr val="accent1"/>
                </a:effectRef>
                <a:fontRef idx="minor">
                  <a:schemeClr val="tx1"/>
                </a:fontRef>
              </p:style>
            </p:cxnSp>
          </p:grpSp>
          <p:pic>
            <p:nvPicPr>
              <p:cNvPr id="82" name="圖片 8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90987" y="4508372"/>
                <a:ext cx="942211" cy="942211"/>
              </a:xfrm>
              <a:prstGeom prst="rect">
                <a:avLst/>
              </a:prstGeom>
            </p:spPr>
          </p:pic>
          <p:pic>
            <p:nvPicPr>
              <p:cNvPr id="83" name="圖片 8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82176" y="5470481"/>
                <a:ext cx="713552" cy="713552"/>
              </a:xfrm>
              <a:prstGeom prst="rect">
                <a:avLst/>
              </a:prstGeom>
            </p:spPr>
          </p:pic>
          <p:pic>
            <p:nvPicPr>
              <p:cNvPr id="84" name="圖片 8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39933" y="4538602"/>
                <a:ext cx="933545" cy="933545"/>
              </a:xfrm>
              <a:prstGeom prst="rect">
                <a:avLst/>
              </a:prstGeom>
            </p:spPr>
          </p:pic>
        </p:grpSp>
      </p:grpSp>
      <p:grpSp>
        <p:nvGrpSpPr>
          <p:cNvPr id="87" name="群組 86"/>
          <p:cNvGrpSpPr/>
          <p:nvPr/>
        </p:nvGrpSpPr>
        <p:grpSpPr>
          <a:xfrm>
            <a:off x="992007" y="4275936"/>
            <a:ext cx="3769811" cy="1993303"/>
            <a:chOff x="-531993" y="4275935"/>
            <a:chExt cx="3769811" cy="1993303"/>
          </a:xfrm>
        </p:grpSpPr>
        <p:grpSp>
          <p:nvGrpSpPr>
            <p:cNvPr id="86" name="群組 85"/>
            <p:cNvGrpSpPr/>
            <p:nvPr/>
          </p:nvGrpSpPr>
          <p:grpSpPr>
            <a:xfrm>
              <a:off x="274498" y="4275935"/>
              <a:ext cx="2963320" cy="1512168"/>
              <a:chOff x="274498" y="4275935"/>
              <a:chExt cx="2963320" cy="1512168"/>
            </a:xfrm>
          </p:grpSpPr>
          <p:sp>
            <p:nvSpPr>
              <p:cNvPr id="6" name="橢圓 5"/>
              <p:cNvSpPr/>
              <p:nvPr/>
            </p:nvSpPr>
            <p:spPr>
              <a:xfrm>
                <a:off x="274498" y="4275935"/>
                <a:ext cx="1584176"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單箭頭接點 7"/>
              <p:cNvCxnSpPr/>
              <p:nvPr/>
            </p:nvCxnSpPr>
            <p:spPr>
              <a:xfrm>
                <a:off x="1786666" y="5246242"/>
                <a:ext cx="1451152" cy="3590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9" name="圖片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6289" y="4769816"/>
                <a:ext cx="952853" cy="952853"/>
              </a:xfrm>
              <a:prstGeom prst="rect">
                <a:avLst/>
              </a:prstGeom>
            </p:spPr>
          </p:pic>
          <p:pic>
            <p:nvPicPr>
              <p:cNvPr id="10" name="圖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1217" y="4476173"/>
                <a:ext cx="1015449" cy="1015449"/>
              </a:xfrm>
              <a:prstGeom prst="rect">
                <a:avLst/>
              </a:prstGeom>
            </p:spPr>
          </p:pic>
        </p:grpSp>
        <p:sp>
          <p:nvSpPr>
            <p:cNvPr id="85" name="文字方塊 84"/>
            <p:cNvSpPr txBox="1"/>
            <p:nvPr/>
          </p:nvSpPr>
          <p:spPr>
            <a:xfrm>
              <a:off x="-531993" y="5622907"/>
              <a:ext cx="2290095" cy="646331"/>
            </a:xfrm>
            <a:prstGeom prst="rect">
              <a:avLst/>
            </a:prstGeom>
            <a:noFill/>
          </p:spPr>
          <p:txBody>
            <a:bodyPr wrap="square" rtlCol="0">
              <a:spAutoFit/>
            </a:bodyPr>
            <a:lstStyle/>
            <a:p>
              <a:r>
                <a:rPr lang="zh-TW" altLang="en-US" b="1" dirty="0">
                  <a:latin typeface="Times New Roman" panose="02020603050405020304" pitchFamily="18" charset="0"/>
                  <a:ea typeface="微軟正黑體" panose="020B0604030504040204" pitchFamily="34" charset="-120"/>
                </a:rPr>
                <a:t>刷牙搭配</a:t>
              </a:r>
              <a:endParaRPr lang="en-US" altLang="zh-TW" b="1" dirty="0">
                <a:latin typeface="Times New Roman" panose="02020603050405020304" pitchFamily="18" charset="0"/>
                <a:ea typeface="微軟正黑體" panose="020B0604030504040204" pitchFamily="34" charset="-120"/>
              </a:endParaRPr>
            </a:p>
            <a:p>
              <a:r>
                <a:rPr lang="zh-TW" altLang="en-US" b="1" dirty="0">
                  <a:latin typeface="Times New Roman" panose="02020603050405020304" pitchFamily="18" charset="0"/>
                  <a:ea typeface="微軟正黑體" panose="020B0604030504040204" pitchFamily="34" charset="-120"/>
                </a:rPr>
                <a:t>含氟量</a:t>
              </a:r>
              <a:r>
                <a:rPr lang="en-US" altLang="zh-TW" b="1" dirty="0">
                  <a:latin typeface="Times New Roman" panose="02020603050405020304" pitchFamily="18" charset="0"/>
                  <a:ea typeface="微軟正黑體" panose="020B0604030504040204" pitchFamily="34" charset="-120"/>
                </a:rPr>
                <a:t>1000ppm</a:t>
              </a:r>
              <a:r>
                <a:rPr lang="zh-TW" altLang="en-US" b="1" dirty="0">
                  <a:latin typeface="Times New Roman" panose="02020603050405020304" pitchFamily="18" charset="0"/>
                  <a:ea typeface="微軟正黑體" panose="020B0604030504040204" pitchFamily="34" charset="-120"/>
                </a:rPr>
                <a:t>牙膏</a:t>
              </a:r>
            </a:p>
          </p:txBody>
        </p:sp>
      </p:grpSp>
    </p:spTree>
    <p:extLst>
      <p:ext uri="{BB962C8B-B14F-4D97-AF65-F5344CB8AC3E}">
        <p14:creationId xmlns:p14="http://schemas.microsoft.com/office/powerpoint/2010/main" val="3712040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up)">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up)">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up)">
                                      <p:cBhvr>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right)">
                                      <p:cBhvr>
                                        <p:cTn id="3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88512" y="496315"/>
            <a:ext cx="4414239" cy="707886"/>
          </a:xfrm>
          <a:prstGeom prst="rect">
            <a:avLst/>
          </a:prstGeom>
        </p:spPr>
        <p:txBody>
          <a:bodyPr wrap="square">
            <a:spAutoFit/>
          </a:bodyPr>
          <a:lstStyle/>
          <a:p>
            <a:r>
              <a:rPr lang="zh-TW" altLang="en-US" sz="4000" b="1" dirty="0" smtClean="0">
                <a:solidFill>
                  <a:srgbClr val="339933"/>
                </a:solidFill>
                <a:latin typeface="微軟正黑體" panose="020B0604030504040204" pitchFamily="34" charset="-120"/>
                <a:ea typeface="微軟正黑體" panose="020B0604030504040204" pitchFamily="34" charset="-120"/>
              </a:rPr>
              <a:t>牙線操作方法影片</a:t>
            </a:r>
            <a:endParaRPr lang="zh-TW" altLang="en-US" sz="4000" dirty="0">
              <a:solidFill>
                <a:srgbClr val="339933"/>
              </a:solidFill>
            </a:endParaRPr>
          </a:p>
        </p:txBody>
      </p:sp>
      <p:pic>
        <p:nvPicPr>
          <p:cNvPr id="5" name="圖片 4">
            <a:hlinkClick r:id="rId2"/>
          </p:cNvPr>
          <p:cNvPicPr>
            <a:picLocks noChangeAspect="1"/>
          </p:cNvPicPr>
          <p:nvPr/>
        </p:nvPicPr>
        <p:blipFill>
          <a:blip r:embed="rId3"/>
          <a:stretch>
            <a:fillRect/>
          </a:stretch>
        </p:blipFill>
        <p:spPr>
          <a:xfrm>
            <a:off x="1199293" y="1286015"/>
            <a:ext cx="4230597" cy="2340000"/>
          </a:xfrm>
          <a:prstGeom prst="rect">
            <a:avLst/>
          </a:prstGeom>
        </p:spPr>
      </p:pic>
      <p:pic>
        <p:nvPicPr>
          <p:cNvPr id="6" name="圖片 5">
            <a:hlinkClick r:id="rId4"/>
          </p:cNvPr>
          <p:cNvPicPr>
            <a:picLocks noChangeAspect="1"/>
          </p:cNvPicPr>
          <p:nvPr/>
        </p:nvPicPr>
        <p:blipFill>
          <a:blip r:embed="rId5"/>
          <a:stretch>
            <a:fillRect/>
          </a:stretch>
        </p:blipFill>
        <p:spPr>
          <a:xfrm>
            <a:off x="6320475" y="1286015"/>
            <a:ext cx="4513481" cy="2340000"/>
          </a:xfrm>
          <a:prstGeom prst="rect">
            <a:avLst/>
          </a:prstGeom>
        </p:spPr>
      </p:pic>
      <p:pic>
        <p:nvPicPr>
          <p:cNvPr id="7" name="圖片 6">
            <a:hlinkClick r:id="rId6"/>
          </p:cNvPr>
          <p:cNvPicPr>
            <a:picLocks noChangeAspect="1"/>
          </p:cNvPicPr>
          <p:nvPr/>
        </p:nvPicPr>
        <p:blipFill>
          <a:blip r:embed="rId7"/>
          <a:stretch>
            <a:fillRect/>
          </a:stretch>
        </p:blipFill>
        <p:spPr>
          <a:xfrm>
            <a:off x="1226530" y="3849976"/>
            <a:ext cx="4203360" cy="2520000"/>
          </a:xfrm>
          <a:prstGeom prst="rect">
            <a:avLst/>
          </a:prstGeom>
        </p:spPr>
      </p:pic>
      <p:pic>
        <p:nvPicPr>
          <p:cNvPr id="8" name="圖片 7">
            <a:hlinkClick r:id="rId8"/>
          </p:cNvPr>
          <p:cNvPicPr>
            <a:picLocks noChangeAspect="1"/>
          </p:cNvPicPr>
          <p:nvPr/>
        </p:nvPicPr>
        <p:blipFill>
          <a:blip r:embed="rId9"/>
          <a:stretch>
            <a:fillRect/>
          </a:stretch>
        </p:blipFill>
        <p:spPr>
          <a:xfrm>
            <a:off x="6320475" y="3849976"/>
            <a:ext cx="4332894" cy="2520000"/>
          </a:xfrm>
          <a:prstGeom prst="rect">
            <a:avLst/>
          </a:prstGeom>
        </p:spPr>
      </p:pic>
    </p:spTree>
    <p:extLst>
      <p:ext uri="{BB962C8B-B14F-4D97-AF65-F5344CB8AC3E}">
        <p14:creationId xmlns:p14="http://schemas.microsoft.com/office/powerpoint/2010/main" val="128922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416169"/>
            <a:ext cx="4053254" cy="1356360"/>
          </a:xfrm>
        </p:spPr>
        <p:txBody>
          <a:bodyPr>
            <a:normAutofit/>
          </a:bodyPr>
          <a:lstStyle/>
          <a:p>
            <a:r>
              <a:rPr lang="zh-TW" altLang="en-US" sz="5400" b="1" dirty="0">
                <a:latin typeface="微軟正黑體" panose="020B0604030504040204" pitchFamily="34" charset="-120"/>
                <a:ea typeface="微軟正黑體" panose="020B0604030504040204" pitchFamily="34" charset="-120"/>
              </a:rPr>
              <a:t>牙刷</a:t>
            </a:r>
          </a:p>
        </p:txBody>
      </p:sp>
      <p:sp>
        <p:nvSpPr>
          <p:cNvPr id="3" name="內容版面配置區 2"/>
          <p:cNvSpPr>
            <a:spLocks noGrp="1"/>
          </p:cNvSpPr>
          <p:nvPr>
            <p:ph idx="1"/>
          </p:nvPr>
        </p:nvSpPr>
        <p:spPr>
          <a:xfrm>
            <a:off x="1143000" y="1640660"/>
            <a:ext cx="9872871" cy="4716178"/>
          </a:xfrm>
        </p:spPr>
        <p:txBody>
          <a:bodyPr>
            <a:normAutofit/>
          </a:bodyPr>
          <a:lstStyle/>
          <a:p>
            <a:pPr>
              <a:buSzPct val="100000"/>
              <a:buBlip>
                <a:blip r:embed="rId3"/>
              </a:buBlip>
            </a:pPr>
            <a:r>
              <a:rPr lang="zh-TW" altLang="en-US" sz="3200" dirty="0">
                <a:solidFill>
                  <a:srgbClr val="0000FF"/>
                </a:solidFill>
                <a:latin typeface="微軟正黑體" panose="020B0604030504040204" pitchFamily="34" charset="-120"/>
                <a:ea typeface="微軟正黑體" panose="020B0604030504040204" pitchFamily="34" charset="-120"/>
              </a:rPr>
              <a:t>牙刷的選擇</a:t>
            </a:r>
            <a:endParaRPr lang="en-US" altLang="zh-TW" sz="3200" dirty="0">
              <a:solidFill>
                <a:srgbClr val="0000FF"/>
              </a:solidFill>
              <a:latin typeface="微軟正黑體" panose="020B0604030504040204" pitchFamily="34" charset="-120"/>
              <a:ea typeface="微軟正黑體" panose="020B0604030504040204" pitchFamily="34" charset="-120"/>
            </a:endParaRPr>
          </a:p>
          <a:p>
            <a:pPr>
              <a:buSzPct val="100000"/>
              <a:buFont typeface="Wingdings" panose="05000000000000000000" pitchFamily="2" charset="2"/>
              <a:buChar char="ü"/>
            </a:pPr>
            <a:r>
              <a:rPr lang="zh-TW" altLang="en-US" sz="2400" dirty="0">
                <a:latin typeface="微軟正黑體" panose="020B0604030504040204" pitchFamily="34" charset="-120"/>
                <a:ea typeface="微軟正黑體" panose="020B0604030504040204" pitchFamily="34" charset="-120"/>
              </a:rPr>
              <a:t>選用</a:t>
            </a:r>
            <a:r>
              <a:rPr lang="zh-TW" altLang="en-US" sz="2400" dirty="0">
                <a:solidFill>
                  <a:schemeClr val="accent6">
                    <a:lumMod val="50000"/>
                  </a:schemeClr>
                </a:solidFill>
                <a:latin typeface="微軟正黑體" panose="020B0604030504040204" pitchFamily="34" charset="-120"/>
                <a:ea typeface="微軟正黑體" panose="020B0604030504040204" pitchFamily="34" charset="-120"/>
              </a:rPr>
              <a:t>好握、刷毛</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軟硬適中</a:t>
            </a:r>
            <a:r>
              <a:rPr lang="zh-TW" altLang="en-US" sz="2400" dirty="0">
                <a:latin typeface="微軟正黑體" panose="020B0604030504040204" pitchFamily="34" charset="-120"/>
                <a:ea typeface="微軟正黑體" panose="020B0604030504040204" pitchFamily="34" charset="-120"/>
              </a:rPr>
              <a:t>且</a:t>
            </a:r>
            <a:r>
              <a:rPr lang="zh-TW" altLang="en-US" sz="2400" dirty="0">
                <a:solidFill>
                  <a:schemeClr val="accent6">
                    <a:lumMod val="50000"/>
                  </a:schemeClr>
                </a:solidFill>
                <a:latin typeface="微軟正黑體" panose="020B0604030504040204" pitchFamily="34" charset="-120"/>
                <a:ea typeface="微軟正黑體" panose="020B0604030504040204" pitchFamily="34" charset="-120"/>
              </a:rPr>
              <a:t>刷頭大小適合</a:t>
            </a:r>
            <a:r>
              <a:rPr lang="zh-TW" altLang="en-US" sz="2400" dirty="0">
                <a:latin typeface="微軟正黑體" panose="020B0604030504040204" pitchFamily="34" charset="-120"/>
                <a:ea typeface="微軟正黑體" panose="020B0604030504040204" pitchFamily="34" charset="-120"/>
              </a:rPr>
              <a:t>的</a:t>
            </a:r>
            <a:endParaRPr lang="en-US" altLang="zh-TW" sz="2400" dirty="0">
              <a:latin typeface="微軟正黑體" panose="020B0604030504040204" pitchFamily="34" charset="-120"/>
              <a:ea typeface="微軟正黑體" panose="020B0604030504040204" pitchFamily="34" charset="-120"/>
            </a:endParaRPr>
          </a:p>
          <a:p>
            <a:pPr marL="45720" indent="0">
              <a:buSzPct val="100000"/>
              <a:buNone/>
            </a:pPr>
            <a:endParaRPr lang="zh-TW" altLang="en-US" sz="1600" dirty="0">
              <a:latin typeface="微軟正黑體" panose="020B0604030504040204" pitchFamily="34" charset="-120"/>
              <a:ea typeface="微軟正黑體" panose="020B0604030504040204" pitchFamily="34" charset="-120"/>
            </a:endParaRPr>
          </a:p>
          <a:p>
            <a:pPr lvl="0">
              <a:buSzPct val="100000"/>
              <a:buBlip>
                <a:blip r:embed="rId3"/>
              </a:buBlip>
            </a:pPr>
            <a:r>
              <a:rPr lang="zh-TW" altLang="en-US" sz="3000" dirty="0">
                <a:solidFill>
                  <a:srgbClr val="0000FF"/>
                </a:solidFill>
                <a:latin typeface="微軟正黑體" panose="020B0604030504040204" pitchFamily="34" charset="-120"/>
                <a:ea typeface="微軟正黑體" panose="020B0604030504040204" pitchFamily="34" charset="-120"/>
              </a:rPr>
              <a:t>牙刷的更換</a:t>
            </a:r>
            <a:endParaRPr lang="zh-TW" altLang="en-US" dirty="0">
              <a:solidFill>
                <a:srgbClr val="0000FF"/>
              </a:solidFill>
              <a:latin typeface="微軟正黑體" panose="020B0604030504040204" pitchFamily="34" charset="-120"/>
              <a:ea typeface="微軟正黑體" panose="020B0604030504040204" pitchFamily="34" charset="-120"/>
            </a:endParaRPr>
          </a:p>
          <a:p>
            <a:pPr>
              <a:buSzPct val="100000"/>
              <a:buFont typeface="Wingdings" panose="05000000000000000000" pitchFamily="2" charset="2"/>
              <a:buChar char="ü"/>
            </a:pPr>
            <a:r>
              <a:rPr lang="zh-TW" altLang="en-US" dirty="0">
                <a:latin typeface="微軟正黑體" panose="020B0604030504040204" pitchFamily="34" charset="-120"/>
                <a:ea typeface="微軟正黑體" panose="020B0604030504040204" pitchFamily="34" charset="-120"/>
              </a:rPr>
              <a:t>牙刷建議</a:t>
            </a:r>
            <a:r>
              <a:rPr lang="en-US" altLang="zh-TW" dirty="0">
                <a:solidFill>
                  <a:srgbClr val="FF0000"/>
                </a:solidFill>
                <a:latin typeface="微軟正黑體" panose="020B0604030504040204" pitchFamily="34" charset="-120"/>
                <a:ea typeface="微軟正黑體" panose="020B0604030504040204" pitchFamily="34" charset="-120"/>
              </a:rPr>
              <a:t>3-4</a:t>
            </a:r>
            <a:r>
              <a:rPr lang="zh-TW" altLang="en-US" dirty="0">
                <a:solidFill>
                  <a:srgbClr val="FF0000"/>
                </a:solidFill>
                <a:latin typeface="微軟正黑體" panose="020B0604030504040204" pitchFamily="34" charset="-120"/>
                <a:ea typeface="微軟正黑體" panose="020B0604030504040204" pitchFamily="34" charset="-120"/>
              </a:rPr>
              <a:t>個月</a:t>
            </a:r>
            <a:r>
              <a:rPr lang="zh-TW" altLang="en-US" dirty="0">
                <a:latin typeface="微軟正黑體" panose="020B0604030504040204" pitchFamily="34" charset="-120"/>
                <a:ea typeface="微軟正黑體" panose="020B0604030504040204" pitchFamily="34" charset="-120"/>
              </a:rPr>
              <a:t>更換一次，以維持清潔效果與避免細菌孳生，如刷毛有岔開應立即更換</a:t>
            </a:r>
            <a:endParaRPr lang="en-US" altLang="zh-TW" dirty="0">
              <a:latin typeface="微軟正黑體" panose="020B0604030504040204" pitchFamily="34" charset="-120"/>
              <a:ea typeface="微軟正黑體" panose="020B0604030504040204" pitchFamily="34" charset="-120"/>
            </a:endParaRPr>
          </a:p>
          <a:p>
            <a:pPr marL="0" indent="0">
              <a:buSzPct val="100000"/>
              <a:buNone/>
            </a:pPr>
            <a:endParaRPr lang="en-US" altLang="zh-TW" sz="1200" dirty="0">
              <a:latin typeface="微軟正黑體" panose="020B0604030504040204" pitchFamily="34" charset="-120"/>
              <a:ea typeface="微軟正黑體" panose="020B0604030504040204" pitchFamily="34" charset="-120"/>
            </a:endParaRPr>
          </a:p>
          <a:p>
            <a:pPr lvl="0">
              <a:buSzPct val="100000"/>
              <a:buBlip>
                <a:blip r:embed="rId3"/>
              </a:buBlip>
            </a:pPr>
            <a:r>
              <a:rPr lang="zh-TW" altLang="en-US" sz="3000" dirty="0">
                <a:solidFill>
                  <a:srgbClr val="0000FF"/>
                </a:solidFill>
                <a:latin typeface="微軟正黑體" panose="020B0604030504040204" pitchFamily="34" charset="-120"/>
                <a:ea typeface="微軟正黑體" panose="020B0604030504040204" pitchFamily="34" charset="-120"/>
              </a:rPr>
              <a:t>牙刷的握法</a:t>
            </a:r>
            <a:endParaRPr lang="en-US" altLang="zh-TW" sz="3000" dirty="0">
              <a:solidFill>
                <a:srgbClr val="0000FF"/>
              </a:solidFill>
              <a:latin typeface="微軟正黑體" panose="020B0604030504040204" pitchFamily="34" charset="-120"/>
              <a:ea typeface="微軟正黑體" panose="020B0604030504040204" pitchFamily="34" charset="-120"/>
            </a:endParaRPr>
          </a:p>
          <a:p>
            <a:pPr lvl="0">
              <a:buSzPct val="100000"/>
              <a:buFont typeface="Wingdings" panose="05000000000000000000" pitchFamily="2" charset="2"/>
              <a:buChar char="ü"/>
            </a:pPr>
            <a:r>
              <a:rPr lang="zh-TW" altLang="en-US" dirty="0">
                <a:latin typeface="微軟正黑體" panose="020B0604030504040204" pitchFamily="34" charset="-120"/>
                <a:ea typeface="微軟正黑體" panose="020B0604030504040204" pitchFamily="34" charset="-120"/>
              </a:rPr>
              <a:t>建議採用</a:t>
            </a:r>
            <a:r>
              <a:rPr lang="zh-TW" altLang="en-US" b="1" dirty="0">
                <a:solidFill>
                  <a:srgbClr val="FF0000"/>
                </a:solidFill>
                <a:latin typeface="微軟正黑體" panose="020B0604030504040204" pitchFamily="34" charset="-120"/>
                <a:ea typeface="微軟正黑體" panose="020B0604030504040204" pitchFamily="34" charset="-120"/>
              </a:rPr>
              <a:t>握筆</a:t>
            </a:r>
            <a:r>
              <a:rPr lang="zh-TW" altLang="en-US" dirty="0">
                <a:latin typeface="微軟正黑體" panose="020B0604030504040204" pitchFamily="34" charset="-120"/>
                <a:ea typeface="微軟正黑體" panose="020B0604030504040204" pitchFamily="34" charset="-120"/>
              </a:rPr>
              <a:t>的方法，避免刷牙力道過大</a:t>
            </a:r>
            <a:endParaRPr lang="en-US" altLang="zh-TW" dirty="0">
              <a:latin typeface="微軟正黑體" panose="020B0604030504040204" pitchFamily="34" charset="-120"/>
              <a:ea typeface="微軟正黑體" panose="020B0604030504040204" pitchFamily="34" charset="-120"/>
            </a:endParaRPr>
          </a:p>
          <a:p>
            <a:pPr marL="0" indent="0">
              <a:buSzPct val="100000"/>
              <a:buNone/>
            </a:pPr>
            <a:endParaRPr lang="en-US" altLang="zh-TW" dirty="0"/>
          </a:p>
          <a:p>
            <a:pPr marL="0" indent="0">
              <a:buNone/>
            </a:pPr>
            <a:endParaRPr lang="zh-TW" altLang="en-US" sz="2800"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schemeClr val="tx1"/>
                </a:solidFill>
              </a:rPr>
              <a:pPr/>
              <a:t>3</a:t>
            </a:fld>
            <a:endParaRPr lang="zh-TW" altLang="en-US" dirty="0">
              <a:solidFill>
                <a:schemeClr val="tx1"/>
              </a:solidFill>
            </a:endParaRPr>
          </a:p>
        </p:txBody>
      </p:sp>
      <p:grpSp>
        <p:nvGrpSpPr>
          <p:cNvPr id="9" name="群組 8"/>
          <p:cNvGrpSpPr/>
          <p:nvPr/>
        </p:nvGrpSpPr>
        <p:grpSpPr>
          <a:xfrm>
            <a:off x="7858285" y="4308231"/>
            <a:ext cx="3914615" cy="2168457"/>
            <a:chOff x="6334284" y="5085184"/>
            <a:chExt cx="2322521" cy="1391504"/>
          </a:xfrm>
        </p:grpSpPr>
        <p:pic>
          <p:nvPicPr>
            <p:cNvPr id="4" name="圖片 3"/>
            <p:cNvPicPr>
              <a:picLocks noChangeAspect="1"/>
            </p:cNvPicPr>
            <p:nvPr/>
          </p:nvPicPr>
          <p:blipFill>
            <a:blip r:embed="rId4"/>
            <a:stretch>
              <a:fillRect/>
            </a:stretch>
          </p:blipFill>
          <p:spPr>
            <a:xfrm>
              <a:off x="6334284" y="5085184"/>
              <a:ext cx="2322521" cy="1391504"/>
            </a:xfrm>
            <a:prstGeom prst="rect">
              <a:avLst/>
            </a:prstGeom>
          </p:spPr>
        </p:pic>
        <p:sp>
          <p:nvSpPr>
            <p:cNvPr id="6" name="橢圓 5"/>
            <p:cNvSpPr/>
            <p:nvPr/>
          </p:nvSpPr>
          <p:spPr>
            <a:xfrm>
              <a:off x="6605293" y="5678754"/>
              <a:ext cx="504056"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7482" y="419322"/>
            <a:ext cx="2295418" cy="3061938"/>
          </a:xfrm>
          <a:prstGeom prst="rect">
            <a:avLst/>
          </a:prstGeom>
        </p:spPr>
      </p:pic>
    </p:spTree>
    <p:extLst>
      <p:ext uri="{BB962C8B-B14F-4D97-AF65-F5344CB8AC3E}">
        <p14:creationId xmlns:p14="http://schemas.microsoft.com/office/powerpoint/2010/main" val="1335727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9231" y="291254"/>
            <a:ext cx="6049107" cy="1115515"/>
          </a:xfrm>
        </p:spPr>
        <p:txBody>
          <a:bodyPr>
            <a:normAutofit/>
          </a:bodyPr>
          <a:lstStyle/>
          <a:p>
            <a:r>
              <a:rPr lang="zh-TW" altLang="en-US" b="1" dirty="0">
                <a:latin typeface="微軟正黑體" panose="020B0604030504040204" pitchFamily="34" charset="-120"/>
                <a:ea typeface="微軟正黑體" panose="020B0604030504040204" pitchFamily="34" charset="-120"/>
              </a:rPr>
              <a:t>電動牙刷和手動牙刷</a:t>
            </a:r>
          </a:p>
        </p:txBody>
      </p:sp>
      <p:sp>
        <p:nvSpPr>
          <p:cNvPr id="3" name="內容版面配置區 2"/>
          <p:cNvSpPr>
            <a:spLocks noGrp="1"/>
          </p:cNvSpPr>
          <p:nvPr>
            <p:ph idx="1"/>
          </p:nvPr>
        </p:nvSpPr>
        <p:spPr>
          <a:xfrm>
            <a:off x="879231" y="1406769"/>
            <a:ext cx="7886700" cy="3108003"/>
          </a:xfrm>
        </p:spPr>
        <p:txBody>
          <a:bodyPr>
            <a:normAutofit lnSpcReduction="10000"/>
          </a:bodyPr>
          <a:lstStyle/>
          <a:p>
            <a:pPr>
              <a:spcAft>
                <a:spcPts val="600"/>
              </a:spcAft>
              <a:buBlip>
                <a:blip r:embed="rId3"/>
              </a:buBlip>
            </a:pPr>
            <a:r>
              <a:rPr lang="zh-TW" altLang="en-US" sz="2800" dirty="0">
                <a:latin typeface="微軟正黑體" panose="020B0604030504040204" pitchFamily="34" charset="-120"/>
                <a:ea typeface="微軟正黑體" panose="020B0604030504040204" pitchFamily="34" charset="-120"/>
              </a:rPr>
              <a:t>一些研究指出電動牙刷清潔效果可能略優於手動牙刷</a:t>
            </a:r>
            <a:endParaRPr lang="en-US" altLang="zh-TW" sz="2800" dirty="0">
              <a:latin typeface="微軟正黑體" panose="020B0604030504040204" pitchFamily="34" charset="-120"/>
              <a:ea typeface="微軟正黑體" panose="020B0604030504040204" pitchFamily="34" charset="-120"/>
            </a:endParaRPr>
          </a:p>
          <a:p>
            <a:pPr>
              <a:spcAft>
                <a:spcPts val="600"/>
              </a:spcAft>
              <a:buBlip>
                <a:blip r:embed="rId3"/>
              </a:buBlip>
            </a:pPr>
            <a:r>
              <a:rPr lang="zh-TW" altLang="en-US" sz="2800" dirty="0">
                <a:latin typeface="微軟正黑體" panose="020B0604030504040204" pitchFamily="34" charset="-120"/>
                <a:ea typeface="微軟正黑體" panose="020B0604030504040204" pitchFamily="34" charset="-120"/>
              </a:rPr>
              <a:t>刷牙最重要的仍是次數及時間</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marL="45720" indent="0">
              <a:spcAft>
                <a:spcPts val="600"/>
              </a:spcAft>
              <a:buNone/>
            </a:pPr>
            <a:r>
              <a:rPr lang="zh-TW" altLang="en-US" sz="2800" b="1" dirty="0">
                <a:solidFill>
                  <a:srgbClr val="FF0000"/>
                </a:solidFill>
                <a:latin typeface="微軟正黑體" panose="020B0604030504040204" pitchFamily="34" charset="-120"/>
                <a:ea typeface="微軟正黑體" panose="020B0604030504040204" pitchFamily="34" charset="-120"/>
              </a:rPr>
              <a:t> </a:t>
            </a:r>
            <a:r>
              <a:rPr lang="zh-TW" altLang="en-US" sz="2800" b="1" dirty="0" smtClean="0">
                <a:solidFill>
                  <a:srgbClr val="FF0000"/>
                </a:solidFill>
                <a:latin typeface="微軟正黑體" panose="020B0604030504040204" pitchFamily="34" charset="-120"/>
                <a:ea typeface="微軟正黑體" panose="020B0604030504040204" pitchFamily="34" charset="-120"/>
              </a:rPr>
              <a:t> </a:t>
            </a:r>
            <a:r>
              <a:rPr lang="zh-TW" altLang="en-US" sz="2800" b="1" dirty="0" smtClean="0">
                <a:solidFill>
                  <a:srgbClr val="FF0000"/>
                </a:solidFill>
                <a:latin typeface="微軟正黑體" panose="020B0604030504040204" pitchFamily="34" charset="-120"/>
                <a:ea typeface="微軟正黑體" panose="020B0604030504040204" pitchFamily="34" charset="-120"/>
              </a:rPr>
              <a:t>刷牙</a:t>
            </a:r>
            <a:r>
              <a:rPr lang="zh-TW" altLang="en-US" sz="2800" b="1" dirty="0">
                <a:solidFill>
                  <a:srgbClr val="FF0000"/>
                </a:solidFill>
                <a:latin typeface="微軟正黑體" panose="020B0604030504040204" pitchFamily="34" charset="-120"/>
                <a:ea typeface="微軟正黑體" panose="020B0604030504040204" pitchFamily="34" charset="-120"/>
              </a:rPr>
              <a:t>時間充足</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至少</a:t>
            </a:r>
            <a:r>
              <a:rPr lang="en-US" altLang="zh-TW" sz="2800" b="1" dirty="0">
                <a:solidFill>
                  <a:srgbClr val="FF0000"/>
                </a:solidFill>
                <a:latin typeface="微軟正黑體" panose="020B0604030504040204" pitchFamily="34" charset="-120"/>
                <a:ea typeface="微軟正黑體" panose="020B0604030504040204" pitchFamily="34" charset="-120"/>
              </a:rPr>
              <a:t>2</a:t>
            </a:r>
            <a:r>
              <a:rPr lang="zh-TW" altLang="en-US" sz="2800" b="1" dirty="0">
                <a:solidFill>
                  <a:srgbClr val="FF0000"/>
                </a:solidFill>
                <a:latin typeface="微軟正黑體" panose="020B0604030504040204" pitchFamily="34" charset="-120"/>
                <a:ea typeface="微軟正黑體" panose="020B0604030504040204" pitchFamily="34" charset="-120"/>
              </a:rPr>
              <a:t>分鐘</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，清潔才能徹底</a:t>
            </a:r>
            <a:endParaRPr lang="en-US" altLang="zh-TW" sz="2800" dirty="0">
              <a:latin typeface="微軟正黑體" panose="020B0604030504040204" pitchFamily="34" charset="-120"/>
              <a:ea typeface="微軟正黑體" panose="020B0604030504040204" pitchFamily="34" charset="-120"/>
            </a:endParaRPr>
          </a:p>
          <a:p>
            <a:pPr>
              <a:buBlip>
                <a:blip r:embed="rId3"/>
              </a:buBlip>
            </a:pPr>
            <a:r>
              <a:rPr lang="zh-TW" altLang="en-US" sz="2800" dirty="0">
                <a:latin typeface="微軟正黑體" panose="020B0604030504040204" pitchFamily="34" charset="-120"/>
                <a:ea typeface="微軟正黑體" panose="020B0604030504040204" pitchFamily="34" charset="-120"/>
              </a:rPr>
              <a:t>有</a:t>
            </a:r>
            <a:r>
              <a:rPr lang="zh-TW" altLang="en-US" sz="2800" b="1" dirty="0">
                <a:solidFill>
                  <a:srgbClr val="FF0000"/>
                </a:solidFill>
                <a:latin typeface="微軟正黑體" panose="020B0604030504040204" pitchFamily="34" charset="-120"/>
                <a:ea typeface="微軟正黑體" panose="020B0604030504040204" pitchFamily="34" charset="-120"/>
              </a:rPr>
              <a:t>牙周病的人建議</a:t>
            </a:r>
            <a:r>
              <a:rPr lang="zh-TW" altLang="en-US" sz="2800" dirty="0">
                <a:latin typeface="微軟正黑體" panose="020B0604030504040204" pitchFamily="34" charset="-120"/>
                <a:ea typeface="微軟正黑體" panose="020B0604030504040204" pitchFamily="34" charset="-120"/>
              </a:rPr>
              <a:t>可</a:t>
            </a:r>
            <a:r>
              <a:rPr lang="zh-TW" altLang="en-US" sz="2800" b="1" dirty="0">
                <a:solidFill>
                  <a:srgbClr val="FF0000"/>
                </a:solidFill>
                <a:latin typeface="微軟正黑體" panose="020B0604030504040204" pitchFamily="34" charset="-120"/>
                <a:ea typeface="微軟正黑體" panose="020B0604030504040204" pitchFamily="34" charset="-120"/>
              </a:rPr>
              <a:t>使用</a:t>
            </a:r>
            <a:r>
              <a:rPr lang="zh-TW" altLang="en-US" sz="2800" dirty="0">
                <a:latin typeface="微軟正黑體" panose="020B0604030504040204" pitchFamily="34" charset="-120"/>
                <a:ea typeface="微軟正黑體" panose="020B0604030504040204" pitchFamily="34" charset="-120"/>
              </a:rPr>
              <a:t>，一般民眾建議諮詢牙醫師並詳閱操作書明書之後再使用</a:t>
            </a:r>
            <a:endParaRPr lang="en-US" altLang="zh-TW" sz="2800" dirty="0">
              <a:latin typeface="微軟正黑體" panose="020B0604030504040204" pitchFamily="34" charset="-120"/>
              <a:ea typeface="微軟正黑體" panose="020B0604030504040204" pitchFamily="34" charset="-120"/>
            </a:endParaRPr>
          </a:p>
          <a:p>
            <a:pPr>
              <a:buBlip>
                <a:blip r:embed="rId3"/>
              </a:buBlip>
            </a:pPr>
            <a:endParaRPr lang="en-US" altLang="zh-TW" sz="2600" dirty="0"/>
          </a:p>
          <a:p>
            <a:pPr>
              <a:buBlip>
                <a:blip r:embed="rId3"/>
              </a:buBlip>
            </a:pPr>
            <a:endParaRPr lang="en-US" altLang="zh-TW" sz="2600" dirty="0"/>
          </a:p>
          <a:p>
            <a:pPr marL="0" indent="0">
              <a:buNone/>
            </a:pPr>
            <a:endParaRPr lang="en-US" altLang="zh-TW" sz="2600" dirty="0"/>
          </a:p>
          <a:p>
            <a:pPr marL="0" indent="0">
              <a:buNone/>
            </a:pPr>
            <a:endParaRPr lang="en-US" altLang="zh-TW" sz="2600"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schemeClr val="tx1"/>
                </a:solidFill>
              </a:rPr>
              <a:pPr/>
              <a:t>4</a:t>
            </a:fld>
            <a:endParaRPr lang="zh-TW" altLang="en-US" dirty="0">
              <a:solidFill>
                <a:schemeClr val="tx1"/>
              </a:solidFill>
            </a:endParaRPr>
          </a:p>
        </p:txBody>
      </p:sp>
      <p:pic>
        <p:nvPicPr>
          <p:cNvPr id="6" name="圖片 5"/>
          <p:cNvPicPr>
            <a:picLocks noChangeAspect="1"/>
          </p:cNvPicPr>
          <p:nvPr/>
        </p:nvPicPr>
        <p:blipFill rotWithShape="1">
          <a:blip r:embed="rId4">
            <a:extLst>
              <a:ext uri="{28A0092B-C50C-407E-A947-70E740481C1C}">
                <a14:useLocalDpi xmlns:a14="http://schemas.microsoft.com/office/drawing/2010/main" val="0"/>
              </a:ext>
            </a:extLst>
          </a:blip>
          <a:srcRect b="9289"/>
          <a:stretch/>
        </p:blipFill>
        <p:spPr>
          <a:xfrm>
            <a:off x="8411485" y="3987285"/>
            <a:ext cx="3366864" cy="2601668"/>
          </a:xfrm>
          <a:prstGeom prst="rect">
            <a:avLst/>
          </a:prstGeom>
        </p:spPr>
      </p:pic>
      <p:pic>
        <p:nvPicPr>
          <p:cNvPr id="8" name="圖片 7"/>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rot="5400000">
            <a:off x="5529341" y="4015131"/>
            <a:ext cx="2205565" cy="2942080"/>
          </a:xfrm>
          <a:prstGeom prst="rect">
            <a:avLst/>
          </a:prstGeom>
        </p:spPr>
      </p:pic>
    </p:spTree>
    <p:extLst>
      <p:ext uri="{BB962C8B-B14F-4D97-AF65-F5344CB8AC3E}">
        <p14:creationId xmlns:p14="http://schemas.microsoft.com/office/powerpoint/2010/main" val="4228996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8558" y="460552"/>
            <a:ext cx="2511245" cy="2511245"/>
          </a:xfrm>
          <a:prstGeom prst="rect">
            <a:avLst/>
          </a:prstGeom>
        </p:spPr>
      </p:pic>
      <p:pic>
        <p:nvPicPr>
          <p:cNvPr id="19" name="圖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5203" y="514505"/>
            <a:ext cx="1981009" cy="1981009"/>
          </a:xfrm>
          <a:prstGeom prst="rect">
            <a:avLst/>
          </a:prstGeom>
        </p:spPr>
      </p:pic>
      <p:pic>
        <p:nvPicPr>
          <p:cNvPr id="18" name="圖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2274" y="3285943"/>
            <a:ext cx="1606972" cy="1606972"/>
          </a:xfrm>
          <a:prstGeom prst="rect">
            <a:avLst/>
          </a:prstGeom>
        </p:spPr>
      </p:pic>
      <p:sp>
        <p:nvSpPr>
          <p:cNvPr id="2" name="標題 1"/>
          <p:cNvSpPr>
            <a:spLocks noGrp="1"/>
          </p:cNvSpPr>
          <p:nvPr>
            <p:ph type="title"/>
          </p:nvPr>
        </p:nvSpPr>
        <p:spPr>
          <a:xfrm>
            <a:off x="855491" y="358442"/>
            <a:ext cx="2189285" cy="996579"/>
          </a:xfrm>
        </p:spPr>
        <p:txBody>
          <a:bodyPr>
            <a:normAutofit/>
          </a:bodyPr>
          <a:lstStyle/>
          <a:p>
            <a:r>
              <a:rPr lang="zh-TW" altLang="en-US" sz="4800" b="1" dirty="0">
                <a:latin typeface="微軟正黑體" panose="020B0604030504040204" pitchFamily="34" charset="-120"/>
                <a:ea typeface="微軟正黑體" panose="020B0604030504040204" pitchFamily="34" charset="-120"/>
              </a:rPr>
              <a:t>牙線</a:t>
            </a:r>
          </a:p>
        </p:txBody>
      </p:sp>
      <p:sp>
        <p:nvSpPr>
          <p:cNvPr id="9" name="內容版面配置區 2"/>
          <p:cNvSpPr>
            <a:spLocks noGrp="1"/>
          </p:cNvSpPr>
          <p:nvPr>
            <p:ph idx="1"/>
          </p:nvPr>
        </p:nvSpPr>
        <p:spPr>
          <a:xfrm>
            <a:off x="855491" y="1355021"/>
            <a:ext cx="7886700" cy="4548163"/>
          </a:xfrm>
        </p:spPr>
        <p:txBody>
          <a:bodyPr>
            <a:normAutofit/>
          </a:bodyPr>
          <a:lstStyle/>
          <a:p>
            <a:pPr marL="180975" indent="-180975">
              <a:lnSpc>
                <a:spcPct val="100000"/>
              </a:lnSpc>
              <a:spcBef>
                <a:spcPts val="0"/>
              </a:spcBef>
              <a:buBlip>
                <a:blip r:embed="rId6"/>
              </a:buBlip>
            </a:pPr>
            <a:r>
              <a:rPr lang="zh-TW" altLang="en-US" sz="2800" dirty="0">
                <a:solidFill>
                  <a:prstClr val="black"/>
                </a:solidFill>
                <a:latin typeface="微軟正黑體" panose="020B0604030504040204" pitchFamily="34" charset="-120"/>
                <a:ea typeface="微軟正黑體" panose="020B0604030504040204" pitchFamily="34" charset="-120"/>
              </a:rPr>
              <a:t>建議</a:t>
            </a:r>
            <a:r>
              <a:rPr lang="zh-TW" altLang="en-US" sz="2800" b="1" dirty="0">
                <a:solidFill>
                  <a:srgbClr val="FF0000"/>
                </a:solidFill>
                <a:latin typeface="微軟正黑體" panose="020B0604030504040204" pitchFamily="34" charset="-120"/>
                <a:ea typeface="微軟正黑體" panose="020B0604030504040204" pitchFamily="34" charset="-120"/>
              </a:rPr>
              <a:t>國小高年級學童以上</a:t>
            </a:r>
            <a:r>
              <a:rPr lang="zh-TW" altLang="en-US" sz="2800" dirty="0">
                <a:solidFill>
                  <a:prstClr val="black"/>
                </a:solidFill>
                <a:latin typeface="微軟正黑體" panose="020B0604030504040204" pitchFamily="34" charset="-120"/>
                <a:ea typeface="微軟正黑體" panose="020B0604030504040204" pitchFamily="34" charset="-120"/>
              </a:rPr>
              <a:t>者使用</a:t>
            </a:r>
            <a:endParaRPr lang="en-US" altLang="zh-TW" sz="2800" dirty="0">
              <a:solidFill>
                <a:prstClr val="black"/>
              </a:solidFill>
              <a:latin typeface="微軟正黑體" panose="020B0604030504040204" pitchFamily="34" charset="-120"/>
              <a:ea typeface="微軟正黑體" panose="020B0604030504040204" pitchFamily="34" charset="-120"/>
            </a:endParaRPr>
          </a:p>
          <a:p>
            <a:pPr marL="180975" indent="-180975">
              <a:lnSpc>
                <a:spcPct val="100000"/>
              </a:lnSpc>
              <a:spcBef>
                <a:spcPts val="0"/>
              </a:spcBef>
              <a:buBlip>
                <a:blip r:embed="rId6"/>
              </a:buBlip>
            </a:pPr>
            <a:endParaRPr lang="en-US" altLang="zh-TW" sz="2800" dirty="0">
              <a:solidFill>
                <a:prstClr val="black"/>
              </a:solidFill>
              <a:latin typeface="微軟正黑體" panose="020B0604030504040204" pitchFamily="34" charset="-120"/>
              <a:ea typeface="微軟正黑體" panose="020B0604030504040204" pitchFamily="34" charset="-120"/>
            </a:endParaRPr>
          </a:p>
          <a:p>
            <a:pPr marL="180975" indent="-180975">
              <a:lnSpc>
                <a:spcPct val="100000"/>
              </a:lnSpc>
              <a:spcBef>
                <a:spcPts val="0"/>
              </a:spcBef>
              <a:buBlip>
                <a:blip r:embed="rId6"/>
              </a:buBlip>
            </a:pPr>
            <a:r>
              <a:rPr lang="zh-TW" altLang="en-US" sz="2800" dirty="0">
                <a:solidFill>
                  <a:prstClr val="black"/>
                </a:solidFill>
                <a:latin typeface="微軟正黑體" panose="020B0604030504040204" pitchFamily="34" charset="-120"/>
                <a:ea typeface="微軟正黑體" panose="020B0604030504040204" pitchFamily="34" charset="-120"/>
              </a:rPr>
              <a:t>清潔牙齒</a:t>
            </a:r>
            <a:r>
              <a:rPr lang="zh-TW" altLang="en-US" sz="2800" b="1" dirty="0">
                <a:solidFill>
                  <a:srgbClr val="FF0000"/>
                </a:solidFill>
                <a:latin typeface="微軟正黑體" panose="020B0604030504040204" pitchFamily="34" charset="-120"/>
                <a:ea typeface="微軟正黑體" panose="020B0604030504040204" pitchFamily="34" charset="-120"/>
              </a:rPr>
              <a:t>鄰接面</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0" indent="0">
              <a:lnSpc>
                <a:spcPct val="100000"/>
              </a:lnSpc>
              <a:spcBef>
                <a:spcPts val="0"/>
              </a:spcBef>
              <a:buNone/>
            </a:pPr>
            <a:endParaRPr lang="en-US" altLang="zh-TW" sz="2800" dirty="0">
              <a:solidFill>
                <a:prstClr val="black"/>
              </a:solidFill>
              <a:latin typeface="微軟正黑體" panose="020B0604030504040204" pitchFamily="34" charset="-120"/>
              <a:ea typeface="微軟正黑體" panose="020B0604030504040204" pitchFamily="34" charset="-120"/>
            </a:endParaRPr>
          </a:p>
          <a:p>
            <a:pPr marL="180975" indent="-180975">
              <a:lnSpc>
                <a:spcPct val="100000"/>
              </a:lnSpc>
              <a:spcBef>
                <a:spcPts val="0"/>
              </a:spcBef>
              <a:buBlip>
                <a:blip r:embed="rId6"/>
              </a:buBlip>
            </a:pPr>
            <a:r>
              <a:rPr lang="zh-TW" altLang="en-US" sz="2800" b="1" dirty="0">
                <a:solidFill>
                  <a:prstClr val="black"/>
                </a:solidFill>
                <a:latin typeface="微軟正黑體" panose="020B0604030504040204" pitchFamily="34" charset="-120"/>
                <a:ea typeface="微軟正黑體" panose="020B0604030504040204" pitchFamily="34" charset="-120"/>
              </a:rPr>
              <a:t>牙線依所塗的東西分成</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268288" indent="177800">
              <a:lnSpc>
                <a:spcPct val="100000"/>
              </a:lnSpc>
              <a:spcBef>
                <a:spcPts val="0"/>
              </a:spcBef>
              <a:buFont typeface="Wingdings" panose="05000000000000000000" pitchFamily="2" charset="2"/>
              <a:buChar char="ü"/>
            </a:pPr>
            <a:r>
              <a:rPr lang="zh-TW" altLang="en-US" sz="2800" dirty="0">
                <a:solidFill>
                  <a:prstClr val="black"/>
                </a:solidFill>
                <a:latin typeface="微軟正黑體" panose="020B0604030504040204" pitchFamily="34" charset="-120"/>
                <a:ea typeface="微軟正黑體" panose="020B0604030504040204" pitchFamily="34" charset="-120"/>
              </a:rPr>
              <a:t>含蠟</a:t>
            </a:r>
            <a:r>
              <a:rPr lang="en-US" altLang="zh-TW" sz="2800" dirty="0">
                <a:solidFill>
                  <a:prstClr val="black"/>
                </a:solidFill>
                <a:latin typeface="微軟正黑體" panose="020B0604030504040204" pitchFamily="34" charset="-120"/>
                <a:ea typeface="微軟正黑體" panose="020B0604030504040204" pitchFamily="34" charset="-120"/>
              </a:rPr>
              <a:t>→</a:t>
            </a:r>
            <a:r>
              <a:rPr lang="zh-TW" altLang="en-US" sz="2800" dirty="0">
                <a:solidFill>
                  <a:prstClr val="black"/>
                </a:solidFill>
                <a:latin typeface="微軟正黑體" panose="020B0604030504040204" pitchFamily="34" charset="-120"/>
                <a:ea typeface="微軟正黑體" panose="020B0604030504040204" pitchFamily="34" charset="-120"/>
              </a:rPr>
              <a:t>易放入牙缝</a:t>
            </a:r>
          </a:p>
          <a:p>
            <a:pPr marL="268288" indent="177800">
              <a:lnSpc>
                <a:spcPct val="100000"/>
              </a:lnSpc>
              <a:spcBef>
                <a:spcPts val="0"/>
              </a:spcBef>
              <a:buFont typeface="Wingdings" panose="05000000000000000000" pitchFamily="2" charset="2"/>
              <a:buChar char="ü"/>
            </a:pPr>
            <a:r>
              <a:rPr lang="zh-TW" altLang="en-US" sz="2800" dirty="0">
                <a:solidFill>
                  <a:prstClr val="black"/>
                </a:solidFill>
                <a:latin typeface="微軟正黑體" panose="020B0604030504040204" pitchFamily="34" charset="-120"/>
                <a:ea typeface="微軟正黑體" panose="020B0604030504040204" pitchFamily="34" charset="-120"/>
              </a:rPr>
              <a:t>不含蠟</a:t>
            </a:r>
            <a:r>
              <a:rPr lang="en-US" altLang="zh-TW" sz="2800" dirty="0">
                <a:solidFill>
                  <a:prstClr val="black"/>
                </a:solidFill>
                <a:latin typeface="微軟正黑體" panose="020B0604030504040204" pitchFamily="34" charset="-120"/>
                <a:ea typeface="微軟正黑體" panose="020B0604030504040204" pitchFamily="34" charset="-120"/>
              </a:rPr>
              <a:t>→</a:t>
            </a:r>
            <a:r>
              <a:rPr lang="zh-TW" altLang="en-US" sz="2800" dirty="0">
                <a:solidFill>
                  <a:prstClr val="black"/>
                </a:solidFill>
                <a:latin typeface="微軟正黑體" panose="020B0604030504040204" pitchFamily="34" charset="-120"/>
                <a:ea typeface="微軟正黑體" panose="020B0604030504040204" pitchFamily="34" charset="-120"/>
              </a:rPr>
              <a:t>清潔效果佳</a:t>
            </a:r>
            <a:endParaRPr lang="en-US" altLang="zh-TW" sz="2800" dirty="0">
              <a:solidFill>
                <a:prstClr val="black"/>
              </a:solidFill>
              <a:latin typeface="微軟正黑體" panose="020B0604030504040204" pitchFamily="34" charset="-120"/>
              <a:ea typeface="微軟正黑體" panose="020B0604030504040204" pitchFamily="34" charset="-120"/>
            </a:endParaRPr>
          </a:p>
          <a:p>
            <a:pPr marL="268288" indent="177800">
              <a:lnSpc>
                <a:spcPct val="100000"/>
              </a:lnSpc>
              <a:spcBef>
                <a:spcPts val="0"/>
              </a:spcBef>
              <a:buFont typeface="Wingdings" panose="05000000000000000000" pitchFamily="2" charset="2"/>
              <a:buChar char="ü"/>
            </a:pPr>
            <a:r>
              <a:rPr lang="zh-TW" altLang="en-US" sz="2800" dirty="0">
                <a:solidFill>
                  <a:prstClr val="black"/>
                </a:solidFill>
                <a:latin typeface="微軟正黑體" panose="020B0604030504040204" pitchFamily="34" charset="-120"/>
                <a:ea typeface="微軟正黑體" panose="020B0604030504040204" pitchFamily="34" charset="-120"/>
              </a:rPr>
              <a:t>含氟</a:t>
            </a:r>
            <a:r>
              <a:rPr lang="en-US" altLang="zh-TW" sz="2800" dirty="0">
                <a:solidFill>
                  <a:prstClr val="black"/>
                </a:solidFill>
                <a:latin typeface="微軟正黑體" panose="020B0604030504040204" pitchFamily="34" charset="-120"/>
                <a:ea typeface="微軟正黑體" panose="020B0604030504040204" pitchFamily="34" charset="-120"/>
              </a:rPr>
              <a:t>→</a:t>
            </a:r>
            <a:r>
              <a:rPr lang="zh-TW" altLang="en-US" sz="2800" dirty="0">
                <a:solidFill>
                  <a:prstClr val="black"/>
                </a:solidFill>
                <a:latin typeface="微軟正黑體" panose="020B0604030504040204" pitchFamily="34" charset="-120"/>
                <a:ea typeface="微軟正黑體" panose="020B0604030504040204" pitchFamily="34" charset="-120"/>
              </a:rPr>
              <a:t>預防齲齒</a:t>
            </a:r>
            <a:r>
              <a:rPr lang="en-US" altLang="zh-TW" sz="2800" dirty="0">
                <a:solidFill>
                  <a:prstClr val="black"/>
                </a:solidFill>
                <a:latin typeface="微軟正黑體" panose="020B0604030504040204" pitchFamily="34" charset="-120"/>
                <a:ea typeface="微軟正黑體" panose="020B0604030504040204" pitchFamily="34" charset="-120"/>
              </a:rPr>
              <a:t>(</a:t>
            </a:r>
            <a:r>
              <a:rPr lang="zh-TW" altLang="en-US" sz="2800" dirty="0">
                <a:solidFill>
                  <a:prstClr val="black"/>
                </a:solidFill>
                <a:latin typeface="微軟正黑體" panose="020B0604030504040204" pitchFamily="34" charset="-120"/>
                <a:ea typeface="微軟正黑體" panose="020B0604030504040204" pitchFamily="34" charset="-120"/>
              </a:rPr>
              <a:t>但無足夠實證</a:t>
            </a:r>
            <a:r>
              <a:rPr lang="en-US" altLang="zh-TW" sz="2800" dirty="0">
                <a:solidFill>
                  <a:prstClr val="black"/>
                </a:solidFill>
                <a:latin typeface="微軟正黑體" panose="020B0604030504040204" pitchFamily="34" charset="-120"/>
                <a:ea typeface="微軟正黑體" panose="020B0604030504040204" pitchFamily="34" charset="-120"/>
              </a:rPr>
              <a:t>)</a:t>
            </a:r>
          </a:p>
          <a:p>
            <a:pPr marL="268288" indent="177800">
              <a:lnSpc>
                <a:spcPct val="100000"/>
              </a:lnSpc>
              <a:spcBef>
                <a:spcPts val="0"/>
              </a:spcBef>
              <a:buFont typeface="Wingdings" panose="05000000000000000000" pitchFamily="2" charset="2"/>
              <a:buChar char="ü"/>
            </a:pPr>
            <a:endParaRPr lang="en-US" altLang="zh-TW" dirty="0"/>
          </a:p>
          <a:p>
            <a:pPr marL="268288" indent="177800">
              <a:lnSpc>
                <a:spcPct val="100000"/>
              </a:lnSpc>
              <a:spcBef>
                <a:spcPts val="0"/>
              </a:spcBef>
              <a:buFont typeface="Wingdings" panose="05000000000000000000" pitchFamily="2" charset="2"/>
              <a:buChar char="ü"/>
            </a:pPr>
            <a:endParaRPr lang="en-US" altLang="zh-TW" dirty="0">
              <a:solidFill>
                <a:prstClr val="black"/>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solidFill>
              </a:rPr>
              <a:pPr/>
              <a:t>5</a:t>
            </a:fld>
            <a:endParaRPr lang="zh-TW" altLang="en-US" dirty="0">
              <a:solidFill>
                <a:prstClr val="black"/>
              </a:solidFill>
            </a:endParaRPr>
          </a:p>
        </p:txBody>
      </p:sp>
      <p:pic>
        <p:nvPicPr>
          <p:cNvPr id="12" name="圖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6600" y="3090556"/>
            <a:ext cx="2660552" cy="1802359"/>
          </a:xfrm>
          <a:prstGeom prst="rect">
            <a:avLst/>
          </a:prstGeom>
        </p:spPr>
      </p:pic>
      <p:sp>
        <p:nvSpPr>
          <p:cNvPr id="7" name="文字方塊 6"/>
          <p:cNvSpPr txBox="1"/>
          <p:nvPr/>
        </p:nvSpPr>
        <p:spPr>
          <a:xfrm>
            <a:off x="3973259" y="5324113"/>
            <a:ext cx="4032448" cy="919401"/>
          </a:xfrm>
          <a:prstGeom prst="wedgeRoundRectCallout">
            <a:avLst>
              <a:gd name="adj1" fmla="val 36126"/>
              <a:gd name="adj2" fmla="val -82153"/>
              <a:gd name="adj3" fmla="val 16667"/>
            </a:avLst>
          </a:prstGeom>
          <a:ln>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2400" dirty="0">
                <a:solidFill>
                  <a:prstClr val="black"/>
                </a:solidFill>
                <a:latin typeface="微軟正黑體" panose="020B0604030504040204" pitchFamily="34" charset="-120"/>
                <a:ea typeface="微軟正黑體" panose="020B0604030504040204" pitchFamily="34" charset="-120"/>
              </a:rPr>
              <a:t>三合一牙線，用於清潔固定矯正器和固定假牙</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42150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0293" y="474162"/>
            <a:ext cx="2910253" cy="876300"/>
          </a:xfrm>
        </p:spPr>
        <p:txBody>
          <a:bodyPr>
            <a:normAutofit/>
          </a:bodyPr>
          <a:lstStyle/>
          <a:p>
            <a:r>
              <a:rPr lang="zh-TW" altLang="en-US" sz="4000" b="1" dirty="0">
                <a:latin typeface="微軟正黑體" panose="020B0604030504040204" pitchFamily="34" charset="-120"/>
                <a:ea typeface="微軟正黑體" panose="020B0604030504040204" pitchFamily="34" charset="-120"/>
              </a:rPr>
              <a:t>牙線的</a:t>
            </a:r>
            <a:r>
              <a:rPr lang="zh-TW" altLang="en-US" sz="4000" b="1" dirty="0" smtClean="0">
                <a:latin typeface="微軟正黑體" panose="020B0604030504040204" pitchFamily="34" charset="-120"/>
                <a:ea typeface="微軟正黑體" panose="020B0604030504040204" pitchFamily="34" charset="-120"/>
              </a:rPr>
              <a:t>用法</a:t>
            </a:r>
            <a:endParaRPr lang="zh-TW" altLang="en-US" sz="40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solidFill>
              </a:rPr>
              <a:pPr/>
              <a:t>6</a:t>
            </a:fld>
            <a:endParaRPr lang="zh-TW" altLang="en-US" dirty="0">
              <a:solidFill>
                <a:prstClr val="black"/>
              </a:solidFill>
            </a:endParaRPr>
          </a:p>
        </p:txBody>
      </p:sp>
      <p:pic>
        <p:nvPicPr>
          <p:cNvPr id="8" name="Picture 2"/>
          <p:cNvPicPr>
            <a:picLocks noChangeAspect="1" noChangeArrowheads="1"/>
          </p:cNvPicPr>
          <p:nvPr/>
        </p:nvPicPr>
        <p:blipFill>
          <a:blip r:embed="rId2" cstate="print"/>
          <a:srcRect/>
          <a:stretch>
            <a:fillRect/>
          </a:stretch>
        </p:blipFill>
        <p:spPr bwMode="auto">
          <a:xfrm>
            <a:off x="4009252" y="255896"/>
            <a:ext cx="7904326" cy="6333057"/>
          </a:xfrm>
          <a:prstGeom prst="rect">
            <a:avLst/>
          </a:prstGeom>
          <a:noFill/>
          <a:ln w="9525">
            <a:noFill/>
            <a:miter lim="800000"/>
            <a:headEnd/>
            <a:tailEnd/>
          </a:ln>
          <a:effectLst>
            <a:glow rad="63500">
              <a:schemeClr val="accent6">
                <a:satMod val="175000"/>
                <a:alpha val="40000"/>
              </a:schemeClr>
            </a:glow>
          </a:effectLst>
        </p:spPr>
      </p:pic>
      <p:sp>
        <p:nvSpPr>
          <p:cNvPr id="9" name="文字方塊 8"/>
          <p:cNvSpPr txBox="1"/>
          <p:nvPr/>
        </p:nvSpPr>
        <p:spPr>
          <a:xfrm>
            <a:off x="4812540" y="255896"/>
            <a:ext cx="1597051" cy="338554"/>
          </a:xfrm>
          <a:prstGeom prst="rect">
            <a:avLst/>
          </a:prstGeom>
          <a:noFill/>
        </p:spPr>
        <p:txBody>
          <a:bodyPr wrap="square" rtlCol="0">
            <a:spAutoFit/>
          </a:bodyPr>
          <a:lstStyle/>
          <a:p>
            <a:r>
              <a:rPr lang="en-US" altLang="zh-TW" sz="1600" b="1" dirty="0">
                <a:solidFill>
                  <a:srgbClr val="FF0000"/>
                </a:solidFill>
              </a:rPr>
              <a:t>(</a:t>
            </a:r>
            <a:r>
              <a:rPr lang="zh-TW" altLang="en-US" sz="1600" b="1" dirty="0">
                <a:solidFill>
                  <a:srgbClr val="FF0000"/>
                </a:solidFill>
              </a:rPr>
              <a:t>依自己的需求</a:t>
            </a:r>
            <a:r>
              <a:rPr lang="en-US" altLang="zh-TW" sz="1600" b="1" dirty="0">
                <a:solidFill>
                  <a:srgbClr val="FF0000"/>
                </a:solidFill>
              </a:rPr>
              <a:t>)</a:t>
            </a:r>
            <a:endParaRPr lang="zh-TW" altLang="en-US" sz="1600" b="1" dirty="0">
              <a:solidFill>
                <a:srgbClr val="FF0000"/>
              </a:solidFill>
            </a:endParaRPr>
          </a:p>
        </p:txBody>
      </p:sp>
    </p:spTree>
    <p:extLst>
      <p:ext uri="{BB962C8B-B14F-4D97-AF65-F5344CB8AC3E}">
        <p14:creationId xmlns:p14="http://schemas.microsoft.com/office/powerpoint/2010/main" val="2971993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446" y="451338"/>
            <a:ext cx="5618285" cy="762000"/>
          </a:xfrm>
        </p:spPr>
        <p:txBody>
          <a:bodyPr>
            <a:normAutofit/>
          </a:bodyPr>
          <a:lstStyle/>
          <a:p>
            <a:r>
              <a:rPr lang="zh-TW" altLang="en-US" sz="4000" b="1" dirty="0">
                <a:latin typeface="微軟正黑體" panose="020B0604030504040204" pitchFamily="34" charset="-120"/>
                <a:ea typeface="微軟正黑體" panose="020B0604030504040204" pitchFamily="34" charset="-120"/>
              </a:rPr>
              <a:t>牙線的用法</a:t>
            </a:r>
            <a:r>
              <a:rPr lang="en-US" altLang="zh-TW" sz="4000" b="1" dirty="0">
                <a:latin typeface="微軟正黑體" panose="020B0604030504040204" pitchFamily="34" charset="-120"/>
                <a:ea typeface="微軟正黑體" panose="020B0604030504040204" pitchFamily="34" charset="-120"/>
              </a:rPr>
              <a:t>-(1)</a:t>
            </a:r>
            <a:r>
              <a:rPr lang="zh-TW" altLang="en-US" sz="4000" b="1" dirty="0">
                <a:latin typeface="微軟正黑體" panose="020B0604030504040204" pitchFamily="34" charset="-120"/>
                <a:ea typeface="微軟正黑體" panose="020B0604030504040204" pitchFamily="34" charset="-120"/>
              </a:rPr>
              <a:t>取牙線</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solidFill>
              </a:rPr>
              <a:pPr/>
              <a:t>7</a:t>
            </a:fld>
            <a:endParaRPr lang="zh-TW" altLang="en-US" dirty="0">
              <a:solidFill>
                <a:prstClr val="black"/>
              </a:solidFill>
            </a:endParaRPr>
          </a:p>
        </p:txBody>
      </p:sp>
      <p:sp>
        <p:nvSpPr>
          <p:cNvPr id="9" name="文字方塊 8"/>
          <p:cNvSpPr txBox="1"/>
          <p:nvPr/>
        </p:nvSpPr>
        <p:spPr>
          <a:xfrm>
            <a:off x="5419827" y="570554"/>
            <a:ext cx="3322874" cy="523220"/>
          </a:xfrm>
          <a:prstGeom prst="rect">
            <a:avLst/>
          </a:prstGeom>
          <a:noFill/>
        </p:spPr>
        <p:txBody>
          <a:bodyPr wrap="square" rtlCol="0">
            <a:spAutoFit/>
          </a:bodyPr>
          <a:lstStyle/>
          <a:p>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可依自己的需求</a:t>
            </a:r>
            <a:r>
              <a:rPr lang="en-US" altLang="zh-TW" sz="2800" dirty="0">
                <a:solidFill>
                  <a:srgbClr val="FF0000"/>
                </a:solidFill>
                <a:latin typeface="微軟正黑體" panose="020B0604030504040204" pitchFamily="34" charset="-120"/>
                <a:ea typeface="微軟正黑體" panose="020B0604030504040204" pitchFamily="34" charset="-120"/>
              </a:rPr>
              <a:t>)</a:t>
            </a:r>
            <a:endParaRPr lang="zh-TW" altLang="en-US" sz="2800" dirty="0">
              <a:solidFill>
                <a:srgbClr val="FF0000"/>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a:stretch>
            <a:fillRect/>
          </a:stretch>
        </p:blipFill>
        <p:spPr>
          <a:xfrm>
            <a:off x="3030304" y="1332902"/>
            <a:ext cx="6486120" cy="4890926"/>
          </a:xfrm>
          <a:prstGeom prst="rect">
            <a:avLst/>
          </a:prstGeom>
        </p:spPr>
      </p:pic>
      <p:sp>
        <p:nvSpPr>
          <p:cNvPr id="5" name="矩形 4"/>
          <p:cNvSpPr/>
          <p:nvPr/>
        </p:nvSpPr>
        <p:spPr>
          <a:xfrm>
            <a:off x="3339708" y="5548215"/>
            <a:ext cx="5867312"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zh-TW" altLang="en-US" sz="3200" b="1" dirty="0">
                <a:solidFill>
                  <a:srgbClr val="FF0000"/>
                </a:solidFill>
                <a:latin typeface="微軟正黑體" panose="020B0604030504040204" pitchFamily="34" charset="-120"/>
                <a:ea typeface="微軟正黑體" panose="020B0604030504040204" pitchFamily="34" charset="-120"/>
              </a:rPr>
              <a:t>取一段約前臂長（</a:t>
            </a:r>
            <a:r>
              <a:rPr lang="en-US" altLang="zh-TW" sz="3200" b="1" dirty="0">
                <a:solidFill>
                  <a:srgbClr val="FF0000"/>
                </a:solidFill>
                <a:latin typeface="微軟正黑體" panose="020B0604030504040204" pitchFamily="34" charset="-120"/>
                <a:ea typeface="微軟正黑體" panose="020B0604030504040204" pitchFamily="34" charset="-120"/>
              </a:rPr>
              <a:t>30</a:t>
            </a:r>
            <a:r>
              <a:rPr lang="zh-TW" altLang="en-US" sz="3200" b="1" dirty="0">
                <a:solidFill>
                  <a:srgbClr val="FF0000"/>
                </a:solidFill>
                <a:latin typeface="微軟正黑體" panose="020B0604030504040204" pitchFamily="34" charset="-120"/>
                <a:ea typeface="微軟正黑體" panose="020B0604030504040204" pitchFamily="34" charset="-120"/>
              </a:rPr>
              <a:t>～</a:t>
            </a:r>
            <a:r>
              <a:rPr lang="en-US" altLang="zh-TW" sz="3200" b="1" dirty="0" err="1">
                <a:solidFill>
                  <a:srgbClr val="FF0000"/>
                </a:solidFill>
                <a:latin typeface="微軟正黑體" panose="020B0604030504040204" pitchFamily="34" charset="-120"/>
                <a:ea typeface="微軟正黑體" panose="020B0604030504040204" pitchFamily="34" charset="-120"/>
              </a:rPr>
              <a:t>40cm</a:t>
            </a:r>
            <a:r>
              <a:rPr lang="zh-TW" altLang="en-US" sz="3200" b="1" dirty="0" smtClean="0">
                <a:solidFill>
                  <a:srgbClr val="FF0000"/>
                </a:solidFill>
                <a:latin typeface="微軟正黑體" panose="020B0604030504040204" pitchFamily="34" charset="-120"/>
                <a:ea typeface="微軟正黑體" panose="020B0604030504040204" pitchFamily="34" charset="-120"/>
              </a:rPr>
              <a:t>）</a:t>
            </a:r>
            <a:endParaRPr lang="zh-TW" altLang="en-US" sz="32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3678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9277" y="378068"/>
            <a:ext cx="5345723" cy="902091"/>
          </a:xfrm>
        </p:spPr>
        <p:txBody>
          <a:bodyPr/>
          <a:lstStyle/>
          <a:p>
            <a:r>
              <a:rPr lang="zh-TW" altLang="en-US" sz="4000" b="1" dirty="0">
                <a:latin typeface="微軟正黑體" panose="020B0604030504040204" pitchFamily="34" charset="-120"/>
                <a:ea typeface="微軟正黑體" panose="020B0604030504040204" pitchFamily="34" charset="-120"/>
              </a:rPr>
              <a:t>牙線的用法</a:t>
            </a:r>
            <a:r>
              <a:rPr lang="en-US" altLang="zh-TW" sz="4000" b="1" dirty="0">
                <a:latin typeface="微軟正黑體" panose="020B0604030504040204" pitchFamily="34" charset="-120"/>
                <a:ea typeface="微軟正黑體" panose="020B0604030504040204" pitchFamily="34" charset="-120"/>
              </a:rPr>
              <a:t>-(2)</a:t>
            </a:r>
            <a:r>
              <a:rPr lang="zh-TW" altLang="en-US" sz="4000" b="1" dirty="0">
                <a:latin typeface="微軟正黑體" panose="020B0604030504040204" pitchFamily="34" charset="-120"/>
                <a:ea typeface="微軟正黑體" panose="020B0604030504040204" pitchFamily="34" charset="-120"/>
              </a:rPr>
              <a:t>拿牙線</a:t>
            </a:r>
            <a:endParaRPr lang="zh-TW" altLang="en-US" sz="36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A8EBBB9B-067C-4828-B1E5-4ACDDB36B0AB}" type="slidenum">
              <a:rPr lang="zh-TW" altLang="en-US" smtClean="0"/>
              <a:pPr>
                <a:defRPr/>
              </a:pPr>
              <a:t>8</a:t>
            </a:fld>
            <a:endParaRPr lang="zh-TW" altLang="en-US"/>
          </a:p>
        </p:txBody>
      </p:sp>
      <p:pic>
        <p:nvPicPr>
          <p:cNvPr id="5" name="內容版面配置區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4217" y="1379277"/>
            <a:ext cx="6796644" cy="4942392"/>
          </a:xfrm>
          <a:prstGeom prst="rect">
            <a:avLst/>
          </a:prstGeom>
          <a:noFill/>
        </p:spPr>
      </p:pic>
      <p:sp>
        <p:nvSpPr>
          <p:cNvPr id="6" name="矩形 5"/>
          <p:cNvSpPr/>
          <p:nvPr/>
        </p:nvSpPr>
        <p:spPr>
          <a:xfrm>
            <a:off x="3857855" y="1495972"/>
            <a:ext cx="4741022"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zh-TW" altLang="en-US" sz="3200" b="1" dirty="0">
                <a:latin typeface="微軟正黑體" panose="020B0604030504040204" pitchFamily="34" charset="-120"/>
                <a:ea typeface="微軟正黑體" panose="020B0604030504040204" pitchFamily="34" charset="-120"/>
              </a:rPr>
              <a:t>兩手以</a:t>
            </a:r>
            <a:r>
              <a:rPr lang="zh-TW" altLang="en-US" sz="3200" b="1" dirty="0">
                <a:solidFill>
                  <a:srgbClr val="FF0000"/>
                </a:solidFill>
                <a:latin typeface="微軟正黑體" panose="020B0604030504040204" pitchFamily="34" charset="-120"/>
                <a:ea typeface="微軟正黑體" panose="020B0604030504040204" pitchFamily="34" charset="-120"/>
              </a:rPr>
              <a:t>大拇指</a:t>
            </a:r>
            <a:r>
              <a:rPr lang="zh-TW" altLang="en-US" sz="3200" b="1" dirty="0">
                <a:latin typeface="微軟正黑體" panose="020B0604030504040204" pitchFamily="34" charset="-120"/>
                <a:ea typeface="微軟正黑體" panose="020B0604030504040204" pitchFamily="34" charset="-120"/>
              </a:rPr>
              <a:t>及</a:t>
            </a:r>
            <a:r>
              <a:rPr lang="zh-TW" altLang="en-US" sz="3200" b="1" dirty="0">
                <a:solidFill>
                  <a:srgbClr val="FF0000"/>
                </a:solidFill>
                <a:latin typeface="微軟正黑體" panose="020B0604030504040204" pitchFamily="34" charset="-120"/>
                <a:ea typeface="微軟正黑體" panose="020B0604030504040204" pitchFamily="34" charset="-120"/>
              </a:rPr>
              <a:t>中指</a:t>
            </a:r>
            <a:r>
              <a:rPr lang="zh-TW" altLang="en-US" sz="3200" b="1" dirty="0" smtClean="0">
                <a:latin typeface="微軟正黑體" panose="020B0604030504040204" pitchFamily="34" charset="-120"/>
                <a:ea typeface="微軟正黑體" panose="020B0604030504040204" pitchFamily="34" charset="-120"/>
              </a:rPr>
              <a:t>抓住</a:t>
            </a:r>
            <a:endParaRPr lang="zh-TW" altLang="en-US" sz="3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92473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6523" y="354623"/>
            <a:ext cx="5662246" cy="875185"/>
          </a:xfrm>
        </p:spPr>
        <p:txBody>
          <a:bodyPr/>
          <a:lstStyle/>
          <a:p>
            <a:r>
              <a:rPr lang="zh-TW" altLang="en-US" sz="4000" b="1" dirty="0">
                <a:latin typeface="微軟正黑體" panose="020B0604030504040204" pitchFamily="34" charset="-120"/>
                <a:ea typeface="微軟正黑體" panose="020B0604030504040204" pitchFamily="34" charset="-120"/>
              </a:rPr>
              <a:t>牙線的用法</a:t>
            </a:r>
            <a:r>
              <a:rPr lang="en-US" altLang="zh-TW" sz="4000" b="1" dirty="0">
                <a:latin typeface="微軟正黑體" panose="020B0604030504040204" pitchFamily="34" charset="-120"/>
                <a:ea typeface="微軟正黑體" panose="020B0604030504040204" pitchFamily="34" charset="-120"/>
              </a:rPr>
              <a:t>-(3)</a:t>
            </a:r>
            <a:r>
              <a:rPr lang="zh-TW" altLang="en-US" sz="4000" b="1" dirty="0">
                <a:latin typeface="微軟正黑體" panose="020B0604030504040204" pitchFamily="34" charset="-120"/>
                <a:ea typeface="微軟正黑體" panose="020B0604030504040204" pitchFamily="34" charset="-120"/>
              </a:rPr>
              <a:t>捲牙線</a:t>
            </a:r>
            <a:endParaRPr lang="zh-TW" altLang="en-US" sz="36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A8EBBB9B-067C-4828-B1E5-4ACDDB36B0AB}" type="slidenum">
              <a:rPr lang="zh-TW" altLang="en-US" smtClean="0"/>
              <a:pPr>
                <a:defRPr/>
              </a:pPr>
              <a:t>9</a:t>
            </a:fld>
            <a:endParaRPr lang="zh-TW" altLang="en-US"/>
          </a:p>
        </p:txBody>
      </p:sp>
      <p:pic>
        <p:nvPicPr>
          <p:cNvPr id="5" name="Picture 2"/>
          <p:cNvPicPr>
            <a:picLocks noGrp="1" noChangeAspect="1" noChangeArrowheads="1"/>
          </p:cNvPicPr>
          <p:nvPr>
            <p:ph idx="1"/>
          </p:nvPr>
        </p:nvPicPr>
        <p:blipFill rotWithShape="1">
          <a:blip r:embed="rId2" cstate="print"/>
          <a:srcRect l="68232" t="8716" r="2317" b="66462"/>
          <a:stretch/>
        </p:blipFill>
        <p:spPr bwMode="auto">
          <a:xfrm>
            <a:off x="2760785" y="2086066"/>
            <a:ext cx="6304033" cy="4502887"/>
          </a:xfrm>
          <a:prstGeom prst="rect">
            <a:avLst/>
          </a:prstGeom>
          <a:noFill/>
          <a:ln w="9525">
            <a:noFill/>
            <a:miter lim="800000"/>
            <a:headEnd/>
            <a:tailEnd/>
          </a:ln>
          <a:effectLst>
            <a:glow rad="63500">
              <a:schemeClr val="accent6">
                <a:satMod val="175000"/>
                <a:alpha val="40000"/>
              </a:schemeClr>
            </a:glow>
          </a:effectLst>
        </p:spPr>
      </p:pic>
      <p:sp>
        <p:nvSpPr>
          <p:cNvPr id="6" name="矩形 5"/>
          <p:cNvSpPr/>
          <p:nvPr/>
        </p:nvSpPr>
        <p:spPr>
          <a:xfrm>
            <a:off x="2760785" y="1206118"/>
            <a:ext cx="6304033"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zh-TW" altLang="en-US" sz="2800" b="1" dirty="0">
                <a:latin typeface="微軟正黑體" panose="020B0604030504040204" pitchFamily="34" charset="-120"/>
                <a:ea typeface="微軟正黑體" panose="020B0604030504040204" pitchFamily="34" charset="-120"/>
              </a:rPr>
              <a:t>捲在</a:t>
            </a:r>
            <a:r>
              <a:rPr lang="zh-TW" altLang="en-US" sz="2800" b="1" dirty="0">
                <a:solidFill>
                  <a:srgbClr val="FF0000"/>
                </a:solidFill>
                <a:latin typeface="微軟正黑體" panose="020B0604030504040204" pitchFamily="34" charset="-120"/>
                <a:ea typeface="微軟正黑體" panose="020B0604030504040204" pitchFamily="34" charset="-120"/>
              </a:rPr>
              <a:t>中指</a:t>
            </a:r>
            <a:r>
              <a:rPr lang="zh-TW" altLang="en-US" sz="2800" b="1" dirty="0">
                <a:latin typeface="微軟正黑體" panose="020B0604030504040204" pitchFamily="34" charset="-120"/>
                <a:ea typeface="微軟正黑體" panose="020B0604030504040204" pitchFamily="34" charset="-120"/>
              </a:rPr>
              <a:t>第一個指節</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solidFill>
                  <a:srgbClr val="0000FF"/>
                </a:solidFill>
                <a:latin typeface="微軟正黑體" panose="020B0604030504040204" pitchFamily="34" charset="-120"/>
                <a:ea typeface="微軟正黑體" panose="020B0604030504040204" pitchFamily="34" charset="-120"/>
              </a:rPr>
              <a:t>一手可以捲多一點</a:t>
            </a:r>
            <a:r>
              <a:rPr lang="zh-TW" altLang="en-US" sz="2800" b="1" dirty="0">
                <a:latin typeface="微軟正黑體" panose="020B0604030504040204" pitchFamily="34" charset="-120"/>
                <a:ea typeface="微軟正黑體" panose="020B0604030504040204" pitchFamily="34" charset="-120"/>
              </a:rPr>
              <a:t>、一手可以捲少一點</a:t>
            </a:r>
            <a:endParaRPr lang="en-US"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03337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基礎">
  <a:themeElements>
    <a:clrScheme name="綠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基準</Template>
  <TotalTime>2942</TotalTime>
  <Words>2394</Words>
  <Application>Microsoft Office PowerPoint</Application>
  <PresentationFormat>寬螢幕</PresentationFormat>
  <Paragraphs>229</Paragraphs>
  <Slides>25</Slides>
  <Notes>8</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25</vt:i4>
      </vt:variant>
    </vt:vector>
  </HeadingPairs>
  <TitlesOfParts>
    <vt:vector size="33" baseType="lpstr">
      <vt:lpstr>微軟正黑體</vt:lpstr>
      <vt:lpstr>新細明體</vt:lpstr>
      <vt:lpstr>Arial</vt:lpstr>
      <vt:lpstr>Calibri</vt:lpstr>
      <vt:lpstr>Corbel</vt:lpstr>
      <vt:lpstr>Times New Roman</vt:lpstr>
      <vt:lpstr>Wingdings</vt:lpstr>
      <vt:lpstr>基礎</vt:lpstr>
      <vt:lpstr>潔牙和牙線操作</vt:lpstr>
      <vt:lpstr>潔牙原理</vt:lpstr>
      <vt:lpstr>牙刷</vt:lpstr>
      <vt:lpstr>電動牙刷和手動牙刷</vt:lpstr>
      <vt:lpstr>牙線</vt:lpstr>
      <vt:lpstr>牙線的用法</vt:lpstr>
      <vt:lpstr>牙線的用法-(1)取牙線</vt:lpstr>
      <vt:lpstr>牙線的用法-(2)拿牙線</vt:lpstr>
      <vt:lpstr>牙線的用法-(3)捲牙線</vt:lpstr>
      <vt:lpstr>牙線的用法-(4)兩把槍</vt:lpstr>
      <vt:lpstr>牙線的用法-(5)上面前牙手勢(犬齒到犬齒)</vt:lpstr>
      <vt:lpstr>牙線的用法-(6)滑入牙縫</vt:lpstr>
      <vt:lpstr>牙線的用法-(7)C字型</vt:lpstr>
      <vt:lpstr>牙線的用法-(8)上面後牙、下面的牙縫手勢</vt:lpstr>
      <vt:lpstr>牙線的用法-(9)C字型</vt:lpstr>
      <vt:lpstr>牙線的用法-(10)換牙線</vt:lpstr>
      <vt:lpstr>牙線用法小訣竅 -可以深入牙齒轉角處 1~2mm</vt:lpstr>
      <vt:lpstr>洗牙機(沖牙機)</vt:lpstr>
      <vt:lpstr>牙線棒(尚未學會使用牙線前 可替代)</vt:lpstr>
      <vt:lpstr>牙間刷</vt:lpstr>
      <vt:lpstr>含氟牙膏</vt:lpstr>
      <vt:lpstr>漱口水</vt:lpstr>
      <vt:lpstr>各階段刷牙協助</vt:lpstr>
      <vt:lpstr>學幼童齲齒預防方法</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58</cp:revision>
  <dcterms:created xsi:type="dcterms:W3CDTF">2023-05-05T06:22:55Z</dcterms:created>
  <dcterms:modified xsi:type="dcterms:W3CDTF">2023-05-20T00:56:55Z</dcterms:modified>
</cp:coreProperties>
</file>