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8" r:id="rId3"/>
    <p:sldId id="257" r:id="rId4"/>
    <p:sldId id="260" r:id="rId5"/>
    <p:sldId id="265" r:id="rId6"/>
    <p:sldId id="258" r:id="rId7"/>
    <p:sldId id="299" r:id="rId8"/>
    <p:sldId id="262" r:id="rId9"/>
    <p:sldId id="292" r:id="rId10"/>
    <p:sldId id="293" r:id="rId11"/>
    <p:sldId id="294" r:id="rId12"/>
    <p:sldId id="295" r:id="rId13"/>
    <p:sldId id="301" r:id="rId14"/>
    <p:sldId id="300" r:id="rId15"/>
    <p:sldId id="296" r:id="rId16"/>
    <p:sldId id="297" r:id="rId17"/>
    <p:sldId id="274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280" r:id="rId27"/>
    <p:sldId id="310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00FF"/>
    <a:srgbClr val="0066FF"/>
    <a:srgbClr val="CC3399"/>
    <a:srgbClr val="993300"/>
    <a:srgbClr val="FF6600"/>
    <a:srgbClr val="CCFF33"/>
    <a:srgbClr val="800000"/>
    <a:srgbClr val="FF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996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901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16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486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603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836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458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575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46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821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A956E-3ED6-407D-8EB5-224EB6BE8EA7}" type="datetimeFigureOut">
              <a:rPr lang="zh-TW" altLang="en-US" smtClean="0"/>
              <a:t>2023/3/29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77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959420"/>
          </a:xfrm>
        </p:spPr>
        <p:txBody>
          <a:bodyPr>
            <a:noAutofit/>
          </a:bodyPr>
          <a:lstStyle/>
          <a:p>
            <a:r>
              <a:rPr lang="en-US" altLang="zh-TW" sz="5000" b="1" dirty="0" smtClean="0">
                <a:latin typeface="微軟正黑體" pitchFamily="34" charset="-120"/>
                <a:ea typeface="微軟正黑體" pitchFamily="34" charset="-120"/>
              </a:rPr>
              <a:t>111</a:t>
            </a:r>
            <a:r>
              <a:rPr lang="zh-TW" altLang="en-US" sz="5000" b="1" dirty="0" smtClean="0">
                <a:latin typeface="微軟正黑體" pitchFamily="34" charset="-120"/>
                <a:ea typeface="微軟正黑體" pitchFamily="34" charset="-120"/>
              </a:rPr>
              <a:t>下 </a:t>
            </a:r>
            <a:r>
              <a:rPr lang="zh-TW" altLang="en-US" sz="5000" b="1" dirty="0" smtClean="0">
                <a:latin typeface="微軟正黑體" pitchFamily="34" charset="-120"/>
                <a:ea typeface="微軟正黑體" pitchFamily="34" charset="-120"/>
              </a:rPr>
              <a:t>班會討論議題</a:t>
            </a:r>
            <a:endParaRPr lang="zh-TW" altLang="en-US" sz="5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2736304"/>
          </a:xfrm>
        </p:spPr>
        <p:txBody>
          <a:bodyPr>
            <a:noAutofit/>
          </a:bodyPr>
          <a:lstStyle/>
          <a:p>
            <a:r>
              <a:rPr lang="zh-TW" altLang="en-US" sz="8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視力保健</a:t>
            </a:r>
            <a:endParaRPr lang="en-US" altLang="zh-TW" sz="80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口腔衛生</a:t>
            </a:r>
            <a:endParaRPr lang="zh-TW" altLang="en-US" sz="8000" b="1" dirty="0">
              <a:solidFill>
                <a:srgbClr val="00B05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285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8175" y="366713"/>
            <a:ext cx="6789738" cy="18383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2.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最常見的原因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是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長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時間近距離用眼所造成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6563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95288" y="817563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圓角矩形圖說文字 7"/>
          <p:cNvSpPr/>
          <p:nvPr/>
        </p:nvSpPr>
        <p:spPr>
          <a:xfrm>
            <a:off x="611188" y="4005263"/>
            <a:ext cx="7633220" cy="2160041"/>
          </a:xfrm>
          <a:prstGeom prst="wedgeRoundRectCallout">
            <a:avLst>
              <a:gd name="adj1" fmla="val 37873"/>
              <a:gd name="adj2" fmla="val -7033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近視主要原因是</a:t>
            </a:r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長時間近距離用眼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光線不足，缺乏戶外活動，會造成</a:t>
            </a:r>
            <a:r>
              <a:rPr lang="zh-TW" altLang="en-US" sz="32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眼軸增長，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不容易對焦。</a:t>
            </a:r>
            <a:endParaRPr lang="zh-TW" altLang="en-US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290763"/>
            <a:ext cx="1602305" cy="160230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6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6789738" cy="183815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3.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高度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近視為</a:t>
            </a:r>
            <a:r>
              <a:rPr lang="en-US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500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度以上，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而且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高度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近視者很容易造成失明。</a:t>
            </a:r>
            <a:endParaRPr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7587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95288" y="817563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170361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323528" y="3717032"/>
            <a:ext cx="7345363" cy="2590800"/>
          </a:xfrm>
          <a:prstGeom prst="wedgeRoundRectCallout">
            <a:avLst>
              <a:gd name="adj1" fmla="val 55350"/>
              <a:gd name="adj2" fmla="val 259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高度近視會把眼軸愈拉愈長，讓視網膜變薄，進而導致視網膜裂孔及剝離，因而失明。</a:t>
            </a:r>
            <a:endParaRPr lang="en-US" altLang="zh-TW" sz="3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高度近視罹患青光眼、黃斑部病變、白內障機率也很高</a:t>
            </a:r>
            <a:r>
              <a:rPr lang="zh-TW" altLang="en-US" sz="3200" dirty="0">
                <a:solidFill>
                  <a:srgbClr val="0000FF"/>
                </a:solidFill>
                <a:latin typeface="PMingLiU" panose="02020500000000000000" pitchFamily="18" charset="-120"/>
              </a:rPr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96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577767"/>
            <a:ext cx="6912768" cy="197663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4.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使用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四電（電視、電腦、電動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、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智慧型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手機）時，螢幕都會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發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光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，不必另外照明沒關係。</a:t>
            </a:r>
            <a:endParaRPr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9635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62" t="-3265" b="58105"/>
          <a:stretch>
            <a:fillRect/>
          </a:stretch>
        </p:blipFill>
        <p:spPr bwMode="auto">
          <a:xfrm>
            <a:off x="250825" y="549275"/>
            <a:ext cx="1512888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圓角矩形圖說文字 7"/>
          <p:cNvSpPr/>
          <p:nvPr/>
        </p:nvSpPr>
        <p:spPr>
          <a:xfrm>
            <a:off x="250825" y="3284984"/>
            <a:ext cx="7430878" cy="3384104"/>
          </a:xfrm>
          <a:prstGeom prst="wedgeRoundRectCallout">
            <a:avLst>
              <a:gd name="adj1" fmla="val 52358"/>
              <a:gd name="adj2" fmla="val -3261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en-US" altLang="zh-TW" sz="3200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等電子類產品，</a:t>
            </a:r>
            <a:r>
              <a:rPr lang="en-US" altLang="zh-TW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LED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所發出之藍光會刺激產生自由基，對視網膜細胞造成傷害。而且兒童水晶體清澈、透光率高，更容易受藍光傷害。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黑暗中，瞳孔放大會讓更多光線進入眼睛，而傷害眼睛，更容易造成白內障。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703" y="2852936"/>
            <a:ext cx="1440160" cy="144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481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6789738" cy="13681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5.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在陽光下，戴帽子或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太陽眼鏡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可以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保護眼睛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7587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43604" y="496156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2934072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343604" y="2348880"/>
            <a:ext cx="7345363" cy="4248472"/>
          </a:xfrm>
          <a:prstGeom prst="wedgeRoundRectCallout">
            <a:avLst>
              <a:gd name="adj1" fmla="val 55350"/>
              <a:gd name="adj2" fmla="val 259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長期曝曬在陽光下，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陽光中的紫外線</a:t>
            </a:r>
            <a:r>
              <a:rPr lang="en-US" altLang="zh-TW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-A(UVA)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紫外線</a:t>
            </a:r>
            <a:r>
              <a:rPr lang="en-US" altLang="zh-TW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-B(</a:t>
            </a:r>
            <a:r>
              <a:rPr lang="en-US" altLang="zh-TW" sz="3200" b="1" dirty="0" err="1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UVB</a:t>
            </a:r>
            <a:r>
              <a:rPr lang="en-US" altLang="zh-TW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，容易使角膜受傷也容易使水晶體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喪失透明度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，形成白內障。</a:t>
            </a:r>
            <a:endParaRPr lang="en-US" altLang="zh-TW" sz="3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在戶外</a:t>
            </a:r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戴帽子或太陽眼鏡可以阻隔眼睛對紫外線的吸收，保護眼睛</a:t>
            </a:r>
            <a:r>
              <a:rPr lang="zh-TW" altLang="en-US" sz="3200" b="1" dirty="0" smtClean="0">
                <a:solidFill>
                  <a:srgbClr val="C00000"/>
                </a:solidFill>
                <a:latin typeface="PMingLiU" panose="02020500000000000000" pitchFamily="18" charset="-120"/>
              </a:rPr>
              <a:t>。</a:t>
            </a:r>
            <a:endParaRPr lang="en-US" altLang="zh-TW" sz="3200" b="1" dirty="0" smtClean="0">
              <a:solidFill>
                <a:srgbClr val="C00000"/>
              </a:solidFill>
              <a:latin typeface="PMingLiU" panose="02020500000000000000" pitchFamily="18" charset="-120"/>
            </a:endParaRPr>
          </a:p>
          <a:p>
            <a:pPr>
              <a:defRPr/>
            </a:pPr>
            <a:r>
              <a:rPr lang="zh-TW" altLang="zh-TW" sz="32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</a:t>
            </a:r>
            <a:r>
              <a:rPr lang="zh-TW" altLang="zh-TW" sz="32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吃綠色</a:t>
            </a:r>
            <a:r>
              <a:rPr lang="zh-TW" altLang="zh-TW" sz="32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葉菜</a:t>
            </a: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也可以</a:t>
            </a:r>
            <a:r>
              <a:rPr lang="zh-TW" altLang="zh-TW" sz="32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提高</a:t>
            </a:r>
            <a:r>
              <a:rPr lang="zh-TW" altLang="zh-TW" sz="32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眼睛的抗氧化能力</a:t>
            </a:r>
            <a:r>
              <a:rPr lang="zh-TW" altLang="zh-TW" sz="32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，減緩</a:t>
            </a:r>
            <a:r>
              <a:rPr lang="zh-TW" altLang="zh-TW" sz="32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光線對眼睛的傷害。</a:t>
            </a:r>
            <a:endParaRPr lang="zh-TW" altLang="en-US" sz="3200" dirty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781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577767"/>
            <a:ext cx="6912768" cy="126705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6.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預防近視最佳的方法之一是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戶外活動至少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120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鐘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8" name="圓角矩形圖說文字 7"/>
          <p:cNvSpPr/>
          <p:nvPr/>
        </p:nvSpPr>
        <p:spPr>
          <a:xfrm>
            <a:off x="268229" y="2132856"/>
            <a:ext cx="7430878" cy="4536504"/>
          </a:xfrm>
          <a:prstGeom prst="wedgeRoundRectCallout">
            <a:avLst>
              <a:gd name="adj1" fmla="val 52358"/>
              <a:gd name="adj2" fmla="val -3261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28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研究證實：戶外活動可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減少近視發生及降低近視度數增加。每週戶外活動達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年平均可減少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55%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的近視發生機會；每週日照時間超過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分鐘；意即每日課間皆有戶外活動，則可減少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49%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沒近視學童罹患近視的</a:t>
            </a:r>
            <a:r>
              <a:rPr lang="zh-TW" altLang="en-US" sz="28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機率。</a:t>
            </a:r>
            <a:endParaRPr lang="en-US" altLang="zh-TW" sz="280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到戶外活動陽光會增加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視網膜多巴胺分泌的量，進而抑制眼軸伸長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；戶外活動是遠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距離視野，會減少眼睛肌肉緊張，延緩眼球增長。</a:t>
            </a: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276872"/>
            <a:ext cx="1440160" cy="144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43604" y="496156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62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11760" y="579936"/>
            <a:ext cx="6192688" cy="197690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配戴眼鏡就可以看清楚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未來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還可以雷射開刀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所以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不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用去看醫生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9635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62" t="-3265" b="58105"/>
          <a:stretch>
            <a:fillRect/>
          </a:stretch>
        </p:blipFill>
        <p:spPr bwMode="auto">
          <a:xfrm>
            <a:off x="683568" y="579936"/>
            <a:ext cx="1503363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7" y="3789040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250825" y="2924944"/>
            <a:ext cx="7345363" cy="3744144"/>
          </a:xfrm>
          <a:prstGeom prst="wedgeRoundRectCallout">
            <a:avLst>
              <a:gd name="adj1" fmla="val 54752"/>
              <a:gd name="adj2" fmla="val -1829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配眼鏡、配戴角膜塑型片、雷射開刀，只是幫助看清楚，近視的眼軸變形還是存在。</a:t>
            </a:r>
            <a:endParaRPr lang="en-US" altLang="zh-TW" sz="30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zh-TW" altLang="en-US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如果只有配戴眼鏡卻不改變用眼習慣，平均每年眼睛度數會增加</a:t>
            </a:r>
            <a:r>
              <a:rPr lang="en-US" altLang="zh-TW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100</a:t>
            </a:r>
            <a:r>
              <a:rPr lang="zh-TW" altLang="en-US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度，未來很可能變成高度近視。</a:t>
            </a:r>
            <a:endParaRPr lang="en-US" altLang="zh-TW" sz="30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zh-TW" altLang="en-US" sz="4000" b="1" dirty="0">
                <a:solidFill>
                  <a:srgbClr val="3399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近視最重要是要控度防</a:t>
            </a:r>
            <a:r>
              <a:rPr lang="zh-TW" altLang="en-US" sz="4000" b="1" dirty="0" smtClean="0">
                <a:solidFill>
                  <a:srgbClr val="3399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盲</a:t>
            </a:r>
            <a:endParaRPr lang="zh-TW" altLang="en-US" sz="4000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0" y="0"/>
            <a:ext cx="2376264" cy="50405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近常見的迷思</a:t>
            </a:r>
            <a:endParaRPr lang="zh-TW" altLang="en-US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639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23728" y="732528"/>
            <a:ext cx="6624835" cy="146484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沒有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接到學校視力不良通知單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就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不用去眼科檢查。</a:t>
            </a:r>
            <a:endParaRPr lang="en-US" altLang="zh-TW" sz="3600" dirty="0"/>
          </a:p>
        </p:txBody>
      </p:sp>
      <p:pic>
        <p:nvPicPr>
          <p:cNvPr id="70659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62" t="-3265" b="58105"/>
          <a:stretch>
            <a:fillRect/>
          </a:stretch>
        </p:blipFill>
        <p:spPr bwMode="auto">
          <a:xfrm>
            <a:off x="539552" y="493847"/>
            <a:ext cx="1481138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645024"/>
            <a:ext cx="1440160" cy="144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250825" y="2492375"/>
            <a:ext cx="7777559" cy="4032250"/>
          </a:xfrm>
          <a:prstGeom prst="wedgeRoundRectCallout">
            <a:avLst>
              <a:gd name="adj1" fmla="val 54632"/>
              <a:gd name="adj2" fmla="val 12087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學校所進行的視力檢查僅能篩出有明顯視力不良的學童，並不能代替眼科醫生進行的眼睛檢查。</a:t>
            </a:r>
            <a:endParaRPr lang="en-US" altLang="zh-TW" sz="2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Char char="l"/>
              <a:defRPr/>
            </a:pP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因為孩童眼睛調節能力比成人強，需到眼科散瞳後才能檢查是否真的近視。</a:t>
            </a:r>
            <a:endParaRPr lang="en-US" altLang="zh-TW" sz="2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457200" indent="-457200">
              <a:buFont typeface="Wingdings" panose="05000000000000000000" pitchFamily="2" charset="2"/>
              <a:buChar char="l"/>
              <a:defRPr/>
            </a:pP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在求學階段</a:t>
            </a:r>
            <a:endParaRPr lang="en-US" altLang="zh-TW" sz="2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</a:t>
            </a:r>
            <a:r>
              <a:rPr lang="zh-TW" altLang="en-US" sz="25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視力檢查通過的建議每半年</a:t>
            </a:r>
            <a:r>
              <a:rPr lang="zh-TW" altLang="en-US" sz="25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到眼科檢查</a:t>
            </a:r>
            <a:endParaRPr lang="en-US" altLang="zh-TW" sz="25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25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</a:t>
            </a:r>
            <a:r>
              <a:rPr lang="zh-TW" altLang="en-US" sz="25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矯正的視力的建議每三個月</a:t>
            </a:r>
            <a:r>
              <a:rPr lang="zh-TW" altLang="en-US" sz="25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到眼科檢查</a:t>
            </a: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0" y="0"/>
            <a:ext cx="2376264" cy="50405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近常見的迷思</a:t>
            </a:r>
            <a:endParaRPr lang="zh-TW" altLang="en-US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032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000" b="1" dirty="0" smtClean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口腔衛生</a:t>
            </a:r>
            <a:endParaRPr lang="zh-TW" altLang="en-US" sz="8000" b="1" dirty="0">
              <a:solidFill>
                <a:schemeClr val="accent6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006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13"/>
          <a:stretch/>
        </p:blipFill>
        <p:spPr>
          <a:xfrm>
            <a:off x="547321" y="914557"/>
            <a:ext cx="7965830" cy="499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63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59" b="17840"/>
          <a:stretch/>
        </p:blipFill>
        <p:spPr>
          <a:xfrm>
            <a:off x="57111" y="1014268"/>
            <a:ext cx="9036333" cy="4815033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0063" y="5583535"/>
            <a:ext cx="640136" cy="24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7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2"/>
          <p:cNvSpPr txBox="1">
            <a:spLocks/>
          </p:cNvSpPr>
          <p:nvPr/>
        </p:nvSpPr>
        <p:spPr>
          <a:xfrm>
            <a:off x="457200" y="1700808"/>
            <a:ext cx="8229600" cy="3744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000" b="1" spc="150" dirty="0" smtClean="0">
                <a:ln w="11430"/>
                <a:solidFill>
                  <a:srgbClr val="FF66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近視是疾病</a:t>
            </a:r>
            <a:endParaRPr lang="en-US" altLang="zh-TW" sz="6000" b="1" spc="150" dirty="0" smtClean="0">
              <a:ln w="11430"/>
              <a:solidFill>
                <a:srgbClr val="FF66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800" b="1" spc="150" dirty="0" smtClean="0">
              <a:ln w="11430"/>
              <a:solidFill>
                <a:srgbClr val="CC33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spc="150" dirty="0" smtClean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近視</a:t>
            </a:r>
            <a:r>
              <a:rPr lang="en-US" altLang="zh-TW" sz="4800" b="1" spc="150" dirty="0" smtClean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800" b="1" spc="150" dirty="0" smtClean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spc="150" dirty="0" smtClean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全球重要的公共健康問題</a:t>
            </a:r>
            <a:endParaRPr lang="zh-TW" altLang="en-US" sz="480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684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0" y="472810"/>
            <a:ext cx="7488832" cy="184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8625" indent="-428625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學校吃完午餐後會刷牙嗎</a:t>
            </a:r>
            <a:r>
              <a:rPr lang="en-US" altLang="zh-TW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  <a:r>
              <a:rPr lang="zh-TW" altLang="zh-TW" sz="40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TW" sz="4000" kern="100" dirty="0">
                <a:latin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28625" indent="-428625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晚上睡覺前會刷牙嗎</a:t>
            </a:r>
            <a:r>
              <a:rPr lang="zh-TW" altLang="zh-TW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圓角矩形圖說文字 2"/>
          <p:cNvSpPr/>
          <p:nvPr/>
        </p:nvSpPr>
        <p:spPr>
          <a:xfrm>
            <a:off x="5412449" y="2894868"/>
            <a:ext cx="2815736" cy="2980591"/>
          </a:xfrm>
          <a:prstGeom prst="wedgeRoundRectCallout">
            <a:avLst>
              <a:gd name="adj1" fmla="val 48609"/>
              <a:gd name="adj2" fmla="val -63480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正確觀念：</a:t>
            </a: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餐後</a:t>
            </a:r>
            <a:r>
              <a:rPr lang="zh-TW" altLang="en-US" sz="3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睡</a:t>
            </a:r>
            <a:r>
              <a:rPr lang="zh-TW" altLang="en-US" sz="3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r>
              <a:rPr lang="zh-TW" altLang="en-US" sz="3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潔</a:t>
            </a:r>
            <a:r>
              <a:rPr lang="zh-TW" altLang="en-US" sz="3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牙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把牙菌斑清除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對於口腔保健很重要喔</a:t>
            </a:r>
            <a:r>
              <a:rPr lang="en-US" altLang="zh-TW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</a:p>
          <a:p>
            <a:endParaRPr lang="zh-TW" altLang="en-US" sz="135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53" y="1450574"/>
            <a:ext cx="1289298" cy="12892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637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47321" y="260648"/>
            <a:ext cx="7214088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8625" indent="-428625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氟化物</a:t>
            </a:r>
            <a:r>
              <a:rPr lang="zh-TW" altLang="en-US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的功能有哪些</a:t>
            </a:r>
            <a:r>
              <a:rPr lang="en-US" altLang="zh-TW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  <a:p>
            <a:pPr lvl="1">
              <a:lnSpc>
                <a:spcPct val="150000"/>
              </a:lnSpc>
            </a:pPr>
            <a:r>
              <a:rPr lang="zh-TW" altLang="zh-TW" sz="3600" kern="100" dirty="0" smtClean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</a:t>
            </a:r>
            <a:r>
              <a:rPr lang="zh-TW" altLang="en-US" sz="3600" kern="100" dirty="0" smtClean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加速</a:t>
            </a:r>
            <a:r>
              <a:rPr lang="zh-TW" altLang="en-US" sz="3600" kern="100" dirty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琺瑯質再礦化</a:t>
            </a:r>
            <a:endParaRPr lang="zh-TW" altLang="zh-TW" sz="3600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zh-TW" altLang="zh-TW" sz="3600" kern="100" dirty="0" smtClean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</a:t>
            </a:r>
            <a:r>
              <a:rPr lang="zh-TW" altLang="en-US" sz="3600" kern="100" dirty="0" smtClean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減少</a:t>
            </a:r>
            <a:r>
              <a:rPr lang="zh-TW" altLang="en-US" sz="3600" kern="100" dirty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牙菌的生長</a:t>
            </a:r>
            <a:endParaRPr lang="zh-TW" altLang="zh-TW" sz="3600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zh-TW" altLang="zh-TW" sz="27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圓角矩形圖說文字 2"/>
          <p:cNvSpPr/>
          <p:nvPr/>
        </p:nvSpPr>
        <p:spPr>
          <a:xfrm>
            <a:off x="547322" y="3140969"/>
            <a:ext cx="7985118" cy="3384376"/>
          </a:xfrm>
          <a:prstGeom prst="wedgeRoundRectCallout">
            <a:avLst>
              <a:gd name="adj1" fmla="val 34088"/>
              <a:gd name="adj2" fmla="val -59782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正確觀念：</a:t>
            </a:r>
            <a:endParaRPr lang="en-US" altLang="zh-TW" sz="36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在初期蛀牙階段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，牙齒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表面的礦物質流失而牙洞還沒形成的時候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氟化物可以</a:t>
            </a: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促進琺瑯質再礦化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，在蛀牙初期時幫助</a:t>
            </a: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修復受損的琺瑯質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鞏固牙齒，</a:t>
            </a: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加強牙齒抵抗酸素侵害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的能力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抑制牙菌膜的滋長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，削弱細菌產生酸素的能力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113" y="1484784"/>
            <a:ext cx="1382591" cy="14228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8472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7544" y="450014"/>
            <a:ext cx="81531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8625" indent="-428625">
              <a:buFont typeface="Wingdings" panose="05000000000000000000" pitchFamily="2" charset="2"/>
              <a:buChar char="l"/>
            </a:pPr>
            <a:r>
              <a:rPr lang="zh-TW" altLang="en-US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為什麼除了刷牙還需要牙線</a:t>
            </a:r>
            <a:r>
              <a:rPr lang="zh-TW" altLang="en-US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潔牙</a:t>
            </a:r>
            <a:r>
              <a:rPr lang="en-US" altLang="zh-TW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圓角矩形圖說文字 2"/>
          <p:cNvSpPr/>
          <p:nvPr/>
        </p:nvSpPr>
        <p:spPr>
          <a:xfrm>
            <a:off x="503548" y="2728056"/>
            <a:ext cx="8081126" cy="3428088"/>
          </a:xfrm>
          <a:prstGeom prst="wedgeRoundRectCallout">
            <a:avLst>
              <a:gd name="adj1" fmla="val 37317"/>
              <a:gd name="adj2" fmla="val -62196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正確觀念：</a:t>
            </a:r>
            <a:endParaRPr lang="en-US" altLang="zh-TW" sz="36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只有刷牙，無法清潔牙縫（牙齒的連接面），需要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牙線刮除牙菌清潔牙縫</a:t>
            </a:r>
            <a:r>
              <a:rPr lang="zh-TW" altLang="en-US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牙線能有效去除牙菌膜，預防牙周病</a:t>
            </a:r>
            <a:r>
              <a:rPr lang="zh-TW" altLang="en-US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醫學研究顯示，牙刷牙線配合使用，防止牙齦發炎情形的效果，比單獨使用牙刷要好上一倍。</a:t>
            </a:r>
            <a:endParaRPr lang="zh-TW" altLang="en-US" sz="2800" dirty="0">
              <a:solidFill>
                <a:srgbClr val="0070C0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432327"/>
            <a:ext cx="1289298" cy="12892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2398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81431" y="535032"/>
            <a:ext cx="80764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zh-TW" altLang="en-US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使</a:t>
            </a: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用</a:t>
            </a: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含</a:t>
            </a: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氟</a:t>
            </a:r>
            <a:r>
              <a:rPr lang="zh-TW" altLang="en-US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量多少</a:t>
            </a:r>
            <a:r>
              <a:rPr lang="en-US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ppm </a:t>
            </a: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zh-TW" altLang="en-US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的牙膏</a:t>
            </a: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才能有效保護牙齒</a:t>
            </a:r>
            <a:r>
              <a:rPr lang="zh-TW" altLang="zh-TW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圓角矩形圖說文字 2"/>
          <p:cNvSpPr/>
          <p:nvPr/>
        </p:nvSpPr>
        <p:spPr>
          <a:xfrm>
            <a:off x="581431" y="2520191"/>
            <a:ext cx="7951009" cy="4077161"/>
          </a:xfrm>
          <a:prstGeom prst="wedgeRoundRectCallout">
            <a:avLst>
              <a:gd name="adj1" fmla="val 34945"/>
              <a:gd name="adj2" fmla="val -58927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正確觀念：</a:t>
            </a:r>
            <a:endParaRPr lang="en-US" altLang="zh-TW" sz="36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世界衛生組織建議，</a:t>
            </a: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牙膏中的含氟量應介於</a:t>
            </a:r>
            <a:r>
              <a:rPr lang="en-US" altLang="zh-TW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1,000-1,500 ppm</a:t>
            </a: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才能有效預防蛀牙</a:t>
            </a:r>
            <a:r>
              <a:rPr lang="zh-TW" altLang="en-US" sz="28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，而且許多臨床醫學指引證實，刷牙沒有使用含氟牙膏，是沒有預防蛀牙的效果，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建議兒童應該每天使用</a:t>
            </a:r>
            <a:r>
              <a:rPr lang="en-US" altLang="zh-TW" sz="2800" b="1" dirty="0" err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1000ppm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以上的含氟牙膏至少刷牙</a:t>
            </a: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</a:t>
            </a:r>
            <a:r>
              <a:rPr lang="zh-TW" altLang="en-US" sz="28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>
              <a:solidFill>
                <a:schemeClr val="accent5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14313" indent="-214313">
              <a:spcBef>
                <a:spcPts val="1350"/>
              </a:spcBef>
              <a:buFont typeface="Wingdings" panose="05000000000000000000" pitchFamily="2" charset="2"/>
              <a:buChar char="ü"/>
            </a:pP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記得檢查自己使用的牙膏是不是含氟濃度</a:t>
            </a:r>
            <a:r>
              <a:rPr lang="en-US" altLang="zh-TW" sz="28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1000ppm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</a:t>
            </a:r>
            <a:endParaRPr lang="zh-TW" altLang="en-US" sz="2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168" y="1098620"/>
            <a:ext cx="1422888" cy="14228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1512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62446" y="573430"/>
            <a:ext cx="82420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在學校上學期間</a:t>
            </a:r>
            <a:r>
              <a:rPr lang="en-US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兩餐間</a:t>
            </a:r>
            <a:r>
              <a:rPr lang="en-US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，會吃零食嗎</a:t>
            </a:r>
            <a:r>
              <a:rPr lang="zh-TW" altLang="zh-TW" sz="32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endParaRPr lang="en-US" altLang="zh-TW" sz="3200" kern="100" dirty="0" smtClean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2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sz="32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例如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：糖果、巧克力等等</a:t>
            </a:r>
            <a:r>
              <a:rPr lang="en-US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...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TW" sz="3200" kern="100" dirty="0" smtClean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zh-TW" altLang="zh-TW" sz="32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學校上學期間</a:t>
            </a:r>
            <a:r>
              <a:rPr lang="en-US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兩餐間</a:t>
            </a:r>
            <a:r>
              <a:rPr lang="en-US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，會喝含糖飲料嗎？</a:t>
            </a:r>
            <a:r>
              <a:rPr lang="en-US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endParaRPr lang="zh-TW" altLang="zh-TW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TW" sz="3200" kern="100" dirty="0">
                <a:latin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endParaRPr lang="zh-TW" altLang="zh-TW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85763" indent="-385763">
              <a:buFont typeface="Wingdings" panose="05000000000000000000" pitchFamily="2" charset="2"/>
              <a:buChar char="l"/>
            </a:pP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吃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完零食或喝完含糖飲料後，會不會漱口或刷牙</a:t>
            </a:r>
            <a:r>
              <a:rPr lang="zh-TW" altLang="zh-TW" sz="32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endParaRPr lang="zh-TW" altLang="zh-TW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圓角矩形圖說文字 2"/>
          <p:cNvSpPr/>
          <p:nvPr/>
        </p:nvSpPr>
        <p:spPr>
          <a:xfrm>
            <a:off x="1619673" y="4437112"/>
            <a:ext cx="6696744" cy="2160240"/>
          </a:xfrm>
          <a:prstGeom prst="wedgeRoundRectCallout">
            <a:avLst>
              <a:gd name="adj1" fmla="val 43487"/>
              <a:gd name="adj2" fmla="val -66376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正確觀念：</a:t>
            </a:r>
            <a:endParaRPr lang="en-US" altLang="zh-TW" sz="36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兩餐</a:t>
            </a:r>
            <a:r>
              <a:rPr lang="zh-TW" altLang="en-US" sz="2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間吃零食或喝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含糖飲料容易蛀牙</a:t>
            </a:r>
            <a:r>
              <a:rPr lang="zh-TW" altLang="en-US" sz="2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有吃零食或喝含糖飲料後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記得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漱口或</a:t>
            </a:r>
            <a:r>
              <a:rPr lang="zh-TW" altLang="en-US" sz="2800" b="1" u="sng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刷牙</a:t>
            </a:r>
            <a:r>
              <a:rPr lang="zh-TW" altLang="en-US" sz="2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才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不會蛀牙喔</a:t>
            </a:r>
            <a:r>
              <a:rPr lang="en-US" altLang="zh-TW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endParaRPr lang="zh-TW" altLang="en-US" sz="2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798" y="3284984"/>
            <a:ext cx="1289298" cy="12892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1432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788873"/>
            <a:ext cx="8280919" cy="1533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每次</a:t>
            </a: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刷牙大概都要刷多久呢</a:t>
            </a:r>
            <a:r>
              <a:rPr lang="zh-TW" altLang="zh-TW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何種牙刷需要更換</a:t>
            </a:r>
            <a:r>
              <a:rPr lang="zh-TW" altLang="zh-TW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862096"/>
            <a:ext cx="1422888" cy="14228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圓角矩形圖說文字 2"/>
          <p:cNvSpPr/>
          <p:nvPr/>
        </p:nvSpPr>
        <p:spPr>
          <a:xfrm>
            <a:off x="1115616" y="3284984"/>
            <a:ext cx="6624736" cy="3289140"/>
          </a:xfrm>
          <a:prstGeom prst="wedgeRoundRectCallout">
            <a:avLst>
              <a:gd name="adj1" fmla="val 40050"/>
              <a:gd name="adj2" fmla="val -59157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正確觀念：</a:t>
            </a:r>
            <a:endParaRPr lang="en-US" altLang="zh-TW" sz="36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貝氏刷牙法至少要刷</a:t>
            </a: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分鐘以上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才有可能把牙齒刷乾淨</a:t>
            </a:r>
            <a:r>
              <a:rPr lang="en-US" altLang="zh-TW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牙刷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要定期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每三個月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更換，</a:t>
            </a:r>
            <a:endParaRPr lang="en-US" altLang="zh-TW" sz="2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當牙刷根部變髒</a:t>
            </a:r>
            <a:endParaRPr lang="en-US" altLang="zh-TW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刷毛開花變形要提早更換</a:t>
            </a: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9034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39552" y="980728"/>
            <a:ext cx="8136904" cy="1872208"/>
          </a:xfrm>
        </p:spPr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buFont typeface="+mj-lt"/>
              <a:buAutoNum type="arabicPeriod" startAt="2"/>
            </a:pP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數位資訊時代，</a:t>
            </a:r>
            <a:r>
              <a:rPr lang="zh-TW" altLang="zh-TW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如何在使用數位產品的同時，也能保護自己的視力，有什麼方法</a:t>
            </a:r>
            <a:r>
              <a:rPr lang="en-US" altLang="zh-TW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36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485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39552" y="836712"/>
            <a:ext cx="8136904" cy="5256584"/>
          </a:xfrm>
        </p:spPr>
        <p:txBody>
          <a:bodyPr>
            <a:noAutofit/>
          </a:bodyPr>
          <a:lstStyle/>
          <a:p>
            <a:pPr marL="742950" indent="-742950">
              <a:lnSpc>
                <a:spcPct val="110000"/>
              </a:lnSpc>
              <a:buFont typeface="+mj-lt"/>
              <a:buAutoNum type="arabicPeriod" startAt="3"/>
            </a:pP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「健康體位」、「口腔保健」宣導，可以了解含糖飲料對身體健康的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危害，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</a:pPr>
            <a:r>
              <a:rPr lang="zh-TW" altLang="zh-TW" sz="33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</a:t>
            </a:r>
            <a:r>
              <a:rPr lang="zh-TW" altLang="zh-TW" sz="33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減少喝含糖飲料，以及在兩餐之間吃不零食呢</a:t>
            </a:r>
            <a:r>
              <a:rPr lang="en-US" altLang="zh-TW" sz="33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 lvl="1">
              <a:lnSpc>
                <a:spcPct val="110000"/>
              </a:lnSpc>
            </a:pPr>
            <a:r>
              <a:rPr lang="zh-TW" altLang="zh-TW" sz="33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</a:t>
            </a:r>
            <a:r>
              <a:rPr lang="zh-TW" altLang="zh-TW" sz="33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偶爾吃零食，喝含糖飲料，那可以怎麼做減少對身體健康的影響</a:t>
            </a:r>
            <a:r>
              <a:rPr lang="en-US" altLang="zh-TW" sz="33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33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01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5184576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根據最新</a:t>
            </a:r>
            <a:r>
              <a:rPr lang="zh-TW" altLang="zh-TW" sz="3600" b="1" dirty="0" smtClean="0">
                <a:latin typeface="微軟正黑體" pitchFamily="34" charset="-120"/>
                <a:ea typeface="微軟正黑體" pitchFamily="34" charset="-120"/>
              </a:rPr>
              <a:t>世界衛生組織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WHO</a:t>
            </a:r>
            <a:r>
              <a:rPr lang="zh-TW" altLang="zh-TW" sz="3600" b="1" dirty="0" smtClean="0">
                <a:latin typeface="微軟正黑體" pitchFamily="34" charset="-120"/>
                <a:ea typeface="微軟正黑體" pitchFamily="34" charset="-120"/>
              </a:rPr>
              <a:t>公布</a:t>
            </a:r>
            <a:r>
              <a:rPr lang="en-US" altLang="zh-TW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近視 </a:t>
            </a:r>
            <a:r>
              <a:rPr lang="en-US" altLang="zh-TW" sz="4800" b="1" spc="150" dirty="0" smtClean="0">
                <a:ln w="11430"/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(500</a:t>
            </a:r>
            <a:r>
              <a:rPr lang="zh-TW" altLang="en-US" sz="4800" b="1" spc="150" dirty="0" smtClean="0">
                <a:ln w="11430"/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度以上</a:t>
            </a:r>
            <a:r>
              <a:rPr lang="en-US" altLang="zh-TW" sz="4800" b="1" spc="150" dirty="0" smtClean="0">
                <a:ln w="11430"/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48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為高度近視</a:t>
            </a:r>
            <a:r>
              <a:rPr lang="en-US" altLang="zh-TW" sz="3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度數越深，眼軸越長，</a:t>
            </a:r>
            <a:r>
              <a:rPr lang="en-US" altLang="zh-TW" sz="36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併發症越嚴重</a:t>
            </a:r>
            <a:r>
              <a:rPr lang="en-US" altLang="zh-TW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視網膜剝離</a:t>
            </a:r>
            <a:r>
              <a:rPr lang="en-US" altLang="zh-TW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青光眼</a:t>
            </a:r>
            <a:r>
              <a:rPr lang="en-US" altLang="zh-TW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白內障</a:t>
            </a:r>
            <a:r>
              <a:rPr lang="en-US" altLang="zh-TW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..)</a:t>
            </a:r>
            <a:endParaRPr lang="zh-TW" alt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1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194421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近視矯正</a:t>
            </a:r>
            <a:r>
              <a:rPr lang="zh-TW" altLang="en-US" sz="4000" b="1" dirty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方法雖然可以讓視力正常，</a:t>
            </a:r>
            <a:r>
              <a:rPr lang="en-US" altLang="zh-TW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但眼球的變形仍存在</a:t>
            </a:r>
            <a:endParaRPr lang="zh-TW" altLang="en-US" sz="4000" dirty="0">
              <a:solidFill>
                <a:srgbClr val="99330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2636912"/>
            <a:ext cx="8426896" cy="3654152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一般眼鏡</a:t>
            </a:r>
            <a:r>
              <a:rPr lang="en-US" altLang="zh-TW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矯正，無法控制度數惡化。</a:t>
            </a:r>
            <a:endParaRPr lang="en-US" altLang="zh-TW" sz="5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一般軟硬</a:t>
            </a:r>
            <a:r>
              <a:rPr lang="zh-TW" altLang="en-US" sz="58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式</a:t>
            </a: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隱形眼鏡</a:t>
            </a:r>
            <a:r>
              <a:rPr lang="en-US" altLang="zh-TW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無法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控制度數惡化。</a:t>
            </a:r>
            <a:endParaRPr lang="en-US" altLang="zh-TW" sz="5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角膜塑型</a:t>
            </a:r>
            <a:r>
              <a:rPr lang="en-US" altLang="zh-TW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日拋</a:t>
            </a:r>
            <a:r>
              <a:rPr lang="en-US" altLang="zh-TW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夜戴</a:t>
            </a:r>
            <a:r>
              <a:rPr lang="en-US" altLang="zh-TW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)：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持續配戴才能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控制度數。</a:t>
            </a:r>
            <a:endParaRPr lang="en-US" altLang="zh-TW" sz="5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近視</a:t>
            </a:r>
            <a:r>
              <a:rPr lang="zh-TW" altLang="en-US" sz="58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雷射</a:t>
            </a: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手術</a:t>
            </a:r>
            <a:r>
              <a:rPr lang="en-US" altLang="zh-TW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矯正，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但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眼球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變形與後遺症還存  </a:t>
            </a:r>
            <a:endParaRPr lang="en-US" altLang="zh-TW" sz="5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在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5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TW" altLang="en-US" sz="7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近視是眼軸拉長變形，不</a:t>
            </a:r>
            <a:r>
              <a:rPr lang="zh-TW" altLang="en-US" sz="7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可逆</a:t>
            </a:r>
            <a:endParaRPr lang="zh-TW" altLang="en-US" sz="7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9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54"/>
    </mc:Choice>
    <mc:Fallback xmlns="">
      <p:transition spd="slow" advTm="106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近視是</a:t>
            </a:r>
            <a:r>
              <a:rPr lang="zh-TW" altLang="en-US" sz="48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眼軸拉長變形</a:t>
            </a:r>
            <a:r>
              <a:rPr lang="zh-TW" altLang="en-US" sz="4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，不</a:t>
            </a:r>
            <a:r>
              <a:rPr lang="zh-TW" altLang="en-US" sz="4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可逆</a:t>
            </a:r>
            <a:endParaRPr lang="zh-TW" altLang="en-US" sz="4800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32" y="1887120"/>
            <a:ext cx="8230057" cy="4722164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6502334" y="6424618"/>
            <a:ext cx="2163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圖片來源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康健雜誌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345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80920" cy="5256584"/>
          </a:xfrm>
        </p:spPr>
        <p:txBody>
          <a:bodyPr>
            <a:noAutofit/>
          </a:bodyPr>
          <a:lstStyle/>
          <a:p>
            <a:pPr lvl="1">
              <a:lnSpc>
                <a:spcPts val="5500"/>
              </a:lnSpc>
              <a:spcBef>
                <a:spcPts val="3000"/>
              </a:spcBef>
              <a:defRPr/>
            </a:pPr>
            <a:r>
              <a:rPr lang="zh-TW" altLang="en-US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學童一旦近視</a:t>
            </a: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en-US" altLang="zh-TW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如果</a:t>
            </a:r>
            <a:r>
              <a:rPr lang="zh-TW" altLang="en-US" sz="44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沒有定期就醫治療控制</a:t>
            </a:r>
            <a:r>
              <a:rPr lang="en-US" altLang="zh-TW" sz="44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或 只是配戴眼鏡</a:t>
            </a:r>
            <a:r>
              <a:rPr lang="zh-TW" altLang="en-US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國小國中每年</a:t>
            </a: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平均近視度數</a:t>
            </a:r>
            <a: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增加</a:t>
            </a:r>
            <a:r>
              <a:rPr lang="en-US" altLang="zh-TW" sz="44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100</a:t>
            </a: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度</a:t>
            </a:r>
            <a: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未來就會成為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500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度以上</a:t>
            </a: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高度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近視</a:t>
            </a:r>
            <a:endParaRPr lang="zh-TW" altLang="en-US" sz="4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693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07704" y="908720"/>
            <a:ext cx="5832648" cy="887412"/>
          </a:xfr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近視的</a:t>
            </a:r>
            <a:r>
              <a:rPr lang="zh-TW" altLang="en-US" sz="48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主要原因</a:t>
            </a:r>
            <a:endParaRPr lang="zh-TW" altLang="en-US" sz="48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subTitle" idx="1"/>
          </p:nvPr>
        </p:nvSpPr>
        <p:spPr>
          <a:xfrm>
            <a:off x="1907704" y="2420888"/>
            <a:ext cx="5832648" cy="266429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685800" indent="-6858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TW" altLang="en-US" sz="4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缺乏戶外活動</a:t>
            </a:r>
            <a:endParaRPr lang="en-US" altLang="zh-TW" sz="4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indent="-6858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TW" altLang="en-US" sz="48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長時間</a:t>
            </a:r>
            <a:r>
              <a:rPr lang="zh-TW" altLang="en-US" sz="48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近距離</a:t>
            </a:r>
            <a:r>
              <a:rPr lang="zh-TW" altLang="en-US" sz="48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zh-TW" altLang="en-US" sz="48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眼</a:t>
            </a:r>
            <a:endParaRPr lang="zh-TW" altLang="en-US" sz="48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51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50"/>
    </mc:Choice>
    <mc:Fallback xmlns="">
      <p:transition spd="slow" advTm="140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版面配置區 4"/>
          <p:cNvSpPr>
            <a:spLocks noGrp="1"/>
          </p:cNvSpPr>
          <p:nvPr>
            <p:ph type="body" sz="quarter" idx="4294967295"/>
          </p:nvPr>
        </p:nvSpPr>
        <p:spPr>
          <a:xfrm>
            <a:off x="467544" y="1556792"/>
            <a:ext cx="8424936" cy="4824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戶外活動 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每天</a:t>
            </a:r>
            <a:r>
              <a:rPr lang="en-US" altLang="zh-TW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120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分鐘</a:t>
            </a:r>
            <a:endParaRPr lang="en-US" altLang="zh-TW" sz="2400" b="1" dirty="0" smtClean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近距離用眼中斷</a:t>
            </a:r>
            <a:r>
              <a:rPr lang="zh-TW" altLang="en-US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   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</a:t>
            </a:r>
            <a:r>
              <a:rPr lang="en-US" altLang="zh-TW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30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分鐘休息</a:t>
            </a:r>
            <a:r>
              <a:rPr lang="en-US" altLang="zh-TW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10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分鐘</a:t>
            </a:r>
            <a:endParaRPr lang="en-US" altLang="zh-TW" sz="2400" b="1" dirty="0" smtClean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每天</a:t>
            </a:r>
            <a:r>
              <a:rPr lang="en-US" altLang="zh-TW" sz="3600" b="1" dirty="0" err="1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使用不超過</a:t>
            </a:r>
            <a:r>
              <a:rPr lang="en-US" altLang="zh-TW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3600" b="1" dirty="0" smtClean="0">
              <a:solidFill>
                <a:srgbClr val="CC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3600" b="1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看書寫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作業姿勢端正 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 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眼睛距離大於</a:t>
            </a:r>
            <a:r>
              <a:rPr lang="en-US" altLang="zh-TW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40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公分</a:t>
            </a:r>
            <a:endParaRPr lang="en-US" altLang="zh-TW" sz="2400" b="1" dirty="0" smtClean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40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</a:t>
            </a:r>
            <a:r>
              <a:rPr lang="zh-TW" altLang="en-US" sz="4000" b="1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就醫複</a:t>
            </a:r>
            <a:r>
              <a:rPr lang="zh-TW" altLang="en-US" sz="40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  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每半年定期就醫檢查</a:t>
            </a:r>
            <a:endParaRPr lang="en-US" altLang="zh-TW" sz="2400" b="1" dirty="0" smtClean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/>
            </a:endParaRPr>
          </a:p>
          <a:p>
            <a:pPr marL="0" indent="0">
              <a:lnSpc>
                <a:spcPct val="100000"/>
              </a:lnSpc>
              <a:buClr>
                <a:srgbClr val="C00000"/>
              </a:buClr>
              <a:buNone/>
            </a:pPr>
            <a:r>
              <a:rPr lang="zh-TW" altLang="en-US" sz="24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                                                已經近視每</a:t>
            </a:r>
            <a:r>
              <a:rPr lang="en-US" altLang="zh-TW" sz="24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3</a:t>
            </a:r>
            <a:r>
              <a:rPr lang="zh-TW" altLang="en-US" sz="24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個月就醫檢查</a:t>
            </a:r>
            <a:endParaRPr lang="zh-TW" altLang="en-US" sz="24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標題 1"/>
          <p:cNvSpPr txBox="1">
            <a:spLocks/>
          </p:cNvSpPr>
          <p:nvPr/>
        </p:nvSpPr>
        <p:spPr>
          <a:xfrm>
            <a:off x="467544" y="404664"/>
            <a:ext cx="5726035" cy="868958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sz="4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預防近視的方法</a:t>
            </a:r>
            <a:endParaRPr lang="zh-TW" altLang="en-US" sz="4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946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50"/>
    </mc:Choice>
    <mc:Fallback xmlns="">
      <p:transition spd="slow" advTm="140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8175" y="366713"/>
            <a:ext cx="6789738" cy="23749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是一種眼睛的疾病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還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會改變眼球的形狀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眼球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一旦變形就不會再回復了</a:t>
            </a:r>
            <a:r>
              <a:rPr lang="zh-TW" altLang="zh-TW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5539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95288" y="817563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7" y="4455913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250825" y="4005263"/>
            <a:ext cx="7345363" cy="2160587"/>
          </a:xfrm>
          <a:prstGeom prst="wedgeRoundRectCallout">
            <a:avLst>
              <a:gd name="adj1" fmla="val 53914"/>
              <a:gd name="adj2" fmla="val 2694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近視的眼軸會增長變形，無法再恢復，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如果近視了，要記得定期到眼科診所回診，注意用眼的習慣，就可以避免近視度數加深。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17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5|5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0.9|2|2|1.4|2.7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0.9|2|2|1.4|2.7|1.7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</TotalTime>
  <Words>1232</Words>
  <Application>Microsoft Office PowerPoint</Application>
  <PresentationFormat>如螢幕大小 (4:3)</PresentationFormat>
  <Paragraphs>98</Paragraphs>
  <Slides>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7" baseType="lpstr">
      <vt:lpstr>微軟正黑體</vt:lpstr>
      <vt:lpstr>新細明體</vt:lpstr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Office 佈景主題</vt:lpstr>
      <vt:lpstr>111下 班會討論議題</vt:lpstr>
      <vt:lpstr>PowerPoint 簡報</vt:lpstr>
      <vt:lpstr>PowerPoint 簡報</vt:lpstr>
      <vt:lpstr>近視矯正的方法雖然可以讓視力正常， 但眼球的變形仍存在</vt:lpstr>
      <vt:lpstr>近視是眼軸拉長變形，不可逆</vt:lpstr>
      <vt:lpstr>學童一旦近視， 如果沒有定期就醫治療控制 或 只是配戴眼鏡 國小國中每年平均近視度數 增加100度 未來就會成為500度以上的高度近視</vt:lpstr>
      <vt:lpstr>近視的主要原因</vt:lpstr>
      <vt:lpstr>PowerPoint 簡報</vt:lpstr>
      <vt:lpstr>1.近視是一種眼睛的疾病，   還會改變眼球的形狀，   眼球一旦變形就不會再回復了。</vt:lpstr>
      <vt:lpstr>2.近視最常見的原因是   長時間近距離用眼所造成。</vt:lpstr>
      <vt:lpstr>3.高度近視為500度以上，而且    高度近視者很容易造成失明。</vt:lpstr>
      <vt:lpstr>4.使用四電（電視、電腦、電動、   智慧型手機）時，螢幕都會發   光，不必另外照明沒關係。</vt:lpstr>
      <vt:lpstr>5.在陽光下，戴帽子或太陽眼鏡     可以保護眼睛。</vt:lpstr>
      <vt:lpstr>6.預防近視最佳的方法之一是每   天戶外活動至少120鐘。</vt:lpstr>
      <vt:lpstr>近視配戴眼鏡就可以看清楚， 未來還可以雷射開刀， 所以 不用去看醫生。</vt:lpstr>
      <vt:lpstr>沒有接到學校視力不良通知單， 就不用去眼科檢查。</vt:lpstr>
      <vt:lpstr>口腔衛生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106下班會討論議題</dc:title>
  <dc:creator>User</dc:creator>
  <cp:lastModifiedBy>User</cp:lastModifiedBy>
  <cp:revision>53</cp:revision>
  <dcterms:created xsi:type="dcterms:W3CDTF">2018-02-12T07:37:47Z</dcterms:created>
  <dcterms:modified xsi:type="dcterms:W3CDTF">2023-03-29T08:41:06Z</dcterms:modified>
</cp:coreProperties>
</file>