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3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91919"/>
    <a:srgbClr val="F2FDF7"/>
    <a:srgbClr val="800040"/>
    <a:srgbClr val="FF0080"/>
    <a:srgbClr val="5D7E9D"/>
    <a:srgbClr val="FFFDDD"/>
    <a:srgbClr val="CEC339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9" d="100"/>
          <a:sy n="109" d="100"/>
        </p:scale>
        <p:origin x="1674" y="108"/>
      </p:cViewPr>
      <p:guideLst>
        <p:guide orient="horz" pos="39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1DD55F9-E71C-48DB-BD88-5C71BADC64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372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3FBD32D-0FAE-4492-AF00-57D75FB217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293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FC73F6C-52B9-43D9-8313-60548651FBD6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612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C7F61BD-ED08-45E4-8175-FECDE7EB11DD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44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54C6425-33F2-41B5-92AA-A3077A69681D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122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B14AA89-BB7B-4E13-AA50-94DB7EC7FEAD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008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46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FC73F6C-52B9-43D9-8313-60548651FBD6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61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om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GB" altLang="en-US" sz="180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BC3819-35C6-447A-9F28-497984F8B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7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FC16A-D8E0-4788-8AB4-B8A39E9B8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9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D5429-C8F7-4303-B7BD-8E9A404D7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765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5092-BC80-45F5-BFCB-79C2507B47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444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72420-0AE5-4F25-82A3-3EFA684284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51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D4A5B-D020-4B9B-B03C-9A01E3087C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15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DE6B4-92C7-48CF-8B1A-EC1949B15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59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26B2F-EA85-4ECD-A953-C74A5F3B47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03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A92DB-45CF-4960-888B-A53F535300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39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076DA-34F9-4E7D-86A7-EBD7AB92C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84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72D01-E420-43EE-A407-CD4671467C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21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C38B8-D070-42D2-B2DA-F308F2818F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79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5EDCB-FEA5-45CE-8926-5009DC752E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06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oom3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404D134-589B-4F18-A93C-0AC12967FE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dqlNo9GGK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1991.tw/1991_MsgBoard/index.js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123" name="Text Box 58"/>
          <p:cNvSpPr txBox="1">
            <a:spLocks noChangeArrowheads="1"/>
          </p:cNvSpPr>
          <p:nvPr/>
        </p:nvSpPr>
        <p:spPr bwMode="auto">
          <a:xfrm>
            <a:off x="898525" y="30146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124" name="Text Box 65"/>
          <p:cNvSpPr txBox="1">
            <a:spLocks noChangeArrowheads="1"/>
          </p:cNvSpPr>
          <p:nvPr/>
        </p:nvSpPr>
        <p:spPr bwMode="auto">
          <a:xfrm>
            <a:off x="238156" y="2002216"/>
            <a:ext cx="876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9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防災教育</a:t>
            </a:r>
            <a:endParaRPr lang="en-US" altLang="en-US" sz="96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25" name="Text Box 66"/>
          <p:cNvSpPr txBox="1">
            <a:spLocks noChangeArrowheads="1"/>
          </p:cNvSpPr>
          <p:nvPr/>
        </p:nvSpPr>
        <p:spPr bwMode="auto">
          <a:xfrm>
            <a:off x="1371600" y="3657600"/>
            <a:ext cx="640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000" dirty="0" smtClean="0">
                <a:solidFill>
                  <a:srgbClr val="191919"/>
                </a:solidFill>
              </a:rPr>
              <a:t>新竹市東門國小</a:t>
            </a:r>
            <a:endParaRPr lang="en-US" altLang="en-US" sz="2000" dirty="0">
              <a:solidFill>
                <a:srgbClr val="191919"/>
              </a:solidFill>
            </a:endParaRPr>
          </a:p>
        </p:txBody>
      </p:sp>
      <p:sp>
        <p:nvSpPr>
          <p:cNvPr id="5126" name="Text Box 65"/>
          <p:cNvSpPr txBox="1">
            <a:spLocks noChangeArrowheads="1"/>
          </p:cNvSpPr>
          <p:nvPr/>
        </p:nvSpPr>
        <p:spPr bwMode="auto">
          <a:xfrm>
            <a:off x="285720" y="2073654"/>
            <a:ext cx="876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9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防災教育</a:t>
            </a:r>
            <a:endParaRPr lang="en-US" altLang="en-US" sz="9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071539" y="1071547"/>
            <a:ext cx="7143799" cy="4929222"/>
          </a:xfrm>
          <a:prstGeom prst="rect">
            <a:avLst/>
          </a:prstGeom>
          <a:solidFill>
            <a:srgbClr val="F2FD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5804" y="1071547"/>
            <a:ext cx="8229600" cy="1143000"/>
          </a:xfrm>
        </p:spPr>
        <p:txBody>
          <a:bodyPr/>
          <a:lstStyle/>
          <a:p>
            <a:r>
              <a:rPr lang="en-US" altLang="zh-TW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1991</a:t>
            </a:r>
            <a:r>
              <a:rPr lang="zh-TW" altLang="en-US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報平安留言平臺操作</a:t>
            </a:r>
            <a:endParaRPr lang="zh-TW" altLang="en-US" b="1" dirty="0">
              <a:solidFill>
                <a:schemeClr val="bg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728" y="2428868"/>
            <a:ext cx="7000924" cy="3700463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打電話到留言平臺你可以怎麼說？</a:t>
            </a:r>
            <a:endParaRPr lang="en-US" altLang="zh-TW" b="1" dirty="0" smtClean="0">
              <a:solidFill>
                <a:srgbClr val="191919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身分、地點、所處環境情形。</a:t>
            </a:r>
            <a:endParaRPr lang="en-US" altLang="zh-TW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例如：</a:t>
            </a:r>
            <a:endParaRPr lang="en-US" altLang="zh-TW" b="1" dirty="0" smtClean="0">
              <a:solidFill>
                <a:srgbClr val="191919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爸媽，我是</a:t>
            </a:r>
            <a:r>
              <a:rPr lang="en-US" altLang="zh-TW" b="1" dirty="0" err="1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OOO</a:t>
            </a:r>
            <a:r>
              <a:rPr lang="zh-TW" altLang="en-US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，我在東門國小，我現在很安全。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39750" y="274638"/>
            <a:ext cx="8208963" cy="6323012"/>
          </a:xfrm>
          <a:prstGeom prst="rect">
            <a:avLst/>
          </a:prstGeom>
          <a:solidFill>
            <a:srgbClr val="F2FD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準備避難包，應該裝什麼</a:t>
            </a:r>
            <a:endParaRPr lang="zh-TW" altLang="en-US" b="1" dirty="0">
              <a:solidFill>
                <a:schemeClr val="bg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內容版面配置區 3" descr="ba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43240" y="1604483"/>
            <a:ext cx="3005906" cy="332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929058" y="2071678"/>
            <a:ext cx="139814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600" dirty="0" smtClean="0">
                <a:solidFill>
                  <a:srgbClr val="00B0F0"/>
                </a:solidFill>
                <a:latin typeface="華康超圓體(P)" pitchFamily="2" charset="-120"/>
                <a:ea typeface="華康超圓體(P)" pitchFamily="2" charset="-120"/>
              </a:rPr>
              <a:t>?</a:t>
            </a:r>
            <a:endParaRPr lang="zh-TW" altLang="en-US" sz="16600" dirty="0">
              <a:solidFill>
                <a:srgbClr val="00B0F0"/>
              </a:solidFill>
              <a:latin typeface="華康超圓體(P)" pitchFamily="2" charset="-120"/>
              <a:ea typeface="華康超圓體(P)" pitchFamily="2" charset="-120"/>
            </a:endParaRPr>
          </a:p>
        </p:txBody>
      </p:sp>
      <p:pic>
        <p:nvPicPr>
          <p:cNvPr id="7" name="圖片 6" descr="礦泉水.jpg"/>
          <p:cNvPicPr>
            <a:picLocks noChangeAspect="1"/>
          </p:cNvPicPr>
          <p:nvPr/>
        </p:nvPicPr>
        <p:blipFill>
          <a:blip r:embed="rId3"/>
          <a:srcRect l="12857" r="12142"/>
          <a:stretch>
            <a:fillRect/>
          </a:stretch>
        </p:blipFill>
        <p:spPr>
          <a:xfrm>
            <a:off x="1500166" y="1500174"/>
            <a:ext cx="1268016" cy="1690676"/>
          </a:xfrm>
          <a:prstGeom prst="rect">
            <a:avLst/>
          </a:prstGeom>
        </p:spPr>
      </p:pic>
      <p:pic>
        <p:nvPicPr>
          <p:cNvPr id="8" name="圖片 7" descr="急救箱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03" y="2932630"/>
            <a:ext cx="1785926" cy="1785926"/>
          </a:xfrm>
          <a:prstGeom prst="rect">
            <a:avLst/>
          </a:prstGeom>
        </p:spPr>
      </p:pic>
      <p:pic>
        <p:nvPicPr>
          <p:cNvPr id="9" name="圖片 8" descr="粗棉手套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04" y="4714884"/>
            <a:ext cx="2540020" cy="1714512"/>
          </a:xfrm>
          <a:prstGeom prst="rect">
            <a:avLst/>
          </a:prstGeom>
        </p:spPr>
      </p:pic>
      <p:pic>
        <p:nvPicPr>
          <p:cNvPr id="10" name="圖片 9" descr="哨子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5072074"/>
            <a:ext cx="1771360" cy="1271583"/>
          </a:xfrm>
          <a:prstGeom prst="rect">
            <a:avLst/>
          </a:prstGeom>
        </p:spPr>
      </p:pic>
      <p:pic>
        <p:nvPicPr>
          <p:cNvPr id="11" name="圖片 10" descr="手電筒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4786322"/>
            <a:ext cx="2000232" cy="1333489"/>
          </a:xfrm>
          <a:prstGeom prst="rect">
            <a:avLst/>
          </a:prstGeom>
        </p:spPr>
      </p:pic>
      <p:pic>
        <p:nvPicPr>
          <p:cNvPr id="12" name="圖片 11" descr="小毛毯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383" y="2428868"/>
            <a:ext cx="2500330" cy="2500330"/>
          </a:xfrm>
          <a:prstGeom prst="rect">
            <a:avLst/>
          </a:prstGeom>
        </p:spPr>
      </p:pic>
      <p:pic>
        <p:nvPicPr>
          <p:cNvPr id="13" name="圖片 12" descr="餅乾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111" b="14815"/>
          <a:stretch>
            <a:fillRect/>
          </a:stretch>
        </p:blipFill>
        <p:spPr>
          <a:xfrm>
            <a:off x="5643570" y="1214422"/>
            <a:ext cx="1928826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123" name="Text Box 58"/>
          <p:cNvSpPr txBox="1">
            <a:spLocks noChangeArrowheads="1"/>
          </p:cNvSpPr>
          <p:nvPr/>
        </p:nvSpPr>
        <p:spPr bwMode="auto">
          <a:xfrm>
            <a:off x="898525" y="30146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124" name="Text Box 65"/>
          <p:cNvSpPr txBox="1">
            <a:spLocks noChangeArrowheads="1"/>
          </p:cNvSpPr>
          <p:nvPr/>
        </p:nvSpPr>
        <p:spPr bwMode="auto">
          <a:xfrm>
            <a:off x="3357554" y="1714488"/>
            <a:ext cx="407196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6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防災教育</a:t>
            </a:r>
            <a:endParaRPr lang="en-US" altLang="en-US" sz="66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25" name="Text Box 66"/>
          <p:cNvSpPr txBox="1">
            <a:spLocks noChangeArrowheads="1"/>
          </p:cNvSpPr>
          <p:nvPr/>
        </p:nvSpPr>
        <p:spPr bwMode="auto">
          <a:xfrm>
            <a:off x="714348" y="2827377"/>
            <a:ext cx="6400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6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人人有責</a:t>
            </a:r>
            <a:endParaRPr lang="en-US" altLang="en-US" sz="66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26" name="Text Box 65"/>
          <p:cNvSpPr txBox="1">
            <a:spLocks noChangeArrowheads="1"/>
          </p:cNvSpPr>
          <p:nvPr/>
        </p:nvSpPr>
        <p:spPr bwMode="auto">
          <a:xfrm>
            <a:off x="3057491" y="1749500"/>
            <a:ext cx="471490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6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防災教育</a:t>
            </a:r>
            <a:endParaRPr lang="en-US" altLang="en-US" sz="6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Text Box 66"/>
          <p:cNvSpPr txBox="1">
            <a:spLocks noChangeArrowheads="1"/>
          </p:cNvSpPr>
          <p:nvPr/>
        </p:nvSpPr>
        <p:spPr bwMode="auto">
          <a:xfrm>
            <a:off x="742968" y="2857496"/>
            <a:ext cx="6400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6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人人有責</a:t>
            </a:r>
            <a:endParaRPr lang="en-US" altLang="en-US" sz="6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63872" y="928670"/>
            <a:ext cx="7234262" cy="4909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zh-TW" sz="2800" dirty="0" smtClean="0">
              <a:solidFill>
                <a:srgbClr val="191919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 smtClean="0">
              <a:solidFill>
                <a:srgbClr val="191919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 smtClean="0">
              <a:solidFill>
                <a:srgbClr val="191919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 smtClean="0">
              <a:solidFill>
                <a:srgbClr val="191919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defRPr/>
            </a:pPr>
            <a:endParaRPr lang="en-GB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571868" y="928670"/>
            <a:ext cx="190499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200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想一想</a:t>
            </a:r>
            <a:endParaRPr lang="en-US" altLang="en-US" sz="4200" b="1" dirty="0">
              <a:solidFill>
                <a:schemeClr val="bg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86517" y="2048524"/>
            <a:ext cx="439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800" b="1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你知道什麼是地震嗎？</a:t>
            </a:r>
            <a:endParaRPr lang="zh-TW" altLang="en-US" sz="2800" b="1" dirty="0">
              <a:solidFill>
                <a:srgbClr val="19191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86517" y="2905780"/>
            <a:ext cx="7311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800" b="1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當地震來臨時，我們會有什麼感覺和反應？</a:t>
            </a:r>
            <a:endParaRPr lang="en-US" altLang="zh-TW" sz="2800" b="1" dirty="0" smtClean="0">
              <a:solidFill>
                <a:srgbClr val="19191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85391" y="3834474"/>
            <a:ext cx="7401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800" b="1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 當地震發生時，我們可以由哪裡得到資訊？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963613"/>
            <a:ext cx="7086600" cy="505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786050" y="963613"/>
            <a:ext cx="340995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200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九二一大地震</a:t>
            </a:r>
            <a:endParaRPr lang="en-US" altLang="en-US" sz="4200" b="1" dirty="0">
              <a:solidFill>
                <a:schemeClr val="bg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428728" y="1857364"/>
            <a:ext cx="637546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微軟正黑體" pitchFamily="34" charset="-120"/>
              <a:buChar char="◆"/>
            </a:pPr>
            <a:r>
              <a:rPr lang="zh-TW" altLang="en-US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發生於民國</a:t>
            </a:r>
            <a:r>
              <a:rPr lang="en-US" altLang="zh-TW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88</a:t>
            </a:r>
            <a:r>
              <a:rPr lang="zh-TW" altLang="en-US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en-US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日上午</a:t>
            </a:r>
            <a:r>
              <a:rPr lang="en-US" altLang="zh-TW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點</a:t>
            </a:r>
            <a:r>
              <a:rPr lang="en-US" altLang="zh-TW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47</a:t>
            </a:r>
            <a:r>
              <a:rPr lang="zh-TW" altLang="en-US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800" dirty="0" smtClean="0">
              <a:solidFill>
                <a:srgbClr val="191919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微軟正黑體" pitchFamily="34" charset="-120"/>
              <a:buChar char="◆"/>
            </a:pPr>
            <a:r>
              <a:rPr lang="zh-TW" altLang="en-US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持續搖晃</a:t>
            </a:r>
            <a:r>
              <a:rPr lang="en-US" altLang="zh-TW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102</a:t>
            </a:r>
            <a:r>
              <a:rPr lang="zh-TW" altLang="en-US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秒。</a:t>
            </a:r>
            <a:endParaRPr lang="en-US" altLang="zh-TW" sz="2800" dirty="0" smtClean="0">
              <a:solidFill>
                <a:srgbClr val="191919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微軟正黑體" pitchFamily="34" charset="-120"/>
              <a:buChar char="◆"/>
            </a:pPr>
            <a:r>
              <a:rPr lang="en-US" altLang="zh-TW" sz="280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年是九二一大地震</a:t>
            </a:r>
            <a:r>
              <a:rPr lang="en-US" altLang="zh-TW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週年</a:t>
            </a:r>
            <a:endParaRPr lang="en-US" altLang="zh-TW" sz="2800" dirty="0" smtClean="0">
              <a:solidFill>
                <a:srgbClr val="191919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微軟正黑體" pitchFamily="34" charset="-120"/>
              <a:buChar char="◆"/>
            </a:pPr>
            <a:r>
              <a:rPr lang="zh-TW" altLang="en-US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回顧當年的</a:t>
            </a:r>
            <a:r>
              <a:rPr lang="en-US" altLang="zh-TW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921</a:t>
            </a:r>
            <a:r>
              <a:rPr lang="zh-TW" altLang="en-US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大地震</a:t>
            </a:r>
            <a:r>
              <a:rPr lang="en-US" altLang="zh-TW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……</a:t>
            </a:r>
          </a:p>
          <a:p>
            <a:pPr>
              <a:buFont typeface="微軟正黑體" pitchFamily="34" charset="-120"/>
              <a:buChar char="◆"/>
            </a:pPr>
            <a:r>
              <a:rPr lang="zh-TW" altLang="en-US" sz="2800" dirty="0" smtClean="0">
                <a:hlinkClick r:id="rId3"/>
              </a:rPr>
              <a:t>「民視異言堂</a:t>
            </a:r>
            <a:r>
              <a:rPr lang="en-US" sz="2800" dirty="0" smtClean="0">
                <a:hlinkClick r:id="rId3"/>
              </a:rPr>
              <a:t>921</a:t>
            </a:r>
            <a:r>
              <a:rPr lang="zh-TW" altLang="en-US" sz="2800" dirty="0" smtClean="0">
                <a:hlinkClick r:id="rId3"/>
              </a:rPr>
              <a:t>貳拾週年」</a:t>
            </a:r>
            <a:endParaRPr lang="zh-TW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28662" y="857232"/>
            <a:ext cx="7377138" cy="48577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z="1800" smtClean="0">
              <a:solidFill>
                <a:srgbClr val="FFFFFF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571736" y="833425"/>
            <a:ext cx="3929066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200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地震造成的災害</a:t>
            </a:r>
            <a:endParaRPr lang="en-US" altLang="en-US" sz="4200" b="1" dirty="0">
              <a:solidFill>
                <a:schemeClr val="bg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圖片 7" descr="停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498" y="1571612"/>
            <a:ext cx="2442302" cy="1627184"/>
          </a:xfrm>
          <a:prstGeom prst="rect">
            <a:avLst/>
          </a:prstGeom>
        </p:spPr>
      </p:pic>
      <p:pic>
        <p:nvPicPr>
          <p:cNvPr id="9" name="圖片 8" descr="建築倒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03" y="3599933"/>
            <a:ext cx="3085779" cy="2115067"/>
          </a:xfrm>
          <a:prstGeom prst="rect">
            <a:avLst/>
          </a:prstGeom>
        </p:spPr>
      </p:pic>
      <p:pic>
        <p:nvPicPr>
          <p:cNvPr id="10" name="圖片 9" descr="海嘯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64" y="1571612"/>
            <a:ext cx="3024680" cy="2193939"/>
          </a:xfrm>
          <a:prstGeom prst="rect">
            <a:avLst/>
          </a:prstGeom>
        </p:spPr>
      </p:pic>
      <p:pic>
        <p:nvPicPr>
          <p:cNvPr id="11" name="圖片 10" descr="道路中斷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1597246"/>
            <a:ext cx="2281291" cy="2202933"/>
          </a:xfrm>
          <a:prstGeom prst="rect">
            <a:avLst/>
          </a:prstGeom>
        </p:spPr>
      </p:pic>
      <p:pic>
        <p:nvPicPr>
          <p:cNvPr id="12" name="圖片 11" descr="火災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198796"/>
            <a:ext cx="4723593" cy="3016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ChangeArrowheads="1"/>
          </p:cNvSpPr>
          <p:nvPr/>
        </p:nvSpPr>
        <p:spPr bwMode="auto">
          <a:xfrm>
            <a:off x="539750" y="274638"/>
            <a:ext cx="8208963" cy="6323012"/>
          </a:xfrm>
          <a:prstGeom prst="rect">
            <a:avLst/>
          </a:prstGeom>
          <a:solidFill>
            <a:srgbClr val="F2FD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防震三步驟</a:t>
            </a:r>
            <a:r>
              <a:rPr lang="en-US" altLang="zh-TW" b="1" dirty="0" err="1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DCH</a:t>
            </a:r>
            <a:endParaRPr lang="en-US" altLang="en-US" b="1" dirty="0" smtClean="0">
              <a:solidFill>
                <a:schemeClr val="bg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Picture 2" descr="C:\Users\Owner\Desktop\新增資料夾\動作組2.jpg"/>
          <p:cNvPicPr>
            <a:picLocks noChangeAspect="1" noChangeArrowheads="1"/>
          </p:cNvPicPr>
          <p:nvPr/>
        </p:nvPicPr>
        <p:blipFill>
          <a:blip r:embed="rId3"/>
          <a:srcRect l="14536" t="18694" r="66098" b="17881"/>
          <a:stretch>
            <a:fillRect/>
          </a:stretch>
        </p:blipFill>
        <p:spPr bwMode="auto">
          <a:xfrm>
            <a:off x="1071538" y="1268412"/>
            <a:ext cx="1948486" cy="1731959"/>
          </a:xfrm>
          <a:prstGeom prst="rect">
            <a:avLst/>
          </a:prstGeom>
          <a:noFill/>
        </p:spPr>
      </p:pic>
      <p:pic>
        <p:nvPicPr>
          <p:cNvPr id="11" name="Picture 2" descr="C:\Users\Owner\Desktop\新增資料夾\動作組2.jpg"/>
          <p:cNvPicPr>
            <a:picLocks noChangeAspect="1" noChangeArrowheads="1"/>
          </p:cNvPicPr>
          <p:nvPr/>
        </p:nvPicPr>
        <p:blipFill>
          <a:blip r:embed="rId3"/>
          <a:srcRect l="44661" t="18694" r="35257" b="17881"/>
          <a:stretch>
            <a:fillRect/>
          </a:stretch>
        </p:blipFill>
        <p:spPr bwMode="auto">
          <a:xfrm>
            <a:off x="1785918" y="3000372"/>
            <a:ext cx="2000264" cy="1714512"/>
          </a:xfrm>
          <a:prstGeom prst="rect">
            <a:avLst/>
          </a:prstGeom>
          <a:noFill/>
        </p:spPr>
      </p:pic>
      <p:pic>
        <p:nvPicPr>
          <p:cNvPr id="12" name="Picture 2" descr="C:\Users\Owner\Desktop\新增資料夾\動作組2.jpg"/>
          <p:cNvPicPr>
            <a:picLocks noChangeAspect="1" noChangeArrowheads="1"/>
          </p:cNvPicPr>
          <p:nvPr/>
        </p:nvPicPr>
        <p:blipFill>
          <a:blip r:embed="rId3"/>
          <a:srcRect l="76218" t="18694" r="3700" b="17881"/>
          <a:stretch>
            <a:fillRect/>
          </a:stretch>
        </p:blipFill>
        <p:spPr bwMode="auto">
          <a:xfrm>
            <a:off x="2500298" y="4714884"/>
            <a:ext cx="2000264" cy="1714512"/>
          </a:xfrm>
          <a:prstGeom prst="rect">
            <a:avLst/>
          </a:prstGeom>
          <a:noFill/>
        </p:spPr>
      </p:pic>
      <p:sp>
        <p:nvSpPr>
          <p:cNvPr id="13" name="文字方塊 12"/>
          <p:cNvSpPr txBox="1"/>
          <p:nvPr/>
        </p:nvSpPr>
        <p:spPr>
          <a:xfrm>
            <a:off x="3786182" y="1513303"/>
            <a:ext cx="3072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趴下 </a:t>
            </a:r>
            <a:r>
              <a:rPr lang="en-US" altLang="zh-TW" sz="4800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D</a:t>
            </a:r>
            <a:r>
              <a:rPr lang="en-US" altLang="zh-TW" sz="4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rop</a:t>
            </a:r>
            <a:endParaRPr lang="zh-TW" altLang="en-US" sz="48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357686" y="3398423"/>
            <a:ext cx="3303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掩護 </a:t>
            </a:r>
            <a:r>
              <a:rPr lang="en-US" altLang="zh-TW" sz="4800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en-US" altLang="zh-TW" sz="4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over</a:t>
            </a:r>
            <a:endParaRPr lang="zh-TW" altLang="en-US" sz="48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733474" y="5143512"/>
            <a:ext cx="3953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穩住 </a:t>
            </a:r>
            <a:r>
              <a:rPr lang="en-US" altLang="zh-TW" sz="4800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H</a:t>
            </a:r>
            <a:r>
              <a:rPr lang="en-US" altLang="zh-TW" sz="4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old on</a:t>
            </a:r>
            <a:endParaRPr lang="zh-TW" altLang="en-US" sz="48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1143000" y="963613"/>
            <a:ext cx="7086600" cy="505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169118" y="963613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不同情境的避難方式</a:t>
            </a:r>
            <a:endParaRPr lang="zh-TW" altLang="en-US" sz="4400" b="1" dirty="0">
              <a:solidFill>
                <a:schemeClr val="bg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43000" y="1733055"/>
            <a:ext cx="36576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1)</a:t>
            </a:r>
            <a:r>
              <a:rPr lang="zh-TW" altLang="en-US" sz="2400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當你在教室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利用</a:t>
            </a:r>
            <a:r>
              <a:rPr lang="zh-TW" altLang="en-US" sz="24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桌子來保護頭、頸部和身體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。注意別往上看，因為日光燈可能會破掉，如果往上看很容易被破片刺傷。</a:t>
            </a:r>
            <a:endParaRPr lang="en-US" altLang="zh-TW" sz="24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800608" y="1733054"/>
            <a:ext cx="34289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2)</a:t>
            </a:r>
            <a:r>
              <a:rPr lang="zh-TW" altLang="en-US" sz="2400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當你在床上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立刻翻身</a:t>
            </a:r>
            <a:r>
              <a:rPr lang="zh-TW" altLang="en-US" sz="24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「雙肘雙膝跪姿、頭部壓低、雙手用枕頭護住頭部」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靠近牆邊或是下到床鋪旁，直到地震結束。</a:t>
            </a:r>
          </a:p>
          <a:p>
            <a:endParaRPr lang="zh-TW" altLang="en-US" dirty="0"/>
          </a:p>
        </p:txBody>
      </p:sp>
      <p:pic>
        <p:nvPicPr>
          <p:cNvPr id="8" name="圖片 7" descr="床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8" y="3993353"/>
            <a:ext cx="3428992" cy="2026447"/>
          </a:xfrm>
          <a:prstGeom prst="rect">
            <a:avLst/>
          </a:prstGeom>
        </p:spPr>
      </p:pic>
      <p:pic>
        <p:nvPicPr>
          <p:cNvPr id="9" name="圖片 8" descr="桌下避難.jpg"/>
          <p:cNvPicPr>
            <a:picLocks noChangeAspect="1"/>
          </p:cNvPicPr>
          <p:nvPr/>
        </p:nvPicPr>
        <p:blipFill>
          <a:blip r:embed="rId3"/>
          <a:srcRect l="4778" r="11314" b="3973"/>
          <a:stretch>
            <a:fillRect/>
          </a:stretch>
        </p:blipFill>
        <p:spPr>
          <a:xfrm>
            <a:off x="1285852" y="3993353"/>
            <a:ext cx="3143272" cy="2026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39750" y="274638"/>
            <a:ext cx="8208963" cy="6323012"/>
          </a:xfrm>
          <a:prstGeom prst="rect">
            <a:avLst/>
          </a:prstGeom>
          <a:solidFill>
            <a:srgbClr val="F2FD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平時該做好防震措施有：</a:t>
            </a:r>
            <a:endParaRPr lang="zh-TW" altLang="en-US" b="1" dirty="0">
              <a:solidFill>
                <a:schemeClr val="bg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內容版面配置區 3" descr="防震前準備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274994"/>
            <a:ext cx="5667867" cy="5322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39750" y="274638"/>
            <a:ext cx="8208963" cy="6323012"/>
          </a:xfrm>
          <a:prstGeom prst="rect">
            <a:avLst/>
          </a:prstGeom>
          <a:solidFill>
            <a:srgbClr val="F2FD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家庭防災卡</a:t>
            </a:r>
            <a:endParaRPr lang="zh-TW" altLang="en-US" b="1" dirty="0">
              <a:solidFill>
                <a:schemeClr val="bg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57" y="1268760"/>
            <a:ext cx="7506748" cy="4982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39750" y="274638"/>
            <a:ext cx="8208963" cy="6323012"/>
          </a:xfrm>
          <a:prstGeom prst="rect">
            <a:avLst/>
          </a:prstGeom>
          <a:solidFill>
            <a:srgbClr val="F2FD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1991</a:t>
            </a:r>
            <a:r>
              <a:rPr lang="zh-TW" altLang="en-US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報平安留言平台操作</a:t>
            </a:r>
            <a:endParaRPr lang="zh-TW" altLang="en-US" b="1" dirty="0">
              <a:solidFill>
                <a:schemeClr val="bg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184" y="6147609"/>
            <a:ext cx="8229600" cy="300027"/>
          </a:xfrm>
        </p:spPr>
        <p:txBody>
          <a:bodyPr/>
          <a:lstStyle/>
          <a:p>
            <a:r>
              <a:rPr lang="en-US" sz="1600" dirty="0" err="1" smtClean="0">
                <a:hlinkClick r:id="rId2"/>
              </a:rPr>
              <a:t>https://www.1991.tw/1991_MsgBoard/index.jsp</a:t>
            </a:r>
            <a:endParaRPr lang="zh-TW" altLang="en-US" sz="1600" dirty="0" smtClean="0"/>
          </a:p>
          <a:p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543514"/>
            <a:ext cx="6400816" cy="460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0">
      <a:dk1>
        <a:srgbClr val="FF8000"/>
      </a:dk1>
      <a:lt1>
        <a:srgbClr val="FFFFFF"/>
      </a:lt1>
      <a:dk2>
        <a:srgbClr val="FFFF66"/>
      </a:dk2>
      <a:lt2>
        <a:srgbClr val="FF0000"/>
      </a:lt2>
      <a:accent1>
        <a:srgbClr val="FF8000"/>
      </a:accent1>
      <a:accent2>
        <a:srgbClr val="00FF80"/>
      </a:accent2>
      <a:accent3>
        <a:srgbClr val="FFFFFF"/>
      </a:accent3>
      <a:accent4>
        <a:srgbClr val="FF8000"/>
      </a:accent4>
      <a:accent5>
        <a:srgbClr val="FF8000"/>
      </a:accent5>
      <a:accent6>
        <a:srgbClr val="00E773"/>
      </a:accent6>
      <a:hlink>
        <a:srgbClr val="0080FF"/>
      </a:hlink>
      <a:folHlink>
        <a:srgbClr val="4C4C4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2547</TotalTime>
  <Words>273</Words>
  <Application>Microsoft Office PowerPoint</Application>
  <PresentationFormat>如螢幕大小 (4:3)</PresentationFormat>
  <Paragraphs>46</Paragraphs>
  <Slides>12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MS PGothic</vt:lpstr>
      <vt:lpstr>MS PGothic</vt:lpstr>
      <vt:lpstr>華康超圓體(P)</vt:lpstr>
      <vt:lpstr>微軟正黑體</vt:lpstr>
      <vt:lpstr>Arial</vt:lpstr>
      <vt:lpstr>Default Design</vt:lpstr>
      <vt:lpstr>PowerPoint 簡報</vt:lpstr>
      <vt:lpstr>PowerPoint 簡報</vt:lpstr>
      <vt:lpstr>PowerPoint 簡報</vt:lpstr>
      <vt:lpstr>PowerPoint 簡報</vt:lpstr>
      <vt:lpstr>防震三步驟DCH</vt:lpstr>
      <vt:lpstr>PowerPoint 簡報</vt:lpstr>
      <vt:lpstr>平時該做好防震措施有：</vt:lpstr>
      <vt:lpstr>家庭防災卡</vt:lpstr>
      <vt:lpstr>1991報平安留言平台操作</vt:lpstr>
      <vt:lpstr>1991報平安留言平臺操作</vt:lpstr>
      <vt:lpstr>準備避難包，應該裝什麼</vt:lpstr>
      <vt:lpstr>PowerPoint 簡報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Boom - Cartoon pop art template</dc:title>
  <dc:creator>Presentation Magazine</dc:creator>
  <cp:lastModifiedBy>User</cp:lastModifiedBy>
  <cp:revision>117</cp:revision>
  <dcterms:created xsi:type="dcterms:W3CDTF">2008-04-29T14:33:14Z</dcterms:created>
  <dcterms:modified xsi:type="dcterms:W3CDTF">2022-08-30T05:47:38Z</dcterms:modified>
</cp:coreProperties>
</file>