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9" r:id="rId11"/>
    <p:sldId id="265" r:id="rId12"/>
    <p:sldId id="270" r:id="rId13"/>
    <p:sldId id="279" r:id="rId14"/>
    <p:sldId id="281" r:id="rId15"/>
    <p:sldId id="282" r:id="rId16"/>
    <p:sldId id="283" r:id="rId17"/>
    <p:sldId id="273" r:id="rId18"/>
    <p:sldId id="268" r:id="rId19"/>
    <p:sldId id="274" r:id="rId20"/>
    <p:sldId id="275" r:id="rId21"/>
    <p:sldId id="276" r:id="rId22"/>
    <p:sldId id="272" r:id="rId23"/>
    <p:sldId id="277" r:id="rId2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6876" autoAdjust="0"/>
  </p:normalViewPr>
  <p:slideViewPr>
    <p:cSldViewPr snapToGrid="0">
      <p:cViewPr varScale="1">
        <p:scale>
          <a:sx n="100" d="100"/>
          <a:sy n="100" d="100"/>
        </p:scale>
        <p:origin x="8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91337-887E-4559-907A-2F9A061150EF}" type="datetimeFigureOut">
              <a:rPr lang="zh-TW" altLang="en-US" smtClean="0"/>
              <a:t>2022/4/19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F0C02-F5E8-4B3E-A442-18D560EC5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649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/>
              <a:t>引用自 九如國小</a:t>
            </a:r>
            <a:r>
              <a:rPr lang="en-US" altLang="zh-TW" smtClean="0"/>
              <a:t>-</a:t>
            </a:r>
            <a:r>
              <a:rPr lang="zh-TW" altLang="en-US" smtClean="0"/>
              <a:t>謝哲智老師</a:t>
            </a:r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A665DA7-8165-4BEA-8B84-4F7EC1643267}" type="slidenum">
              <a:rPr lang="zh-TW" altLang="en-US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252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CCA92C0F-68A8-4FAF-82BA-97E848F10C48}" type="slidenum">
              <a:rPr lang="en-US" altLang="zh-TW" sz="1200"/>
              <a:pPr eaLnBrk="1" hangingPunct="1"/>
              <a:t>23</a:t>
            </a:fld>
            <a:endParaRPr lang="en-US" altLang="zh-TW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/>
              <a:t>國家安全需要所有人的共同努力  所以台灣的安全也要大家手牽手一起守護  有大人也有小孩  有我也有你</a:t>
            </a:r>
          </a:p>
        </p:txBody>
      </p:sp>
    </p:spTree>
    <p:extLst>
      <p:ext uri="{BB962C8B-B14F-4D97-AF65-F5344CB8AC3E}">
        <p14:creationId xmlns:p14="http://schemas.microsoft.com/office/powerpoint/2010/main" val="322888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996A-61E4-40E7-83B4-218817472AF0}" type="datetimeFigureOut">
              <a:rPr lang="zh-TW" altLang="en-US" smtClean="0"/>
              <a:t>2022/4/19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5035-509B-45FD-AC87-F2085F89FE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213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996A-61E4-40E7-83B4-218817472AF0}" type="datetimeFigureOut">
              <a:rPr lang="zh-TW" altLang="en-US" smtClean="0"/>
              <a:t>2022/4/19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5035-509B-45FD-AC87-F2085F89FE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86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996A-61E4-40E7-83B4-218817472AF0}" type="datetimeFigureOut">
              <a:rPr lang="zh-TW" altLang="en-US" smtClean="0"/>
              <a:t>2022/4/19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5035-509B-45FD-AC87-F2085F89FE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867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9D289-05F4-4B25-A8C3-7D6193EA441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2009286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9CF65-0F5C-4EB6-A714-5321C36422A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2305001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996A-61E4-40E7-83B4-218817472AF0}" type="datetimeFigureOut">
              <a:rPr lang="zh-TW" altLang="en-US" smtClean="0"/>
              <a:t>2022/4/19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5035-509B-45FD-AC87-F2085F89FE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47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996A-61E4-40E7-83B4-218817472AF0}" type="datetimeFigureOut">
              <a:rPr lang="zh-TW" altLang="en-US" smtClean="0"/>
              <a:t>2022/4/19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5035-509B-45FD-AC87-F2085F89FE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845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996A-61E4-40E7-83B4-218817472AF0}" type="datetimeFigureOut">
              <a:rPr lang="zh-TW" altLang="en-US" smtClean="0"/>
              <a:t>2022/4/19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5035-509B-45FD-AC87-F2085F89FE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454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996A-61E4-40E7-83B4-218817472AF0}" type="datetimeFigureOut">
              <a:rPr lang="zh-TW" altLang="en-US" smtClean="0"/>
              <a:t>2022/4/19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5035-509B-45FD-AC87-F2085F89FE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11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996A-61E4-40E7-83B4-218817472AF0}" type="datetimeFigureOut">
              <a:rPr lang="zh-TW" altLang="en-US" smtClean="0"/>
              <a:t>2022/4/19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5035-509B-45FD-AC87-F2085F89FE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5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996A-61E4-40E7-83B4-218817472AF0}" type="datetimeFigureOut">
              <a:rPr lang="zh-TW" altLang="en-US" smtClean="0"/>
              <a:t>2022/4/19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5035-509B-45FD-AC87-F2085F89FE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71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996A-61E4-40E7-83B4-218817472AF0}" type="datetimeFigureOut">
              <a:rPr lang="zh-TW" altLang="en-US" smtClean="0"/>
              <a:t>2022/4/19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5035-509B-45FD-AC87-F2085F89FE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0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996A-61E4-40E7-83B4-218817472AF0}" type="datetimeFigureOut">
              <a:rPr lang="zh-TW" altLang="en-US" smtClean="0"/>
              <a:t>2022/4/19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5035-509B-45FD-AC87-F2085F89FE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2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A996A-61E4-40E7-83B4-218817472AF0}" type="datetimeFigureOut">
              <a:rPr lang="zh-TW" altLang="en-US" smtClean="0"/>
              <a:t>2022/4/19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45035-509B-45FD-AC87-F2085F89FE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728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hyperlink" Target="http://tw.wrs.yahoo.com/_ylt=A8tUxweBqrBEFMwAyV9t1gt./SIG=1jj3n8pfs/EXP=1152515073/**http:/tw.search.yahoo.com/search/images/view?back=http%3A%2F%2Ftw.search.yahoo.com%2Fsearch%2Fimages%3Fp%3D%25E5%258F%25B0%25E7%2581%25A3%25E5%259C%25B0%25E5%259C%2596%26ei%3DUTF-8%26fl%3D0%26meta%3Dvc%253D%26fr%3Dfp-tab-web-t%26b%3D201&amp;w=360&amp;h=360&amp;imgurl=gotaitung.myweb.hinet.net%2Feeyee72%2Ftaiwan%2FCopy_of_.jpg&amp;rurl=http%3A%2F%2Fgotaitung.myweb.hinet.net%2Feeyee72%2Ftaiwan&amp;size=27.7kB&amp;name=Copy_of_.jpg&amp;p=%E5%8F%B0%E7%81%A3%E5%9C%B0%E5%9C%96&amp;type=jpeg&amp;no=209&amp;tt=7,325&amp;ei=UTF-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11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全民國防</a:t>
            </a:r>
            <a:endParaRPr lang="zh-TW" altLang="en-US" sz="11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49" y="2434121"/>
            <a:ext cx="1942213" cy="282367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058" y="2216002"/>
            <a:ext cx="3041798" cy="304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16275" y="2492376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5400">
                <a:ea typeface="華康POP1體W5" pitchFamily="81" charset="-120"/>
              </a:rPr>
              <a:t>我們如何保護</a:t>
            </a:r>
            <a:br>
              <a:rPr lang="zh-TW" altLang="en-US" sz="5400">
                <a:ea typeface="華康POP1體W5" pitchFamily="81" charset="-120"/>
              </a:rPr>
            </a:br>
            <a:r>
              <a:rPr lang="zh-TW" altLang="en-US" sz="5400">
                <a:ea typeface="華康POP1體W5" pitchFamily="81" charset="-120"/>
              </a:rPr>
              <a:t>國家安全？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45" y="1733106"/>
            <a:ext cx="2662077" cy="38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8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FF56E0D-15A6-4288-8BF8-C2E15B4B514F}" type="slidenum">
              <a:rPr lang="en-US" altLang="zh-TW" sz="1400"/>
              <a:pPr eaLnBrk="1" hangingPunct="1"/>
              <a:t>11</a:t>
            </a:fld>
            <a:endParaRPr lang="en-US" altLang="zh-TW" sz="1400"/>
          </a:p>
        </p:txBody>
      </p:sp>
      <p:sp>
        <p:nvSpPr>
          <p:cNvPr id="268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9216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你可以做甚麼</a:t>
            </a:r>
            <a:r>
              <a:rPr lang="en-US" altLang="zh-TW" sz="5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pic>
        <p:nvPicPr>
          <p:cNvPr id="2689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282" y="2143919"/>
            <a:ext cx="5041900" cy="3743325"/>
          </a:xfrm>
          <a:prstGeom prst="rect">
            <a:avLst/>
          </a:prstGeom>
          <a:solidFill>
            <a:srgbClr val="F7D5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9039" name="AutoShape 15"/>
          <p:cNvSpPr>
            <a:spLocks noChangeArrowheads="1"/>
          </p:cNvSpPr>
          <p:nvPr/>
        </p:nvSpPr>
        <p:spPr bwMode="auto">
          <a:xfrm>
            <a:off x="1230394" y="4409033"/>
            <a:ext cx="3033262" cy="1307805"/>
          </a:xfrm>
          <a:prstGeom prst="wedgeRoundRectCallout">
            <a:avLst>
              <a:gd name="adj1" fmla="val 60085"/>
              <a:gd name="adj2" fmla="val -128031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我是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女生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不能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幫忙吧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2689040" name="AutoShape 16"/>
          <p:cNvSpPr>
            <a:spLocks noChangeArrowheads="1"/>
          </p:cNvSpPr>
          <p:nvPr/>
        </p:nvSpPr>
        <p:spPr bwMode="auto">
          <a:xfrm>
            <a:off x="8984512" y="2026962"/>
            <a:ext cx="2466754" cy="1800760"/>
          </a:xfrm>
          <a:prstGeom prst="wedgeRoundRectCallout">
            <a:avLst>
              <a:gd name="adj1" fmla="val -98959"/>
              <a:gd name="adj2" fmla="val -3381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我還是學生，不會叫我去當阿兵哥吧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2689043" name="AutoShape 19"/>
          <p:cNvSpPr>
            <a:spLocks noChangeArrowheads="1"/>
          </p:cNvSpPr>
          <p:nvPr/>
        </p:nvSpPr>
        <p:spPr bwMode="auto">
          <a:xfrm>
            <a:off x="8257732" y="4238627"/>
            <a:ext cx="3096068" cy="1209786"/>
          </a:xfrm>
          <a:prstGeom prst="wedgeEllipseCallout">
            <a:avLst>
              <a:gd name="adj1" fmla="val -63236"/>
              <a:gd name="adj2" fmla="val -124256"/>
            </a:avLst>
          </a:prstGeom>
          <a:solidFill>
            <a:srgbClr val="FFFFCC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要打仗了嗎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2689044" name="AutoShape 20"/>
          <p:cNvSpPr>
            <a:spLocks noChangeArrowheads="1"/>
          </p:cNvSpPr>
          <p:nvPr/>
        </p:nvSpPr>
        <p:spPr bwMode="auto">
          <a:xfrm>
            <a:off x="138222" y="1935164"/>
            <a:ext cx="3710763" cy="2303463"/>
          </a:xfrm>
          <a:prstGeom prst="cloudCallout">
            <a:avLst>
              <a:gd name="adj1" fmla="val 64676"/>
              <a:gd name="adj2" fmla="val 5712"/>
            </a:avLst>
          </a:prstGeom>
          <a:solidFill>
            <a:srgbClr val="F7D5F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我還沒交男朋友，結婚、生小孩ㄟ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891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8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8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8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8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8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8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8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8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9026" grpId="0"/>
      <p:bldP spid="2689039" grpId="0" animBg="1"/>
      <p:bldP spid="2689040" grpId="0" animBg="1"/>
      <p:bldP spid="2689043" grpId="0" animBg="1"/>
      <p:bldP spid="26890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279650" y="3358104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5400" dirty="0">
                <a:ea typeface="華康POP1體W5" pitchFamily="81" charset="-120"/>
              </a:rPr>
              <a:t>多看新聞，</a:t>
            </a:r>
            <a:br>
              <a:rPr lang="zh-TW" altLang="en-US" sz="5400" dirty="0">
                <a:ea typeface="華康POP1體W5" pitchFamily="81" charset="-120"/>
              </a:rPr>
            </a:br>
            <a:r>
              <a:rPr lang="zh-TW" altLang="en-US" sz="5400" dirty="0">
                <a:ea typeface="華康POP1體W5" pitchFamily="81" charset="-120"/>
              </a:rPr>
              <a:t>了解國家發生的事</a:t>
            </a:r>
            <a:r>
              <a:rPr lang="en-US" altLang="zh-TW" sz="5400" dirty="0">
                <a:ea typeface="華康POP1體W5" pitchFamily="81" charset="-120"/>
              </a:rPr>
              <a:t>,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2279650" y="4527219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400" dirty="0">
                <a:solidFill>
                  <a:schemeClr val="tx2"/>
                </a:solidFill>
                <a:ea typeface="華康POP1體W5" pitchFamily="81" charset="-120"/>
              </a:rPr>
              <a:t>培養</a:t>
            </a:r>
            <a:r>
              <a:rPr lang="zh-TW" altLang="en-US" sz="5400" dirty="0">
                <a:solidFill>
                  <a:srgbClr val="FF0000"/>
                </a:solidFill>
                <a:ea typeface="華康POP1體W5" pitchFamily="81" charset="-120"/>
              </a:rPr>
              <a:t>國家危機意識</a:t>
            </a:r>
            <a:endParaRPr kumimoji="0" lang="zh-TW" altLang="en-US" sz="5400" dirty="0">
              <a:solidFill>
                <a:srgbClr val="FF0000"/>
              </a:solidFill>
              <a:ea typeface="華康POP1體W5" pitchFamily="81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68" y="712680"/>
            <a:ext cx="2528482" cy="252848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95" y="712680"/>
            <a:ext cx="2879724" cy="287972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39" y="1176229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AutoShape 3"/>
          <p:cNvSpPr>
            <a:spLocks noChangeArrowheads="1"/>
          </p:cNvSpPr>
          <p:nvPr/>
        </p:nvSpPr>
        <p:spPr bwMode="auto">
          <a:xfrm>
            <a:off x="1844453" y="659220"/>
            <a:ext cx="8934893" cy="606055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200" dirty="0" smtClean="0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rPr>
              <a:t>參加</a:t>
            </a:r>
            <a:r>
              <a:rPr lang="zh-TW" altLang="en-US" sz="3200" dirty="0" smtClean="0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rPr>
              <a:t>防震</a:t>
            </a:r>
            <a:r>
              <a:rPr lang="en-US" altLang="zh-TW" sz="3200" dirty="0" smtClean="0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rPr>
              <a:t>/</a:t>
            </a:r>
            <a:r>
              <a:rPr lang="zh-TW" altLang="en-US" sz="3200" dirty="0" smtClean="0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rPr>
              <a:t>防災演練</a:t>
            </a:r>
            <a:endParaRPr lang="zh-TW" altLang="en-US" sz="3200" dirty="0">
              <a:solidFill>
                <a:srgbClr val="FFFF00"/>
              </a:solidFill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44" y="1524805"/>
            <a:ext cx="3530769" cy="233020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44" y="4049424"/>
            <a:ext cx="3555827" cy="236912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899" y="1663671"/>
            <a:ext cx="3744915" cy="219133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898" y="4131108"/>
            <a:ext cx="3744915" cy="228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48201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749239" y="196851"/>
            <a:ext cx="4143375" cy="10715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射擊</a:t>
            </a:r>
            <a:r>
              <a:rPr lang="zh-TW" altLang="en-US" sz="48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體驗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85" y="1656309"/>
            <a:ext cx="3335482" cy="444730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58" y="889460"/>
            <a:ext cx="5414356" cy="40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63863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755552" y="233916"/>
            <a:ext cx="3786187" cy="9243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8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元旦升旗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871537"/>
            <a:ext cx="5440680" cy="324400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19" y="3300153"/>
            <a:ext cx="6051665" cy="340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8029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667500" y="142876"/>
            <a:ext cx="3786188" cy="1071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8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營區參訪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41152" y="1214439"/>
            <a:ext cx="5606755" cy="1496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 smtClean="0">
                <a:solidFill>
                  <a:schemeClr val="accent1">
                    <a:lumMod val="75000"/>
                  </a:schemeClr>
                </a:solidFill>
                <a:ea typeface="華康POP1體W5" pitchFamily="81" charset="-120"/>
              </a:rPr>
              <a:t>參觀營區，</a:t>
            </a:r>
            <a:br>
              <a:rPr lang="zh-TW" altLang="en-US" sz="5400" dirty="0" smtClean="0">
                <a:solidFill>
                  <a:schemeClr val="accent1">
                    <a:lumMod val="75000"/>
                  </a:schemeClr>
                </a:solidFill>
                <a:ea typeface="華康POP1體W5" pitchFamily="81" charset="-120"/>
              </a:rPr>
            </a:br>
            <a:r>
              <a:rPr lang="zh-TW" altLang="en-US" sz="5400" dirty="0" smtClean="0">
                <a:solidFill>
                  <a:schemeClr val="accent1">
                    <a:lumMod val="75000"/>
                  </a:schemeClr>
                </a:solidFill>
                <a:ea typeface="華康POP1體W5" pitchFamily="81" charset="-120"/>
              </a:rPr>
              <a:t>了解國軍在做什麼</a:t>
            </a:r>
            <a:endParaRPr lang="zh-TW" altLang="en-US" sz="5400" dirty="0">
              <a:solidFill>
                <a:schemeClr val="accent1">
                  <a:lumMod val="75000"/>
                </a:schemeClr>
              </a:solidFill>
              <a:ea typeface="華康POP1體W5" pitchFamily="81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1" y="2943756"/>
            <a:ext cx="5052454" cy="378763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07" y="1580771"/>
            <a:ext cx="5531425" cy="414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73381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895600" y="2420939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5400">
                <a:ea typeface="華康POP1體W5" pitchFamily="81" charset="-120"/>
              </a:rPr>
              <a:t>等我長大後</a:t>
            </a:r>
            <a:r>
              <a:rPr lang="en-US" altLang="zh-TW" sz="5400">
                <a:ea typeface="華康POP1體W5" pitchFamily="81" charset="-120"/>
              </a:rPr>
              <a:t>…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88" y="1318436"/>
            <a:ext cx="2632824" cy="382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9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135188" y="620714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5400">
                <a:ea typeface="華康POP1體W5" pitchFamily="81" charset="-120"/>
              </a:rPr>
              <a:t>國軍</a:t>
            </a:r>
            <a:r>
              <a:rPr lang="en-US" altLang="zh-TW" sz="5400">
                <a:ea typeface="華康POP1體W5" pitchFamily="81" charset="-120"/>
              </a:rPr>
              <a:t>-</a:t>
            </a:r>
            <a:r>
              <a:rPr lang="zh-TW" altLang="en-US" sz="5400">
                <a:ea typeface="華康POP1體W5" pitchFamily="81" charset="-120"/>
              </a:rPr>
              <a:t>阿兵哥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553869" y="2256632"/>
            <a:ext cx="2303463" cy="863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dirty="0"/>
              <a:t>陸軍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5553868" y="3495676"/>
            <a:ext cx="2303463" cy="863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/>
              <a:t>海軍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5603487" y="4676315"/>
            <a:ext cx="2303463" cy="863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/>
              <a:t>空軍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145" y="1616907"/>
            <a:ext cx="2662077" cy="38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2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6" grpId="0" animBg="1"/>
      <p:bldP spid="174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470298" y="1197644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5400" dirty="0">
                <a:ea typeface="華康POP1體W5" pitchFamily="81" charset="-120"/>
              </a:rPr>
              <a:t>男生未來是徵兵制喔！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470298" y="3095257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400" dirty="0">
                <a:solidFill>
                  <a:schemeClr val="tx2"/>
                </a:solidFill>
                <a:ea typeface="華康POP1體W5" pitchFamily="81" charset="-120"/>
              </a:rPr>
              <a:t>女生也可以當兵！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447" y="2237267"/>
            <a:ext cx="2771553" cy="277155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7" y="2076451"/>
            <a:ext cx="2006002" cy="291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1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503613" y="549275"/>
            <a:ext cx="6121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dist" eaLnBrk="1" hangingPunct="1">
              <a:spcBef>
                <a:spcPct val="50000"/>
              </a:spcBef>
            </a:pPr>
            <a:endParaRPr lang="zh-TW" altLang="zh-TW" sz="6600">
              <a:solidFill>
                <a:srgbClr val="3333CC"/>
              </a:solidFill>
              <a:ea typeface="華康隸書體W7" pitchFamily="65" charset="-120"/>
            </a:endParaRPr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2515425" y="816520"/>
            <a:ext cx="7526338" cy="1006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什麼是國家</a:t>
            </a:r>
          </a:p>
        </p:txBody>
      </p:sp>
      <p:grpSp>
        <p:nvGrpSpPr>
          <p:cNvPr id="27653" name="Group 417"/>
          <p:cNvGrpSpPr>
            <a:grpSpLocks/>
          </p:cNvGrpSpPr>
          <p:nvPr/>
        </p:nvGrpSpPr>
        <p:grpSpPr bwMode="auto">
          <a:xfrm>
            <a:off x="2867543" y="3124606"/>
            <a:ext cx="6315075" cy="2108200"/>
            <a:chOff x="1397" y="2417"/>
            <a:chExt cx="3384" cy="1080"/>
          </a:xfrm>
        </p:grpSpPr>
        <p:grpSp>
          <p:nvGrpSpPr>
            <p:cNvPr id="27655" name="Group 49"/>
            <p:cNvGrpSpPr>
              <a:grpSpLocks/>
            </p:cNvGrpSpPr>
            <p:nvPr/>
          </p:nvGrpSpPr>
          <p:grpSpPr bwMode="auto">
            <a:xfrm>
              <a:off x="1397" y="2417"/>
              <a:ext cx="3384" cy="1080"/>
              <a:chOff x="3604" y="7289"/>
              <a:chExt cx="8460" cy="2700"/>
            </a:xfrm>
          </p:grpSpPr>
          <p:grpSp>
            <p:nvGrpSpPr>
              <p:cNvPr id="27692" name="Group 50"/>
              <p:cNvGrpSpPr>
                <a:grpSpLocks/>
              </p:cNvGrpSpPr>
              <p:nvPr/>
            </p:nvGrpSpPr>
            <p:grpSpPr bwMode="auto">
              <a:xfrm>
                <a:off x="7575" y="8355"/>
                <a:ext cx="2067" cy="1634"/>
                <a:chOff x="7020" y="4860"/>
                <a:chExt cx="4309" cy="4140"/>
              </a:xfrm>
            </p:grpSpPr>
            <p:grpSp>
              <p:nvGrpSpPr>
                <p:cNvPr id="27800" name="Group 51"/>
                <p:cNvGrpSpPr>
                  <a:grpSpLocks/>
                </p:cNvGrpSpPr>
                <p:nvPr/>
              </p:nvGrpSpPr>
              <p:grpSpPr bwMode="auto">
                <a:xfrm>
                  <a:off x="8640" y="48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27835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7836" name="Freeform 53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837" name="Freeform 54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838" name="Freeform 55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10800000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7801" name="Line 56"/>
                <p:cNvSpPr>
                  <a:spLocks noChangeShapeType="1"/>
                </p:cNvSpPr>
                <p:nvPr/>
              </p:nvSpPr>
              <p:spPr bwMode="auto">
                <a:xfrm>
                  <a:off x="882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802" name="Line 57"/>
                <p:cNvSpPr>
                  <a:spLocks noChangeShapeType="1"/>
                </p:cNvSpPr>
                <p:nvPr/>
              </p:nvSpPr>
              <p:spPr bwMode="auto">
                <a:xfrm>
                  <a:off x="900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803" name="Line 58"/>
                <p:cNvSpPr>
                  <a:spLocks noChangeShapeType="1"/>
                </p:cNvSpPr>
                <p:nvPr/>
              </p:nvSpPr>
              <p:spPr bwMode="auto">
                <a:xfrm>
                  <a:off x="93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804" name="Line 59"/>
                <p:cNvSpPr>
                  <a:spLocks noChangeShapeType="1"/>
                </p:cNvSpPr>
                <p:nvPr/>
              </p:nvSpPr>
              <p:spPr bwMode="auto">
                <a:xfrm>
                  <a:off x="954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805" name="Oval 60"/>
                <p:cNvSpPr>
                  <a:spLocks noChangeArrowheads="1"/>
                </p:cNvSpPr>
                <p:nvPr/>
              </p:nvSpPr>
              <p:spPr bwMode="auto">
                <a:xfrm>
                  <a:off x="82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806" name="Oval 61"/>
                <p:cNvSpPr>
                  <a:spLocks noChangeArrowheads="1"/>
                </p:cNvSpPr>
                <p:nvPr/>
              </p:nvSpPr>
              <p:spPr bwMode="auto">
                <a:xfrm>
                  <a:off x="91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7807" name="Group 62"/>
                <p:cNvGrpSpPr>
                  <a:grpSpLocks/>
                </p:cNvGrpSpPr>
                <p:nvPr/>
              </p:nvGrpSpPr>
              <p:grpSpPr bwMode="auto">
                <a:xfrm>
                  <a:off x="10080" y="5580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27831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27833" name="Line 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7834" name="Line 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27832" name="Freeform 66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7808" name="Group 67"/>
                <p:cNvGrpSpPr>
                  <a:grpSpLocks/>
                </p:cNvGrpSpPr>
                <p:nvPr/>
              </p:nvGrpSpPr>
              <p:grpSpPr bwMode="auto">
                <a:xfrm rot="20970257" flipH="1">
                  <a:off x="7020" y="5685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27827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27829" name="Line 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7830" name="Line 7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27828" name="Freeform 71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7809" name="Group 72"/>
                <p:cNvGrpSpPr>
                  <a:grpSpLocks/>
                </p:cNvGrpSpPr>
                <p:nvPr/>
              </p:nvGrpSpPr>
              <p:grpSpPr bwMode="auto">
                <a:xfrm>
                  <a:off x="8910" y="4950"/>
                  <a:ext cx="720" cy="180"/>
                  <a:chOff x="4140" y="1620"/>
                  <a:chExt cx="1080" cy="180"/>
                </a:xfrm>
              </p:grpSpPr>
              <p:sp>
                <p:nvSpPr>
                  <p:cNvPr id="27821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822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823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824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825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826" name="Line 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7810" name="Group 79"/>
                <p:cNvGrpSpPr>
                  <a:grpSpLocks/>
                </p:cNvGrpSpPr>
                <p:nvPr/>
              </p:nvGrpSpPr>
              <p:grpSpPr bwMode="auto">
                <a:xfrm>
                  <a:off x="8280" y="6120"/>
                  <a:ext cx="1800" cy="1260"/>
                  <a:chOff x="7740" y="5580"/>
                  <a:chExt cx="2700" cy="1800"/>
                </a:xfrm>
              </p:grpSpPr>
              <p:sp>
                <p:nvSpPr>
                  <p:cNvPr id="27814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815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816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828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817" name="Line 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0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818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990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819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4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820" name="Line 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40" y="5580"/>
                    <a:ext cx="27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7811" name="Group 87"/>
                <p:cNvGrpSpPr>
                  <a:grpSpLocks/>
                </p:cNvGrpSpPr>
                <p:nvPr/>
              </p:nvGrpSpPr>
              <p:grpSpPr bwMode="auto">
                <a:xfrm>
                  <a:off x="8640" y="7380"/>
                  <a:ext cx="1080" cy="720"/>
                  <a:chOff x="8280" y="7380"/>
                  <a:chExt cx="1620" cy="720"/>
                </a:xfrm>
              </p:grpSpPr>
              <p:sp>
                <p:nvSpPr>
                  <p:cNvPr id="27812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8280" y="7380"/>
                    <a:ext cx="1620" cy="720"/>
                  </a:xfrm>
                  <a:prstGeom prst="rect">
                    <a:avLst/>
                  </a:prstGeom>
                  <a:solidFill>
                    <a:srgbClr val="000080"/>
                  </a:solidFill>
                  <a:ln w="15875">
                    <a:solidFill>
                      <a:srgbClr val="000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7813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9000" y="774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7693" name="Group 90"/>
              <p:cNvGrpSpPr>
                <a:grpSpLocks/>
              </p:cNvGrpSpPr>
              <p:nvPr/>
            </p:nvGrpSpPr>
            <p:grpSpPr bwMode="auto">
              <a:xfrm>
                <a:off x="9474" y="7289"/>
                <a:ext cx="2590" cy="2700"/>
                <a:chOff x="3780" y="3060"/>
                <a:chExt cx="3675" cy="4140"/>
              </a:xfrm>
            </p:grpSpPr>
            <p:grpSp>
              <p:nvGrpSpPr>
                <p:cNvPr id="27762" name="Group 91"/>
                <p:cNvGrpSpPr>
                  <a:grpSpLocks/>
                </p:cNvGrpSpPr>
                <p:nvPr/>
              </p:nvGrpSpPr>
              <p:grpSpPr bwMode="auto">
                <a:xfrm>
                  <a:off x="5040" y="30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27796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7797" name="Freeform 93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798" name="Freeform 94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799" name="Freeform 95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10800000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7763" name="Line 96"/>
                <p:cNvSpPr>
                  <a:spLocks noChangeShapeType="1"/>
                </p:cNvSpPr>
                <p:nvPr/>
              </p:nvSpPr>
              <p:spPr bwMode="auto">
                <a:xfrm>
                  <a:off x="5220" y="63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764" name="Line 97"/>
                <p:cNvSpPr>
                  <a:spLocks noChangeShapeType="1"/>
                </p:cNvSpPr>
                <p:nvPr/>
              </p:nvSpPr>
              <p:spPr bwMode="auto">
                <a:xfrm>
                  <a:off x="5400" y="63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765" name="Line 98"/>
                <p:cNvSpPr>
                  <a:spLocks noChangeShapeType="1"/>
                </p:cNvSpPr>
                <p:nvPr/>
              </p:nvSpPr>
              <p:spPr bwMode="auto">
                <a:xfrm>
                  <a:off x="5760" y="63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766" name="Line 99"/>
                <p:cNvSpPr>
                  <a:spLocks noChangeShapeType="1"/>
                </p:cNvSpPr>
                <p:nvPr/>
              </p:nvSpPr>
              <p:spPr bwMode="auto">
                <a:xfrm>
                  <a:off x="5940" y="63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767" name="Oval 100"/>
                <p:cNvSpPr>
                  <a:spLocks noChangeArrowheads="1"/>
                </p:cNvSpPr>
                <p:nvPr/>
              </p:nvSpPr>
              <p:spPr bwMode="auto">
                <a:xfrm>
                  <a:off x="4680" y="70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768" name="Oval 101"/>
                <p:cNvSpPr>
                  <a:spLocks noChangeArrowheads="1"/>
                </p:cNvSpPr>
                <p:nvPr/>
              </p:nvSpPr>
              <p:spPr bwMode="auto">
                <a:xfrm>
                  <a:off x="5580" y="70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7769" name="Group 102"/>
                <p:cNvGrpSpPr>
                  <a:grpSpLocks/>
                </p:cNvGrpSpPr>
                <p:nvPr/>
              </p:nvGrpSpPr>
              <p:grpSpPr bwMode="auto">
                <a:xfrm rot="3730764">
                  <a:off x="6433" y="4547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27792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27794" name="Line 10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7795" name="Line 10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27793" name="Freeform 106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10800000" vert="eaVert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7770" name="Group 107"/>
                <p:cNvGrpSpPr>
                  <a:grpSpLocks/>
                </p:cNvGrpSpPr>
                <p:nvPr/>
              </p:nvGrpSpPr>
              <p:grpSpPr bwMode="auto">
                <a:xfrm rot="17464581" flipH="1">
                  <a:off x="3553" y="4547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27788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27790" name="Line 10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7791" name="Line 1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27789" name="Freeform 111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7771" name="Group 112"/>
                <p:cNvGrpSpPr>
                  <a:grpSpLocks/>
                </p:cNvGrpSpPr>
                <p:nvPr/>
              </p:nvGrpSpPr>
              <p:grpSpPr bwMode="auto">
                <a:xfrm>
                  <a:off x="4680" y="4320"/>
                  <a:ext cx="1800" cy="1260"/>
                  <a:chOff x="7740" y="5580"/>
                  <a:chExt cx="2700" cy="1800"/>
                </a:xfrm>
              </p:grpSpPr>
              <p:sp>
                <p:nvSpPr>
                  <p:cNvPr id="27781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782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783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828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784" name="Line 1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0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785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990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786" name="Line 1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4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787" name="Line 1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40" y="5580"/>
                    <a:ext cx="27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7772" name="Group 120"/>
                <p:cNvGrpSpPr>
                  <a:grpSpLocks/>
                </p:cNvGrpSpPr>
                <p:nvPr/>
              </p:nvGrpSpPr>
              <p:grpSpPr bwMode="auto">
                <a:xfrm>
                  <a:off x="5040" y="5580"/>
                  <a:ext cx="1080" cy="1440"/>
                  <a:chOff x="8280" y="7380"/>
                  <a:chExt cx="1620" cy="720"/>
                </a:xfrm>
              </p:grpSpPr>
              <p:sp>
                <p:nvSpPr>
                  <p:cNvPr id="27779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8280" y="7380"/>
                    <a:ext cx="1620" cy="720"/>
                  </a:xfrm>
                  <a:prstGeom prst="rect">
                    <a:avLst/>
                  </a:prstGeom>
                  <a:solidFill>
                    <a:srgbClr val="000080"/>
                  </a:solidFill>
                  <a:ln w="15875">
                    <a:solidFill>
                      <a:srgbClr val="000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7780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9000" y="774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773" name="Group 123"/>
                <p:cNvGrpSpPr>
                  <a:grpSpLocks/>
                </p:cNvGrpSpPr>
                <p:nvPr/>
              </p:nvGrpSpPr>
              <p:grpSpPr bwMode="auto">
                <a:xfrm>
                  <a:off x="5040" y="3060"/>
                  <a:ext cx="1200" cy="465"/>
                  <a:chOff x="8820" y="4395"/>
                  <a:chExt cx="1200" cy="465"/>
                </a:xfrm>
              </p:grpSpPr>
              <p:sp>
                <p:nvSpPr>
                  <p:cNvPr id="27777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8940" y="4395"/>
                    <a:ext cx="10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7778" name="Oval 125"/>
                  <p:cNvSpPr>
                    <a:spLocks noChangeArrowheads="1"/>
                  </p:cNvSpPr>
                  <p:nvPr/>
                </p:nvSpPr>
                <p:spPr bwMode="auto">
                  <a:xfrm rot="703413">
                    <a:off x="8820" y="4500"/>
                    <a:ext cx="180" cy="3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774" name="Group 126"/>
                <p:cNvGrpSpPr>
                  <a:grpSpLocks/>
                </p:cNvGrpSpPr>
                <p:nvPr/>
              </p:nvGrpSpPr>
              <p:grpSpPr bwMode="auto">
                <a:xfrm>
                  <a:off x="5400" y="3780"/>
                  <a:ext cx="540" cy="180"/>
                  <a:chOff x="8460" y="5940"/>
                  <a:chExt cx="540" cy="180"/>
                </a:xfrm>
              </p:grpSpPr>
              <p:sp>
                <p:nvSpPr>
                  <p:cNvPr id="27775" name="Line 127"/>
                  <p:cNvSpPr>
                    <a:spLocks noChangeShapeType="1"/>
                  </p:cNvSpPr>
                  <p:nvPr/>
                </p:nvSpPr>
                <p:spPr bwMode="auto">
                  <a:xfrm rot="2265785" flipH="1">
                    <a:off x="8460" y="594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776" name="Line 128"/>
                  <p:cNvSpPr>
                    <a:spLocks noChangeShapeType="1"/>
                  </p:cNvSpPr>
                  <p:nvPr/>
                </p:nvSpPr>
                <p:spPr bwMode="auto">
                  <a:xfrm rot="-2265785">
                    <a:off x="8820" y="594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27694" name="Group 129"/>
              <p:cNvGrpSpPr>
                <a:grpSpLocks/>
              </p:cNvGrpSpPr>
              <p:nvPr/>
            </p:nvGrpSpPr>
            <p:grpSpPr bwMode="auto">
              <a:xfrm>
                <a:off x="3604" y="7431"/>
                <a:ext cx="2511" cy="2558"/>
                <a:chOff x="2340" y="3960"/>
                <a:chExt cx="5235" cy="6480"/>
              </a:xfrm>
            </p:grpSpPr>
            <p:grpSp>
              <p:nvGrpSpPr>
                <p:cNvPr id="27695" name="Group 130"/>
                <p:cNvGrpSpPr>
                  <a:grpSpLocks/>
                </p:cNvGrpSpPr>
                <p:nvPr/>
              </p:nvGrpSpPr>
              <p:grpSpPr bwMode="auto">
                <a:xfrm>
                  <a:off x="4320" y="39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27758" name="Oval 131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7759" name="Freeform 132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760" name="Freeform 133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761" name="Freeform 134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10800000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7696" name="Group 135"/>
                <p:cNvGrpSpPr>
                  <a:grpSpLocks/>
                </p:cNvGrpSpPr>
                <p:nvPr/>
              </p:nvGrpSpPr>
              <p:grpSpPr bwMode="auto">
                <a:xfrm>
                  <a:off x="3960" y="9540"/>
                  <a:ext cx="1980" cy="900"/>
                  <a:chOff x="6480" y="9540"/>
                  <a:chExt cx="1980" cy="900"/>
                </a:xfrm>
              </p:grpSpPr>
              <p:sp>
                <p:nvSpPr>
                  <p:cNvPr id="27752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70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753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720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754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755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756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648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7757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697" name="Group 142"/>
                <p:cNvGrpSpPr>
                  <a:grpSpLocks/>
                </p:cNvGrpSpPr>
                <p:nvPr/>
              </p:nvGrpSpPr>
              <p:grpSpPr bwMode="auto">
                <a:xfrm rot="910168">
                  <a:off x="630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27748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27750" name="Line 144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7751" name="Line 145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27749" name="Freeform 146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10800000" vert="eaVert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7698" name="Group 147"/>
                <p:cNvGrpSpPr>
                  <a:grpSpLocks/>
                </p:cNvGrpSpPr>
                <p:nvPr/>
              </p:nvGrpSpPr>
              <p:grpSpPr bwMode="auto">
                <a:xfrm>
                  <a:off x="4500" y="5220"/>
                  <a:ext cx="900" cy="285"/>
                  <a:chOff x="7200" y="4500"/>
                  <a:chExt cx="900" cy="285"/>
                </a:xfrm>
              </p:grpSpPr>
              <p:sp>
                <p:nvSpPr>
                  <p:cNvPr id="27743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720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7744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738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7745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460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7746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774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7747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699" name="Group 153"/>
                <p:cNvGrpSpPr>
                  <a:grpSpLocks/>
                </p:cNvGrpSpPr>
                <p:nvPr/>
              </p:nvGrpSpPr>
              <p:grpSpPr bwMode="auto">
                <a:xfrm rot="762249" flipH="1">
                  <a:off x="3750" y="423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27737" name="Group 154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27741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7742" name="Freeform 156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27738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27739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7740" name="Freeform 159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27700" name="Group 160"/>
                <p:cNvGrpSpPr>
                  <a:grpSpLocks/>
                </p:cNvGrpSpPr>
                <p:nvPr/>
              </p:nvGrpSpPr>
              <p:grpSpPr bwMode="auto">
                <a:xfrm>
                  <a:off x="3420" y="5400"/>
                  <a:ext cx="3060" cy="1620"/>
                  <a:chOff x="7380" y="7200"/>
                  <a:chExt cx="2160" cy="1260"/>
                </a:xfrm>
              </p:grpSpPr>
              <p:grpSp>
                <p:nvGrpSpPr>
                  <p:cNvPr id="27721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738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27732" name="Line 16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7733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7734" name="Line 1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7735" name="Line 1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7736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27722" name="Group 167"/>
                  <p:cNvGrpSpPr>
                    <a:grpSpLocks/>
                  </p:cNvGrpSpPr>
                  <p:nvPr/>
                </p:nvGrpSpPr>
                <p:grpSpPr bwMode="auto">
                  <a:xfrm flipH="1">
                    <a:off x="846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27727" name="Line 16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7728" name="Line 1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7729" name="Line 17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7730" name="Line 1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7731" name="Line 1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27723" name="Group 173"/>
                  <p:cNvGrpSpPr>
                    <a:grpSpLocks/>
                  </p:cNvGrpSpPr>
                  <p:nvPr/>
                </p:nvGrpSpPr>
                <p:grpSpPr bwMode="auto">
                  <a:xfrm>
                    <a:off x="7920" y="7200"/>
                    <a:ext cx="1080" cy="180"/>
                    <a:chOff x="7920" y="7200"/>
                    <a:chExt cx="1080" cy="180"/>
                  </a:xfrm>
                </p:grpSpPr>
                <p:sp>
                  <p:nvSpPr>
                    <p:cNvPr id="27724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7725" name="Line 1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7726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8100" y="7200"/>
                      <a:ext cx="720" cy="180"/>
                    </a:xfrm>
                    <a:custGeom>
                      <a:avLst/>
                      <a:gdLst>
                        <a:gd name="T0" fmla="*/ 720 w 720"/>
                        <a:gd name="T1" fmla="*/ 0 h 180"/>
                        <a:gd name="T2" fmla="*/ 360 w 720"/>
                        <a:gd name="T3" fmla="*/ 180 h 180"/>
                        <a:gd name="T4" fmla="*/ 0 w 720"/>
                        <a:gd name="T5" fmla="*/ 0 h 180"/>
                        <a:gd name="T6" fmla="*/ 0 60000 65536"/>
                        <a:gd name="T7" fmla="*/ 0 60000 65536"/>
                        <a:gd name="T8" fmla="*/ 0 60000 65536"/>
                        <a:gd name="T9" fmla="*/ 0 w 720"/>
                        <a:gd name="T10" fmla="*/ 0 h 180"/>
                        <a:gd name="T11" fmla="*/ 720 w 72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0" h="180">
                          <a:moveTo>
                            <a:pt x="720" y="0"/>
                          </a:moveTo>
                          <a:cubicBezTo>
                            <a:pt x="600" y="90"/>
                            <a:pt x="480" y="180"/>
                            <a:pt x="360" y="180"/>
                          </a:cubicBezTo>
                          <a:cubicBezTo>
                            <a:pt x="240" y="180"/>
                            <a:pt x="60" y="30"/>
                            <a:pt x="0" y="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27701" name="AutoShape 177"/>
                <p:cNvSpPr>
                  <a:spLocks noChangeArrowheads="1"/>
                </p:cNvSpPr>
                <p:nvPr/>
              </p:nvSpPr>
              <p:spPr bwMode="auto">
                <a:xfrm flipV="1">
                  <a:off x="3780" y="7020"/>
                  <a:ext cx="2340" cy="2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5 w 21600"/>
                    <a:gd name="T13" fmla="*/ 4500 h 21600"/>
                    <a:gd name="T14" fmla="*/ 17105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/>
                <a:lstStyle/>
                <a:p>
                  <a:endParaRPr lang="zh-TW" altLang="en-US"/>
                </a:p>
              </p:txBody>
            </p:sp>
            <p:grpSp>
              <p:nvGrpSpPr>
                <p:cNvPr id="27702" name="Group 178"/>
                <p:cNvGrpSpPr>
                  <a:grpSpLocks/>
                </p:cNvGrpSpPr>
                <p:nvPr/>
              </p:nvGrpSpPr>
              <p:grpSpPr bwMode="auto">
                <a:xfrm rot="20689832" flipH="1">
                  <a:off x="234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27717" name="Group 179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27719" name="Line 180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7720" name="Line 181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27718" name="Freeform 182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7703" name="Group 183"/>
                <p:cNvGrpSpPr>
                  <a:grpSpLocks/>
                </p:cNvGrpSpPr>
                <p:nvPr/>
              </p:nvGrpSpPr>
              <p:grpSpPr bwMode="auto">
                <a:xfrm>
                  <a:off x="4590" y="4053"/>
                  <a:ext cx="720" cy="180"/>
                  <a:chOff x="4140" y="1620"/>
                  <a:chExt cx="1080" cy="180"/>
                </a:xfrm>
              </p:grpSpPr>
              <p:sp>
                <p:nvSpPr>
                  <p:cNvPr id="27711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712" name="Line 1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713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714" name="Line 1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715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716" name="Line 1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7704" name="Group 190"/>
                <p:cNvGrpSpPr>
                  <a:grpSpLocks/>
                </p:cNvGrpSpPr>
                <p:nvPr/>
              </p:nvGrpSpPr>
              <p:grpSpPr bwMode="auto">
                <a:xfrm rot="-661169">
                  <a:off x="5550" y="426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27705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2770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7710" name="Freeform 193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27706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27707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7708" name="Freeform 196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  <p:grpSp>
          <p:nvGrpSpPr>
            <p:cNvPr id="27656" name="Group 197"/>
            <p:cNvGrpSpPr>
              <a:grpSpLocks/>
            </p:cNvGrpSpPr>
            <p:nvPr/>
          </p:nvGrpSpPr>
          <p:grpSpPr bwMode="auto">
            <a:xfrm>
              <a:off x="2336" y="2659"/>
              <a:ext cx="657" cy="829"/>
              <a:chOff x="3611" y="3750"/>
              <a:chExt cx="3424" cy="5250"/>
            </a:xfrm>
          </p:grpSpPr>
          <p:grpSp>
            <p:nvGrpSpPr>
              <p:cNvPr id="27657" name="Group 198"/>
              <p:cNvGrpSpPr>
                <a:grpSpLocks/>
              </p:cNvGrpSpPr>
              <p:nvPr/>
            </p:nvGrpSpPr>
            <p:grpSpPr bwMode="auto">
              <a:xfrm>
                <a:off x="4680" y="3780"/>
                <a:ext cx="1260" cy="1260"/>
                <a:chOff x="4680" y="3780"/>
                <a:chExt cx="1260" cy="1260"/>
              </a:xfrm>
            </p:grpSpPr>
            <p:sp>
              <p:nvSpPr>
                <p:cNvPr id="27688" name="Oval 199"/>
                <p:cNvSpPr>
                  <a:spLocks noChangeArrowheads="1"/>
                </p:cNvSpPr>
                <p:nvPr/>
              </p:nvSpPr>
              <p:spPr bwMode="auto">
                <a:xfrm>
                  <a:off x="4680" y="3780"/>
                  <a:ext cx="1260" cy="126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689" name="Freeform 200"/>
                <p:cNvSpPr>
                  <a:spLocks/>
                </p:cNvSpPr>
                <p:nvPr/>
              </p:nvSpPr>
              <p:spPr bwMode="auto">
                <a:xfrm>
                  <a:off x="486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690" name="Freeform 201"/>
                <p:cNvSpPr>
                  <a:spLocks/>
                </p:cNvSpPr>
                <p:nvPr/>
              </p:nvSpPr>
              <p:spPr bwMode="auto">
                <a:xfrm>
                  <a:off x="540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691" name="Freeform 202"/>
                <p:cNvSpPr>
                  <a:spLocks/>
                </p:cNvSpPr>
                <p:nvPr/>
              </p:nvSpPr>
              <p:spPr bwMode="auto">
                <a:xfrm flipH="1" flipV="1">
                  <a:off x="4860" y="4680"/>
                  <a:ext cx="90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274720 w 360"/>
                    <a:gd name="T3" fmla="*/ 0 h 180"/>
                    <a:gd name="T4" fmla="*/ 549332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/>
                <a:lstStyle/>
                <a:p>
                  <a:endParaRPr lang="zh-TW" altLang="en-US"/>
                </a:p>
              </p:txBody>
            </p:sp>
          </p:grpSp>
          <p:sp>
            <p:nvSpPr>
              <p:cNvPr id="27658" name="Line 203"/>
              <p:cNvSpPr>
                <a:spLocks noChangeShapeType="1"/>
              </p:cNvSpPr>
              <p:nvPr/>
            </p:nvSpPr>
            <p:spPr bwMode="auto">
              <a:xfrm>
                <a:off x="4680" y="8100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7659" name="Line 204"/>
              <p:cNvSpPr>
                <a:spLocks noChangeShapeType="1"/>
              </p:cNvSpPr>
              <p:nvPr/>
            </p:nvSpPr>
            <p:spPr bwMode="auto">
              <a:xfrm>
                <a:off x="4860" y="8100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7660" name="Line 205"/>
              <p:cNvSpPr>
                <a:spLocks noChangeShapeType="1"/>
              </p:cNvSpPr>
              <p:nvPr/>
            </p:nvSpPr>
            <p:spPr bwMode="auto">
              <a:xfrm>
                <a:off x="5760" y="8100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7661" name="Line 206"/>
              <p:cNvSpPr>
                <a:spLocks noChangeShapeType="1"/>
              </p:cNvSpPr>
              <p:nvPr/>
            </p:nvSpPr>
            <p:spPr bwMode="auto">
              <a:xfrm>
                <a:off x="5940" y="8100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7662" name="Oval 207"/>
              <p:cNvSpPr>
                <a:spLocks noChangeArrowheads="1"/>
              </p:cNvSpPr>
              <p:nvPr/>
            </p:nvSpPr>
            <p:spPr bwMode="auto">
              <a:xfrm>
                <a:off x="4140" y="8820"/>
                <a:ext cx="900" cy="180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sp>
            <p:nvSpPr>
              <p:cNvPr id="27663" name="Oval 208"/>
              <p:cNvSpPr>
                <a:spLocks noChangeArrowheads="1"/>
              </p:cNvSpPr>
              <p:nvPr/>
            </p:nvSpPr>
            <p:spPr bwMode="auto">
              <a:xfrm>
                <a:off x="5580" y="8820"/>
                <a:ext cx="900" cy="180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grpSp>
            <p:nvGrpSpPr>
              <p:cNvPr id="27664" name="Group 209"/>
              <p:cNvGrpSpPr>
                <a:grpSpLocks/>
              </p:cNvGrpSpPr>
              <p:nvPr/>
            </p:nvGrpSpPr>
            <p:grpSpPr bwMode="auto">
              <a:xfrm>
                <a:off x="5760" y="5464"/>
                <a:ext cx="1275" cy="663"/>
                <a:chOff x="5760" y="5464"/>
                <a:chExt cx="1275" cy="663"/>
              </a:xfrm>
            </p:grpSpPr>
            <p:grpSp>
              <p:nvGrpSpPr>
                <p:cNvPr id="27684" name="Group 210"/>
                <p:cNvGrpSpPr>
                  <a:grpSpLocks/>
                </p:cNvGrpSpPr>
                <p:nvPr/>
              </p:nvGrpSpPr>
              <p:grpSpPr bwMode="auto">
                <a:xfrm>
                  <a:off x="5760" y="5464"/>
                  <a:ext cx="765" cy="543"/>
                  <a:chOff x="5760" y="5464"/>
                  <a:chExt cx="765" cy="543"/>
                </a:xfrm>
              </p:grpSpPr>
              <p:sp>
                <p:nvSpPr>
                  <p:cNvPr id="27686" name="Line 211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805" y="5464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687" name="Line 212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760" y="5647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7685" name="Freeform 213"/>
                <p:cNvSpPr>
                  <a:spLocks/>
                </p:cNvSpPr>
                <p:nvPr/>
              </p:nvSpPr>
              <p:spPr bwMode="auto">
                <a:xfrm rot="2568463">
                  <a:off x="6506" y="5692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7665" name="Group 214"/>
              <p:cNvGrpSpPr>
                <a:grpSpLocks/>
              </p:cNvGrpSpPr>
              <p:nvPr/>
            </p:nvGrpSpPr>
            <p:grpSpPr bwMode="auto">
              <a:xfrm flipH="1">
                <a:off x="3611" y="4860"/>
                <a:ext cx="1249" cy="795"/>
                <a:chOff x="5760" y="4965"/>
                <a:chExt cx="1249" cy="795"/>
              </a:xfrm>
            </p:grpSpPr>
            <p:grpSp>
              <p:nvGrpSpPr>
                <p:cNvPr id="27680" name="Group 215"/>
                <p:cNvGrpSpPr>
                  <a:grpSpLocks/>
                </p:cNvGrpSpPr>
                <p:nvPr/>
              </p:nvGrpSpPr>
              <p:grpSpPr bwMode="auto">
                <a:xfrm>
                  <a:off x="5760" y="5220"/>
                  <a:ext cx="795" cy="540"/>
                  <a:chOff x="5760" y="5220"/>
                  <a:chExt cx="795" cy="540"/>
                </a:xfrm>
              </p:grpSpPr>
              <p:sp>
                <p:nvSpPr>
                  <p:cNvPr id="27682" name="Line 2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0" y="522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683" name="Line 2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835" y="540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7681" name="Freeform 218"/>
                <p:cNvSpPr>
                  <a:spLocks/>
                </p:cNvSpPr>
                <p:nvPr/>
              </p:nvSpPr>
              <p:spPr bwMode="auto">
                <a:xfrm>
                  <a:off x="6480" y="4965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7666" name="Group 219"/>
              <p:cNvGrpSpPr>
                <a:grpSpLocks/>
              </p:cNvGrpSpPr>
              <p:nvPr/>
            </p:nvGrpSpPr>
            <p:grpSpPr bwMode="auto">
              <a:xfrm>
                <a:off x="4380" y="3750"/>
                <a:ext cx="1890" cy="1260"/>
                <a:chOff x="4230" y="3675"/>
                <a:chExt cx="2160" cy="1440"/>
              </a:xfrm>
            </p:grpSpPr>
            <p:grpSp>
              <p:nvGrpSpPr>
                <p:cNvPr id="27675" name="Group 220"/>
                <p:cNvGrpSpPr>
                  <a:grpSpLocks/>
                </p:cNvGrpSpPr>
                <p:nvPr/>
              </p:nvGrpSpPr>
              <p:grpSpPr bwMode="auto">
                <a:xfrm>
                  <a:off x="4770" y="3675"/>
                  <a:ext cx="1080" cy="180"/>
                  <a:chOff x="8100" y="3240"/>
                  <a:chExt cx="2160" cy="360"/>
                </a:xfrm>
              </p:grpSpPr>
              <p:sp>
                <p:nvSpPr>
                  <p:cNvPr id="27678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8100" y="3240"/>
                    <a:ext cx="1080" cy="3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7679" name="Oval 222"/>
                  <p:cNvSpPr>
                    <a:spLocks noChangeArrowheads="1"/>
                  </p:cNvSpPr>
                  <p:nvPr/>
                </p:nvSpPr>
                <p:spPr bwMode="auto">
                  <a:xfrm>
                    <a:off x="9180" y="3240"/>
                    <a:ext cx="1080" cy="3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7676" name="Oval 223"/>
                <p:cNvSpPr>
                  <a:spLocks noChangeArrowheads="1"/>
                </p:cNvSpPr>
                <p:nvPr/>
              </p:nvSpPr>
              <p:spPr bwMode="auto">
                <a:xfrm rot="-1770744">
                  <a:off x="6030" y="3675"/>
                  <a:ext cx="360" cy="144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677" name="Oval 224"/>
                <p:cNvSpPr>
                  <a:spLocks noChangeArrowheads="1"/>
                </p:cNvSpPr>
                <p:nvPr/>
              </p:nvSpPr>
              <p:spPr bwMode="auto">
                <a:xfrm rot="1770744" flipH="1">
                  <a:off x="4230" y="3675"/>
                  <a:ext cx="360" cy="144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7667" name="Group 225"/>
              <p:cNvGrpSpPr>
                <a:grpSpLocks/>
              </p:cNvGrpSpPr>
              <p:nvPr/>
            </p:nvGrpSpPr>
            <p:grpSpPr bwMode="auto">
              <a:xfrm>
                <a:off x="3780" y="5040"/>
                <a:ext cx="2880" cy="3090"/>
                <a:chOff x="3780" y="5040"/>
                <a:chExt cx="2880" cy="3090"/>
              </a:xfrm>
            </p:grpSpPr>
            <p:sp>
              <p:nvSpPr>
                <p:cNvPr id="27668" name="Line 226"/>
                <p:cNvSpPr>
                  <a:spLocks noChangeShapeType="1"/>
                </p:cNvSpPr>
                <p:nvPr/>
              </p:nvSpPr>
              <p:spPr bwMode="auto">
                <a:xfrm flipH="1">
                  <a:off x="3780" y="5040"/>
                  <a:ext cx="1260" cy="306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669" name="Line 227"/>
                <p:cNvSpPr>
                  <a:spLocks noChangeShapeType="1"/>
                </p:cNvSpPr>
                <p:nvPr/>
              </p:nvSpPr>
              <p:spPr bwMode="auto">
                <a:xfrm>
                  <a:off x="5580" y="5040"/>
                  <a:ext cx="1080" cy="306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670" name="Line 228"/>
                <p:cNvSpPr>
                  <a:spLocks noChangeShapeType="1"/>
                </p:cNvSpPr>
                <p:nvPr/>
              </p:nvSpPr>
              <p:spPr bwMode="auto">
                <a:xfrm>
                  <a:off x="3780" y="8100"/>
                  <a:ext cx="288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671" name="Freeform 229"/>
                <p:cNvSpPr>
                  <a:spLocks/>
                </p:cNvSpPr>
                <p:nvPr/>
              </p:nvSpPr>
              <p:spPr bwMode="auto">
                <a:xfrm>
                  <a:off x="3780" y="7890"/>
                  <a:ext cx="840" cy="240"/>
                </a:xfrm>
                <a:custGeom>
                  <a:avLst/>
                  <a:gdLst>
                    <a:gd name="T0" fmla="*/ 60 w 840"/>
                    <a:gd name="T1" fmla="*/ 4 h 420"/>
                    <a:gd name="T2" fmla="*/ 420 w 840"/>
                    <a:gd name="T3" fmla="*/ 0 h 420"/>
                    <a:gd name="T4" fmla="*/ 780 w 840"/>
                    <a:gd name="T5" fmla="*/ 4 h 420"/>
                    <a:gd name="T6" fmla="*/ 60 w 840"/>
                    <a:gd name="T7" fmla="*/ 4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40"/>
                    <a:gd name="T13" fmla="*/ 0 h 420"/>
                    <a:gd name="T14" fmla="*/ 840 w 840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40" h="420">
                      <a:moveTo>
                        <a:pt x="60" y="360"/>
                      </a:moveTo>
                      <a:cubicBezTo>
                        <a:pt x="0" y="300"/>
                        <a:pt x="300" y="0"/>
                        <a:pt x="420" y="0"/>
                      </a:cubicBezTo>
                      <a:cubicBezTo>
                        <a:pt x="540" y="0"/>
                        <a:pt x="840" y="300"/>
                        <a:pt x="780" y="360"/>
                      </a:cubicBezTo>
                      <a:cubicBezTo>
                        <a:pt x="720" y="420"/>
                        <a:pt x="120" y="420"/>
                        <a:pt x="60" y="360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 w="158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672" name="Freeform 230"/>
                <p:cNvSpPr>
                  <a:spLocks/>
                </p:cNvSpPr>
                <p:nvPr/>
              </p:nvSpPr>
              <p:spPr bwMode="auto">
                <a:xfrm>
                  <a:off x="5175" y="7890"/>
                  <a:ext cx="840" cy="240"/>
                </a:xfrm>
                <a:custGeom>
                  <a:avLst/>
                  <a:gdLst>
                    <a:gd name="T0" fmla="*/ 60 w 840"/>
                    <a:gd name="T1" fmla="*/ 4 h 420"/>
                    <a:gd name="T2" fmla="*/ 420 w 840"/>
                    <a:gd name="T3" fmla="*/ 0 h 420"/>
                    <a:gd name="T4" fmla="*/ 780 w 840"/>
                    <a:gd name="T5" fmla="*/ 4 h 420"/>
                    <a:gd name="T6" fmla="*/ 60 w 840"/>
                    <a:gd name="T7" fmla="*/ 4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40"/>
                    <a:gd name="T13" fmla="*/ 0 h 420"/>
                    <a:gd name="T14" fmla="*/ 840 w 840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40" h="420">
                      <a:moveTo>
                        <a:pt x="60" y="360"/>
                      </a:moveTo>
                      <a:cubicBezTo>
                        <a:pt x="0" y="300"/>
                        <a:pt x="300" y="0"/>
                        <a:pt x="420" y="0"/>
                      </a:cubicBezTo>
                      <a:cubicBezTo>
                        <a:pt x="540" y="0"/>
                        <a:pt x="840" y="300"/>
                        <a:pt x="780" y="360"/>
                      </a:cubicBezTo>
                      <a:cubicBezTo>
                        <a:pt x="720" y="420"/>
                        <a:pt x="120" y="420"/>
                        <a:pt x="60" y="360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 w="158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673" name="Freeform 231"/>
                <p:cNvSpPr>
                  <a:spLocks/>
                </p:cNvSpPr>
                <p:nvPr/>
              </p:nvSpPr>
              <p:spPr bwMode="auto">
                <a:xfrm>
                  <a:off x="5940" y="7920"/>
                  <a:ext cx="720" cy="210"/>
                </a:xfrm>
                <a:custGeom>
                  <a:avLst/>
                  <a:gdLst>
                    <a:gd name="T0" fmla="*/ 18 w 840"/>
                    <a:gd name="T1" fmla="*/ 2 h 420"/>
                    <a:gd name="T2" fmla="*/ 123 w 840"/>
                    <a:gd name="T3" fmla="*/ 0 h 420"/>
                    <a:gd name="T4" fmla="*/ 227 w 840"/>
                    <a:gd name="T5" fmla="*/ 2 h 420"/>
                    <a:gd name="T6" fmla="*/ 18 w 840"/>
                    <a:gd name="T7" fmla="*/ 2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40"/>
                    <a:gd name="T13" fmla="*/ 0 h 420"/>
                    <a:gd name="T14" fmla="*/ 840 w 840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40" h="420">
                      <a:moveTo>
                        <a:pt x="60" y="360"/>
                      </a:moveTo>
                      <a:cubicBezTo>
                        <a:pt x="0" y="300"/>
                        <a:pt x="300" y="0"/>
                        <a:pt x="420" y="0"/>
                      </a:cubicBezTo>
                      <a:cubicBezTo>
                        <a:pt x="540" y="0"/>
                        <a:pt x="840" y="300"/>
                        <a:pt x="780" y="360"/>
                      </a:cubicBezTo>
                      <a:cubicBezTo>
                        <a:pt x="720" y="420"/>
                        <a:pt x="120" y="420"/>
                        <a:pt x="60" y="360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 w="158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674" name="Freeform 232"/>
                <p:cNvSpPr>
                  <a:spLocks/>
                </p:cNvSpPr>
                <p:nvPr/>
              </p:nvSpPr>
              <p:spPr bwMode="auto">
                <a:xfrm>
                  <a:off x="4500" y="7920"/>
                  <a:ext cx="720" cy="210"/>
                </a:xfrm>
                <a:custGeom>
                  <a:avLst/>
                  <a:gdLst>
                    <a:gd name="T0" fmla="*/ 18 w 840"/>
                    <a:gd name="T1" fmla="*/ 2 h 420"/>
                    <a:gd name="T2" fmla="*/ 123 w 840"/>
                    <a:gd name="T3" fmla="*/ 0 h 420"/>
                    <a:gd name="T4" fmla="*/ 227 w 840"/>
                    <a:gd name="T5" fmla="*/ 2 h 420"/>
                    <a:gd name="T6" fmla="*/ 18 w 840"/>
                    <a:gd name="T7" fmla="*/ 2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40"/>
                    <a:gd name="T13" fmla="*/ 0 h 420"/>
                    <a:gd name="T14" fmla="*/ 840 w 840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40" h="420">
                      <a:moveTo>
                        <a:pt x="60" y="360"/>
                      </a:moveTo>
                      <a:cubicBezTo>
                        <a:pt x="0" y="300"/>
                        <a:pt x="300" y="0"/>
                        <a:pt x="420" y="0"/>
                      </a:cubicBezTo>
                      <a:cubicBezTo>
                        <a:pt x="540" y="0"/>
                        <a:pt x="840" y="300"/>
                        <a:pt x="780" y="360"/>
                      </a:cubicBezTo>
                      <a:cubicBezTo>
                        <a:pt x="720" y="420"/>
                        <a:pt x="120" y="420"/>
                        <a:pt x="60" y="360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 w="158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79266" name="Rectangle 418"/>
          <p:cNvSpPr>
            <a:spLocks noChangeArrowheads="1"/>
          </p:cNvSpPr>
          <p:nvPr/>
        </p:nvSpPr>
        <p:spPr bwMode="auto">
          <a:xfrm>
            <a:off x="3104081" y="1954493"/>
            <a:ext cx="2921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800" b="1" dirty="0">
                <a:solidFill>
                  <a:srgbClr val="000099"/>
                </a:solidFill>
                <a:latin typeface="Arial Narrow" panose="020B0606020202030204" pitchFamily="34" charset="0"/>
                <a:ea typeface="華康少女文字W5" panose="040F0509000000000000" pitchFamily="81" charset="-120"/>
              </a:rPr>
              <a:t>我的家</a:t>
            </a:r>
            <a:endParaRPr lang="zh-TW" altLang="en-US" sz="4000" b="1" dirty="0">
              <a:solidFill>
                <a:srgbClr val="000099"/>
              </a:solidFill>
              <a:latin typeface="Arial Narrow" panose="020B0606020202030204" pitchFamily="34" charset="0"/>
              <a:ea typeface="華康少女文字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38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9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9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9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279650" y="620714"/>
            <a:ext cx="3240088" cy="1470025"/>
          </a:xfrm>
        </p:spPr>
        <p:txBody>
          <a:bodyPr/>
          <a:lstStyle/>
          <a:p>
            <a:pPr eaLnBrk="1" hangingPunct="1"/>
            <a:r>
              <a:rPr lang="zh-TW" altLang="en-US" sz="5400">
                <a:ea typeface="華康POP1體W5" pitchFamily="81" charset="-120"/>
              </a:rPr>
              <a:t>有錢出錢</a:t>
            </a:r>
          </a:p>
        </p:txBody>
      </p:sp>
      <p:pic>
        <p:nvPicPr>
          <p:cNvPr id="36872" name="Picture 8" descr="2007821175850902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549276"/>
            <a:ext cx="23590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2279650" y="3614738"/>
            <a:ext cx="324008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400" dirty="0">
                <a:solidFill>
                  <a:schemeClr val="tx2"/>
                </a:solidFill>
                <a:ea typeface="華康POP1體W5" pitchFamily="81" charset="-120"/>
              </a:rPr>
              <a:t>有力出力</a:t>
            </a: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5591175" y="1341438"/>
            <a:ext cx="865188" cy="0"/>
          </a:xfrm>
          <a:prstGeom prst="line">
            <a:avLst/>
          </a:prstGeom>
          <a:noFill/>
          <a:ln w="149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5591175" y="4446810"/>
            <a:ext cx="865188" cy="0"/>
          </a:xfrm>
          <a:prstGeom prst="line">
            <a:avLst/>
          </a:prstGeom>
          <a:noFill/>
          <a:ln w="149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36881" name="Picture 17" descr="13215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10582" r="35471" b="10582"/>
          <a:stretch>
            <a:fillRect/>
          </a:stretch>
        </p:blipFill>
        <p:spPr bwMode="auto">
          <a:xfrm>
            <a:off x="6816725" y="3038181"/>
            <a:ext cx="237648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04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3" grpId="0"/>
      <p:bldP spid="36875" grpId="0" animBg="1"/>
      <p:bldP spid="368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991521" y="1131095"/>
            <a:ext cx="3240087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5400" dirty="0">
                <a:ea typeface="華康POP1體W5" pitchFamily="81" charset="-120"/>
              </a:rPr>
              <a:t>有知識</a:t>
            </a:r>
            <a:br>
              <a:rPr lang="zh-TW" altLang="en-US" sz="5400" dirty="0">
                <a:ea typeface="華康POP1體W5" pitchFamily="81" charset="-120"/>
              </a:rPr>
            </a:br>
            <a:r>
              <a:rPr lang="zh-TW" altLang="en-US" sz="5400" dirty="0">
                <a:ea typeface="華康POP1體W5" pitchFamily="81" charset="-120"/>
              </a:rPr>
              <a:t>出知識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1456659" y="3860801"/>
            <a:ext cx="4134516" cy="163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400" dirty="0">
                <a:solidFill>
                  <a:schemeClr val="tx2"/>
                </a:solidFill>
                <a:ea typeface="華康POP1體W5" pitchFamily="81" charset="-120"/>
              </a:rPr>
              <a:t>人人都要有愛國心喔！</a:t>
            </a: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5591175" y="1866107"/>
            <a:ext cx="865188" cy="0"/>
          </a:xfrm>
          <a:prstGeom prst="line">
            <a:avLst/>
          </a:prstGeom>
          <a:noFill/>
          <a:ln w="149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5591175" y="4625128"/>
            <a:ext cx="865188" cy="0"/>
          </a:xfrm>
          <a:prstGeom prst="line">
            <a:avLst/>
          </a:prstGeom>
          <a:noFill/>
          <a:ln w="149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38924" name="Picture 12" descr="2007911161658234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692151"/>
            <a:ext cx="206851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7175500" y="1125538"/>
            <a:ext cx="64928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愛國</a:t>
            </a:r>
          </a:p>
        </p:txBody>
      </p:sp>
      <p:pic>
        <p:nvPicPr>
          <p:cNvPr id="38927" name="Picture 15" descr="3023_%E6%84%9B%E5%BF%83%E8%A3%9C%E6%BB%BF%E5%8F%B0%E7%81%A3_%E7%8E%8B%E5%A3%AB%E6%9C%9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"/>
          <a:stretch/>
        </p:blipFill>
        <p:spPr bwMode="auto">
          <a:xfrm>
            <a:off x="6981032" y="3444949"/>
            <a:ext cx="1687512" cy="224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84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9" grpId="0"/>
      <p:bldP spid="38920" grpId="0" animBg="1"/>
      <p:bldP spid="38921" grpId="0" animBg="1"/>
      <p:bldP spid="389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903767" y="1362002"/>
            <a:ext cx="1026208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每年的</a:t>
            </a:r>
            <a:r>
              <a:rPr lang="en-US" altLang="zh-TW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全民國防日（軍人節）</a:t>
            </a:r>
            <a:r>
              <a:rPr lang="zh-TW" altLang="en-US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，提醒大家要多關心、多支持、多參與我們國家的國防。</a:t>
            </a:r>
          </a:p>
        </p:txBody>
      </p:sp>
    </p:spTree>
    <p:extLst>
      <p:ext uri="{BB962C8B-B14F-4D97-AF65-F5344CB8AC3E}">
        <p14:creationId xmlns:p14="http://schemas.microsoft.com/office/powerpoint/2010/main" val="32984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3785190" y="1754373"/>
            <a:ext cx="4666993" cy="4190300"/>
            <a:chOff x="657" y="935"/>
            <a:chExt cx="4446" cy="3266"/>
          </a:xfrm>
        </p:grpSpPr>
        <p:grpSp>
          <p:nvGrpSpPr>
            <p:cNvPr id="66564" name="Group 3"/>
            <p:cNvGrpSpPr>
              <a:grpSpLocks/>
            </p:cNvGrpSpPr>
            <p:nvPr/>
          </p:nvGrpSpPr>
          <p:grpSpPr bwMode="auto">
            <a:xfrm>
              <a:off x="657" y="935"/>
              <a:ext cx="4446" cy="3266"/>
              <a:chOff x="1429" y="709"/>
              <a:chExt cx="2586" cy="2416"/>
            </a:xfrm>
          </p:grpSpPr>
          <p:sp>
            <p:nvSpPr>
              <p:cNvPr id="6656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1429" y="709"/>
                <a:ext cx="2586" cy="2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66567" name="Group 5"/>
              <p:cNvGrpSpPr>
                <a:grpSpLocks/>
              </p:cNvGrpSpPr>
              <p:nvPr/>
            </p:nvGrpSpPr>
            <p:grpSpPr bwMode="auto">
              <a:xfrm>
                <a:off x="1432" y="711"/>
                <a:ext cx="2579" cy="2411"/>
                <a:chOff x="797" y="259"/>
                <a:chExt cx="4163" cy="3892"/>
              </a:xfrm>
            </p:grpSpPr>
            <p:sp>
              <p:nvSpPr>
                <p:cNvPr id="66584" name="Freeform 6"/>
                <p:cNvSpPr>
                  <a:spLocks/>
                </p:cNvSpPr>
                <p:nvPr/>
              </p:nvSpPr>
              <p:spPr bwMode="auto">
                <a:xfrm>
                  <a:off x="1971" y="2899"/>
                  <a:ext cx="200" cy="329"/>
                </a:xfrm>
                <a:custGeom>
                  <a:avLst/>
                  <a:gdLst>
                    <a:gd name="T0" fmla="*/ 183 w 200"/>
                    <a:gd name="T1" fmla="*/ 237 h 329"/>
                    <a:gd name="T2" fmla="*/ 174 w 200"/>
                    <a:gd name="T3" fmla="*/ 216 h 329"/>
                    <a:gd name="T4" fmla="*/ 161 w 200"/>
                    <a:gd name="T5" fmla="*/ 192 h 329"/>
                    <a:gd name="T6" fmla="*/ 146 w 200"/>
                    <a:gd name="T7" fmla="*/ 172 h 329"/>
                    <a:gd name="T8" fmla="*/ 127 w 200"/>
                    <a:gd name="T9" fmla="*/ 165 h 329"/>
                    <a:gd name="T10" fmla="*/ 105 w 200"/>
                    <a:gd name="T11" fmla="*/ 156 h 329"/>
                    <a:gd name="T12" fmla="*/ 88 w 200"/>
                    <a:gd name="T13" fmla="*/ 145 h 329"/>
                    <a:gd name="T14" fmla="*/ 73 w 200"/>
                    <a:gd name="T15" fmla="*/ 130 h 329"/>
                    <a:gd name="T16" fmla="*/ 56 w 200"/>
                    <a:gd name="T17" fmla="*/ 102 h 329"/>
                    <a:gd name="T18" fmla="*/ 43 w 200"/>
                    <a:gd name="T19" fmla="*/ 71 h 329"/>
                    <a:gd name="T20" fmla="*/ 58 w 200"/>
                    <a:gd name="T21" fmla="*/ 43 h 329"/>
                    <a:gd name="T22" fmla="*/ 69 w 200"/>
                    <a:gd name="T23" fmla="*/ 38 h 329"/>
                    <a:gd name="T24" fmla="*/ 65 w 200"/>
                    <a:gd name="T25" fmla="*/ 25 h 329"/>
                    <a:gd name="T26" fmla="*/ 54 w 200"/>
                    <a:gd name="T27" fmla="*/ 14 h 329"/>
                    <a:gd name="T28" fmla="*/ 43 w 200"/>
                    <a:gd name="T29" fmla="*/ 4 h 329"/>
                    <a:gd name="T30" fmla="*/ 34 w 200"/>
                    <a:gd name="T31" fmla="*/ 0 h 329"/>
                    <a:gd name="T32" fmla="*/ 13 w 200"/>
                    <a:gd name="T33" fmla="*/ 9 h 329"/>
                    <a:gd name="T34" fmla="*/ 0 w 200"/>
                    <a:gd name="T35" fmla="*/ 22 h 329"/>
                    <a:gd name="T36" fmla="*/ 13 w 200"/>
                    <a:gd name="T37" fmla="*/ 55 h 329"/>
                    <a:gd name="T38" fmla="*/ 17 w 200"/>
                    <a:gd name="T39" fmla="*/ 99 h 329"/>
                    <a:gd name="T40" fmla="*/ 21 w 200"/>
                    <a:gd name="T41" fmla="*/ 130 h 329"/>
                    <a:gd name="T42" fmla="*/ 31 w 200"/>
                    <a:gd name="T43" fmla="*/ 156 h 329"/>
                    <a:gd name="T44" fmla="*/ 42 w 200"/>
                    <a:gd name="T45" fmla="*/ 172 h 329"/>
                    <a:gd name="T46" fmla="*/ 57 w 200"/>
                    <a:gd name="T47" fmla="*/ 176 h 329"/>
                    <a:gd name="T48" fmla="*/ 100 w 200"/>
                    <a:gd name="T49" fmla="*/ 200 h 329"/>
                    <a:gd name="T50" fmla="*/ 136 w 200"/>
                    <a:gd name="T51" fmla="*/ 241 h 329"/>
                    <a:gd name="T52" fmla="*/ 151 w 200"/>
                    <a:gd name="T53" fmla="*/ 276 h 329"/>
                    <a:gd name="T54" fmla="*/ 173 w 200"/>
                    <a:gd name="T55" fmla="*/ 302 h 329"/>
                    <a:gd name="T56" fmla="*/ 198 w 200"/>
                    <a:gd name="T57" fmla="*/ 314 h 329"/>
                    <a:gd name="T58" fmla="*/ 198 w 200"/>
                    <a:gd name="T59" fmla="*/ 327 h 329"/>
                    <a:gd name="T60" fmla="*/ 200 w 200"/>
                    <a:gd name="T61" fmla="*/ 316 h 329"/>
                    <a:gd name="T62" fmla="*/ 188 w 200"/>
                    <a:gd name="T63" fmla="*/ 263 h 32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00"/>
                    <a:gd name="T97" fmla="*/ 0 h 329"/>
                    <a:gd name="T98" fmla="*/ 200 w 200"/>
                    <a:gd name="T99" fmla="*/ 329 h 32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00" h="329">
                      <a:moveTo>
                        <a:pt x="185" y="243"/>
                      </a:moveTo>
                      <a:lnTo>
                        <a:pt x="183" y="237"/>
                      </a:lnTo>
                      <a:lnTo>
                        <a:pt x="179" y="228"/>
                      </a:lnTo>
                      <a:lnTo>
                        <a:pt x="174" y="216"/>
                      </a:lnTo>
                      <a:lnTo>
                        <a:pt x="169" y="204"/>
                      </a:lnTo>
                      <a:lnTo>
                        <a:pt x="161" y="192"/>
                      </a:lnTo>
                      <a:lnTo>
                        <a:pt x="154" y="180"/>
                      </a:lnTo>
                      <a:lnTo>
                        <a:pt x="146" y="172"/>
                      </a:lnTo>
                      <a:lnTo>
                        <a:pt x="139" y="168"/>
                      </a:lnTo>
                      <a:lnTo>
                        <a:pt x="127" y="165"/>
                      </a:lnTo>
                      <a:lnTo>
                        <a:pt x="116" y="161"/>
                      </a:lnTo>
                      <a:lnTo>
                        <a:pt x="105" y="156"/>
                      </a:lnTo>
                      <a:lnTo>
                        <a:pt x="96" y="151"/>
                      </a:lnTo>
                      <a:lnTo>
                        <a:pt x="88" y="145"/>
                      </a:lnTo>
                      <a:lnTo>
                        <a:pt x="80" y="138"/>
                      </a:lnTo>
                      <a:lnTo>
                        <a:pt x="73" y="130"/>
                      </a:lnTo>
                      <a:lnTo>
                        <a:pt x="68" y="120"/>
                      </a:lnTo>
                      <a:lnTo>
                        <a:pt x="56" y="102"/>
                      </a:lnTo>
                      <a:lnTo>
                        <a:pt x="46" y="87"/>
                      </a:lnTo>
                      <a:lnTo>
                        <a:pt x="43" y="71"/>
                      </a:lnTo>
                      <a:lnTo>
                        <a:pt x="49" y="52"/>
                      </a:lnTo>
                      <a:lnTo>
                        <a:pt x="58" y="43"/>
                      </a:lnTo>
                      <a:lnTo>
                        <a:pt x="65" y="41"/>
                      </a:lnTo>
                      <a:lnTo>
                        <a:pt x="69" y="38"/>
                      </a:lnTo>
                      <a:lnTo>
                        <a:pt x="72" y="29"/>
                      </a:lnTo>
                      <a:lnTo>
                        <a:pt x="65" y="25"/>
                      </a:lnTo>
                      <a:lnTo>
                        <a:pt x="60" y="20"/>
                      </a:lnTo>
                      <a:lnTo>
                        <a:pt x="54" y="14"/>
                      </a:lnTo>
                      <a:lnTo>
                        <a:pt x="49" y="7"/>
                      </a:lnTo>
                      <a:lnTo>
                        <a:pt x="43" y="4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27" y="1"/>
                      </a:lnTo>
                      <a:lnTo>
                        <a:pt x="13" y="9"/>
                      </a:lnTo>
                      <a:lnTo>
                        <a:pt x="3" y="14"/>
                      </a:lnTo>
                      <a:lnTo>
                        <a:pt x="0" y="22"/>
                      </a:lnTo>
                      <a:lnTo>
                        <a:pt x="6" y="34"/>
                      </a:lnTo>
                      <a:lnTo>
                        <a:pt x="13" y="55"/>
                      </a:lnTo>
                      <a:lnTo>
                        <a:pt x="15" y="77"/>
                      </a:lnTo>
                      <a:lnTo>
                        <a:pt x="17" y="99"/>
                      </a:lnTo>
                      <a:lnTo>
                        <a:pt x="18" y="118"/>
                      </a:lnTo>
                      <a:lnTo>
                        <a:pt x="21" y="130"/>
                      </a:lnTo>
                      <a:lnTo>
                        <a:pt x="26" y="142"/>
                      </a:lnTo>
                      <a:lnTo>
                        <a:pt x="31" y="156"/>
                      </a:lnTo>
                      <a:lnTo>
                        <a:pt x="38" y="168"/>
                      </a:lnTo>
                      <a:lnTo>
                        <a:pt x="42" y="172"/>
                      </a:lnTo>
                      <a:lnTo>
                        <a:pt x="49" y="174"/>
                      </a:lnTo>
                      <a:lnTo>
                        <a:pt x="57" y="176"/>
                      </a:lnTo>
                      <a:lnTo>
                        <a:pt x="64" y="178"/>
                      </a:lnTo>
                      <a:lnTo>
                        <a:pt x="100" y="200"/>
                      </a:lnTo>
                      <a:lnTo>
                        <a:pt x="123" y="221"/>
                      </a:lnTo>
                      <a:lnTo>
                        <a:pt x="136" y="241"/>
                      </a:lnTo>
                      <a:lnTo>
                        <a:pt x="144" y="259"/>
                      </a:lnTo>
                      <a:lnTo>
                        <a:pt x="151" y="276"/>
                      </a:lnTo>
                      <a:lnTo>
                        <a:pt x="159" y="290"/>
                      </a:lnTo>
                      <a:lnTo>
                        <a:pt x="173" y="302"/>
                      </a:lnTo>
                      <a:lnTo>
                        <a:pt x="197" y="311"/>
                      </a:lnTo>
                      <a:lnTo>
                        <a:pt x="198" y="314"/>
                      </a:lnTo>
                      <a:lnTo>
                        <a:pt x="198" y="320"/>
                      </a:lnTo>
                      <a:lnTo>
                        <a:pt x="198" y="327"/>
                      </a:lnTo>
                      <a:lnTo>
                        <a:pt x="200" y="329"/>
                      </a:lnTo>
                      <a:lnTo>
                        <a:pt x="200" y="316"/>
                      </a:lnTo>
                      <a:lnTo>
                        <a:pt x="194" y="290"/>
                      </a:lnTo>
                      <a:lnTo>
                        <a:pt x="188" y="263"/>
                      </a:lnTo>
                      <a:lnTo>
                        <a:pt x="185" y="2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585" name="Freeform 7"/>
                <p:cNvSpPr>
                  <a:spLocks/>
                </p:cNvSpPr>
                <p:nvPr/>
              </p:nvSpPr>
              <p:spPr bwMode="auto">
                <a:xfrm>
                  <a:off x="2514" y="3156"/>
                  <a:ext cx="289" cy="116"/>
                </a:xfrm>
                <a:custGeom>
                  <a:avLst/>
                  <a:gdLst>
                    <a:gd name="T0" fmla="*/ 13 w 289"/>
                    <a:gd name="T1" fmla="*/ 79 h 116"/>
                    <a:gd name="T2" fmla="*/ 32 w 289"/>
                    <a:gd name="T3" fmla="*/ 81 h 116"/>
                    <a:gd name="T4" fmla="*/ 51 w 289"/>
                    <a:gd name="T5" fmla="*/ 81 h 116"/>
                    <a:gd name="T6" fmla="*/ 70 w 289"/>
                    <a:gd name="T7" fmla="*/ 77 h 116"/>
                    <a:gd name="T8" fmla="*/ 100 w 289"/>
                    <a:gd name="T9" fmla="*/ 61 h 116"/>
                    <a:gd name="T10" fmla="*/ 144 w 289"/>
                    <a:gd name="T11" fmla="*/ 33 h 116"/>
                    <a:gd name="T12" fmla="*/ 188 w 289"/>
                    <a:gd name="T13" fmla="*/ 9 h 116"/>
                    <a:gd name="T14" fmla="*/ 230 w 289"/>
                    <a:gd name="T15" fmla="*/ 0 h 116"/>
                    <a:gd name="T16" fmla="*/ 263 w 289"/>
                    <a:gd name="T17" fmla="*/ 9 h 116"/>
                    <a:gd name="T18" fmla="*/ 277 w 289"/>
                    <a:gd name="T19" fmla="*/ 19 h 116"/>
                    <a:gd name="T20" fmla="*/ 283 w 289"/>
                    <a:gd name="T21" fmla="*/ 28 h 116"/>
                    <a:gd name="T22" fmla="*/ 285 w 289"/>
                    <a:gd name="T23" fmla="*/ 36 h 116"/>
                    <a:gd name="T24" fmla="*/ 288 w 289"/>
                    <a:gd name="T25" fmla="*/ 43 h 116"/>
                    <a:gd name="T26" fmla="*/ 287 w 289"/>
                    <a:gd name="T27" fmla="*/ 51 h 116"/>
                    <a:gd name="T28" fmla="*/ 280 w 289"/>
                    <a:gd name="T29" fmla="*/ 60 h 116"/>
                    <a:gd name="T30" fmla="*/ 277 w 289"/>
                    <a:gd name="T31" fmla="*/ 59 h 116"/>
                    <a:gd name="T32" fmla="*/ 273 w 289"/>
                    <a:gd name="T33" fmla="*/ 60 h 116"/>
                    <a:gd name="T34" fmla="*/ 269 w 289"/>
                    <a:gd name="T35" fmla="*/ 63 h 116"/>
                    <a:gd name="T36" fmla="*/ 261 w 289"/>
                    <a:gd name="T37" fmla="*/ 68 h 116"/>
                    <a:gd name="T38" fmla="*/ 252 w 289"/>
                    <a:gd name="T39" fmla="*/ 65 h 116"/>
                    <a:gd name="T40" fmla="*/ 248 w 289"/>
                    <a:gd name="T41" fmla="*/ 56 h 116"/>
                    <a:gd name="T42" fmla="*/ 238 w 289"/>
                    <a:gd name="T43" fmla="*/ 50 h 116"/>
                    <a:gd name="T44" fmla="*/ 222 w 289"/>
                    <a:gd name="T45" fmla="*/ 44 h 116"/>
                    <a:gd name="T46" fmla="*/ 207 w 289"/>
                    <a:gd name="T47" fmla="*/ 40 h 116"/>
                    <a:gd name="T48" fmla="*/ 194 w 289"/>
                    <a:gd name="T49" fmla="*/ 41 h 116"/>
                    <a:gd name="T50" fmla="*/ 182 w 289"/>
                    <a:gd name="T51" fmla="*/ 49 h 116"/>
                    <a:gd name="T52" fmla="*/ 172 w 289"/>
                    <a:gd name="T53" fmla="*/ 59 h 116"/>
                    <a:gd name="T54" fmla="*/ 157 w 289"/>
                    <a:gd name="T55" fmla="*/ 79 h 116"/>
                    <a:gd name="T56" fmla="*/ 131 w 289"/>
                    <a:gd name="T57" fmla="*/ 94 h 116"/>
                    <a:gd name="T58" fmla="*/ 94 w 289"/>
                    <a:gd name="T59" fmla="*/ 105 h 116"/>
                    <a:gd name="T60" fmla="*/ 57 w 289"/>
                    <a:gd name="T61" fmla="*/ 111 h 116"/>
                    <a:gd name="T62" fmla="*/ 19 w 289"/>
                    <a:gd name="T63" fmla="*/ 115 h 116"/>
                    <a:gd name="T64" fmla="*/ 0 w 289"/>
                    <a:gd name="T65" fmla="*/ 110 h 116"/>
                    <a:gd name="T66" fmla="*/ 1 w 289"/>
                    <a:gd name="T67" fmla="*/ 95 h 116"/>
                    <a:gd name="T68" fmla="*/ 4 w 289"/>
                    <a:gd name="T69" fmla="*/ 78 h 11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89"/>
                    <a:gd name="T106" fmla="*/ 0 h 116"/>
                    <a:gd name="T107" fmla="*/ 289 w 289"/>
                    <a:gd name="T108" fmla="*/ 116 h 11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89" h="116">
                      <a:moveTo>
                        <a:pt x="4" y="78"/>
                      </a:moveTo>
                      <a:lnTo>
                        <a:pt x="13" y="79"/>
                      </a:lnTo>
                      <a:lnTo>
                        <a:pt x="23" y="81"/>
                      </a:lnTo>
                      <a:lnTo>
                        <a:pt x="32" y="81"/>
                      </a:lnTo>
                      <a:lnTo>
                        <a:pt x="42" y="81"/>
                      </a:lnTo>
                      <a:lnTo>
                        <a:pt x="51" y="81"/>
                      </a:lnTo>
                      <a:lnTo>
                        <a:pt x="61" y="79"/>
                      </a:lnTo>
                      <a:lnTo>
                        <a:pt x="70" y="77"/>
                      </a:lnTo>
                      <a:lnTo>
                        <a:pt x="78" y="73"/>
                      </a:lnTo>
                      <a:lnTo>
                        <a:pt x="100" y="61"/>
                      </a:lnTo>
                      <a:lnTo>
                        <a:pt x="121" y="47"/>
                      </a:lnTo>
                      <a:lnTo>
                        <a:pt x="144" y="33"/>
                      </a:lnTo>
                      <a:lnTo>
                        <a:pt x="167" y="20"/>
                      </a:lnTo>
                      <a:lnTo>
                        <a:pt x="188" y="9"/>
                      </a:lnTo>
                      <a:lnTo>
                        <a:pt x="210" y="2"/>
                      </a:lnTo>
                      <a:lnTo>
                        <a:pt x="230" y="0"/>
                      </a:lnTo>
                      <a:lnTo>
                        <a:pt x="248" y="3"/>
                      </a:lnTo>
                      <a:lnTo>
                        <a:pt x="263" y="9"/>
                      </a:lnTo>
                      <a:lnTo>
                        <a:pt x="272" y="14"/>
                      </a:lnTo>
                      <a:lnTo>
                        <a:pt x="277" y="19"/>
                      </a:lnTo>
                      <a:lnTo>
                        <a:pt x="281" y="23"/>
                      </a:lnTo>
                      <a:lnTo>
                        <a:pt x="283" y="28"/>
                      </a:lnTo>
                      <a:lnTo>
                        <a:pt x="284" y="32"/>
                      </a:lnTo>
                      <a:lnTo>
                        <a:pt x="285" y="36"/>
                      </a:lnTo>
                      <a:lnTo>
                        <a:pt x="289" y="43"/>
                      </a:lnTo>
                      <a:lnTo>
                        <a:pt x="288" y="43"/>
                      </a:lnTo>
                      <a:lnTo>
                        <a:pt x="287" y="46"/>
                      </a:lnTo>
                      <a:lnTo>
                        <a:pt x="287" y="51"/>
                      </a:lnTo>
                      <a:lnTo>
                        <a:pt x="284" y="57"/>
                      </a:lnTo>
                      <a:lnTo>
                        <a:pt x="280" y="60"/>
                      </a:lnTo>
                      <a:lnTo>
                        <a:pt x="277" y="60"/>
                      </a:lnTo>
                      <a:lnTo>
                        <a:pt x="277" y="59"/>
                      </a:lnTo>
                      <a:lnTo>
                        <a:pt x="276" y="59"/>
                      </a:lnTo>
                      <a:lnTo>
                        <a:pt x="273" y="60"/>
                      </a:lnTo>
                      <a:lnTo>
                        <a:pt x="272" y="62"/>
                      </a:lnTo>
                      <a:lnTo>
                        <a:pt x="269" y="63"/>
                      </a:lnTo>
                      <a:lnTo>
                        <a:pt x="267" y="66"/>
                      </a:lnTo>
                      <a:lnTo>
                        <a:pt x="261" y="68"/>
                      </a:lnTo>
                      <a:lnTo>
                        <a:pt x="256" y="67"/>
                      </a:lnTo>
                      <a:lnTo>
                        <a:pt x="252" y="65"/>
                      </a:lnTo>
                      <a:lnTo>
                        <a:pt x="250" y="63"/>
                      </a:lnTo>
                      <a:lnTo>
                        <a:pt x="248" y="56"/>
                      </a:lnTo>
                      <a:lnTo>
                        <a:pt x="244" y="52"/>
                      </a:lnTo>
                      <a:lnTo>
                        <a:pt x="238" y="50"/>
                      </a:lnTo>
                      <a:lnTo>
                        <a:pt x="232" y="47"/>
                      </a:lnTo>
                      <a:lnTo>
                        <a:pt x="222" y="44"/>
                      </a:lnTo>
                      <a:lnTo>
                        <a:pt x="214" y="40"/>
                      </a:lnTo>
                      <a:lnTo>
                        <a:pt x="207" y="40"/>
                      </a:lnTo>
                      <a:lnTo>
                        <a:pt x="201" y="40"/>
                      </a:lnTo>
                      <a:lnTo>
                        <a:pt x="194" y="41"/>
                      </a:lnTo>
                      <a:lnTo>
                        <a:pt x="188" y="45"/>
                      </a:lnTo>
                      <a:lnTo>
                        <a:pt x="182" y="49"/>
                      </a:lnTo>
                      <a:lnTo>
                        <a:pt x="175" y="54"/>
                      </a:lnTo>
                      <a:lnTo>
                        <a:pt x="172" y="59"/>
                      </a:lnTo>
                      <a:lnTo>
                        <a:pt x="166" y="68"/>
                      </a:lnTo>
                      <a:lnTo>
                        <a:pt x="157" y="79"/>
                      </a:lnTo>
                      <a:lnTo>
                        <a:pt x="149" y="87"/>
                      </a:lnTo>
                      <a:lnTo>
                        <a:pt x="131" y="94"/>
                      </a:lnTo>
                      <a:lnTo>
                        <a:pt x="113" y="100"/>
                      </a:lnTo>
                      <a:lnTo>
                        <a:pt x="94" y="105"/>
                      </a:lnTo>
                      <a:lnTo>
                        <a:pt x="75" y="109"/>
                      </a:lnTo>
                      <a:lnTo>
                        <a:pt x="57" y="111"/>
                      </a:lnTo>
                      <a:lnTo>
                        <a:pt x="38" y="114"/>
                      </a:lnTo>
                      <a:lnTo>
                        <a:pt x="19" y="115"/>
                      </a:lnTo>
                      <a:lnTo>
                        <a:pt x="0" y="116"/>
                      </a:lnTo>
                      <a:lnTo>
                        <a:pt x="0" y="110"/>
                      </a:lnTo>
                      <a:lnTo>
                        <a:pt x="1" y="103"/>
                      </a:lnTo>
                      <a:lnTo>
                        <a:pt x="1" y="95"/>
                      </a:lnTo>
                      <a:lnTo>
                        <a:pt x="3" y="89"/>
                      </a:lnTo>
                      <a:lnTo>
                        <a:pt x="4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586" name="Freeform 8"/>
                <p:cNvSpPr>
                  <a:spLocks/>
                </p:cNvSpPr>
                <p:nvPr/>
              </p:nvSpPr>
              <p:spPr bwMode="auto">
                <a:xfrm>
                  <a:off x="2229" y="3931"/>
                  <a:ext cx="66" cy="153"/>
                </a:xfrm>
                <a:custGeom>
                  <a:avLst/>
                  <a:gdLst>
                    <a:gd name="T0" fmla="*/ 51 w 66"/>
                    <a:gd name="T1" fmla="*/ 0 h 153"/>
                    <a:gd name="T2" fmla="*/ 47 w 66"/>
                    <a:gd name="T3" fmla="*/ 11 h 153"/>
                    <a:gd name="T4" fmla="*/ 41 w 66"/>
                    <a:gd name="T5" fmla="*/ 21 h 153"/>
                    <a:gd name="T6" fmla="*/ 35 w 66"/>
                    <a:gd name="T7" fmla="*/ 31 h 153"/>
                    <a:gd name="T8" fmla="*/ 29 w 66"/>
                    <a:gd name="T9" fmla="*/ 41 h 153"/>
                    <a:gd name="T10" fmla="*/ 21 w 66"/>
                    <a:gd name="T11" fmla="*/ 51 h 153"/>
                    <a:gd name="T12" fmla="*/ 14 w 66"/>
                    <a:gd name="T13" fmla="*/ 61 h 153"/>
                    <a:gd name="T14" fmla="*/ 8 w 66"/>
                    <a:gd name="T15" fmla="*/ 70 h 153"/>
                    <a:gd name="T16" fmla="*/ 2 w 66"/>
                    <a:gd name="T17" fmla="*/ 81 h 153"/>
                    <a:gd name="T18" fmla="*/ 0 w 66"/>
                    <a:gd name="T19" fmla="*/ 95 h 153"/>
                    <a:gd name="T20" fmla="*/ 1 w 66"/>
                    <a:gd name="T21" fmla="*/ 106 h 153"/>
                    <a:gd name="T22" fmla="*/ 6 w 66"/>
                    <a:gd name="T23" fmla="*/ 116 h 153"/>
                    <a:gd name="T24" fmla="*/ 13 w 66"/>
                    <a:gd name="T25" fmla="*/ 122 h 153"/>
                    <a:gd name="T26" fmla="*/ 21 w 66"/>
                    <a:gd name="T27" fmla="*/ 127 h 153"/>
                    <a:gd name="T28" fmla="*/ 26 w 66"/>
                    <a:gd name="T29" fmla="*/ 132 h 153"/>
                    <a:gd name="T30" fmla="*/ 33 w 66"/>
                    <a:gd name="T31" fmla="*/ 138 h 153"/>
                    <a:gd name="T32" fmla="*/ 39 w 66"/>
                    <a:gd name="T33" fmla="*/ 143 h 153"/>
                    <a:gd name="T34" fmla="*/ 44 w 66"/>
                    <a:gd name="T35" fmla="*/ 148 h 153"/>
                    <a:gd name="T36" fmla="*/ 51 w 66"/>
                    <a:gd name="T37" fmla="*/ 150 h 153"/>
                    <a:gd name="T38" fmla="*/ 57 w 66"/>
                    <a:gd name="T39" fmla="*/ 153 h 153"/>
                    <a:gd name="T40" fmla="*/ 66 w 66"/>
                    <a:gd name="T41" fmla="*/ 153 h 153"/>
                    <a:gd name="T42" fmla="*/ 60 w 66"/>
                    <a:gd name="T43" fmla="*/ 142 h 153"/>
                    <a:gd name="T44" fmla="*/ 52 w 66"/>
                    <a:gd name="T45" fmla="*/ 127 h 153"/>
                    <a:gd name="T46" fmla="*/ 45 w 66"/>
                    <a:gd name="T47" fmla="*/ 113 h 153"/>
                    <a:gd name="T48" fmla="*/ 43 w 66"/>
                    <a:gd name="T49" fmla="*/ 106 h 153"/>
                    <a:gd name="T50" fmla="*/ 45 w 66"/>
                    <a:gd name="T51" fmla="*/ 83 h 153"/>
                    <a:gd name="T52" fmla="*/ 52 w 66"/>
                    <a:gd name="T53" fmla="*/ 58 h 153"/>
                    <a:gd name="T54" fmla="*/ 60 w 66"/>
                    <a:gd name="T55" fmla="*/ 35 h 153"/>
                    <a:gd name="T56" fmla="*/ 66 w 66"/>
                    <a:gd name="T57" fmla="*/ 11 h 153"/>
                    <a:gd name="T58" fmla="*/ 64 w 66"/>
                    <a:gd name="T59" fmla="*/ 8 h 153"/>
                    <a:gd name="T60" fmla="*/ 60 w 66"/>
                    <a:gd name="T61" fmla="*/ 5 h 153"/>
                    <a:gd name="T62" fmla="*/ 55 w 66"/>
                    <a:gd name="T63" fmla="*/ 4 h 153"/>
                    <a:gd name="T64" fmla="*/ 51 w 66"/>
                    <a:gd name="T65" fmla="*/ 0 h 15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"/>
                    <a:gd name="T100" fmla="*/ 0 h 153"/>
                    <a:gd name="T101" fmla="*/ 66 w 66"/>
                    <a:gd name="T102" fmla="*/ 153 h 15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" h="153">
                      <a:moveTo>
                        <a:pt x="51" y="0"/>
                      </a:moveTo>
                      <a:lnTo>
                        <a:pt x="47" y="11"/>
                      </a:lnTo>
                      <a:lnTo>
                        <a:pt x="41" y="21"/>
                      </a:lnTo>
                      <a:lnTo>
                        <a:pt x="35" y="31"/>
                      </a:lnTo>
                      <a:lnTo>
                        <a:pt x="29" y="41"/>
                      </a:lnTo>
                      <a:lnTo>
                        <a:pt x="21" y="51"/>
                      </a:lnTo>
                      <a:lnTo>
                        <a:pt x="14" y="61"/>
                      </a:lnTo>
                      <a:lnTo>
                        <a:pt x="8" y="70"/>
                      </a:lnTo>
                      <a:lnTo>
                        <a:pt x="2" y="81"/>
                      </a:lnTo>
                      <a:lnTo>
                        <a:pt x="0" y="95"/>
                      </a:lnTo>
                      <a:lnTo>
                        <a:pt x="1" y="106"/>
                      </a:lnTo>
                      <a:lnTo>
                        <a:pt x="6" y="116"/>
                      </a:lnTo>
                      <a:lnTo>
                        <a:pt x="13" y="122"/>
                      </a:lnTo>
                      <a:lnTo>
                        <a:pt x="21" y="127"/>
                      </a:lnTo>
                      <a:lnTo>
                        <a:pt x="26" y="132"/>
                      </a:lnTo>
                      <a:lnTo>
                        <a:pt x="33" y="138"/>
                      </a:lnTo>
                      <a:lnTo>
                        <a:pt x="39" y="143"/>
                      </a:lnTo>
                      <a:lnTo>
                        <a:pt x="44" y="148"/>
                      </a:lnTo>
                      <a:lnTo>
                        <a:pt x="51" y="150"/>
                      </a:lnTo>
                      <a:lnTo>
                        <a:pt x="57" y="153"/>
                      </a:lnTo>
                      <a:lnTo>
                        <a:pt x="66" y="153"/>
                      </a:lnTo>
                      <a:lnTo>
                        <a:pt x="60" y="142"/>
                      </a:lnTo>
                      <a:lnTo>
                        <a:pt x="52" y="127"/>
                      </a:lnTo>
                      <a:lnTo>
                        <a:pt x="45" y="113"/>
                      </a:lnTo>
                      <a:lnTo>
                        <a:pt x="43" y="106"/>
                      </a:lnTo>
                      <a:lnTo>
                        <a:pt x="45" y="83"/>
                      </a:lnTo>
                      <a:lnTo>
                        <a:pt x="52" y="58"/>
                      </a:lnTo>
                      <a:lnTo>
                        <a:pt x="60" y="35"/>
                      </a:lnTo>
                      <a:lnTo>
                        <a:pt x="66" y="11"/>
                      </a:lnTo>
                      <a:lnTo>
                        <a:pt x="64" y="8"/>
                      </a:lnTo>
                      <a:lnTo>
                        <a:pt x="60" y="5"/>
                      </a:lnTo>
                      <a:lnTo>
                        <a:pt x="55" y="4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587" name="Freeform 9"/>
                <p:cNvSpPr>
                  <a:spLocks/>
                </p:cNvSpPr>
                <p:nvPr/>
              </p:nvSpPr>
              <p:spPr bwMode="auto">
                <a:xfrm>
                  <a:off x="1904" y="4003"/>
                  <a:ext cx="77" cy="148"/>
                </a:xfrm>
                <a:custGeom>
                  <a:avLst/>
                  <a:gdLst>
                    <a:gd name="T0" fmla="*/ 32 w 77"/>
                    <a:gd name="T1" fmla="*/ 0 h 148"/>
                    <a:gd name="T2" fmla="*/ 27 w 77"/>
                    <a:gd name="T3" fmla="*/ 22 h 148"/>
                    <a:gd name="T4" fmla="*/ 19 w 77"/>
                    <a:gd name="T5" fmla="*/ 43 h 148"/>
                    <a:gd name="T6" fmla="*/ 8 w 77"/>
                    <a:gd name="T7" fmla="*/ 65 h 148"/>
                    <a:gd name="T8" fmla="*/ 0 w 77"/>
                    <a:gd name="T9" fmla="*/ 87 h 148"/>
                    <a:gd name="T10" fmla="*/ 0 w 77"/>
                    <a:gd name="T11" fmla="*/ 100 h 148"/>
                    <a:gd name="T12" fmla="*/ 4 w 77"/>
                    <a:gd name="T13" fmla="*/ 111 h 148"/>
                    <a:gd name="T14" fmla="*/ 11 w 77"/>
                    <a:gd name="T15" fmla="*/ 121 h 148"/>
                    <a:gd name="T16" fmla="*/ 20 w 77"/>
                    <a:gd name="T17" fmla="*/ 126 h 148"/>
                    <a:gd name="T18" fmla="*/ 28 w 77"/>
                    <a:gd name="T19" fmla="*/ 130 h 148"/>
                    <a:gd name="T20" fmla="*/ 35 w 77"/>
                    <a:gd name="T21" fmla="*/ 133 h 148"/>
                    <a:gd name="T22" fmla="*/ 42 w 77"/>
                    <a:gd name="T23" fmla="*/ 138 h 148"/>
                    <a:gd name="T24" fmla="*/ 49 w 77"/>
                    <a:gd name="T25" fmla="*/ 142 h 148"/>
                    <a:gd name="T26" fmla="*/ 55 w 77"/>
                    <a:gd name="T27" fmla="*/ 146 h 148"/>
                    <a:gd name="T28" fmla="*/ 62 w 77"/>
                    <a:gd name="T29" fmla="*/ 147 h 148"/>
                    <a:gd name="T30" fmla="*/ 69 w 77"/>
                    <a:gd name="T31" fmla="*/ 148 h 148"/>
                    <a:gd name="T32" fmla="*/ 77 w 77"/>
                    <a:gd name="T33" fmla="*/ 147 h 148"/>
                    <a:gd name="T34" fmla="*/ 69 w 77"/>
                    <a:gd name="T35" fmla="*/ 137 h 148"/>
                    <a:gd name="T36" fmla="*/ 59 w 77"/>
                    <a:gd name="T37" fmla="*/ 124 h 148"/>
                    <a:gd name="T38" fmla="*/ 50 w 77"/>
                    <a:gd name="T39" fmla="*/ 111 h 148"/>
                    <a:gd name="T40" fmla="*/ 46 w 77"/>
                    <a:gd name="T41" fmla="*/ 104 h 148"/>
                    <a:gd name="T42" fmla="*/ 43 w 77"/>
                    <a:gd name="T43" fmla="*/ 81 h 148"/>
                    <a:gd name="T44" fmla="*/ 46 w 77"/>
                    <a:gd name="T45" fmla="*/ 56 h 148"/>
                    <a:gd name="T46" fmla="*/ 49 w 77"/>
                    <a:gd name="T47" fmla="*/ 31 h 148"/>
                    <a:gd name="T48" fmla="*/ 49 w 77"/>
                    <a:gd name="T49" fmla="*/ 8 h 148"/>
                    <a:gd name="T50" fmla="*/ 47 w 77"/>
                    <a:gd name="T51" fmla="*/ 6 h 148"/>
                    <a:gd name="T52" fmla="*/ 43 w 77"/>
                    <a:gd name="T53" fmla="*/ 3 h 148"/>
                    <a:gd name="T54" fmla="*/ 38 w 77"/>
                    <a:gd name="T55" fmla="*/ 2 h 148"/>
                    <a:gd name="T56" fmla="*/ 32 w 77"/>
                    <a:gd name="T57" fmla="*/ 0 h 14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7"/>
                    <a:gd name="T88" fmla="*/ 0 h 148"/>
                    <a:gd name="T89" fmla="*/ 77 w 77"/>
                    <a:gd name="T90" fmla="*/ 148 h 14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7" h="148">
                      <a:moveTo>
                        <a:pt x="32" y="0"/>
                      </a:moveTo>
                      <a:lnTo>
                        <a:pt x="27" y="22"/>
                      </a:lnTo>
                      <a:lnTo>
                        <a:pt x="19" y="43"/>
                      </a:lnTo>
                      <a:lnTo>
                        <a:pt x="8" y="65"/>
                      </a:lnTo>
                      <a:lnTo>
                        <a:pt x="0" y="87"/>
                      </a:lnTo>
                      <a:lnTo>
                        <a:pt x="0" y="100"/>
                      </a:lnTo>
                      <a:lnTo>
                        <a:pt x="4" y="111"/>
                      </a:lnTo>
                      <a:lnTo>
                        <a:pt x="11" y="121"/>
                      </a:lnTo>
                      <a:lnTo>
                        <a:pt x="20" y="126"/>
                      </a:lnTo>
                      <a:lnTo>
                        <a:pt x="28" y="130"/>
                      </a:lnTo>
                      <a:lnTo>
                        <a:pt x="35" y="133"/>
                      </a:lnTo>
                      <a:lnTo>
                        <a:pt x="42" y="138"/>
                      </a:lnTo>
                      <a:lnTo>
                        <a:pt x="49" y="142"/>
                      </a:lnTo>
                      <a:lnTo>
                        <a:pt x="55" y="146"/>
                      </a:lnTo>
                      <a:lnTo>
                        <a:pt x="62" y="147"/>
                      </a:lnTo>
                      <a:lnTo>
                        <a:pt x="69" y="148"/>
                      </a:lnTo>
                      <a:lnTo>
                        <a:pt x="77" y="147"/>
                      </a:lnTo>
                      <a:lnTo>
                        <a:pt x="69" y="137"/>
                      </a:lnTo>
                      <a:lnTo>
                        <a:pt x="59" y="124"/>
                      </a:lnTo>
                      <a:lnTo>
                        <a:pt x="50" y="111"/>
                      </a:lnTo>
                      <a:lnTo>
                        <a:pt x="46" y="104"/>
                      </a:lnTo>
                      <a:lnTo>
                        <a:pt x="43" y="81"/>
                      </a:lnTo>
                      <a:lnTo>
                        <a:pt x="46" y="56"/>
                      </a:lnTo>
                      <a:lnTo>
                        <a:pt x="49" y="31"/>
                      </a:lnTo>
                      <a:lnTo>
                        <a:pt x="49" y="8"/>
                      </a:lnTo>
                      <a:lnTo>
                        <a:pt x="47" y="6"/>
                      </a:lnTo>
                      <a:lnTo>
                        <a:pt x="43" y="3"/>
                      </a:lnTo>
                      <a:lnTo>
                        <a:pt x="38" y="2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588" name="Freeform 10"/>
                <p:cNvSpPr>
                  <a:spLocks/>
                </p:cNvSpPr>
                <p:nvPr/>
              </p:nvSpPr>
              <p:spPr bwMode="auto">
                <a:xfrm>
                  <a:off x="1860" y="3580"/>
                  <a:ext cx="592" cy="501"/>
                </a:xfrm>
                <a:custGeom>
                  <a:avLst/>
                  <a:gdLst>
                    <a:gd name="T0" fmla="*/ 307 w 592"/>
                    <a:gd name="T1" fmla="*/ 27 h 501"/>
                    <a:gd name="T2" fmla="*/ 281 w 592"/>
                    <a:gd name="T3" fmla="*/ 76 h 501"/>
                    <a:gd name="T4" fmla="*/ 245 w 592"/>
                    <a:gd name="T5" fmla="*/ 121 h 501"/>
                    <a:gd name="T6" fmla="*/ 207 w 592"/>
                    <a:gd name="T7" fmla="*/ 162 h 501"/>
                    <a:gd name="T8" fmla="*/ 177 w 592"/>
                    <a:gd name="T9" fmla="*/ 209 h 501"/>
                    <a:gd name="T10" fmla="*/ 168 w 592"/>
                    <a:gd name="T11" fmla="*/ 270 h 501"/>
                    <a:gd name="T12" fmla="*/ 150 w 592"/>
                    <a:gd name="T13" fmla="*/ 318 h 501"/>
                    <a:gd name="T14" fmla="*/ 119 w 592"/>
                    <a:gd name="T15" fmla="*/ 348 h 501"/>
                    <a:gd name="T16" fmla="*/ 80 w 592"/>
                    <a:gd name="T17" fmla="*/ 371 h 501"/>
                    <a:gd name="T18" fmla="*/ 40 w 592"/>
                    <a:gd name="T19" fmla="*/ 391 h 501"/>
                    <a:gd name="T20" fmla="*/ 14 w 592"/>
                    <a:gd name="T21" fmla="*/ 409 h 501"/>
                    <a:gd name="T22" fmla="*/ 0 w 592"/>
                    <a:gd name="T23" fmla="*/ 420 h 501"/>
                    <a:gd name="T24" fmla="*/ 20 w 592"/>
                    <a:gd name="T25" fmla="*/ 439 h 501"/>
                    <a:gd name="T26" fmla="*/ 56 w 592"/>
                    <a:gd name="T27" fmla="*/ 462 h 501"/>
                    <a:gd name="T28" fmla="*/ 94 w 592"/>
                    <a:gd name="T29" fmla="*/ 481 h 501"/>
                    <a:gd name="T30" fmla="*/ 133 w 592"/>
                    <a:gd name="T31" fmla="*/ 496 h 501"/>
                    <a:gd name="T32" fmla="*/ 161 w 592"/>
                    <a:gd name="T33" fmla="*/ 475 h 501"/>
                    <a:gd name="T34" fmla="*/ 167 w 592"/>
                    <a:gd name="T35" fmla="*/ 423 h 501"/>
                    <a:gd name="T36" fmla="*/ 177 w 592"/>
                    <a:gd name="T37" fmla="*/ 382 h 501"/>
                    <a:gd name="T38" fmla="*/ 192 w 592"/>
                    <a:gd name="T39" fmla="*/ 351 h 501"/>
                    <a:gd name="T40" fmla="*/ 216 w 592"/>
                    <a:gd name="T41" fmla="*/ 324 h 501"/>
                    <a:gd name="T42" fmla="*/ 257 w 592"/>
                    <a:gd name="T43" fmla="*/ 302 h 501"/>
                    <a:gd name="T44" fmla="*/ 299 w 592"/>
                    <a:gd name="T45" fmla="*/ 283 h 501"/>
                    <a:gd name="T46" fmla="*/ 331 w 592"/>
                    <a:gd name="T47" fmla="*/ 253 h 501"/>
                    <a:gd name="T48" fmla="*/ 348 w 592"/>
                    <a:gd name="T49" fmla="*/ 200 h 501"/>
                    <a:gd name="T50" fmla="*/ 359 w 592"/>
                    <a:gd name="T51" fmla="*/ 137 h 501"/>
                    <a:gd name="T52" fmla="*/ 377 w 592"/>
                    <a:gd name="T53" fmla="*/ 110 h 501"/>
                    <a:gd name="T54" fmla="*/ 405 w 592"/>
                    <a:gd name="T55" fmla="*/ 123 h 501"/>
                    <a:gd name="T56" fmla="*/ 430 w 592"/>
                    <a:gd name="T57" fmla="*/ 141 h 501"/>
                    <a:gd name="T58" fmla="*/ 455 w 592"/>
                    <a:gd name="T59" fmla="*/ 161 h 501"/>
                    <a:gd name="T60" fmla="*/ 457 w 592"/>
                    <a:gd name="T61" fmla="*/ 198 h 501"/>
                    <a:gd name="T62" fmla="*/ 425 w 592"/>
                    <a:gd name="T63" fmla="*/ 247 h 501"/>
                    <a:gd name="T64" fmla="*/ 385 w 592"/>
                    <a:gd name="T65" fmla="*/ 291 h 501"/>
                    <a:gd name="T66" fmla="*/ 348 w 592"/>
                    <a:gd name="T67" fmla="*/ 337 h 501"/>
                    <a:gd name="T68" fmla="*/ 351 w 592"/>
                    <a:gd name="T69" fmla="*/ 366 h 501"/>
                    <a:gd name="T70" fmla="*/ 383 w 592"/>
                    <a:gd name="T71" fmla="*/ 372 h 501"/>
                    <a:gd name="T72" fmla="*/ 412 w 592"/>
                    <a:gd name="T73" fmla="*/ 382 h 501"/>
                    <a:gd name="T74" fmla="*/ 436 w 592"/>
                    <a:gd name="T75" fmla="*/ 400 h 501"/>
                    <a:gd name="T76" fmla="*/ 452 w 592"/>
                    <a:gd name="T77" fmla="*/ 408 h 501"/>
                    <a:gd name="T78" fmla="*/ 461 w 592"/>
                    <a:gd name="T79" fmla="*/ 393 h 501"/>
                    <a:gd name="T80" fmla="*/ 470 w 592"/>
                    <a:gd name="T81" fmla="*/ 375 h 501"/>
                    <a:gd name="T82" fmla="*/ 482 w 592"/>
                    <a:gd name="T83" fmla="*/ 360 h 501"/>
                    <a:gd name="T84" fmla="*/ 498 w 592"/>
                    <a:gd name="T85" fmla="*/ 351 h 501"/>
                    <a:gd name="T86" fmla="*/ 514 w 592"/>
                    <a:gd name="T87" fmla="*/ 345 h 501"/>
                    <a:gd name="T88" fmla="*/ 530 w 592"/>
                    <a:gd name="T89" fmla="*/ 340 h 501"/>
                    <a:gd name="T90" fmla="*/ 544 w 592"/>
                    <a:gd name="T91" fmla="*/ 334 h 501"/>
                    <a:gd name="T92" fmla="*/ 568 w 592"/>
                    <a:gd name="T93" fmla="*/ 300 h 501"/>
                    <a:gd name="T94" fmla="*/ 589 w 592"/>
                    <a:gd name="T95" fmla="*/ 237 h 501"/>
                    <a:gd name="T96" fmla="*/ 589 w 592"/>
                    <a:gd name="T97" fmla="*/ 171 h 501"/>
                    <a:gd name="T98" fmla="*/ 566 w 592"/>
                    <a:gd name="T99" fmla="*/ 107 h 501"/>
                    <a:gd name="T100" fmla="*/ 538 w 592"/>
                    <a:gd name="T101" fmla="*/ 69 h 501"/>
                    <a:gd name="T102" fmla="*/ 523 w 592"/>
                    <a:gd name="T103" fmla="*/ 40 h 501"/>
                    <a:gd name="T104" fmla="*/ 490 w 592"/>
                    <a:gd name="T105" fmla="*/ 26 h 501"/>
                    <a:gd name="T106" fmla="*/ 439 w 592"/>
                    <a:gd name="T107" fmla="*/ 21 h 501"/>
                    <a:gd name="T108" fmla="*/ 389 w 592"/>
                    <a:gd name="T109" fmla="*/ 17 h 501"/>
                    <a:gd name="T110" fmla="*/ 339 w 592"/>
                    <a:gd name="T111" fmla="*/ 9 h 501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92"/>
                    <a:gd name="T169" fmla="*/ 0 h 501"/>
                    <a:gd name="T170" fmla="*/ 592 w 592"/>
                    <a:gd name="T171" fmla="*/ 501 h 501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92" h="501">
                      <a:moveTo>
                        <a:pt x="313" y="0"/>
                      </a:moveTo>
                      <a:lnTo>
                        <a:pt x="307" y="27"/>
                      </a:lnTo>
                      <a:lnTo>
                        <a:pt x="296" y="53"/>
                      </a:lnTo>
                      <a:lnTo>
                        <a:pt x="281" y="76"/>
                      </a:lnTo>
                      <a:lnTo>
                        <a:pt x="264" y="99"/>
                      </a:lnTo>
                      <a:lnTo>
                        <a:pt x="245" y="121"/>
                      </a:lnTo>
                      <a:lnTo>
                        <a:pt x="226" y="141"/>
                      </a:lnTo>
                      <a:lnTo>
                        <a:pt x="207" y="162"/>
                      </a:lnTo>
                      <a:lnTo>
                        <a:pt x="191" y="183"/>
                      </a:lnTo>
                      <a:lnTo>
                        <a:pt x="177" y="209"/>
                      </a:lnTo>
                      <a:lnTo>
                        <a:pt x="172" y="240"/>
                      </a:lnTo>
                      <a:lnTo>
                        <a:pt x="168" y="270"/>
                      </a:lnTo>
                      <a:lnTo>
                        <a:pt x="161" y="300"/>
                      </a:lnTo>
                      <a:lnTo>
                        <a:pt x="150" y="318"/>
                      </a:lnTo>
                      <a:lnTo>
                        <a:pt x="137" y="334"/>
                      </a:lnTo>
                      <a:lnTo>
                        <a:pt x="119" y="348"/>
                      </a:lnTo>
                      <a:lnTo>
                        <a:pt x="101" y="360"/>
                      </a:lnTo>
                      <a:lnTo>
                        <a:pt x="80" y="371"/>
                      </a:lnTo>
                      <a:lnTo>
                        <a:pt x="60" y="381"/>
                      </a:lnTo>
                      <a:lnTo>
                        <a:pt x="40" y="391"/>
                      </a:lnTo>
                      <a:lnTo>
                        <a:pt x="21" y="402"/>
                      </a:lnTo>
                      <a:lnTo>
                        <a:pt x="14" y="409"/>
                      </a:lnTo>
                      <a:lnTo>
                        <a:pt x="6" y="415"/>
                      </a:lnTo>
                      <a:lnTo>
                        <a:pt x="0" y="420"/>
                      </a:lnTo>
                      <a:lnTo>
                        <a:pt x="2" y="425"/>
                      </a:lnTo>
                      <a:lnTo>
                        <a:pt x="20" y="439"/>
                      </a:lnTo>
                      <a:lnTo>
                        <a:pt x="37" y="451"/>
                      </a:lnTo>
                      <a:lnTo>
                        <a:pt x="56" y="462"/>
                      </a:lnTo>
                      <a:lnTo>
                        <a:pt x="75" y="472"/>
                      </a:lnTo>
                      <a:lnTo>
                        <a:pt x="94" y="481"/>
                      </a:lnTo>
                      <a:lnTo>
                        <a:pt x="113" y="490"/>
                      </a:lnTo>
                      <a:lnTo>
                        <a:pt x="133" y="496"/>
                      </a:lnTo>
                      <a:lnTo>
                        <a:pt x="153" y="501"/>
                      </a:lnTo>
                      <a:lnTo>
                        <a:pt x="161" y="475"/>
                      </a:lnTo>
                      <a:lnTo>
                        <a:pt x="164" y="448"/>
                      </a:lnTo>
                      <a:lnTo>
                        <a:pt x="167" y="423"/>
                      </a:lnTo>
                      <a:lnTo>
                        <a:pt x="171" y="397"/>
                      </a:lnTo>
                      <a:lnTo>
                        <a:pt x="177" y="382"/>
                      </a:lnTo>
                      <a:lnTo>
                        <a:pt x="184" y="366"/>
                      </a:lnTo>
                      <a:lnTo>
                        <a:pt x="192" y="351"/>
                      </a:lnTo>
                      <a:lnTo>
                        <a:pt x="200" y="339"/>
                      </a:lnTo>
                      <a:lnTo>
                        <a:pt x="216" y="324"/>
                      </a:lnTo>
                      <a:lnTo>
                        <a:pt x="237" y="312"/>
                      </a:lnTo>
                      <a:lnTo>
                        <a:pt x="257" y="302"/>
                      </a:lnTo>
                      <a:lnTo>
                        <a:pt x="278" y="292"/>
                      </a:lnTo>
                      <a:lnTo>
                        <a:pt x="299" y="283"/>
                      </a:lnTo>
                      <a:lnTo>
                        <a:pt x="316" y="269"/>
                      </a:lnTo>
                      <a:lnTo>
                        <a:pt x="331" y="253"/>
                      </a:lnTo>
                      <a:lnTo>
                        <a:pt x="340" y="232"/>
                      </a:lnTo>
                      <a:lnTo>
                        <a:pt x="348" y="200"/>
                      </a:lnTo>
                      <a:lnTo>
                        <a:pt x="355" y="168"/>
                      </a:lnTo>
                      <a:lnTo>
                        <a:pt x="359" y="137"/>
                      </a:lnTo>
                      <a:lnTo>
                        <a:pt x="360" y="105"/>
                      </a:lnTo>
                      <a:lnTo>
                        <a:pt x="377" y="110"/>
                      </a:lnTo>
                      <a:lnTo>
                        <a:pt x="390" y="116"/>
                      </a:lnTo>
                      <a:lnTo>
                        <a:pt x="405" y="123"/>
                      </a:lnTo>
                      <a:lnTo>
                        <a:pt x="417" y="132"/>
                      </a:lnTo>
                      <a:lnTo>
                        <a:pt x="430" y="141"/>
                      </a:lnTo>
                      <a:lnTo>
                        <a:pt x="443" y="151"/>
                      </a:lnTo>
                      <a:lnTo>
                        <a:pt x="455" y="161"/>
                      </a:lnTo>
                      <a:lnTo>
                        <a:pt x="468" y="170"/>
                      </a:lnTo>
                      <a:lnTo>
                        <a:pt x="457" y="198"/>
                      </a:lnTo>
                      <a:lnTo>
                        <a:pt x="443" y="222"/>
                      </a:lnTo>
                      <a:lnTo>
                        <a:pt x="425" y="247"/>
                      </a:lnTo>
                      <a:lnTo>
                        <a:pt x="406" y="269"/>
                      </a:lnTo>
                      <a:lnTo>
                        <a:pt x="385" y="291"/>
                      </a:lnTo>
                      <a:lnTo>
                        <a:pt x="366" y="313"/>
                      </a:lnTo>
                      <a:lnTo>
                        <a:pt x="348" y="337"/>
                      </a:lnTo>
                      <a:lnTo>
                        <a:pt x="335" y="362"/>
                      </a:lnTo>
                      <a:lnTo>
                        <a:pt x="351" y="366"/>
                      </a:lnTo>
                      <a:lnTo>
                        <a:pt x="367" y="369"/>
                      </a:lnTo>
                      <a:lnTo>
                        <a:pt x="383" y="372"/>
                      </a:lnTo>
                      <a:lnTo>
                        <a:pt x="398" y="376"/>
                      </a:lnTo>
                      <a:lnTo>
                        <a:pt x="412" y="382"/>
                      </a:lnTo>
                      <a:lnTo>
                        <a:pt x="425" y="389"/>
                      </a:lnTo>
                      <a:lnTo>
                        <a:pt x="436" y="400"/>
                      </a:lnTo>
                      <a:lnTo>
                        <a:pt x="445" y="414"/>
                      </a:lnTo>
                      <a:lnTo>
                        <a:pt x="452" y="408"/>
                      </a:lnTo>
                      <a:lnTo>
                        <a:pt x="457" y="402"/>
                      </a:lnTo>
                      <a:lnTo>
                        <a:pt x="461" y="393"/>
                      </a:lnTo>
                      <a:lnTo>
                        <a:pt x="465" y="383"/>
                      </a:lnTo>
                      <a:lnTo>
                        <a:pt x="470" y="375"/>
                      </a:lnTo>
                      <a:lnTo>
                        <a:pt x="475" y="366"/>
                      </a:lnTo>
                      <a:lnTo>
                        <a:pt x="482" y="360"/>
                      </a:lnTo>
                      <a:lnTo>
                        <a:pt x="491" y="354"/>
                      </a:lnTo>
                      <a:lnTo>
                        <a:pt x="498" y="351"/>
                      </a:lnTo>
                      <a:lnTo>
                        <a:pt x="506" y="348"/>
                      </a:lnTo>
                      <a:lnTo>
                        <a:pt x="514" y="345"/>
                      </a:lnTo>
                      <a:lnTo>
                        <a:pt x="522" y="343"/>
                      </a:lnTo>
                      <a:lnTo>
                        <a:pt x="530" y="340"/>
                      </a:lnTo>
                      <a:lnTo>
                        <a:pt x="537" y="338"/>
                      </a:lnTo>
                      <a:lnTo>
                        <a:pt x="544" y="334"/>
                      </a:lnTo>
                      <a:lnTo>
                        <a:pt x="549" y="329"/>
                      </a:lnTo>
                      <a:lnTo>
                        <a:pt x="568" y="300"/>
                      </a:lnTo>
                      <a:lnTo>
                        <a:pt x="581" y="269"/>
                      </a:lnTo>
                      <a:lnTo>
                        <a:pt x="589" y="237"/>
                      </a:lnTo>
                      <a:lnTo>
                        <a:pt x="592" y="204"/>
                      </a:lnTo>
                      <a:lnTo>
                        <a:pt x="589" y="171"/>
                      </a:lnTo>
                      <a:lnTo>
                        <a:pt x="581" y="139"/>
                      </a:lnTo>
                      <a:lnTo>
                        <a:pt x="566" y="107"/>
                      </a:lnTo>
                      <a:lnTo>
                        <a:pt x="546" y="78"/>
                      </a:lnTo>
                      <a:lnTo>
                        <a:pt x="538" y="69"/>
                      </a:lnTo>
                      <a:lnTo>
                        <a:pt x="531" y="54"/>
                      </a:lnTo>
                      <a:lnTo>
                        <a:pt x="523" y="40"/>
                      </a:lnTo>
                      <a:lnTo>
                        <a:pt x="515" y="31"/>
                      </a:lnTo>
                      <a:lnTo>
                        <a:pt x="490" y="26"/>
                      </a:lnTo>
                      <a:lnTo>
                        <a:pt x="464" y="22"/>
                      </a:lnTo>
                      <a:lnTo>
                        <a:pt x="439" y="21"/>
                      </a:lnTo>
                      <a:lnTo>
                        <a:pt x="413" y="19"/>
                      </a:lnTo>
                      <a:lnTo>
                        <a:pt x="389" y="17"/>
                      </a:lnTo>
                      <a:lnTo>
                        <a:pt x="363" y="14"/>
                      </a:lnTo>
                      <a:lnTo>
                        <a:pt x="339" y="9"/>
                      </a:lnTo>
                      <a:lnTo>
                        <a:pt x="313" y="0"/>
                      </a:lnTo>
                      <a:close/>
                    </a:path>
                  </a:pathLst>
                </a:custGeom>
                <a:solidFill>
                  <a:srgbClr val="FF2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589" name="Freeform 11"/>
                <p:cNvSpPr>
                  <a:spLocks/>
                </p:cNvSpPr>
                <p:nvPr/>
              </p:nvSpPr>
              <p:spPr bwMode="auto">
                <a:xfrm>
                  <a:off x="2098" y="3082"/>
                  <a:ext cx="428" cy="549"/>
                </a:xfrm>
                <a:custGeom>
                  <a:avLst/>
                  <a:gdLst>
                    <a:gd name="T0" fmla="*/ 86 w 428"/>
                    <a:gd name="T1" fmla="*/ 65 h 549"/>
                    <a:gd name="T2" fmla="*/ 70 w 428"/>
                    <a:gd name="T3" fmla="*/ 48 h 549"/>
                    <a:gd name="T4" fmla="*/ 54 w 428"/>
                    <a:gd name="T5" fmla="*/ 26 h 549"/>
                    <a:gd name="T6" fmla="*/ 39 w 428"/>
                    <a:gd name="T7" fmla="*/ 6 h 549"/>
                    <a:gd name="T8" fmla="*/ 28 w 428"/>
                    <a:gd name="T9" fmla="*/ 32 h 549"/>
                    <a:gd name="T10" fmla="*/ 17 w 428"/>
                    <a:gd name="T11" fmla="*/ 96 h 549"/>
                    <a:gd name="T12" fmla="*/ 42 w 428"/>
                    <a:gd name="T13" fmla="*/ 129 h 549"/>
                    <a:gd name="T14" fmla="*/ 63 w 428"/>
                    <a:gd name="T15" fmla="*/ 148 h 549"/>
                    <a:gd name="T16" fmla="*/ 87 w 428"/>
                    <a:gd name="T17" fmla="*/ 168 h 549"/>
                    <a:gd name="T18" fmla="*/ 114 w 428"/>
                    <a:gd name="T19" fmla="*/ 183 h 549"/>
                    <a:gd name="T20" fmla="*/ 131 w 428"/>
                    <a:gd name="T21" fmla="*/ 195 h 549"/>
                    <a:gd name="T22" fmla="*/ 133 w 428"/>
                    <a:gd name="T23" fmla="*/ 214 h 549"/>
                    <a:gd name="T24" fmla="*/ 116 w 428"/>
                    <a:gd name="T25" fmla="*/ 241 h 549"/>
                    <a:gd name="T26" fmla="*/ 96 w 428"/>
                    <a:gd name="T27" fmla="*/ 258 h 549"/>
                    <a:gd name="T28" fmla="*/ 77 w 428"/>
                    <a:gd name="T29" fmla="*/ 275 h 549"/>
                    <a:gd name="T30" fmla="*/ 61 w 428"/>
                    <a:gd name="T31" fmla="*/ 293 h 549"/>
                    <a:gd name="T32" fmla="*/ 40 w 428"/>
                    <a:gd name="T33" fmla="*/ 353 h 549"/>
                    <a:gd name="T34" fmla="*/ 31 w 428"/>
                    <a:gd name="T35" fmla="*/ 448 h 549"/>
                    <a:gd name="T36" fmla="*/ 26 w 428"/>
                    <a:gd name="T37" fmla="*/ 500 h 549"/>
                    <a:gd name="T38" fmla="*/ 5 w 428"/>
                    <a:gd name="T39" fmla="*/ 530 h 549"/>
                    <a:gd name="T40" fmla="*/ 16 w 428"/>
                    <a:gd name="T41" fmla="*/ 539 h 549"/>
                    <a:gd name="T42" fmla="*/ 50 w 428"/>
                    <a:gd name="T43" fmla="*/ 542 h 549"/>
                    <a:gd name="T44" fmla="*/ 86 w 428"/>
                    <a:gd name="T45" fmla="*/ 545 h 549"/>
                    <a:gd name="T46" fmla="*/ 125 w 428"/>
                    <a:gd name="T47" fmla="*/ 544 h 549"/>
                    <a:gd name="T48" fmla="*/ 164 w 428"/>
                    <a:gd name="T49" fmla="*/ 542 h 549"/>
                    <a:gd name="T50" fmla="*/ 203 w 428"/>
                    <a:gd name="T51" fmla="*/ 541 h 549"/>
                    <a:gd name="T52" fmla="*/ 240 w 428"/>
                    <a:gd name="T53" fmla="*/ 542 h 549"/>
                    <a:gd name="T54" fmla="*/ 273 w 428"/>
                    <a:gd name="T55" fmla="*/ 546 h 549"/>
                    <a:gd name="T56" fmla="*/ 285 w 428"/>
                    <a:gd name="T57" fmla="*/ 519 h 549"/>
                    <a:gd name="T58" fmla="*/ 268 w 428"/>
                    <a:gd name="T59" fmla="*/ 464 h 549"/>
                    <a:gd name="T60" fmla="*/ 265 w 428"/>
                    <a:gd name="T61" fmla="*/ 405 h 549"/>
                    <a:gd name="T62" fmla="*/ 273 w 428"/>
                    <a:gd name="T63" fmla="*/ 347 h 549"/>
                    <a:gd name="T64" fmla="*/ 288 w 428"/>
                    <a:gd name="T65" fmla="*/ 307 h 549"/>
                    <a:gd name="T66" fmla="*/ 297 w 428"/>
                    <a:gd name="T67" fmla="*/ 277 h 549"/>
                    <a:gd name="T68" fmla="*/ 308 w 428"/>
                    <a:gd name="T69" fmla="*/ 248 h 549"/>
                    <a:gd name="T70" fmla="*/ 322 w 428"/>
                    <a:gd name="T71" fmla="*/ 222 h 549"/>
                    <a:gd name="T72" fmla="*/ 338 w 428"/>
                    <a:gd name="T73" fmla="*/ 204 h 549"/>
                    <a:gd name="T74" fmla="*/ 358 w 428"/>
                    <a:gd name="T75" fmla="*/ 200 h 549"/>
                    <a:gd name="T76" fmla="*/ 382 w 428"/>
                    <a:gd name="T77" fmla="*/ 207 h 549"/>
                    <a:gd name="T78" fmla="*/ 405 w 428"/>
                    <a:gd name="T79" fmla="*/ 221 h 549"/>
                    <a:gd name="T80" fmla="*/ 419 w 428"/>
                    <a:gd name="T81" fmla="*/ 204 h 549"/>
                    <a:gd name="T82" fmla="*/ 425 w 428"/>
                    <a:gd name="T83" fmla="*/ 155 h 549"/>
                    <a:gd name="T84" fmla="*/ 407 w 428"/>
                    <a:gd name="T85" fmla="*/ 129 h 549"/>
                    <a:gd name="T86" fmla="*/ 365 w 428"/>
                    <a:gd name="T87" fmla="*/ 121 h 549"/>
                    <a:gd name="T88" fmla="*/ 326 w 428"/>
                    <a:gd name="T89" fmla="*/ 110 h 549"/>
                    <a:gd name="T90" fmla="*/ 287 w 428"/>
                    <a:gd name="T91" fmla="*/ 96 h 549"/>
                    <a:gd name="T92" fmla="*/ 93 w 428"/>
                    <a:gd name="T93" fmla="*/ 71 h 54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28"/>
                    <a:gd name="T142" fmla="*/ 0 h 549"/>
                    <a:gd name="T143" fmla="*/ 428 w 428"/>
                    <a:gd name="T144" fmla="*/ 549 h 54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28" h="549">
                      <a:moveTo>
                        <a:pt x="93" y="71"/>
                      </a:moveTo>
                      <a:lnTo>
                        <a:pt x="86" y="65"/>
                      </a:lnTo>
                      <a:lnTo>
                        <a:pt x="79" y="58"/>
                      </a:lnTo>
                      <a:lnTo>
                        <a:pt x="70" y="48"/>
                      </a:lnTo>
                      <a:lnTo>
                        <a:pt x="62" y="37"/>
                      </a:lnTo>
                      <a:lnTo>
                        <a:pt x="54" y="26"/>
                      </a:lnTo>
                      <a:lnTo>
                        <a:pt x="46" y="15"/>
                      </a:lnTo>
                      <a:lnTo>
                        <a:pt x="39" y="6"/>
                      </a:lnTo>
                      <a:lnTo>
                        <a:pt x="35" y="0"/>
                      </a:lnTo>
                      <a:lnTo>
                        <a:pt x="28" y="32"/>
                      </a:lnTo>
                      <a:lnTo>
                        <a:pt x="19" y="65"/>
                      </a:lnTo>
                      <a:lnTo>
                        <a:pt x="17" y="96"/>
                      </a:lnTo>
                      <a:lnTo>
                        <a:pt x="32" y="120"/>
                      </a:lnTo>
                      <a:lnTo>
                        <a:pt x="42" y="129"/>
                      </a:lnTo>
                      <a:lnTo>
                        <a:pt x="52" y="139"/>
                      </a:lnTo>
                      <a:lnTo>
                        <a:pt x="63" y="148"/>
                      </a:lnTo>
                      <a:lnTo>
                        <a:pt x="75" y="160"/>
                      </a:lnTo>
                      <a:lnTo>
                        <a:pt x="87" y="168"/>
                      </a:lnTo>
                      <a:lnTo>
                        <a:pt x="101" y="177"/>
                      </a:lnTo>
                      <a:lnTo>
                        <a:pt x="114" y="183"/>
                      </a:lnTo>
                      <a:lnTo>
                        <a:pt x="129" y="185"/>
                      </a:lnTo>
                      <a:lnTo>
                        <a:pt x="131" y="195"/>
                      </a:lnTo>
                      <a:lnTo>
                        <a:pt x="133" y="202"/>
                      </a:lnTo>
                      <a:lnTo>
                        <a:pt x="133" y="214"/>
                      </a:lnTo>
                      <a:lnTo>
                        <a:pt x="124" y="231"/>
                      </a:lnTo>
                      <a:lnTo>
                        <a:pt x="116" y="241"/>
                      </a:lnTo>
                      <a:lnTo>
                        <a:pt x="106" y="249"/>
                      </a:lnTo>
                      <a:lnTo>
                        <a:pt x="96" y="258"/>
                      </a:lnTo>
                      <a:lnTo>
                        <a:pt x="86" y="266"/>
                      </a:lnTo>
                      <a:lnTo>
                        <a:pt x="77" y="275"/>
                      </a:lnTo>
                      <a:lnTo>
                        <a:pt x="69" y="283"/>
                      </a:lnTo>
                      <a:lnTo>
                        <a:pt x="61" y="293"/>
                      </a:lnTo>
                      <a:lnTo>
                        <a:pt x="54" y="303"/>
                      </a:lnTo>
                      <a:lnTo>
                        <a:pt x="40" y="353"/>
                      </a:lnTo>
                      <a:lnTo>
                        <a:pt x="34" y="404"/>
                      </a:lnTo>
                      <a:lnTo>
                        <a:pt x="31" y="448"/>
                      </a:lnTo>
                      <a:lnTo>
                        <a:pt x="31" y="479"/>
                      </a:lnTo>
                      <a:lnTo>
                        <a:pt x="26" y="500"/>
                      </a:lnTo>
                      <a:lnTo>
                        <a:pt x="16" y="518"/>
                      </a:lnTo>
                      <a:lnTo>
                        <a:pt x="5" y="530"/>
                      </a:lnTo>
                      <a:lnTo>
                        <a:pt x="0" y="535"/>
                      </a:lnTo>
                      <a:lnTo>
                        <a:pt x="16" y="539"/>
                      </a:lnTo>
                      <a:lnTo>
                        <a:pt x="32" y="541"/>
                      </a:lnTo>
                      <a:lnTo>
                        <a:pt x="50" y="542"/>
                      </a:lnTo>
                      <a:lnTo>
                        <a:pt x="67" y="544"/>
                      </a:lnTo>
                      <a:lnTo>
                        <a:pt x="86" y="545"/>
                      </a:lnTo>
                      <a:lnTo>
                        <a:pt x="106" y="544"/>
                      </a:lnTo>
                      <a:lnTo>
                        <a:pt x="125" y="544"/>
                      </a:lnTo>
                      <a:lnTo>
                        <a:pt x="145" y="544"/>
                      </a:lnTo>
                      <a:lnTo>
                        <a:pt x="164" y="542"/>
                      </a:lnTo>
                      <a:lnTo>
                        <a:pt x="183" y="542"/>
                      </a:lnTo>
                      <a:lnTo>
                        <a:pt x="203" y="541"/>
                      </a:lnTo>
                      <a:lnTo>
                        <a:pt x="222" y="541"/>
                      </a:lnTo>
                      <a:lnTo>
                        <a:pt x="240" y="542"/>
                      </a:lnTo>
                      <a:lnTo>
                        <a:pt x="257" y="544"/>
                      </a:lnTo>
                      <a:lnTo>
                        <a:pt x="273" y="546"/>
                      </a:lnTo>
                      <a:lnTo>
                        <a:pt x="289" y="549"/>
                      </a:lnTo>
                      <a:lnTo>
                        <a:pt x="285" y="519"/>
                      </a:lnTo>
                      <a:lnTo>
                        <a:pt x="277" y="492"/>
                      </a:lnTo>
                      <a:lnTo>
                        <a:pt x="268" y="464"/>
                      </a:lnTo>
                      <a:lnTo>
                        <a:pt x="264" y="436"/>
                      </a:lnTo>
                      <a:lnTo>
                        <a:pt x="265" y="405"/>
                      </a:lnTo>
                      <a:lnTo>
                        <a:pt x="268" y="376"/>
                      </a:lnTo>
                      <a:lnTo>
                        <a:pt x="273" y="347"/>
                      </a:lnTo>
                      <a:lnTo>
                        <a:pt x="283" y="322"/>
                      </a:lnTo>
                      <a:lnTo>
                        <a:pt x="288" y="307"/>
                      </a:lnTo>
                      <a:lnTo>
                        <a:pt x="293" y="292"/>
                      </a:lnTo>
                      <a:lnTo>
                        <a:pt x="297" y="277"/>
                      </a:lnTo>
                      <a:lnTo>
                        <a:pt x="303" y="263"/>
                      </a:lnTo>
                      <a:lnTo>
                        <a:pt x="308" y="248"/>
                      </a:lnTo>
                      <a:lnTo>
                        <a:pt x="314" y="234"/>
                      </a:lnTo>
                      <a:lnTo>
                        <a:pt x="322" y="222"/>
                      </a:lnTo>
                      <a:lnTo>
                        <a:pt x="330" y="211"/>
                      </a:lnTo>
                      <a:lnTo>
                        <a:pt x="338" y="204"/>
                      </a:lnTo>
                      <a:lnTo>
                        <a:pt x="347" y="201"/>
                      </a:lnTo>
                      <a:lnTo>
                        <a:pt x="358" y="200"/>
                      </a:lnTo>
                      <a:lnTo>
                        <a:pt x="370" y="202"/>
                      </a:lnTo>
                      <a:lnTo>
                        <a:pt x="382" y="207"/>
                      </a:lnTo>
                      <a:lnTo>
                        <a:pt x="394" y="214"/>
                      </a:lnTo>
                      <a:lnTo>
                        <a:pt x="405" y="221"/>
                      </a:lnTo>
                      <a:lnTo>
                        <a:pt x="416" y="229"/>
                      </a:lnTo>
                      <a:lnTo>
                        <a:pt x="419" y="204"/>
                      </a:lnTo>
                      <a:lnTo>
                        <a:pt x="423" y="179"/>
                      </a:lnTo>
                      <a:lnTo>
                        <a:pt x="425" y="155"/>
                      </a:lnTo>
                      <a:lnTo>
                        <a:pt x="428" y="130"/>
                      </a:lnTo>
                      <a:lnTo>
                        <a:pt x="407" y="129"/>
                      </a:lnTo>
                      <a:lnTo>
                        <a:pt x="385" y="126"/>
                      </a:lnTo>
                      <a:lnTo>
                        <a:pt x="365" y="121"/>
                      </a:lnTo>
                      <a:lnTo>
                        <a:pt x="345" y="117"/>
                      </a:lnTo>
                      <a:lnTo>
                        <a:pt x="326" y="110"/>
                      </a:lnTo>
                      <a:lnTo>
                        <a:pt x="306" y="103"/>
                      </a:lnTo>
                      <a:lnTo>
                        <a:pt x="287" y="96"/>
                      </a:lnTo>
                      <a:lnTo>
                        <a:pt x="267" y="88"/>
                      </a:lnTo>
                      <a:lnTo>
                        <a:pt x="93" y="71"/>
                      </a:lnTo>
                      <a:close/>
                    </a:path>
                  </a:pathLst>
                </a:custGeom>
                <a:solidFill>
                  <a:srgbClr val="B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590" name="Freeform 12"/>
                <p:cNvSpPr>
                  <a:spLocks/>
                </p:cNvSpPr>
                <p:nvPr/>
              </p:nvSpPr>
              <p:spPr bwMode="auto">
                <a:xfrm>
                  <a:off x="2325" y="2953"/>
                  <a:ext cx="161" cy="193"/>
                </a:xfrm>
                <a:custGeom>
                  <a:avLst/>
                  <a:gdLst>
                    <a:gd name="T0" fmla="*/ 89 w 161"/>
                    <a:gd name="T1" fmla="*/ 4 h 193"/>
                    <a:gd name="T2" fmla="*/ 81 w 161"/>
                    <a:gd name="T3" fmla="*/ 5 h 193"/>
                    <a:gd name="T4" fmla="*/ 73 w 161"/>
                    <a:gd name="T5" fmla="*/ 7 h 193"/>
                    <a:gd name="T6" fmla="*/ 65 w 161"/>
                    <a:gd name="T7" fmla="*/ 9 h 193"/>
                    <a:gd name="T8" fmla="*/ 57 w 161"/>
                    <a:gd name="T9" fmla="*/ 11 h 193"/>
                    <a:gd name="T10" fmla="*/ 49 w 161"/>
                    <a:gd name="T11" fmla="*/ 15 h 193"/>
                    <a:gd name="T12" fmla="*/ 42 w 161"/>
                    <a:gd name="T13" fmla="*/ 18 h 193"/>
                    <a:gd name="T14" fmla="*/ 37 w 161"/>
                    <a:gd name="T15" fmla="*/ 22 h 193"/>
                    <a:gd name="T16" fmla="*/ 31 w 161"/>
                    <a:gd name="T17" fmla="*/ 27 h 193"/>
                    <a:gd name="T18" fmla="*/ 14 w 161"/>
                    <a:gd name="T19" fmla="*/ 58 h 193"/>
                    <a:gd name="T20" fmla="*/ 3 w 161"/>
                    <a:gd name="T21" fmla="*/ 91 h 193"/>
                    <a:gd name="T22" fmla="*/ 0 w 161"/>
                    <a:gd name="T23" fmla="*/ 125 h 193"/>
                    <a:gd name="T24" fmla="*/ 5 w 161"/>
                    <a:gd name="T25" fmla="*/ 161 h 193"/>
                    <a:gd name="T26" fmla="*/ 11 w 161"/>
                    <a:gd name="T27" fmla="*/ 176 h 193"/>
                    <a:gd name="T28" fmla="*/ 25 w 161"/>
                    <a:gd name="T29" fmla="*/ 187 h 193"/>
                    <a:gd name="T30" fmla="*/ 41 w 161"/>
                    <a:gd name="T31" fmla="*/ 192 h 193"/>
                    <a:gd name="T32" fmla="*/ 60 w 161"/>
                    <a:gd name="T33" fmla="*/ 193 h 193"/>
                    <a:gd name="T34" fmla="*/ 80 w 161"/>
                    <a:gd name="T35" fmla="*/ 192 h 193"/>
                    <a:gd name="T36" fmla="*/ 99 w 161"/>
                    <a:gd name="T37" fmla="*/ 185 h 193"/>
                    <a:gd name="T38" fmla="*/ 116 w 161"/>
                    <a:gd name="T39" fmla="*/ 176 h 193"/>
                    <a:gd name="T40" fmla="*/ 131 w 161"/>
                    <a:gd name="T41" fmla="*/ 163 h 193"/>
                    <a:gd name="T42" fmla="*/ 150 w 161"/>
                    <a:gd name="T43" fmla="*/ 131 h 193"/>
                    <a:gd name="T44" fmla="*/ 159 w 161"/>
                    <a:gd name="T45" fmla="*/ 98 h 193"/>
                    <a:gd name="T46" fmla="*/ 161 w 161"/>
                    <a:gd name="T47" fmla="*/ 65 h 193"/>
                    <a:gd name="T48" fmla="*/ 158 w 161"/>
                    <a:gd name="T49" fmla="*/ 31 h 193"/>
                    <a:gd name="T50" fmla="*/ 157 w 161"/>
                    <a:gd name="T51" fmla="*/ 25 h 193"/>
                    <a:gd name="T52" fmla="*/ 153 w 161"/>
                    <a:gd name="T53" fmla="*/ 17 h 193"/>
                    <a:gd name="T54" fmla="*/ 149 w 161"/>
                    <a:gd name="T55" fmla="*/ 11 h 193"/>
                    <a:gd name="T56" fmla="*/ 143 w 161"/>
                    <a:gd name="T57" fmla="*/ 9 h 193"/>
                    <a:gd name="T58" fmla="*/ 138 w 161"/>
                    <a:gd name="T59" fmla="*/ 5 h 193"/>
                    <a:gd name="T60" fmla="*/ 131 w 161"/>
                    <a:gd name="T61" fmla="*/ 3 h 193"/>
                    <a:gd name="T62" fmla="*/ 124 w 161"/>
                    <a:gd name="T63" fmla="*/ 1 h 193"/>
                    <a:gd name="T64" fmla="*/ 118 w 161"/>
                    <a:gd name="T65" fmla="*/ 0 h 193"/>
                    <a:gd name="T66" fmla="*/ 110 w 161"/>
                    <a:gd name="T67" fmla="*/ 1 h 193"/>
                    <a:gd name="T68" fmla="*/ 103 w 161"/>
                    <a:gd name="T69" fmla="*/ 1 h 193"/>
                    <a:gd name="T70" fmla="*/ 96 w 161"/>
                    <a:gd name="T71" fmla="*/ 3 h 193"/>
                    <a:gd name="T72" fmla="*/ 89 w 161"/>
                    <a:gd name="T73" fmla="*/ 4 h 19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1"/>
                    <a:gd name="T112" fmla="*/ 0 h 193"/>
                    <a:gd name="T113" fmla="*/ 161 w 161"/>
                    <a:gd name="T114" fmla="*/ 193 h 19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1" h="193">
                      <a:moveTo>
                        <a:pt x="89" y="4"/>
                      </a:moveTo>
                      <a:lnTo>
                        <a:pt x="81" y="5"/>
                      </a:lnTo>
                      <a:lnTo>
                        <a:pt x="73" y="7"/>
                      </a:lnTo>
                      <a:lnTo>
                        <a:pt x="65" y="9"/>
                      </a:lnTo>
                      <a:lnTo>
                        <a:pt x="57" y="11"/>
                      </a:lnTo>
                      <a:lnTo>
                        <a:pt x="49" y="15"/>
                      </a:lnTo>
                      <a:lnTo>
                        <a:pt x="42" y="18"/>
                      </a:lnTo>
                      <a:lnTo>
                        <a:pt x="37" y="22"/>
                      </a:lnTo>
                      <a:lnTo>
                        <a:pt x="31" y="27"/>
                      </a:lnTo>
                      <a:lnTo>
                        <a:pt x="14" y="58"/>
                      </a:lnTo>
                      <a:lnTo>
                        <a:pt x="3" y="91"/>
                      </a:lnTo>
                      <a:lnTo>
                        <a:pt x="0" y="125"/>
                      </a:lnTo>
                      <a:lnTo>
                        <a:pt x="5" y="161"/>
                      </a:lnTo>
                      <a:lnTo>
                        <a:pt x="11" y="176"/>
                      </a:lnTo>
                      <a:lnTo>
                        <a:pt x="25" y="187"/>
                      </a:lnTo>
                      <a:lnTo>
                        <a:pt x="41" y="192"/>
                      </a:lnTo>
                      <a:lnTo>
                        <a:pt x="60" y="193"/>
                      </a:lnTo>
                      <a:lnTo>
                        <a:pt x="80" y="192"/>
                      </a:lnTo>
                      <a:lnTo>
                        <a:pt x="99" y="185"/>
                      </a:lnTo>
                      <a:lnTo>
                        <a:pt x="116" y="176"/>
                      </a:lnTo>
                      <a:lnTo>
                        <a:pt x="131" y="163"/>
                      </a:lnTo>
                      <a:lnTo>
                        <a:pt x="150" y="131"/>
                      </a:lnTo>
                      <a:lnTo>
                        <a:pt x="159" y="98"/>
                      </a:lnTo>
                      <a:lnTo>
                        <a:pt x="161" y="65"/>
                      </a:lnTo>
                      <a:lnTo>
                        <a:pt x="158" y="31"/>
                      </a:lnTo>
                      <a:lnTo>
                        <a:pt x="157" y="25"/>
                      </a:lnTo>
                      <a:lnTo>
                        <a:pt x="153" y="17"/>
                      </a:lnTo>
                      <a:lnTo>
                        <a:pt x="149" y="11"/>
                      </a:lnTo>
                      <a:lnTo>
                        <a:pt x="143" y="9"/>
                      </a:lnTo>
                      <a:lnTo>
                        <a:pt x="138" y="5"/>
                      </a:lnTo>
                      <a:lnTo>
                        <a:pt x="131" y="3"/>
                      </a:lnTo>
                      <a:lnTo>
                        <a:pt x="124" y="1"/>
                      </a:lnTo>
                      <a:lnTo>
                        <a:pt x="118" y="0"/>
                      </a:lnTo>
                      <a:lnTo>
                        <a:pt x="110" y="1"/>
                      </a:lnTo>
                      <a:lnTo>
                        <a:pt x="103" y="1"/>
                      </a:lnTo>
                      <a:lnTo>
                        <a:pt x="96" y="3"/>
                      </a:lnTo>
                      <a:lnTo>
                        <a:pt x="8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591" name="Freeform 13"/>
                <p:cNvSpPr>
                  <a:spLocks/>
                </p:cNvSpPr>
                <p:nvPr/>
              </p:nvSpPr>
              <p:spPr bwMode="auto">
                <a:xfrm>
                  <a:off x="2313" y="3572"/>
                  <a:ext cx="15" cy="21"/>
                </a:xfrm>
                <a:custGeom>
                  <a:avLst/>
                  <a:gdLst>
                    <a:gd name="T0" fmla="*/ 7 w 15"/>
                    <a:gd name="T1" fmla="*/ 21 h 21"/>
                    <a:gd name="T2" fmla="*/ 3 w 15"/>
                    <a:gd name="T3" fmla="*/ 19 h 21"/>
                    <a:gd name="T4" fmla="*/ 2 w 15"/>
                    <a:gd name="T5" fmla="*/ 17 h 21"/>
                    <a:gd name="T6" fmla="*/ 0 w 15"/>
                    <a:gd name="T7" fmla="*/ 13 h 21"/>
                    <a:gd name="T8" fmla="*/ 0 w 15"/>
                    <a:gd name="T9" fmla="*/ 10 h 21"/>
                    <a:gd name="T10" fmla="*/ 2 w 15"/>
                    <a:gd name="T11" fmla="*/ 6 h 21"/>
                    <a:gd name="T12" fmla="*/ 3 w 15"/>
                    <a:gd name="T13" fmla="*/ 2 h 21"/>
                    <a:gd name="T14" fmla="*/ 6 w 15"/>
                    <a:gd name="T15" fmla="*/ 1 h 21"/>
                    <a:gd name="T16" fmla="*/ 8 w 15"/>
                    <a:gd name="T17" fmla="*/ 0 h 21"/>
                    <a:gd name="T18" fmla="*/ 12 w 15"/>
                    <a:gd name="T19" fmla="*/ 1 h 21"/>
                    <a:gd name="T20" fmla="*/ 14 w 15"/>
                    <a:gd name="T21" fmla="*/ 3 h 21"/>
                    <a:gd name="T22" fmla="*/ 15 w 15"/>
                    <a:gd name="T23" fmla="*/ 6 h 21"/>
                    <a:gd name="T24" fmla="*/ 15 w 15"/>
                    <a:gd name="T25" fmla="*/ 11 h 21"/>
                    <a:gd name="T26" fmla="*/ 14 w 15"/>
                    <a:gd name="T27" fmla="*/ 14 h 21"/>
                    <a:gd name="T28" fmla="*/ 12 w 15"/>
                    <a:gd name="T29" fmla="*/ 17 h 21"/>
                    <a:gd name="T30" fmla="*/ 10 w 15"/>
                    <a:gd name="T31" fmla="*/ 19 h 21"/>
                    <a:gd name="T32" fmla="*/ 7 w 15"/>
                    <a:gd name="T33" fmla="*/ 21 h 2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21"/>
                    <a:gd name="T53" fmla="*/ 15 w 15"/>
                    <a:gd name="T54" fmla="*/ 21 h 2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21">
                      <a:moveTo>
                        <a:pt x="7" y="21"/>
                      </a:moveTo>
                      <a:lnTo>
                        <a:pt x="3" y="19"/>
                      </a:lnTo>
                      <a:lnTo>
                        <a:pt x="2" y="17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12" y="1"/>
                      </a:lnTo>
                      <a:lnTo>
                        <a:pt x="14" y="3"/>
                      </a:lnTo>
                      <a:lnTo>
                        <a:pt x="15" y="6"/>
                      </a:lnTo>
                      <a:lnTo>
                        <a:pt x="15" y="11"/>
                      </a:lnTo>
                      <a:lnTo>
                        <a:pt x="14" y="14"/>
                      </a:lnTo>
                      <a:lnTo>
                        <a:pt x="12" y="17"/>
                      </a:lnTo>
                      <a:lnTo>
                        <a:pt x="10" y="19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592" name="Freeform 14"/>
                <p:cNvSpPr>
                  <a:spLocks/>
                </p:cNvSpPr>
                <p:nvPr/>
              </p:nvSpPr>
              <p:spPr bwMode="auto">
                <a:xfrm>
                  <a:off x="2346" y="3575"/>
                  <a:ext cx="16" cy="20"/>
                </a:xfrm>
                <a:custGeom>
                  <a:avLst/>
                  <a:gdLst>
                    <a:gd name="T0" fmla="*/ 6 w 16"/>
                    <a:gd name="T1" fmla="*/ 20 h 20"/>
                    <a:gd name="T2" fmla="*/ 4 w 16"/>
                    <a:gd name="T3" fmla="*/ 19 h 20"/>
                    <a:gd name="T4" fmla="*/ 1 w 16"/>
                    <a:gd name="T5" fmla="*/ 16 h 20"/>
                    <a:gd name="T6" fmla="*/ 0 w 16"/>
                    <a:gd name="T7" fmla="*/ 14 h 20"/>
                    <a:gd name="T8" fmla="*/ 0 w 16"/>
                    <a:gd name="T9" fmla="*/ 9 h 20"/>
                    <a:gd name="T10" fmla="*/ 1 w 16"/>
                    <a:gd name="T11" fmla="*/ 5 h 20"/>
                    <a:gd name="T12" fmla="*/ 2 w 16"/>
                    <a:gd name="T13" fmla="*/ 3 h 20"/>
                    <a:gd name="T14" fmla="*/ 6 w 16"/>
                    <a:gd name="T15" fmla="*/ 0 h 20"/>
                    <a:gd name="T16" fmla="*/ 9 w 16"/>
                    <a:gd name="T17" fmla="*/ 0 h 20"/>
                    <a:gd name="T18" fmla="*/ 12 w 16"/>
                    <a:gd name="T19" fmla="*/ 2 h 20"/>
                    <a:gd name="T20" fmla="*/ 14 w 16"/>
                    <a:gd name="T21" fmla="*/ 4 h 20"/>
                    <a:gd name="T22" fmla="*/ 16 w 16"/>
                    <a:gd name="T23" fmla="*/ 7 h 20"/>
                    <a:gd name="T24" fmla="*/ 16 w 16"/>
                    <a:gd name="T25" fmla="*/ 11 h 20"/>
                    <a:gd name="T26" fmla="*/ 14 w 16"/>
                    <a:gd name="T27" fmla="*/ 15 h 20"/>
                    <a:gd name="T28" fmla="*/ 12 w 16"/>
                    <a:gd name="T29" fmla="*/ 18 h 20"/>
                    <a:gd name="T30" fmla="*/ 9 w 16"/>
                    <a:gd name="T31" fmla="*/ 20 h 20"/>
                    <a:gd name="T32" fmla="*/ 6 w 16"/>
                    <a:gd name="T33" fmla="*/ 2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"/>
                    <a:gd name="T52" fmla="*/ 0 h 20"/>
                    <a:gd name="T53" fmla="*/ 16 w 16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" h="20">
                      <a:moveTo>
                        <a:pt x="6" y="20"/>
                      </a:moveTo>
                      <a:lnTo>
                        <a:pt x="4" y="19"/>
                      </a:lnTo>
                      <a:lnTo>
                        <a:pt x="1" y="16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2" y="2"/>
                      </a:lnTo>
                      <a:lnTo>
                        <a:pt x="14" y="4"/>
                      </a:lnTo>
                      <a:lnTo>
                        <a:pt x="16" y="7"/>
                      </a:lnTo>
                      <a:lnTo>
                        <a:pt x="16" y="11"/>
                      </a:lnTo>
                      <a:lnTo>
                        <a:pt x="14" y="15"/>
                      </a:lnTo>
                      <a:lnTo>
                        <a:pt x="12" y="18"/>
                      </a:lnTo>
                      <a:lnTo>
                        <a:pt x="9" y="20"/>
                      </a:lnTo>
                      <a:lnTo>
                        <a:pt x="6" y="2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593" name="Freeform 15"/>
                <p:cNvSpPr>
                  <a:spLocks/>
                </p:cNvSpPr>
                <p:nvPr/>
              </p:nvSpPr>
              <p:spPr bwMode="auto">
                <a:xfrm>
                  <a:off x="2245" y="3575"/>
                  <a:ext cx="16" cy="21"/>
                </a:xfrm>
                <a:custGeom>
                  <a:avLst/>
                  <a:gdLst>
                    <a:gd name="T0" fmla="*/ 6 w 16"/>
                    <a:gd name="T1" fmla="*/ 21 h 21"/>
                    <a:gd name="T2" fmla="*/ 4 w 16"/>
                    <a:gd name="T3" fmla="*/ 20 h 21"/>
                    <a:gd name="T4" fmla="*/ 1 w 16"/>
                    <a:gd name="T5" fmla="*/ 18 h 21"/>
                    <a:gd name="T6" fmla="*/ 0 w 16"/>
                    <a:gd name="T7" fmla="*/ 14 h 21"/>
                    <a:gd name="T8" fmla="*/ 0 w 16"/>
                    <a:gd name="T9" fmla="*/ 10 h 21"/>
                    <a:gd name="T10" fmla="*/ 1 w 16"/>
                    <a:gd name="T11" fmla="*/ 7 h 21"/>
                    <a:gd name="T12" fmla="*/ 4 w 16"/>
                    <a:gd name="T13" fmla="*/ 3 h 21"/>
                    <a:gd name="T14" fmla="*/ 6 w 16"/>
                    <a:gd name="T15" fmla="*/ 2 h 21"/>
                    <a:gd name="T16" fmla="*/ 9 w 16"/>
                    <a:gd name="T17" fmla="*/ 0 h 21"/>
                    <a:gd name="T18" fmla="*/ 12 w 16"/>
                    <a:gd name="T19" fmla="*/ 2 h 21"/>
                    <a:gd name="T20" fmla="*/ 15 w 16"/>
                    <a:gd name="T21" fmla="*/ 4 h 21"/>
                    <a:gd name="T22" fmla="*/ 16 w 16"/>
                    <a:gd name="T23" fmla="*/ 7 h 21"/>
                    <a:gd name="T24" fmla="*/ 16 w 16"/>
                    <a:gd name="T25" fmla="*/ 11 h 21"/>
                    <a:gd name="T26" fmla="*/ 15 w 16"/>
                    <a:gd name="T27" fmla="*/ 15 h 21"/>
                    <a:gd name="T28" fmla="*/ 13 w 16"/>
                    <a:gd name="T29" fmla="*/ 19 h 21"/>
                    <a:gd name="T30" fmla="*/ 10 w 16"/>
                    <a:gd name="T31" fmla="*/ 20 h 21"/>
                    <a:gd name="T32" fmla="*/ 6 w 16"/>
                    <a:gd name="T33" fmla="*/ 21 h 2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"/>
                    <a:gd name="T52" fmla="*/ 0 h 21"/>
                    <a:gd name="T53" fmla="*/ 16 w 16"/>
                    <a:gd name="T54" fmla="*/ 21 h 2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" h="21">
                      <a:moveTo>
                        <a:pt x="6" y="21"/>
                      </a:moveTo>
                      <a:lnTo>
                        <a:pt x="4" y="20"/>
                      </a:lnTo>
                      <a:lnTo>
                        <a:pt x="1" y="18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4" y="3"/>
                      </a:lnTo>
                      <a:lnTo>
                        <a:pt x="6" y="2"/>
                      </a:lnTo>
                      <a:lnTo>
                        <a:pt x="9" y="0"/>
                      </a:lnTo>
                      <a:lnTo>
                        <a:pt x="12" y="2"/>
                      </a:lnTo>
                      <a:lnTo>
                        <a:pt x="15" y="4"/>
                      </a:lnTo>
                      <a:lnTo>
                        <a:pt x="16" y="7"/>
                      </a:lnTo>
                      <a:lnTo>
                        <a:pt x="16" y="11"/>
                      </a:lnTo>
                      <a:lnTo>
                        <a:pt x="15" y="15"/>
                      </a:lnTo>
                      <a:lnTo>
                        <a:pt x="13" y="19"/>
                      </a:lnTo>
                      <a:lnTo>
                        <a:pt x="10" y="20"/>
                      </a:lnTo>
                      <a:lnTo>
                        <a:pt x="6" y="21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594" name="Freeform 16"/>
                <p:cNvSpPr>
                  <a:spLocks/>
                </p:cNvSpPr>
                <p:nvPr/>
              </p:nvSpPr>
              <p:spPr bwMode="auto">
                <a:xfrm>
                  <a:off x="2202" y="3575"/>
                  <a:ext cx="16" cy="20"/>
                </a:xfrm>
                <a:custGeom>
                  <a:avLst/>
                  <a:gdLst>
                    <a:gd name="T0" fmla="*/ 6 w 16"/>
                    <a:gd name="T1" fmla="*/ 20 h 20"/>
                    <a:gd name="T2" fmla="*/ 4 w 16"/>
                    <a:gd name="T3" fmla="*/ 19 h 20"/>
                    <a:gd name="T4" fmla="*/ 1 w 16"/>
                    <a:gd name="T5" fmla="*/ 16 h 20"/>
                    <a:gd name="T6" fmla="*/ 0 w 16"/>
                    <a:gd name="T7" fmla="*/ 14 h 20"/>
                    <a:gd name="T8" fmla="*/ 0 w 16"/>
                    <a:gd name="T9" fmla="*/ 10 h 20"/>
                    <a:gd name="T10" fmla="*/ 1 w 16"/>
                    <a:gd name="T11" fmla="*/ 7 h 20"/>
                    <a:gd name="T12" fmla="*/ 4 w 16"/>
                    <a:gd name="T13" fmla="*/ 3 h 20"/>
                    <a:gd name="T14" fmla="*/ 6 w 16"/>
                    <a:gd name="T15" fmla="*/ 2 h 20"/>
                    <a:gd name="T16" fmla="*/ 9 w 16"/>
                    <a:gd name="T17" fmla="*/ 0 h 20"/>
                    <a:gd name="T18" fmla="*/ 12 w 16"/>
                    <a:gd name="T19" fmla="*/ 2 h 20"/>
                    <a:gd name="T20" fmla="*/ 14 w 16"/>
                    <a:gd name="T21" fmla="*/ 4 h 20"/>
                    <a:gd name="T22" fmla="*/ 16 w 16"/>
                    <a:gd name="T23" fmla="*/ 7 h 20"/>
                    <a:gd name="T24" fmla="*/ 16 w 16"/>
                    <a:gd name="T25" fmla="*/ 11 h 20"/>
                    <a:gd name="T26" fmla="*/ 14 w 16"/>
                    <a:gd name="T27" fmla="*/ 15 h 20"/>
                    <a:gd name="T28" fmla="*/ 12 w 16"/>
                    <a:gd name="T29" fmla="*/ 18 h 20"/>
                    <a:gd name="T30" fmla="*/ 9 w 16"/>
                    <a:gd name="T31" fmla="*/ 20 h 20"/>
                    <a:gd name="T32" fmla="*/ 6 w 16"/>
                    <a:gd name="T33" fmla="*/ 2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"/>
                    <a:gd name="T52" fmla="*/ 0 h 20"/>
                    <a:gd name="T53" fmla="*/ 16 w 16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" h="20">
                      <a:moveTo>
                        <a:pt x="6" y="20"/>
                      </a:moveTo>
                      <a:lnTo>
                        <a:pt x="4" y="19"/>
                      </a:lnTo>
                      <a:lnTo>
                        <a:pt x="1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4" y="3"/>
                      </a:lnTo>
                      <a:lnTo>
                        <a:pt x="6" y="2"/>
                      </a:lnTo>
                      <a:lnTo>
                        <a:pt x="9" y="0"/>
                      </a:lnTo>
                      <a:lnTo>
                        <a:pt x="12" y="2"/>
                      </a:lnTo>
                      <a:lnTo>
                        <a:pt x="14" y="4"/>
                      </a:lnTo>
                      <a:lnTo>
                        <a:pt x="16" y="7"/>
                      </a:lnTo>
                      <a:lnTo>
                        <a:pt x="16" y="11"/>
                      </a:lnTo>
                      <a:lnTo>
                        <a:pt x="14" y="15"/>
                      </a:lnTo>
                      <a:lnTo>
                        <a:pt x="12" y="18"/>
                      </a:lnTo>
                      <a:lnTo>
                        <a:pt x="9" y="20"/>
                      </a:lnTo>
                      <a:lnTo>
                        <a:pt x="6" y="2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595" name="Freeform 17"/>
                <p:cNvSpPr>
                  <a:spLocks/>
                </p:cNvSpPr>
                <p:nvPr/>
              </p:nvSpPr>
              <p:spPr bwMode="auto">
                <a:xfrm>
                  <a:off x="2171" y="3574"/>
                  <a:ext cx="14" cy="21"/>
                </a:xfrm>
                <a:custGeom>
                  <a:avLst/>
                  <a:gdLst>
                    <a:gd name="T0" fmla="*/ 6 w 14"/>
                    <a:gd name="T1" fmla="*/ 21 h 21"/>
                    <a:gd name="T2" fmla="*/ 2 w 14"/>
                    <a:gd name="T3" fmla="*/ 20 h 21"/>
                    <a:gd name="T4" fmla="*/ 1 w 14"/>
                    <a:gd name="T5" fmla="*/ 17 h 21"/>
                    <a:gd name="T6" fmla="*/ 0 w 14"/>
                    <a:gd name="T7" fmla="*/ 14 h 21"/>
                    <a:gd name="T8" fmla="*/ 0 w 14"/>
                    <a:gd name="T9" fmla="*/ 10 h 21"/>
                    <a:gd name="T10" fmla="*/ 1 w 14"/>
                    <a:gd name="T11" fmla="*/ 6 h 21"/>
                    <a:gd name="T12" fmla="*/ 2 w 14"/>
                    <a:gd name="T13" fmla="*/ 3 h 21"/>
                    <a:gd name="T14" fmla="*/ 5 w 14"/>
                    <a:gd name="T15" fmla="*/ 1 h 21"/>
                    <a:gd name="T16" fmla="*/ 8 w 14"/>
                    <a:gd name="T17" fmla="*/ 0 h 21"/>
                    <a:gd name="T18" fmla="*/ 12 w 14"/>
                    <a:gd name="T19" fmla="*/ 1 h 21"/>
                    <a:gd name="T20" fmla="*/ 13 w 14"/>
                    <a:gd name="T21" fmla="*/ 4 h 21"/>
                    <a:gd name="T22" fmla="*/ 14 w 14"/>
                    <a:gd name="T23" fmla="*/ 6 h 21"/>
                    <a:gd name="T24" fmla="*/ 14 w 14"/>
                    <a:gd name="T25" fmla="*/ 11 h 21"/>
                    <a:gd name="T26" fmla="*/ 13 w 14"/>
                    <a:gd name="T27" fmla="*/ 15 h 21"/>
                    <a:gd name="T28" fmla="*/ 12 w 14"/>
                    <a:gd name="T29" fmla="*/ 19 h 21"/>
                    <a:gd name="T30" fmla="*/ 9 w 14"/>
                    <a:gd name="T31" fmla="*/ 20 h 21"/>
                    <a:gd name="T32" fmla="*/ 6 w 14"/>
                    <a:gd name="T33" fmla="*/ 21 h 2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21"/>
                    <a:gd name="T53" fmla="*/ 14 w 14"/>
                    <a:gd name="T54" fmla="*/ 21 h 2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21">
                      <a:moveTo>
                        <a:pt x="6" y="21"/>
                      </a:moveTo>
                      <a:lnTo>
                        <a:pt x="2" y="20"/>
                      </a:lnTo>
                      <a:lnTo>
                        <a:pt x="1" y="17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2" y="1"/>
                      </a:lnTo>
                      <a:lnTo>
                        <a:pt x="13" y="4"/>
                      </a:lnTo>
                      <a:lnTo>
                        <a:pt x="14" y="6"/>
                      </a:lnTo>
                      <a:lnTo>
                        <a:pt x="14" y="11"/>
                      </a:lnTo>
                      <a:lnTo>
                        <a:pt x="13" y="15"/>
                      </a:lnTo>
                      <a:lnTo>
                        <a:pt x="12" y="19"/>
                      </a:lnTo>
                      <a:lnTo>
                        <a:pt x="9" y="20"/>
                      </a:lnTo>
                      <a:lnTo>
                        <a:pt x="6" y="21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596" name="Freeform 18"/>
                <p:cNvSpPr>
                  <a:spLocks/>
                </p:cNvSpPr>
                <p:nvPr/>
              </p:nvSpPr>
              <p:spPr bwMode="auto">
                <a:xfrm>
                  <a:off x="2142" y="3572"/>
                  <a:ext cx="15" cy="19"/>
                </a:xfrm>
                <a:custGeom>
                  <a:avLst/>
                  <a:gdLst>
                    <a:gd name="T0" fmla="*/ 7 w 15"/>
                    <a:gd name="T1" fmla="*/ 19 h 19"/>
                    <a:gd name="T2" fmla="*/ 3 w 15"/>
                    <a:gd name="T3" fmla="*/ 18 h 19"/>
                    <a:gd name="T4" fmla="*/ 2 w 15"/>
                    <a:gd name="T5" fmla="*/ 16 h 19"/>
                    <a:gd name="T6" fmla="*/ 0 w 15"/>
                    <a:gd name="T7" fmla="*/ 13 h 19"/>
                    <a:gd name="T8" fmla="*/ 0 w 15"/>
                    <a:gd name="T9" fmla="*/ 8 h 19"/>
                    <a:gd name="T10" fmla="*/ 2 w 15"/>
                    <a:gd name="T11" fmla="*/ 5 h 19"/>
                    <a:gd name="T12" fmla="*/ 3 w 15"/>
                    <a:gd name="T13" fmla="*/ 2 h 19"/>
                    <a:gd name="T14" fmla="*/ 6 w 15"/>
                    <a:gd name="T15" fmla="*/ 0 h 19"/>
                    <a:gd name="T16" fmla="*/ 8 w 15"/>
                    <a:gd name="T17" fmla="*/ 0 h 19"/>
                    <a:gd name="T18" fmla="*/ 12 w 15"/>
                    <a:gd name="T19" fmla="*/ 1 h 19"/>
                    <a:gd name="T20" fmla="*/ 14 w 15"/>
                    <a:gd name="T21" fmla="*/ 3 h 19"/>
                    <a:gd name="T22" fmla="*/ 15 w 15"/>
                    <a:gd name="T23" fmla="*/ 6 h 19"/>
                    <a:gd name="T24" fmla="*/ 15 w 15"/>
                    <a:gd name="T25" fmla="*/ 11 h 19"/>
                    <a:gd name="T26" fmla="*/ 14 w 15"/>
                    <a:gd name="T27" fmla="*/ 14 h 19"/>
                    <a:gd name="T28" fmla="*/ 12 w 15"/>
                    <a:gd name="T29" fmla="*/ 17 h 19"/>
                    <a:gd name="T30" fmla="*/ 10 w 15"/>
                    <a:gd name="T31" fmla="*/ 19 h 19"/>
                    <a:gd name="T32" fmla="*/ 7 w 15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9"/>
                    <a:gd name="T53" fmla="*/ 15 w 15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9">
                      <a:moveTo>
                        <a:pt x="7" y="19"/>
                      </a:move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2" y="5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2" y="1"/>
                      </a:lnTo>
                      <a:lnTo>
                        <a:pt x="14" y="3"/>
                      </a:lnTo>
                      <a:lnTo>
                        <a:pt x="15" y="6"/>
                      </a:lnTo>
                      <a:lnTo>
                        <a:pt x="15" y="11"/>
                      </a:lnTo>
                      <a:lnTo>
                        <a:pt x="14" y="14"/>
                      </a:lnTo>
                      <a:lnTo>
                        <a:pt x="12" y="17"/>
                      </a:lnTo>
                      <a:lnTo>
                        <a:pt x="10" y="19"/>
                      </a:lnTo>
                      <a:lnTo>
                        <a:pt x="7" y="19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597" name="Freeform 19"/>
                <p:cNvSpPr>
                  <a:spLocks/>
                </p:cNvSpPr>
                <p:nvPr/>
              </p:nvSpPr>
              <p:spPr bwMode="auto">
                <a:xfrm>
                  <a:off x="2200" y="3922"/>
                  <a:ext cx="125" cy="57"/>
                </a:xfrm>
                <a:custGeom>
                  <a:avLst/>
                  <a:gdLst>
                    <a:gd name="T0" fmla="*/ 119 w 125"/>
                    <a:gd name="T1" fmla="*/ 57 h 57"/>
                    <a:gd name="T2" fmla="*/ 120 w 125"/>
                    <a:gd name="T3" fmla="*/ 54 h 57"/>
                    <a:gd name="T4" fmla="*/ 123 w 125"/>
                    <a:gd name="T5" fmla="*/ 50 h 57"/>
                    <a:gd name="T6" fmla="*/ 124 w 125"/>
                    <a:gd name="T7" fmla="*/ 47 h 57"/>
                    <a:gd name="T8" fmla="*/ 125 w 125"/>
                    <a:gd name="T9" fmla="*/ 44 h 57"/>
                    <a:gd name="T10" fmla="*/ 120 w 125"/>
                    <a:gd name="T11" fmla="*/ 40 h 57"/>
                    <a:gd name="T12" fmla="*/ 113 w 125"/>
                    <a:gd name="T13" fmla="*/ 38 h 57"/>
                    <a:gd name="T14" fmla="*/ 108 w 125"/>
                    <a:gd name="T15" fmla="*/ 34 h 57"/>
                    <a:gd name="T16" fmla="*/ 101 w 125"/>
                    <a:gd name="T17" fmla="*/ 31 h 57"/>
                    <a:gd name="T18" fmla="*/ 90 w 125"/>
                    <a:gd name="T19" fmla="*/ 27 h 57"/>
                    <a:gd name="T20" fmla="*/ 82 w 125"/>
                    <a:gd name="T21" fmla="*/ 22 h 57"/>
                    <a:gd name="T22" fmla="*/ 76 w 125"/>
                    <a:gd name="T23" fmla="*/ 16 h 57"/>
                    <a:gd name="T24" fmla="*/ 70 w 125"/>
                    <a:gd name="T25" fmla="*/ 8 h 57"/>
                    <a:gd name="T26" fmla="*/ 70 w 125"/>
                    <a:gd name="T27" fmla="*/ 7 h 57"/>
                    <a:gd name="T28" fmla="*/ 69 w 125"/>
                    <a:gd name="T29" fmla="*/ 6 h 57"/>
                    <a:gd name="T30" fmla="*/ 66 w 125"/>
                    <a:gd name="T31" fmla="*/ 4 h 57"/>
                    <a:gd name="T32" fmla="*/ 65 w 125"/>
                    <a:gd name="T33" fmla="*/ 4 h 57"/>
                    <a:gd name="T34" fmla="*/ 60 w 125"/>
                    <a:gd name="T35" fmla="*/ 3 h 57"/>
                    <a:gd name="T36" fmla="*/ 54 w 125"/>
                    <a:gd name="T37" fmla="*/ 2 h 57"/>
                    <a:gd name="T38" fmla="*/ 49 w 125"/>
                    <a:gd name="T39" fmla="*/ 2 h 57"/>
                    <a:gd name="T40" fmla="*/ 43 w 125"/>
                    <a:gd name="T41" fmla="*/ 1 h 57"/>
                    <a:gd name="T42" fmla="*/ 38 w 125"/>
                    <a:gd name="T43" fmla="*/ 1 h 57"/>
                    <a:gd name="T44" fmla="*/ 33 w 125"/>
                    <a:gd name="T45" fmla="*/ 1 h 57"/>
                    <a:gd name="T46" fmla="*/ 27 w 125"/>
                    <a:gd name="T47" fmla="*/ 1 h 57"/>
                    <a:gd name="T48" fmla="*/ 22 w 125"/>
                    <a:gd name="T49" fmla="*/ 1 h 57"/>
                    <a:gd name="T50" fmla="*/ 18 w 125"/>
                    <a:gd name="T51" fmla="*/ 0 h 57"/>
                    <a:gd name="T52" fmla="*/ 14 w 125"/>
                    <a:gd name="T53" fmla="*/ 0 h 57"/>
                    <a:gd name="T54" fmla="*/ 10 w 125"/>
                    <a:gd name="T55" fmla="*/ 0 h 57"/>
                    <a:gd name="T56" fmla="*/ 7 w 125"/>
                    <a:gd name="T57" fmla="*/ 0 h 57"/>
                    <a:gd name="T58" fmla="*/ 6 w 125"/>
                    <a:gd name="T59" fmla="*/ 2 h 57"/>
                    <a:gd name="T60" fmla="*/ 3 w 125"/>
                    <a:gd name="T61" fmla="*/ 6 h 57"/>
                    <a:gd name="T62" fmla="*/ 2 w 125"/>
                    <a:gd name="T63" fmla="*/ 9 h 57"/>
                    <a:gd name="T64" fmla="*/ 0 w 125"/>
                    <a:gd name="T65" fmla="*/ 12 h 57"/>
                    <a:gd name="T66" fmla="*/ 6 w 125"/>
                    <a:gd name="T67" fmla="*/ 12 h 57"/>
                    <a:gd name="T68" fmla="*/ 11 w 125"/>
                    <a:gd name="T69" fmla="*/ 12 h 57"/>
                    <a:gd name="T70" fmla="*/ 15 w 125"/>
                    <a:gd name="T71" fmla="*/ 12 h 57"/>
                    <a:gd name="T72" fmla="*/ 20 w 125"/>
                    <a:gd name="T73" fmla="*/ 13 h 57"/>
                    <a:gd name="T74" fmla="*/ 30 w 125"/>
                    <a:gd name="T75" fmla="*/ 13 h 57"/>
                    <a:gd name="T76" fmla="*/ 41 w 125"/>
                    <a:gd name="T77" fmla="*/ 13 h 57"/>
                    <a:gd name="T78" fmla="*/ 50 w 125"/>
                    <a:gd name="T79" fmla="*/ 14 h 57"/>
                    <a:gd name="T80" fmla="*/ 60 w 125"/>
                    <a:gd name="T81" fmla="*/ 16 h 57"/>
                    <a:gd name="T82" fmla="*/ 66 w 125"/>
                    <a:gd name="T83" fmla="*/ 25 h 57"/>
                    <a:gd name="T84" fmla="*/ 74 w 125"/>
                    <a:gd name="T85" fmla="*/ 33 h 57"/>
                    <a:gd name="T86" fmla="*/ 84 w 125"/>
                    <a:gd name="T87" fmla="*/ 38 h 57"/>
                    <a:gd name="T88" fmla="*/ 95 w 125"/>
                    <a:gd name="T89" fmla="*/ 43 h 57"/>
                    <a:gd name="T90" fmla="*/ 100 w 125"/>
                    <a:gd name="T91" fmla="*/ 45 h 57"/>
                    <a:gd name="T92" fmla="*/ 107 w 125"/>
                    <a:gd name="T93" fmla="*/ 47 h 57"/>
                    <a:gd name="T94" fmla="*/ 112 w 125"/>
                    <a:gd name="T95" fmla="*/ 50 h 57"/>
                    <a:gd name="T96" fmla="*/ 116 w 125"/>
                    <a:gd name="T97" fmla="*/ 54 h 57"/>
                    <a:gd name="T98" fmla="*/ 117 w 125"/>
                    <a:gd name="T99" fmla="*/ 55 h 57"/>
                    <a:gd name="T100" fmla="*/ 117 w 125"/>
                    <a:gd name="T101" fmla="*/ 55 h 57"/>
                    <a:gd name="T102" fmla="*/ 119 w 125"/>
                    <a:gd name="T103" fmla="*/ 56 h 57"/>
                    <a:gd name="T104" fmla="*/ 119 w 125"/>
                    <a:gd name="T105" fmla="*/ 57 h 5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25"/>
                    <a:gd name="T160" fmla="*/ 0 h 57"/>
                    <a:gd name="T161" fmla="*/ 125 w 125"/>
                    <a:gd name="T162" fmla="*/ 57 h 5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25" h="57">
                      <a:moveTo>
                        <a:pt x="119" y="57"/>
                      </a:moveTo>
                      <a:lnTo>
                        <a:pt x="120" y="54"/>
                      </a:lnTo>
                      <a:lnTo>
                        <a:pt x="123" y="50"/>
                      </a:lnTo>
                      <a:lnTo>
                        <a:pt x="124" y="47"/>
                      </a:lnTo>
                      <a:lnTo>
                        <a:pt x="125" y="44"/>
                      </a:lnTo>
                      <a:lnTo>
                        <a:pt x="120" y="40"/>
                      </a:lnTo>
                      <a:lnTo>
                        <a:pt x="113" y="38"/>
                      </a:lnTo>
                      <a:lnTo>
                        <a:pt x="108" y="34"/>
                      </a:lnTo>
                      <a:lnTo>
                        <a:pt x="101" y="31"/>
                      </a:lnTo>
                      <a:lnTo>
                        <a:pt x="90" y="27"/>
                      </a:lnTo>
                      <a:lnTo>
                        <a:pt x="82" y="22"/>
                      </a:lnTo>
                      <a:lnTo>
                        <a:pt x="76" y="16"/>
                      </a:lnTo>
                      <a:lnTo>
                        <a:pt x="70" y="8"/>
                      </a:lnTo>
                      <a:lnTo>
                        <a:pt x="70" y="7"/>
                      </a:lnTo>
                      <a:lnTo>
                        <a:pt x="69" y="6"/>
                      </a:lnTo>
                      <a:lnTo>
                        <a:pt x="66" y="4"/>
                      </a:lnTo>
                      <a:lnTo>
                        <a:pt x="65" y="4"/>
                      </a:lnTo>
                      <a:lnTo>
                        <a:pt x="60" y="3"/>
                      </a:lnTo>
                      <a:lnTo>
                        <a:pt x="54" y="2"/>
                      </a:lnTo>
                      <a:lnTo>
                        <a:pt x="49" y="2"/>
                      </a:lnTo>
                      <a:lnTo>
                        <a:pt x="43" y="1"/>
                      </a:lnTo>
                      <a:lnTo>
                        <a:pt x="38" y="1"/>
                      </a:lnTo>
                      <a:lnTo>
                        <a:pt x="33" y="1"/>
                      </a:lnTo>
                      <a:lnTo>
                        <a:pt x="27" y="1"/>
                      </a:lnTo>
                      <a:lnTo>
                        <a:pt x="22" y="1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6" y="2"/>
                      </a:lnTo>
                      <a:lnTo>
                        <a:pt x="3" y="6"/>
                      </a:lnTo>
                      <a:lnTo>
                        <a:pt x="2" y="9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1" y="12"/>
                      </a:lnTo>
                      <a:lnTo>
                        <a:pt x="15" y="12"/>
                      </a:lnTo>
                      <a:lnTo>
                        <a:pt x="20" y="13"/>
                      </a:lnTo>
                      <a:lnTo>
                        <a:pt x="30" y="13"/>
                      </a:lnTo>
                      <a:lnTo>
                        <a:pt x="41" y="13"/>
                      </a:lnTo>
                      <a:lnTo>
                        <a:pt x="50" y="14"/>
                      </a:lnTo>
                      <a:lnTo>
                        <a:pt x="60" y="16"/>
                      </a:lnTo>
                      <a:lnTo>
                        <a:pt x="66" y="25"/>
                      </a:lnTo>
                      <a:lnTo>
                        <a:pt x="74" y="33"/>
                      </a:lnTo>
                      <a:lnTo>
                        <a:pt x="84" y="38"/>
                      </a:lnTo>
                      <a:lnTo>
                        <a:pt x="95" y="43"/>
                      </a:lnTo>
                      <a:lnTo>
                        <a:pt x="100" y="45"/>
                      </a:lnTo>
                      <a:lnTo>
                        <a:pt x="107" y="47"/>
                      </a:lnTo>
                      <a:lnTo>
                        <a:pt x="112" y="50"/>
                      </a:lnTo>
                      <a:lnTo>
                        <a:pt x="116" y="54"/>
                      </a:lnTo>
                      <a:lnTo>
                        <a:pt x="117" y="55"/>
                      </a:lnTo>
                      <a:lnTo>
                        <a:pt x="119" y="56"/>
                      </a:lnTo>
                      <a:lnTo>
                        <a:pt x="119" y="57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598" name="Freeform 20"/>
                <p:cNvSpPr>
                  <a:spLocks/>
                </p:cNvSpPr>
                <p:nvPr/>
              </p:nvSpPr>
              <p:spPr bwMode="auto">
                <a:xfrm>
                  <a:off x="1864" y="3987"/>
                  <a:ext cx="157" cy="86"/>
                </a:xfrm>
                <a:custGeom>
                  <a:avLst/>
                  <a:gdLst>
                    <a:gd name="T0" fmla="*/ 155 w 157"/>
                    <a:gd name="T1" fmla="*/ 81 h 86"/>
                    <a:gd name="T2" fmla="*/ 156 w 157"/>
                    <a:gd name="T3" fmla="*/ 71 h 86"/>
                    <a:gd name="T4" fmla="*/ 152 w 157"/>
                    <a:gd name="T5" fmla="*/ 62 h 86"/>
                    <a:gd name="T6" fmla="*/ 140 w 157"/>
                    <a:gd name="T7" fmla="*/ 55 h 86"/>
                    <a:gd name="T8" fmla="*/ 122 w 157"/>
                    <a:gd name="T9" fmla="*/ 45 h 86"/>
                    <a:gd name="T10" fmla="*/ 105 w 157"/>
                    <a:gd name="T11" fmla="*/ 30 h 86"/>
                    <a:gd name="T12" fmla="*/ 101 w 157"/>
                    <a:gd name="T13" fmla="*/ 18 h 86"/>
                    <a:gd name="T14" fmla="*/ 97 w 157"/>
                    <a:gd name="T15" fmla="*/ 14 h 86"/>
                    <a:gd name="T16" fmla="*/ 89 w 157"/>
                    <a:gd name="T17" fmla="*/ 12 h 86"/>
                    <a:gd name="T18" fmla="*/ 75 w 157"/>
                    <a:gd name="T19" fmla="*/ 8 h 86"/>
                    <a:gd name="T20" fmla="*/ 63 w 157"/>
                    <a:gd name="T21" fmla="*/ 6 h 86"/>
                    <a:gd name="T22" fmla="*/ 50 w 157"/>
                    <a:gd name="T23" fmla="*/ 5 h 86"/>
                    <a:gd name="T24" fmla="*/ 36 w 157"/>
                    <a:gd name="T25" fmla="*/ 2 h 86"/>
                    <a:gd name="T26" fmla="*/ 21 w 157"/>
                    <a:gd name="T27" fmla="*/ 1 h 86"/>
                    <a:gd name="T28" fmla="*/ 9 w 157"/>
                    <a:gd name="T29" fmla="*/ 2 h 86"/>
                    <a:gd name="T30" fmla="*/ 2 w 157"/>
                    <a:gd name="T31" fmla="*/ 8 h 86"/>
                    <a:gd name="T32" fmla="*/ 1 w 157"/>
                    <a:gd name="T33" fmla="*/ 12 h 86"/>
                    <a:gd name="T34" fmla="*/ 4 w 157"/>
                    <a:gd name="T35" fmla="*/ 13 h 86"/>
                    <a:gd name="T36" fmla="*/ 14 w 157"/>
                    <a:gd name="T37" fmla="*/ 14 h 86"/>
                    <a:gd name="T38" fmla="*/ 32 w 157"/>
                    <a:gd name="T39" fmla="*/ 18 h 86"/>
                    <a:gd name="T40" fmla="*/ 45 w 157"/>
                    <a:gd name="T41" fmla="*/ 20 h 86"/>
                    <a:gd name="T42" fmla="*/ 58 w 157"/>
                    <a:gd name="T43" fmla="*/ 22 h 86"/>
                    <a:gd name="T44" fmla="*/ 70 w 157"/>
                    <a:gd name="T45" fmla="*/ 24 h 86"/>
                    <a:gd name="T46" fmla="*/ 80 w 157"/>
                    <a:gd name="T47" fmla="*/ 27 h 86"/>
                    <a:gd name="T48" fmla="*/ 89 w 157"/>
                    <a:gd name="T49" fmla="*/ 34 h 86"/>
                    <a:gd name="T50" fmla="*/ 98 w 157"/>
                    <a:gd name="T51" fmla="*/ 45 h 86"/>
                    <a:gd name="T52" fmla="*/ 109 w 157"/>
                    <a:gd name="T53" fmla="*/ 54 h 86"/>
                    <a:gd name="T54" fmla="*/ 120 w 157"/>
                    <a:gd name="T55" fmla="*/ 61 h 86"/>
                    <a:gd name="T56" fmla="*/ 132 w 157"/>
                    <a:gd name="T57" fmla="*/ 68 h 86"/>
                    <a:gd name="T58" fmla="*/ 144 w 157"/>
                    <a:gd name="T59" fmla="*/ 76 h 86"/>
                    <a:gd name="T60" fmla="*/ 150 w 157"/>
                    <a:gd name="T61" fmla="*/ 82 h 86"/>
                    <a:gd name="T62" fmla="*/ 152 w 157"/>
                    <a:gd name="T63" fmla="*/ 84 h 8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7"/>
                    <a:gd name="T97" fmla="*/ 0 h 86"/>
                    <a:gd name="T98" fmla="*/ 157 w 157"/>
                    <a:gd name="T99" fmla="*/ 86 h 8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7" h="86">
                      <a:moveTo>
                        <a:pt x="153" y="86"/>
                      </a:moveTo>
                      <a:lnTo>
                        <a:pt x="155" y="81"/>
                      </a:lnTo>
                      <a:lnTo>
                        <a:pt x="156" y="76"/>
                      </a:lnTo>
                      <a:lnTo>
                        <a:pt x="156" y="71"/>
                      </a:lnTo>
                      <a:lnTo>
                        <a:pt x="157" y="66"/>
                      </a:lnTo>
                      <a:lnTo>
                        <a:pt x="152" y="62"/>
                      </a:lnTo>
                      <a:lnTo>
                        <a:pt x="146" y="59"/>
                      </a:lnTo>
                      <a:lnTo>
                        <a:pt x="140" y="55"/>
                      </a:lnTo>
                      <a:lnTo>
                        <a:pt x="134" y="51"/>
                      </a:lnTo>
                      <a:lnTo>
                        <a:pt x="122" y="45"/>
                      </a:lnTo>
                      <a:lnTo>
                        <a:pt x="113" y="38"/>
                      </a:lnTo>
                      <a:lnTo>
                        <a:pt x="105" y="30"/>
                      </a:lnTo>
                      <a:lnTo>
                        <a:pt x="101" y="19"/>
                      </a:lnTo>
                      <a:lnTo>
                        <a:pt x="101" y="18"/>
                      </a:lnTo>
                      <a:lnTo>
                        <a:pt x="99" y="16"/>
                      </a:lnTo>
                      <a:lnTo>
                        <a:pt x="97" y="14"/>
                      </a:lnTo>
                      <a:lnTo>
                        <a:pt x="95" y="13"/>
                      </a:lnTo>
                      <a:lnTo>
                        <a:pt x="89" y="12"/>
                      </a:lnTo>
                      <a:lnTo>
                        <a:pt x="82" y="9"/>
                      </a:lnTo>
                      <a:lnTo>
                        <a:pt x="75" y="8"/>
                      </a:lnTo>
                      <a:lnTo>
                        <a:pt x="70" y="7"/>
                      </a:lnTo>
                      <a:lnTo>
                        <a:pt x="63" y="6"/>
                      </a:lnTo>
                      <a:lnTo>
                        <a:pt x="56" y="6"/>
                      </a:lnTo>
                      <a:lnTo>
                        <a:pt x="50" y="5"/>
                      </a:lnTo>
                      <a:lnTo>
                        <a:pt x="43" y="3"/>
                      </a:lnTo>
                      <a:lnTo>
                        <a:pt x="36" y="2"/>
                      </a:lnTo>
                      <a:lnTo>
                        <a:pt x="28" y="1"/>
                      </a:lnTo>
                      <a:lnTo>
                        <a:pt x="21" y="1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6" y="5"/>
                      </a:lnTo>
                      <a:lnTo>
                        <a:pt x="2" y="8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2" y="12"/>
                      </a:lnTo>
                      <a:lnTo>
                        <a:pt x="4" y="13"/>
                      </a:lnTo>
                      <a:lnTo>
                        <a:pt x="5" y="13"/>
                      </a:lnTo>
                      <a:lnTo>
                        <a:pt x="14" y="14"/>
                      </a:lnTo>
                      <a:lnTo>
                        <a:pt x="23" y="17"/>
                      </a:lnTo>
                      <a:lnTo>
                        <a:pt x="32" y="18"/>
                      </a:lnTo>
                      <a:lnTo>
                        <a:pt x="40" y="19"/>
                      </a:lnTo>
                      <a:lnTo>
                        <a:pt x="45" y="20"/>
                      </a:lnTo>
                      <a:lnTo>
                        <a:pt x="52" y="20"/>
                      </a:lnTo>
                      <a:lnTo>
                        <a:pt x="58" y="22"/>
                      </a:lnTo>
                      <a:lnTo>
                        <a:pt x="63" y="23"/>
                      </a:lnTo>
                      <a:lnTo>
                        <a:pt x="70" y="24"/>
                      </a:lnTo>
                      <a:lnTo>
                        <a:pt x="75" y="24"/>
                      </a:lnTo>
                      <a:lnTo>
                        <a:pt x="80" y="27"/>
                      </a:lnTo>
                      <a:lnTo>
                        <a:pt x="86" y="28"/>
                      </a:lnTo>
                      <a:lnTo>
                        <a:pt x="89" y="34"/>
                      </a:lnTo>
                      <a:lnTo>
                        <a:pt x="93" y="40"/>
                      </a:lnTo>
                      <a:lnTo>
                        <a:pt x="98" y="45"/>
                      </a:lnTo>
                      <a:lnTo>
                        <a:pt x="102" y="50"/>
                      </a:lnTo>
                      <a:lnTo>
                        <a:pt x="109" y="54"/>
                      </a:lnTo>
                      <a:lnTo>
                        <a:pt x="114" y="57"/>
                      </a:lnTo>
                      <a:lnTo>
                        <a:pt x="120" y="61"/>
                      </a:lnTo>
                      <a:lnTo>
                        <a:pt x="126" y="65"/>
                      </a:lnTo>
                      <a:lnTo>
                        <a:pt x="132" y="68"/>
                      </a:lnTo>
                      <a:lnTo>
                        <a:pt x="138" y="72"/>
                      </a:lnTo>
                      <a:lnTo>
                        <a:pt x="144" y="76"/>
                      </a:lnTo>
                      <a:lnTo>
                        <a:pt x="149" y="81"/>
                      </a:lnTo>
                      <a:lnTo>
                        <a:pt x="150" y="82"/>
                      </a:lnTo>
                      <a:lnTo>
                        <a:pt x="152" y="83"/>
                      </a:lnTo>
                      <a:lnTo>
                        <a:pt x="152" y="84"/>
                      </a:lnTo>
                      <a:lnTo>
                        <a:pt x="153" y="86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599" name="Freeform 21"/>
                <p:cNvSpPr>
                  <a:spLocks/>
                </p:cNvSpPr>
                <p:nvPr/>
              </p:nvSpPr>
              <p:spPr bwMode="auto">
                <a:xfrm>
                  <a:off x="2492" y="3211"/>
                  <a:ext cx="29" cy="93"/>
                </a:xfrm>
                <a:custGeom>
                  <a:avLst/>
                  <a:gdLst>
                    <a:gd name="T0" fmla="*/ 10 w 29"/>
                    <a:gd name="T1" fmla="*/ 19 h 93"/>
                    <a:gd name="T2" fmla="*/ 7 w 29"/>
                    <a:gd name="T3" fmla="*/ 33 h 93"/>
                    <a:gd name="T4" fmla="*/ 4 w 29"/>
                    <a:gd name="T5" fmla="*/ 46 h 93"/>
                    <a:gd name="T6" fmla="*/ 3 w 29"/>
                    <a:gd name="T7" fmla="*/ 59 h 93"/>
                    <a:gd name="T8" fmla="*/ 2 w 29"/>
                    <a:gd name="T9" fmla="*/ 72 h 93"/>
                    <a:gd name="T10" fmla="*/ 2 w 29"/>
                    <a:gd name="T11" fmla="*/ 75 h 93"/>
                    <a:gd name="T12" fmla="*/ 2 w 29"/>
                    <a:gd name="T13" fmla="*/ 78 h 93"/>
                    <a:gd name="T14" fmla="*/ 2 w 29"/>
                    <a:gd name="T15" fmla="*/ 82 h 93"/>
                    <a:gd name="T16" fmla="*/ 0 w 29"/>
                    <a:gd name="T17" fmla="*/ 85 h 93"/>
                    <a:gd name="T18" fmla="*/ 4 w 29"/>
                    <a:gd name="T19" fmla="*/ 87 h 93"/>
                    <a:gd name="T20" fmla="*/ 7 w 29"/>
                    <a:gd name="T21" fmla="*/ 88 h 93"/>
                    <a:gd name="T22" fmla="*/ 11 w 29"/>
                    <a:gd name="T23" fmla="*/ 91 h 93"/>
                    <a:gd name="T24" fmla="*/ 14 w 29"/>
                    <a:gd name="T25" fmla="*/ 93 h 93"/>
                    <a:gd name="T26" fmla="*/ 14 w 29"/>
                    <a:gd name="T27" fmla="*/ 88 h 93"/>
                    <a:gd name="T28" fmla="*/ 15 w 29"/>
                    <a:gd name="T29" fmla="*/ 83 h 93"/>
                    <a:gd name="T30" fmla="*/ 15 w 29"/>
                    <a:gd name="T31" fmla="*/ 77 h 93"/>
                    <a:gd name="T32" fmla="*/ 15 w 29"/>
                    <a:gd name="T33" fmla="*/ 72 h 93"/>
                    <a:gd name="T34" fmla="*/ 17 w 29"/>
                    <a:gd name="T35" fmla="*/ 60 h 93"/>
                    <a:gd name="T36" fmla="*/ 18 w 29"/>
                    <a:gd name="T37" fmla="*/ 48 h 93"/>
                    <a:gd name="T38" fmla="*/ 21 w 29"/>
                    <a:gd name="T39" fmla="*/ 37 h 93"/>
                    <a:gd name="T40" fmla="*/ 23 w 29"/>
                    <a:gd name="T41" fmla="*/ 24 h 93"/>
                    <a:gd name="T42" fmla="*/ 25 w 29"/>
                    <a:gd name="T43" fmla="*/ 18 h 93"/>
                    <a:gd name="T44" fmla="*/ 26 w 29"/>
                    <a:gd name="T45" fmla="*/ 13 h 93"/>
                    <a:gd name="T46" fmla="*/ 27 w 29"/>
                    <a:gd name="T47" fmla="*/ 7 h 93"/>
                    <a:gd name="T48" fmla="*/ 29 w 29"/>
                    <a:gd name="T49" fmla="*/ 1 h 93"/>
                    <a:gd name="T50" fmla="*/ 25 w 29"/>
                    <a:gd name="T51" fmla="*/ 0 h 93"/>
                    <a:gd name="T52" fmla="*/ 22 w 29"/>
                    <a:gd name="T53" fmla="*/ 0 h 93"/>
                    <a:gd name="T54" fmla="*/ 18 w 29"/>
                    <a:gd name="T55" fmla="*/ 0 h 93"/>
                    <a:gd name="T56" fmla="*/ 15 w 29"/>
                    <a:gd name="T57" fmla="*/ 0 h 93"/>
                    <a:gd name="T58" fmla="*/ 14 w 29"/>
                    <a:gd name="T59" fmla="*/ 5 h 93"/>
                    <a:gd name="T60" fmla="*/ 13 w 29"/>
                    <a:gd name="T61" fmla="*/ 11 h 93"/>
                    <a:gd name="T62" fmla="*/ 11 w 29"/>
                    <a:gd name="T63" fmla="*/ 16 h 93"/>
                    <a:gd name="T64" fmla="*/ 10 w 29"/>
                    <a:gd name="T65" fmla="*/ 19 h 9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93"/>
                    <a:gd name="T101" fmla="*/ 29 w 29"/>
                    <a:gd name="T102" fmla="*/ 93 h 9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93">
                      <a:moveTo>
                        <a:pt x="10" y="19"/>
                      </a:moveTo>
                      <a:lnTo>
                        <a:pt x="7" y="33"/>
                      </a:lnTo>
                      <a:lnTo>
                        <a:pt x="4" y="46"/>
                      </a:lnTo>
                      <a:lnTo>
                        <a:pt x="3" y="59"/>
                      </a:lnTo>
                      <a:lnTo>
                        <a:pt x="2" y="72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2"/>
                      </a:lnTo>
                      <a:lnTo>
                        <a:pt x="0" y="85"/>
                      </a:lnTo>
                      <a:lnTo>
                        <a:pt x="4" y="87"/>
                      </a:lnTo>
                      <a:lnTo>
                        <a:pt x="7" y="88"/>
                      </a:lnTo>
                      <a:lnTo>
                        <a:pt x="11" y="91"/>
                      </a:lnTo>
                      <a:lnTo>
                        <a:pt x="14" y="93"/>
                      </a:lnTo>
                      <a:lnTo>
                        <a:pt x="14" y="88"/>
                      </a:lnTo>
                      <a:lnTo>
                        <a:pt x="15" y="83"/>
                      </a:lnTo>
                      <a:lnTo>
                        <a:pt x="15" y="77"/>
                      </a:lnTo>
                      <a:lnTo>
                        <a:pt x="15" y="72"/>
                      </a:lnTo>
                      <a:lnTo>
                        <a:pt x="17" y="60"/>
                      </a:lnTo>
                      <a:lnTo>
                        <a:pt x="18" y="48"/>
                      </a:lnTo>
                      <a:lnTo>
                        <a:pt x="21" y="37"/>
                      </a:lnTo>
                      <a:lnTo>
                        <a:pt x="23" y="24"/>
                      </a:lnTo>
                      <a:lnTo>
                        <a:pt x="25" y="18"/>
                      </a:lnTo>
                      <a:lnTo>
                        <a:pt x="26" y="13"/>
                      </a:lnTo>
                      <a:lnTo>
                        <a:pt x="27" y="7"/>
                      </a:lnTo>
                      <a:lnTo>
                        <a:pt x="29" y="1"/>
                      </a:lnTo>
                      <a:lnTo>
                        <a:pt x="25" y="0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4" y="5"/>
                      </a:lnTo>
                      <a:lnTo>
                        <a:pt x="13" y="11"/>
                      </a:lnTo>
                      <a:lnTo>
                        <a:pt x="11" y="16"/>
                      </a:lnTo>
                      <a:lnTo>
                        <a:pt x="10" y="19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00" name="Freeform 22"/>
                <p:cNvSpPr>
                  <a:spLocks/>
                </p:cNvSpPr>
                <p:nvPr/>
              </p:nvSpPr>
              <p:spPr bwMode="auto">
                <a:xfrm>
                  <a:off x="2119" y="3095"/>
                  <a:ext cx="34" cy="108"/>
                </a:xfrm>
                <a:custGeom>
                  <a:avLst/>
                  <a:gdLst>
                    <a:gd name="T0" fmla="*/ 17 w 34"/>
                    <a:gd name="T1" fmla="*/ 80 h 108"/>
                    <a:gd name="T2" fmla="*/ 19 w 34"/>
                    <a:gd name="T3" fmla="*/ 68 h 108"/>
                    <a:gd name="T4" fmla="*/ 21 w 34"/>
                    <a:gd name="T5" fmla="*/ 56 h 108"/>
                    <a:gd name="T6" fmla="*/ 25 w 34"/>
                    <a:gd name="T7" fmla="*/ 43 h 108"/>
                    <a:gd name="T8" fmla="*/ 29 w 34"/>
                    <a:gd name="T9" fmla="*/ 32 h 108"/>
                    <a:gd name="T10" fmla="*/ 30 w 34"/>
                    <a:gd name="T11" fmla="*/ 27 h 108"/>
                    <a:gd name="T12" fmla="*/ 31 w 34"/>
                    <a:gd name="T13" fmla="*/ 24 h 108"/>
                    <a:gd name="T14" fmla="*/ 33 w 34"/>
                    <a:gd name="T15" fmla="*/ 20 h 108"/>
                    <a:gd name="T16" fmla="*/ 34 w 34"/>
                    <a:gd name="T17" fmla="*/ 15 h 108"/>
                    <a:gd name="T18" fmla="*/ 31 w 34"/>
                    <a:gd name="T19" fmla="*/ 10 h 108"/>
                    <a:gd name="T20" fmla="*/ 29 w 34"/>
                    <a:gd name="T21" fmla="*/ 7 h 108"/>
                    <a:gd name="T22" fmla="*/ 26 w 34"/>
                    <a:gd name="T23" fmla="*/ 3 h 108"/>
                    <a:gd name="T24" fmla="*/ 23 w 34"/>
                    <a:gd name="T25" fmla="*/ 0 h 108"/>
                    <a:gd name="T26" fmla="*/ 23 w 34"/>
                    <a:gd name="T27" fmla="*/ 0 h 108"/>
                    <a:gd name="T28" fmla="*/ 23 w 34"/>
                    <a:gd name="T29" fmla="*/ 0 h 108"/>
                    <a:gd name="T30" fmla="*/ 22 w 34"/>
                    <a:gd name="T31" fmla="*/ 2 h 108"/>
                    <a:gd name="T32" fmla="*/ 22 w 34"/>
                    <a:gd name="T33" fmla="*/ 2 h 108"/>
                    <a:gd name="T34" fmla="*/ 22 w 34"/>
                    <a:gd name="T35" fmla="*/ 9 h 108"/>
                    <a:gd name="T36" fmla="*/ 21 w 34"/>
                    <a:gd name="T37" fmla="*/ 16 h 108"/>
                    <a:gd name="T38" fmla="*/ 18 w 34"/>
                    <a:gd name="T39" fmla="*/ 21 h 108"/>
                    <a:gd name="T40" fmla="*/ 15 w 34"/>
                    <a:gd name="T41" fmla="*/ 27 h 108"/>
                    <a:gd name="T42" fmla="*/ 11 w 34"/>
                    <a:gd name="T43" fmla="*/ 40 h 108"/>
                    <a:gd name="T44" fmla="*/ 7 w 34"/>
                    <a:gd name="T45" fmla="*/ 53 h 108"/>
                    <a:gd name="T46" fmla="*/ 6 w 34"/>
                    <a:gd name="T47" fmla="*/ 65 h 108"/>
                    <a:gd name="T48" fmla="*/ 3 w 34"/>
                    <a:gd name="T49" fmla="*/ 78 h 108"/>
                    <a:gd name="T50" fmla="*/ 2 w 34"/>
                    <a:gd name="T51" fmla="*/ 83 h 108"/>
                    <a:gd name="T52" fmla="*/ 2 w 34"/>
                    <a:gd name="T53" fmla="*/ 86 h 108"/>
                    <a:gd name="T54" fmla="*/ 2 w 34"/>
                    <a:gd name="T55" fmla="*/ 90 h 108"/>
                    <a:gd name="T56" fmla="*/ 0 w 34"/>
                    <a:gd name="T57" fmla="*/ 95 h 108"/>
                    <a:gd name="T58" fmla="*/ 3 w 34"/>
                    <a:gd name="T59" fmla="*/ 99 h 108"/>
                    <a:gd name="T60" fmla="*/ 5 w 34"/>
                    <a:gd name="T61" fmla="*/ 101 h 108"/>
                    <a:gd name="T62" fmla="*/ 7 w 34"/>
                    <a:gd name="T63" fmla="*/ 105 h 108"/>
                    <a:gd name="T64" fmla="*/ 11 w 34"/>
                    <a:gd name="T65" fmla="*/ 107 h 108"/>
                    <a:gd name="T66" fmla="*/ 11 w 34"/>
                    <a:gd name="T67" fmla="*/ 107 h 108"/>
                    <a:gd name="T68" fmla="*/ 11 w 34"/>
                    <a:gd name="T69" fmla="*/ 107 h 108"/>
                    <a:gd name="T70" fmla="*/ 11 w 34"/>
                    <a:gd name="T71" fmla="*/ 108 h 108"/>
                    <a:gd name="T72" fmla="*/ 11 w 34"/>
                    <a:gd name="T73" fmla="*/ 108 h 108"/>
                    <a:gd name="T74" fmla="*/ 11 w 34"/>
                    <a:gd name="T75" fmla="*/ 108 h 108"/>
                    <a:gd name="T76" fmla="*/ 11 w 34"/>
                    <a:gd name="T77" fmla="*/ 107 h 108"/>
                    <a:gd name="T78" fmla="*/ 11 w 34"/>
                    <a:gd name="T79" fmla="*/ 107 h 108"/>
                    <a:gd name="T80" fmla="*/ 11 w 34"/>
                    <a:gd name="T81" fmla="*/ 107 h 108"/>
                    <a:gd name="T82" fmla="*/ 13 w 34"/>
                    <a:gd name="T83" fmla="*/ 101 h 108"/>
                    <a:gd name="T84" fmla="*/ 14 w 34"/>
                    <a:gd name="T85" fmla="*/ 94 h 108"/>
                    <a:gd name="T86" fmla="*/ 15 w 34"/>
                    <a:gd name="T87" fmla="*/ 86 h 108"/>
                    <a:gd name="T88" fmla="*/ 17 w 34"/>
                    <a:gd name="T89" fmla="*/ 80 h 10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4"/>
                    <a:gd name="T136" fmla="*/ 0 h 108"/>
                    <a:gd name="T137" fmla="*/ 34 w 34"/>
                    <a:gd name="T138" fmla="*/ 108 h 10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4" h="108">
                      <a:moveTo>
                        <a:pt x="17" y="80"/>
                      </a:moveTo>
                      <a:lnTo>
                        <a:pt x="19" y="68"/>
                      </a:lnTo>
                      <a:lnTo>
                        <a:pt x="21" y="56"/>
                      </a:lnTo>
                      <a:lnTo>
                        <a:pt x="25" y="43"/>
                      </a:lnTo>
                      <a:lnTo>
                        <a:pt x="29" y="32"/>
                      </a:lnTo>
                      <a:lnTo>
                        <a:pt x="30" y="27"/>
                      </a:lnTo>
                      <a:lnTo>
                        <a:pt x="31" y="24"/>
                      </a:lnTo>
                      <a:lnTo>
                        <a:pt x="33" y="20"/>
                      </a:lnTo>
                      <a:lnTo>
                        <a:pt x="34" y="15"/>
                      </a:lnTo>
                      <a:lnTo>
                        <a:pt x="31" y="10"/>
                      </a:lnTo>
                      <a:lnTo>
                        <a:pt x="29" y="7"/>
                      </a:lnTo>
                      <a:lnTo>
                        <a:pt x="26" y="3"/>
                      </a:lnTo>
                      <a:lnTo>
                        <a:pt x="23" y="0"/>
                      </a:lnTo>
                      <a:lnTo>
                        <a:pt x="22" y="2"/>
                      </a:lnTo>
                      <a:lnTo>
                        <a:pt x="22" y="9"/>
                      </a:lnTo>
                      <a:lnTo>
                        <a:pt x="21" y="16"/>
                      </a:lnTo>
                      <a:lnTo>
                        <a:pt x="18" y="21"/>
                      </a:lnTo>
                      <a:lnTo>
                        <a:pt x="15" y="27"/>
                      </a:lnTo>
                      <a:lnTo>
                        <a:pt x="11" y="40"/>
                      </a:lnTo>
                      <a:lnTo>
                        <a:pt x="7" y="53"/>
                      </a:lnTo>
                      <a:lnTo>
                        <a:pt x="6" y="65"/>
                      </a:lnTo>
                      <a:lnTo>
                        <a:pt x="3" y="78"/>
                      </a:lnTo>
                      <a:lnTo>
                        <a:pt x="2" y="83"/>
                      </a:lnTo>
                      <a:lnTo>
                        <a:pt x="2" y="86"/>
                      </a:lnTo>
                      <a:lnTo>
                        <a:pt x="2" y="90"/>
                      </a:lnTo>
                      <a:lnTo>
                        <a:pt x="0" y="95"/>
                      </a:lnTo>
                      <a:lnTo>
                        <a:pt x="3" y="99"/>
                      </a:lnTo>
                      <a:lnTo>
                        <a:pt x="5" y="101"/>
                      </a:lnTo>
                      <a:lnTo>
                        <a:pt x="7" y="105"/>
                      </a:lnTo>
                      <a:lnTo>
                        <a:pt x="11" y="107"/>
                      </a:lnTo>
                      <a:lnTo>
                        <a:pt x="11" y="108"/>
                      </a:lnTo>
                      <a:lnTo>
                        <a:pt x="11" y="107"/>
                      </a:lnTo>
                      <a:lnTo>
                        <a:pt x="13" y="101"/>
                      </a:lnTo>
                      <a:lnTo>
                        <a:pt x="14" y="94"/>
                      </a:lnTo>
                      <a:lnTo>
                        <a:pt x="15" y="86"/>
                      </a:lnTo>
                      <a:lnTo>
                        <a:pt x="17" y="8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01" name="Freeform 23"/>
                <p:cNvSpPr>
                  <a:spLocks/>
                </p:cNvSpPr>
                <p:nvPr/>
              </p:nvSpPr>
              <p:spPr bwMode="auto">
                <a:xfrm>
                  <a:off x="2724" y="3521"/>
                  <a:ext cx="144" cy="299"/>
                </a:xfrm>
                <a:custGeom>
                  <a:avLst/>
                  <a:gdLst>
                    <a:gd name="T0" fmla="*/ 109 w 144"/>
                    <a:gd name="T1" fmla="*/ 5 h 299"/>
                    <a:gd name="T2" fmla="*/ 98 w 144"/>
                    <a:gd name="T3" fmla="*/ 10 h 299"/>
                    <a:gd name="T4" fmla="*/ 85 w 144"/>
                    <a:gd name="T5" fmla="*/ 21 h 299"/>
                    <a:gd name="T6" fmla="*/ 69 w 144"/>
                    <a:gd name="T7" fmla="*/ 42 h 299"/>
                    <a:gd name="T8" fmla="*/ 50 w 144"/>
                    <a:gd name="T9" fmla="*/ 65 h 299"/>
                    <a:gd name="T10" fmla="*/ 34 w 144"/>
                    <a:gd name="T11" fmla="*/ 81 h 299"/>
                    <a:gd name="T12" fmla="*/ 22 w 144"/>
                    <a:gd name="T13" fmla="*/ 99 h 299"/>
                    <a:gd name="T14" fmla="*/ 19 w 144"/>
                    <a:gd name="T15" fmla="*/ 119 h 299"/>
                    <a:gd name="T16" fmla="*/ 24 w 144"/>
                    <a:gd name="T17" fmla="*/ 140 h 299"/>
                    <a:gd name="T18" fmla="*/ 35 w 144"/>
                    <a:gd name="T19" fmla="*/ 164 h 299"/>
                    <a:gd name="T20" fmla="*/ 42 w 144"/>
                    <a:gd name="T21" fmla="*/ 185 h 299"/>
                    <a:gd name="T22" fmla="*/ 57 w 144"/>
                    <a:gd name="T23" fmla="*/ 210 h 299"/>
                    <a:gd name="T24" fmla="*/ 66 w 144"/>
                    <a:gd name="T25" fmla="*/ 237 h 299"/>
                    <a:gd name="T26" fmla="*/ 62 w 144"/>
                    <a:gd name="T27" fmla="*/ 257 h 299"/>
                    <a:gd name="T28" fmla="*/ 47 w 144"/>
                    <a:gd name="T29" fmla="*/ 264 h 299"/>
                    <a:gd name="T30" fmla="*/ 23 w 144"/>
                    <a:gd name="T31" fmla="*/ 268 h 299"/>
                    <a:gd name="T32" fmla="*/ 5 w 144"/>
                    <a:gd name="T33" fmla="*/ 275 h 299"/>
                    <a:gd name="T34" fmla="*/ 1 w 144"/>
                    <a:gd name="T35" fmla="*/ 288 h 299"/>
                    <a:gd name="T36" fmla="*/ 11 w 144"/>
                    <a:gd name="T37" fmla="*/ 295 h 299"/>
                    <a:gd name="T38" fmla="*/ 32 w 144"/>
                    <a:gd name="T39" fmla="*/ 296 h 299"/>
                    <a:gd name="T40" fmla="*/ 53 w 144"/>
                    <a:gd name="T41" fmla="*/ 299 h 299"/>
                    <a:gd name="T42" fmla="*/ 67 w 144"/>
                    <a:gd name="T43" fmla="*/ 295 h 299"/>
                    <a:gd name="T44" fmla="*/ 82 w 144"/>
                    <a:gd name="T45" fmla="*/ 254 h 299"/>
                    <a:gd name="T46" fmla="*/ 82 w 144"/>
                    <a:gd name="T47" fmla="*/ 193 h 299"/>
                    <a:gd name="T48" fmla="*/ 73 w 144"/>
                    <a:gd name="T49" fmla="*/ 139 h 299"/>
                    <a:gd name="T50" fmla="*/ 77 w 144"/>
                    <a:gd name="T51" fmla="*/ 89 h 299"/>
                    <a:gd name="T52" fmla="*/ 94 w 144"/>
                    <a:gd name="T53" fmla="*/ 59 h 299"/>
                    <a:gd name="T54" fmla="*/ 108 w 144"/>
                    <a:gd name="T55" fmla="*/ 43 h 299"/>
                    <a:gd name="T56" fmla="*/ 124 w 144"/>
                    <a:gd name="T57" fmla="*/ 24 h 299"/>
                    <a:gd name="T58" fmla="*/ 139 w 144"/>
                    <a:gd name="T59" fmla="*/ 7 h 299"/>
                    <a:gd name="T60" fmla="*/ 141 w 144"/>
                    <a:gd name="T61" fmla="*/ 0 h 299"/>
                    <a:gd name="T62" fmla="*/ 123 w 144"/>
                    <a:gd name="T63" fmla="*/ 4 h 29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4"/>
                    <a:gd name="T97" fmla="*/ 0 h 299"/>
                    <a:gd name="T98" fmla="*/ 144 w 144"/>
                    <a:gd name="T99" fmla="*/ 299 h 29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4" h="299">
                      <a:moveTo>
                        <a:pt x="113" y="5"/>
                      </a:moveTo>
                      <a:lnTo>
                        <a:pt x="109" y="5"/>
                      </a:lnTo>
                      <a:lnTo>
                        <a:pt x="104" y="7"/>
                      </a:lnTo>
                      <a:lnTo>
                        <a:pt x="98" y="10"/>
                      </a:lnTo>
                      <a:lnTo>
                        <a:pt x="93" y="15"/>
                      </a:lnTo>
                      <a:lnTo>
                        <a:pt x="85" y="21"/>
                      </a:lnTo>
                      <a:lnTo>
                        <a:pt x="78" y="31"/>
                      </a:lnTo>
                      <a:lnTo>
                        <a:pt x="69" y="42"/>
                      </a:lnTo>
                      <a:lnTo>
                        <a:pt x="59" y="56"/>
                      </a:lnTo>
                      <a:lnTo>
                        <a:pt x="50" y="65"/>
                      </a:lnTo>
                      <a:lnTo>
                        <a:pt x="42" y="74"/>
                      </a:lnTo>
                      <a:lnTo>
                        <a:pt x="34" y="81"/>
                      </a:lnTo>
                      <a:lnTo>
                        <a:pt x="27" y="90"/>
                      </a:lnTo>
                      <a:lnTo>
                        <a:pt x="22" y="99"/>
                      </a:lnTo>
                      <a:lnTo>
                        <a:pt x="19" y="107"/>
                      </a:lnTo>
                      <a:lnTo>
                        <a:pt x="19" y="119"/>
                      </a:lnTo>
                      <a:lnTo>
                        <a:pt x="22" y="133"/>
                      </a:lnTo>
                      <a:lnTo>
                        <a:pt x="24" y="140"/>
                      </a:lnTo>
                      <a:lnTo>
                        <a:pt x="30" y="153"/>
                      </a:lnTo>
                      <a:lnTo>
                        <a:pt x="35" y="164"/>
                      </a:lnTo>
                      <a:lnTo>
                        <a:pt x="39" y="172"/>
                      </a:lnTo>
                      <a:lnTo>
                        <a:pt x="42" y="185"/>
                      </a:lnTo>
                      <a:lnTo>
                        <a:pt x="48" y="198"/>
                      </a:lnTo>
                      <a:lnTo>
                        <a:pt x="57" y="210"/>
                      </a:lnTo>
                      <a:lnTo>
                        <a:pt x="62" y="220"/>
                      </a:lnTo>
                      <a:lnTo>
                        <a:pt x="66" y="237"/>
                      </a:lnTo>
                      <a:lnTo>
                        <a:pt x="66" y="248"/>
                      </a:lnTo>
                      <a:lnTo>
                        <a:pt x="62" y="257"/>
                      </a:lnTo>
                      <a:lnTo>
                        <a:pt x="55" y="262"/>
                      </a:lnTo>
                      <a:lnTo>
                        <a:pt x="47" y="264"/>
                      </a:lnTo>
                      <a:lnTo>
                        <a:pt x="35" y="267"/>
                      </a:lnTo>
                      <a:lnTo>
                        <a:pt x="23" y="268"/>
                      </a:lnTo>
                      <a:lnTo>
                        <a:pt x="8" y="270"/>
                      </a:lnTo>
                      <a:lnTo>
                        <a:pt x="5" y="275"/>
                      </a:lnTo>
                      <a:lnTo>
                        <a:pt x="3" y="280"/>
                      </a:lnTo>
                      <a:lnTo>
                        <a:pt x="1" y="288"/>
                      </a:lnTo>
                      <a:lnTo>
                        <a:pt x="0" y="295"/>
                      </a:lnTo>
                      <a:lnTo>
                        <a:pt x="11" y="295"/>
                      </a:lnTo>
                      <a:lnTo>
                        <a:pt x="22" y="295"/>
                      </a:lnTo>
                      <a:lnTo>
                        <a:pt x="32" y="296"/>
                      </a:lnTo>
                      <a:lnTo>
                        <a:pt x="43" y="297"/>
                      </a:lnTo>
                      <a:lnTo>
                        <a:pt x="53" y="299"/>
                      </a:lnTo>
                      <a:lnTo>
                        <a:pt x="61" y="299"/>
                      </a:lnTo>
                      <a:lnTo>
                        <a:pt x="67" y="295"/>
                      </a:lnTo>
                      <a:lnTo>
                        <a:pt x="71" y="290"/>
                      </a:lnTo>
                      <a:lnTo>
                        <a:pt x="82" y="254"/>
                      </a:lnTo>
                      <a:lnTo>
                        <a:pt x="85" y="223"/>
                      </a:lnTo>
                      <a:lnTo>
                        <a:pt x="82" y="193"/>
                      </a:lnTo>
                      <a:lnTo>
                        <a:pt x="78" y="165"/>
                      </a:lnTo>
                      <a:lnTo>
                        <a:pt x="73" y="139"/>
                      </a:lnTo>
                      <a:lnTo>
                        <a:pt x="71" y="115"/>
                      </a:lnTo>
                      <a:lnTo>
                        <a:pt x="77" y="89"/>
                      </a:lnTo>
                      <a:lnTo>
                        <a:pt x="92" y="63"/>
                      </a:lnTo>
                      <a:lnTo>
                        <a:pt x="94" y="59"/>
                      </a:lnTo>
                      <a:lnTo>
                        <a:pt x="100" y="52"/>
                      </a:lnTo>
                      <a:lnTo>
                        <a:pt x="108" y="43"/>
                      </a:lnTo>
                      <a:lnTo>
                        <a:pt x="116" y="34"/>
                      </a:lnTo>
                      <a:lnTo>
                        <a:pt x="124" y="24"/>
                      </a:lnTo>
                      <a:lnTo>
                        <a:pt x="132" y="14"/>
                      </a:lnTo>
                      <a:lnTo>
                        <a:pt x="139" y="7"/>
                      </a:lnTo>
                      <a:lnTo>
                        <a:pt x="144" y="2"/>
                      </a:lnTo>
                      <a:lnTo>
                        <a:pt x="141" y="0"/>
                      </a:lnTo>
                      <a:lnTo>
                        <a:pt x="133" y="2"/>
                      </a:lnTo>
                      <a:lnTo>
                        <a:pt x="123" y="4"/>
                      </a:lnTo>
                      <a:lnTo>
                        <a:pt x="113" y="5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02" name="Freeform 24"/>
                <p:cNvSpPr>
                  <a:spLocks/>
                </p:cNvSpPr>
                <p:nvPr/>
              </p:nvSpPr>
              <p:spPr bwMode="auto">
                <a:xfrm>
                  <a:off x="2838" y="3515"/>
                  <a:ext cx="162" cy="292"/>
                </a:xfrm>
                <a:custGeom>
                  <a:avLst/>
                  <a:gdLst>
                    <a:gd name="T0" fmla="*/ 37 w 162"/>
                    <a:gd name="T1" fmla="*/ 3 h 292"/>
                    <a:gd name="T2" fmla="*/ 48 w 162"/>
                    <a:gd name="T3" fmla="*/ 6 h 292"/>
                    <a:gd name="T4" fmla="*/ 61 w 162"/>
                    <a:gd name="T5" fmla="*/ 17 h 292"/>
                    <a:gd name="T6" fmla="*/ 79 w 162"/>
                    <a:gd name="T7" fmla="*/ 37 h 292"/>
                    <a:gd name="T8" fmla="*/ 99 w 162"/>
                    <a:gd name="T9" fmla="*/ 59 h 292"/>
                    <a:gd name="T10" fmla="*/ 116 w 162"/>
                    <a:gd name="T11" fmla="*/ 75 h 292"/>
                    <a:gd name="T12" fmla="*/ 128 w 162"/>
                    <a:gd name="T13" fmla="*/ 91 h 292"/>
                    <a:gd name="T14" fmla="*/ 134 w 162"/>
                    <a:gd name="T15" fmla="*/ 112 h 292"/>
                    <a:gd name="T16" fmla="*/ 128 w 162"/>
                    <a:gd name="T17" fmla="*/ 133 h 292"/>
                    <a:gd name="T18" fmla="*/ 119 w 162"/>
                    <a:gd name="T19" fmla="*/ 157 h 292"/>
                    <a:gd name="T20" fmla="*/ 114 w 162"/>
                    <a:gd name="T21" fmla="*/ 177 h 292"/>
                    <a:gd name="T22" fmla="*/ 101 w 162"/>
                    <a:gd name="T23" fmla="*/ 204 h 292"/>
                    <a:gd name="T24" fmla="*/ 95 w 162"/>
                    <a:gd name="T25" fmla="*/ 231 h 292"/>
                    <a:gd name="T26" fmla="*/ 99 w 162"/>
                    <a:gd name="T27" fmla="*/ 251 h 292"/>
                    <a:gd name="T28" fmla="*/ 115 w 162"/>
                    <a:gd name="T29" fmla="*/ 257 h 292"/>
                    <a:gd name="T30" fmla="*/ 139 w 162"/>
                    <a:gd name="T31" fmla="*/ 259 h 292"/>
                    <a:gd name="T32" fmla="*/ 157 w 162"/>
                    <a:gd name="T33" fmla="*/ 265 h 292"/>
                    <a:gd name="T34" fmla="*/ 161 w 162"/>
                    <a:gd name="T35" fmla="*/ 278 h 292"/>
                    <a:gd name="T36" fmla="*/ 151 w 162"/>
                    <a:gd name="T37" fmla="*/ 285 h 292"/>
                    <a:gd name="T38" fmla="*/ 130 w 162"/>
                    <a:gd name="T39" fmla="*/ 290 h 292"/>
                    <a:gd name="T40" fmla="*/ 111 w 162"/>
                    <a:gd name="T41" fmla="*/ 292 h 292"/>
                    <a:gd name="T42" fmla="*/ 96 w 162"/>
                    <a:gd name="T43" fmla="*/ 290 h 292"/>
                    <a:gd name="T44" fmla="*/ 79 w 162"/>
                    <a:gd name="T45" fmla="*/ 251 h 292"/>
                    <a:gd name="T46" fmla="*/ 74 w 162"/>
                    <a:gd name="T47" fmla="*/ 189 h 292"/>
                    <a:gd name="T48" fmla="*/ 81 w 162"/>
                    <a:gd name="T49" fmla="*/ 135 h 292"/>
                    <a:gd name="T50" fmla="*/ 73 w 162"/>
                    <a:gd name="T51" fmla="*/ 84 h 292"/>
                    <a:gd name="T52" fmla="*/ 54 w 162"/>
                    <a:gd name="T53" fmla="*/ 55 h 292"/>
                    <a:gd name="T54" fmla="*/ 41 w 162"/>
                    <a:gd name="T55" fmla="*/ 41 h 292"/>
                    <a:gd name="T56" fmla="*/ 22 w 162"/>
                    <a:gd name="T57" fmla="*/ 21 h 292"/>
                    <a:gd name="T58" fmla="*/ 6 w 162"/>
                    <a:gd name="T59" fmla="*/ 6 h 292"/>
                    <a:gd name="T60" fmla="*/ 3 w 162"/>
                    <a:gd name="T61" fmla="*/ 0 h 292"/>
                    <a:gd name="T62" fmla="*/ 22 w 162"/>
                    <a:gd name="T63" fmla="*/ 3 h 29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2"/>
                    <a:gd name="T97" fmla="*/ 0 h 292"/>
                    <a:gd name="T98" fmla="*/ 162 w 162"/>
                    <a:gd name="T99" fmla="*/ 292 h 29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2" h="292">
                      <a:moveTo>
                        <a:pt x="31" y="3"/>
                      </a:moveTo>
                      <a:lnTo>
                        <a:pt x="37" y="3"/>
                      </a:lnTo>
                      <a:lnTo>
                        <a:pt x="41" y="4"/>
                      </a:lnTo>
                      <a:lnTo>
                        <a:pt x="48" y="6"/>
                      </a:lnTo>
                      <a:lnTo>
                        <a:pt x="54" y="11"/>
                      </a:lnTo>
                      <a:lnTo>
                        <a:pt x="61" y="17"/>
                      </a:lnTo>
                      <a:lnTo>
                        <a:pt x="69" y="26"/>
                      </a:lnTo>
                      <a:lnTo>
                        <a:pt x="79" y="37"/>
                      </a:lnTo>
                      <a:lnTo>
                        <a:pt x="89" y="51"/>
                      </a:lnTo>
                      <a:lnTo>
                        <a:pt x="99" y="59"/>
                      </a:lnTo>
                      <a:lnTo>
                        <a:pt x="108" y="68"/>
                      </a:lnTo>
                      <a:lnTo>
                        <a:pt x="116" y="75"/>
                      </a:lnTo>
                      <a:lnTo>
                        <a:pt x="123" y="82"/>
                      </a:lnTo>
                      <a:lnTo>
                        <a:pt x="128" y="91"/>
                      </a:lnTo>
                      <a:lnTo>
                        <a:pt x="132" y="100"/>
                      </a:lnTo>
                      <a:lnTo>
                        <a:pt x="134" y="112"/>
                      </a:lnTo>
                      <a:lnTo>
                        <a:pt x="131" y="125"/>
                      </a:lnTo>
                      <a:lnTo>
                        <a:pt x="128" y="133"/>
                      </a:lnTo>
                      <a:lnTo>
                        <a:pt x="124" y="145"/>
                      </a:lnTo>
                      <a:lnTo>
                        <a:pt x="119" y="157"/>
                      </a:lnTo>
                      <a:lnTo>
                        <a:pt x="115" y="165"/>
                      </a:lnTo>
                      <a:lnTo>
                        <a:pt x="114" y="177"/>
                      </a:lnTo>
                      <a:lnTo>
                        <a:pt x="108" y="191"/>
                      </a:lnTo>
                      <a:lnTo>
                        <a:pt x="101" y="204"/>
                      </a:lnTo>
                      <a:lnTo>
                        <a:pt x="97" y="214"/>
                      </a:lnTo>
                      <a:lnTo>
                        <a:pt x="95" y="231"/>
                      </a:lnTo>
                      <a:lnTo>
                        <a:pt x="96" y="242"/>
                      </a:lnTo>
                      <a:lnTo>
                        <a:pt x="99" y="251"/>
                      </a:lnTo>
                      <a:lnTo>
                        <a:pt x="105" y="254"/>
                      </a:lnTo>
                      <a:lnTo>
                        <a:pt x="115" y="257"/>
                      </a:lnTo>
                      <a:lnTo>
                        <a:pt x="126" y="258"/>
                      </a:lnTo>
                      <a:lnTo>
                        <a:pt x="139" y="259"/>
                      </a:lnTo>
                      <a:lnTo>
                        <a:pt x="153" y="262"/>
                      </a:lnTo>
                      <a:lnTo>
                        <a:pt x="157" y="265"/>
                      </a:lnTo>
                      <a:lnTo>
                        <a:pt x="159" y="272"/>
                      </a:lnTo>
                      <a:lnTo>
                        <a:pt x="161" y="278"/>
                      </a:lnTo>
                      <a:lnTo>
                        <a:pt x="162" y="285"/>
                      </a:lnTo>
                      <a:lnTo>
                        <a:pt x="151" y="285"/>
                      </a:lnTo>
                      <a:lnTo>
                        <a:pt x="140" y="287"/>
                      </a:lnTo>
                      <a:lnTo>
                        <a:pt x="130" y="290"/>
                      </a:lnTo>
                      <a:lnTo>
                        <a:pt x="120" y="291"/>
                      </a:lnTo>
                      <a:lnTo>
                        <a:pt x="111" y="292"/>
                      </a:lnTo>
                      <a:lnTo>
                        <a:pt x="103" y="292"/>
                      </a:lnTo>
                      <a:lnTo>
                        <a:pt x="96" y="290"/>
                      </a:lnTo>
                      <a:lnTo>
                        <a:pt x="92" y="285"/>
                      </a:lnTo>
                      <a:lnTo>
                        <a:pt x="79" y="251"/>
                      </a:lnTo>
                      <a:lnTo>
                        <a:pt x="74" y="219"/>
                      </a:lnTo>
                      <a:lnTo>
                        <a:pt x="74" y="189"/>
                      </a:lnTo>
                      <a:lnTo>
                        <a:pt x="79" y="161"/>
                      </a:lnTo>
                      <a:lnTo>
                        <a:pt x="81" y="135"/>
                      </a:lnTo>
                      <a:lnTo>
                        <a:pt x="80" y="109"/>
                      </a:lnTo>
                      <a:lnTo>
                        <a:pt x="73" y="84"/>
                      </a:lnTo>
                      <a:lnTo>
                        <a:pt x="57" y="59"/>
                      </a:lnTo>
                      <a:lnTo>
                        <a:pt x="54" y="55"/>
                      </a:lnTo>
                      <a:lnTo>
                        <a:pt x="48" y="48"/>
                      </a:lnTo>
                      <a:lnTo>
                        <a:pt x="41" y="41"/>
                      </a:lnTo>
                      <a:lnTo>
                        <a:pt x="31" y="31"/>
                      </a:lnTo>
                      <a:lnTo>
                        <a:pt x="22" y="21"/>
                      </a:lnTo>
                      <a:lnTo>
                        <a:pt x="14" y="13"/>
                      </a:lnTo>
                      <a:lnTo>
                        <a:pt x="6" y="6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13" y="0"/>
                      </a:lnTo>
                      <a:lnTo>
                        <a:pt x="22" y="3"/>
                      </a:lnTo>
                      <a:lnTo>
                        <a:pt x="31" y="3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03" name="Freeform 25"/>
                <p:cNvSpPr>
                  <a:spLocks/>
                </p:cNvSpPr>
                <p:nvPr/>
              </p:nvSpPr>
              <p:spPr bwMode="auto">
                <a:xfrm>
                  <a:off x="2690" y="3131"/>
                  <a:ext cx="105" cy="211"/>
                </a:xfrm>
                <a:custGeom>
                  <a:avLst/>
                  <a:gdLst>
                    <a:gd name="T0" fmla="*/ 105 w 105"/>
                    <a:gd name="T1" fmla="*/ 196 h 211"/>
                    <a:gd name="T2" fmla="*/ 97 w 105"/>
                    <a:gd name="T3" fmla="*/ 184 h 211"/>
                    <a:gd name="T4" fmla="*/ 93 w 105"/>
                    <a:gd name="T5" fmla="*/ 169 h 211"/>
                    <a:gd name="T6" fmla="*/ 89 w 105"/>
                    <a:gd name="T7" fmla="*/ 155 h 211"/>
                    <a:gd name="T8" fmla="*/ 88 w 105"/>
                    <a:gd name="T9" fmla="*/ 141 h 211"/>
                    <a:gd name="T10" fmla="*/ 81 w 105"/>
                    <a:gd name="T11" fmla="*/ 118 h 211"/>
                    <a:gd name="T12" fmla="*/ 76 w 105"/>
                    <a:gd name="T13" fmla="*/ 97 h 211"/>
                    <a:gd name="T14" fmla="*/ 70 w 105"/>
                    <a:gd name="T15" fmla="*/ 76 h 211"/>
                    <a:gd name="T16" fmla="*/ 65 w 105"/>
                    <a:gd name="T17" fmla="*/ 53 h 211"/>
                    <a:gd name="T18" fmla="*/ 62 w 105"/>
                    <a:gd name="T19" fmla="*/ 42 h 211"/>
                    <a:gd name="T20" fmla="*/ 60 w 105"/>
                    <a:gd name="T21" fmla="*/ 31 h 211"/>
                    <a:gd name="T22" fmla="*/ 56 w 105"/>
                    <a:gd name="T23" fmla="*/ 20 h 211"/>
                    <a:gd name="T24" fmla="*/ 50 w 105"/>
                    <a:gd name="T25" fmla="*/ 10 h 211"/>
                    <a:gd name="T26" fmla="*/ 42 w 105"/>
                    <a:gd name="T27" fmla="*/ 4 h 211"/>
                    <a:gd name="T28" fmla="*/ 33 w 105"/>
                    <a:gd name="T29" fmla="*/ 0 h 211"/>
                    <a:gd name="T30" fmla="*/ 21 w 105"/>
                    <a:gd name="T31" fmla="*/ 4 h 211"/>
                    <a:gd name="T32" fmla="*/ 4 w 105"/>
                    <a:gd name="T33" fmla="*/ 12 h 211"/>
                    <a:gd name="T34" fmla="*/ 0 w 105"/>
                    <a:gd name="T35" fmla="*/ 17 h 211"/>
                    <a:gd name="T36" fmla="*/ 0 w 105"/>
                    <a:gd name="T37" fmla="*/ 22 h 211"/>
                    <a:gd name="T38" fmla="*/ 2 w 105"/>
                    <a:gd name="T39" fmla="*/ 27 h 211"/>
                    <a:gd name="T40" fmla="*/ 0 w 105"/>
                    <a:gd name="T41" fmla="*/ 33 h 211"/>
                    <a:gd name="T42" fmla="*/ 8 w 105"/>
                    <a:gd name="T43" fmla="*/ 32 h 211"/>
                    <a:gd name="T44" fmla="*/ 16 w 105"/>
                    <a:gd name="T45" fmla="*/ 33 h 211"/>
                    <a:gd name="T46" fmla="*/ 23 w 105"/>
                    <a:gd name="T47" fmla="*/ 36 h 211"/>
                    <a:gd name="T48" fmla="*/ 29 w 105"/>
                    <a:gd name="T49" fmla="*/ 39 h 211"/>
                    <a:gd name="T50" fmla="*/ 34 w 105"/>
                    <a:gd name="T51" fmla="*/ 44 h 211"/>
                    <a:gd name="T52" fmla="*/ 38 w 105"/>
                    <a:gd name="T53" fmla="*/ 50 h 211"/>
                    <a:gd name="T54" fmla="*/ 42 w 105"/>
                    <a:gd name="T55" fmla="*/ 55 h 211"/>
                    <a:gd name="T56" fmla="*/ 45 w 105"/>
                    <a:gd name="T57" fmla="*/ 61 h 211"/>
                    <a:gd name="T58" fmla="*/ 52 w 105"/>
                    <a:gd name="T59" fmla="*/ 90 h 211"/>
                    <a:gd name="T60" fmla="*/ 56 w 105"/>
                    <a:gd name="T61" fmla="*/ 118 h 211"/>
                    <a:gd name="T62" fmla="*/ 60 w 105"/>
                    <a:gd name="T63" fmla="*/ 146 h 211"/>
                    <a:gd name="T64" fmla="*/ 69 w 105"/>
                    <a:gd name="T65" fmla="*/ 173 h 211"/>
                    <a:gd name="T66" fmla="*/ 76 w 105"/>
                    <a:gd name="T67" fmla="*/ 188 h 211"/>
                    <a:gd name="T68" fmla="*/ 85 w 105"/>
                    <a:gd name="T69" fmla="*/ 205 h 211"/>
                    <a:gd name="T70" fmla="*/ 95 w 105"/>
                    <a:gd name="T71" fmla="*/ 211 h 211"/>
                    <a:gd name="T72" fmla="*/ 105 w 105"/>
                    <a:gd name="T73" fmla="*/ 196 h 21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5"/>
                    <a:gd name="T112" fmla="*/ 0 h 211"/>
                    <a:gd name="T113" fmla="*/ 105 w 105"/>
                    <a:gd name="T114" fmla="*/ 211 h 21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5" h="211">
                      <a:moveTo>
                        <a:pt x="105" y="196"/>
                      </a:moveTo>
                      <a:lnTo>
                        <a:pt x="97" y="184"/>
                      </a:lnTo>
                      <a:lnTo>
                        <a:pt x="93" y="169"/>
                      </a:lnTo>
                      <a:lnTo>
                        <a:pt x="89" y="155"/>
                      </a:lnTo>
                      <a:lnTo>
                        <a:pt x="88" y="141"/>
                      </a:lnTo>
                      <a:lnTo>
                        <a:pt x="81" y="118"/>
                      </a:lnTo>
                      <a:lnTo>
                        <a:pt x="76" y="97"/>
                      </a:lnTo>
                      <a:lnTo>
                        <a:pt x="70" y="76"/>
                      </a:lnTo>
                      <a:lnTo>
                        <a:pt x="65" y="53"/>
                      </a:lnTo>
                      <a:lnTo>
                        <a:pt x="62" y="42"/>
                      </a:lnTo>
                      <a:lnTo>
                        <a:pt x="60" y="31"/>
                      </a:lnTo>
                      <a:lnTo>
                        <a:pt x="56" y="20"/>
                      </a:lnTo>
                      <a:lnTo>
                        <a:pt x="50" y="10"/>
                      </a:lnTo>
                      <a:lnTo>
                        <a:pt x="42" y="4"/>
                      </a:lnTo>
                      <a:lnTo>
                        <a:pt x="33" y="0"/>
                      </a:lnTo>
                      <a:lnTo>
                        <a:pt x="21" y="4"/>
                      </a:lnTo>
                      <a:lnTo>
                        <a:pt x="4" y="12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2" y="27"/>
                      </a:lnTo>
                      <a:lnTo>
                        <a:pt x="0" y="33"/>
                      </a:lnTo>
                      <a:lnTo>
                        <a:pt x="8" y="32"/>
                      </a:lnTo>
                      <a:lnTo>
                        <a:pt x="16" y="33"/>
                      </a:lnTo>
                      <a:lnTo>
                        <a:pt x="23" y="36"/>
                      </a:lnTo>
                      <a:lnTo>
                        <a:pt x="29" y="39"/>
                      </a:lnTo>
                      <a:lnTo>
                        <a:pt x="34" y="44"/>
                      </a:lnTo>
                      <a:lnTo>
                        <a:pt x="38" y="50"/>
                      </a:lnTo>
                      <a:lnTo>
                        <a:pt x="42" y="55"/>
                      </a:lnTo>
                      <a:lnTo>
                        <a:pt x="45" y="61"/>
                      </a:lnTo>
                      <a:lnTo>
                        <a:pt x="52" y="90"/>
                      </a:lnTo>
                      <a:lnTo>
                        <a:pt x="56" y="118"/>
                      </a:lnTo>
                      <a:lnTo>
                        <a:pt x="60" y="146"/>
                      </a:lnTo>
                      <a:lnTo>
                        <a:pt x="69" y="173"/>
                      </a:lnTo>
                      <a:lnTo>
                        <a:pt x="76" y="188"/>
                      </a:lnTo>
                      <a:lnTo>
                        <a:pt x="85" y="205"/>
                      </a:lnTo>
                      <a:lnTo>
                        <a:pt x="95" y="211"/>
                      </a:lnTo>
                      <a:lnTo>
                        <a:pt x="105" y="196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04" name="Freeform 26"/>
                <p:cNvSpPr>
                  <a:spLocks/>
                </p:cNvSpPr>
                <p:nvPr/>
              </p:nvSpPr>
              <p:spPr bwMode="auto">
                <a:xfrm>
                  <a:off x="2950" y="3162"/>
                  <a:ext cx="154" cy="196"/>
                </a:xfrm>
                <a:custGeom>
                  <a:avLst/>
                  <a:gdLst>
                    <a:gd name="T0" fmla="*/ 0 w 154"/>
                    <a:gd name="T1" fmla="*/ 181 h 196"/>
                    <a:gd name="T2" fmla="*/ 11 w 154"/>
                    <a:gd name="T3" fmla="*/ 169 h 196"/>
                    <a:gd name="T4" fmla="*/ 19 w 154"/>
                    <a:gd name="T5" fmla="*/ 153 h 196"/>
                    <a:gd name="T6" fmla="*/ 24 w 154"/>
                    <a:gd name="T7" fmla="*/ 136 h 196"/>
                    <a:gd name="T8" fmla="*/ 30 w 154"/>
                    <a:gd name="T9" fmla="*/ 122 h 196"/>
                    <a:gd name="T10" fmla="*/ 37 w 154"/>
                    <a:gd name="T11" fmla="*/ 111 h 196"/>
                    <a:gd name="T12" fmla="*/ 43 w 154"/>
                    <a:gd name="T13" fmla="*/ 102 h 196"/>
                    <a:gd name="T14" fmla="*/ 49 w 154"/>
                    <a:gd name="T15" fmla="*/ 92 h 196"/>
                    <a:gd name="T16" fmla="*/ 55 w 154"/>
                    <a:gd name="T17" fmla="*/ 82 h 196"/>
                    <a:gd name="T18" fmla="*/ 61 w 154"/>
                    <a:gd name="T19" fmla="*/ 73 h 196"/>
                    <a:gd name="T20" fmla="*/ 66 w 154"/>
                    <a:gd name="T21" fmla="*/ 64 h 196"/>
                    <a:gd name="T22" fmla="*/ 73 w 154"/>
                    <a:gd name="T23" fmla="*/ 54 h 196"/>
                    <a:gd name="T24" fmla="*/ 80 w 154"/>
                    <a:gd name="T25" fmla="*/ 43 h 196"/>
                    <a:gd name="T26" fmla="*/ 85 w 154"/>
                    <a:gd name="T27" fmla="*/ 34 h 196"/>
                    <a:gd name="T28" fmla="*/ 93 w 154"/>
                    <a:gd name="T29" fmla="*/ 23 h 196"/>
                    <a:gd name="T30" fmla="*/ 100 w 154"/>
                    <a:gd name="T31" fmla="*/ 13 h 196"/>
                    <a:gd name="T32" fmla="*/ 109 w 154"/>
                    <a:gd name="T33" fmla="*/ 6 h 196"/>
                    <a:gd name="T34" fmla="*/ 119 w 154"/>
                    <a:gd name="T35" fmla="*/ 0 h 196"/>
                    <a:gd name="T36" fmla="*/ 129 w 154"/>
                    <a:gd name="T37" fmla="*/ 0 h 196"/>
                    <a:gd name="T38" fmla="*/ 140 w 154"/>
                    <a:gd name="T39" fmla="*/ 5 h 196"/>
                    <a:gd name="T40" fmla="*/ 152 w 154"/>
                    <a:gd name="T41" fmla="*/ 17 h 196"/>
                    <a:gd name="T42" fmla="*/ 154 w 154"/>
                    <a:gd name="T43" fmla="*/ 23 h 196"/>
                    <a:gd name="T44" fmla="*/ 152 w 154"/>
                    <a:gd name="T45" fmla="*/ 29 h 196"/>
                    <a:gd name="T46" fmla="*/ 148 w 154"/>
                    <a:gd name="T47" fmla="*/ 35 h 196"/>
                    <a:gd name="T48" fmla="*/ 147 w 154"/>
                    <a:gd name="T49" fmla="*/ 43 h 196"/>
                    <a:gd name="T50" fmla="*/ 139 w 154"/>
                    <a:gd name="T51" fmla="*/ 39 h 196"/>
                    <a:gd name="T52" fmla="*/ 132 w 154"/>
                    <a:gd name="T53" fmla="*/ 38 h 196"/>
                    <a:gd name="T54" fmla="*/ 125 w 154"/>
                    <a:gd name="T55" fmla="*/ 39 h 196"/>
                    <a:gd name="T56" fmla="*/ 119 w 154"/>
                    <a:gd name="T57" fmla="*/ 40 h 196"/>
                    <a:gd name="T58" fmla="*/ 112 w 154"/>
                    <a:gd name="T59" fmla="*/ 44 h 196"/>
                    <a:gd name="T60" fmla="*/ 107 w 154"/>
                    <a:gd name="T61" fmla="*/ 48 h 196"/>
                    <a:gd name="T62" fmla="*/ 101 w 154"/>
                    <a:gd name="T63" fmla="*/ 53 h 196"/>
                    <a:gd name="T64" fmla="*/ 96 w 154"/>
                    <a:gd name="T65" fmla="*/ 57 h 196"/>
                    <a:gd name="T66" fmla="*/ 88 w 154"/>
                    <a:gd name="T67" fmla="*/ 70 h 196"/>
                    <a:gd name="T68" fmla="*/ 81 w 154"/>
                    <a:gd name="T69" fmla="*/ 83 h 196"/>
                    <a:gd name="T70" fmla="*/ 74 w 154"/>
                    <a:gd name="T71" fmla="*/ 95 h 196"/>
                    <a:gd name="T72" fmla="*/ 67 w 154"/>
                    <a:gd name="T73" fmla="*/ 109 h 196"/>
                    <a:gd name="T74" fmla="*/ 62 w 154"/>
                    <a:gd name="T75" fmla="*/ 122 h 196"/>
                    <a:gd name="T76" fmla="*/ 55 w 154"/>
                    <a:gd name="T77" fmla="*/ 135 h 196"/>
                    <a:gd name="T78" fmla="*/ 47 w 154"/>
                    <a:gd name="T79" fmla="*/ 146 h 196"/>
                    <a:gd name="T80" fmla="*/ 38 w 154"/>
                    <a:gd name="T81" fmla="*/ 157 h 196"/>
                    <a:gd name="T82" fmla="*/ 27 w 154"/>
                    <a:gd name="T83" fmla="*/ 170 h 196"/>
                    <a:gd name="T84" fmla="*/ 15 w 154"/>
                    <a:gd name="T85" fmla="*/ 189 h 196"/>
                    <a:gd name="T86" fmla="*/ 4 w 154"/>
                    <a:gd name="T87" fmla="*/ 196 h 196"/>
                    <a:gd name="T88" fmla="*/ 0 w 154"/>
                    <a:gd name="T89" fmla="*/ 181 h 19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54"/>
                    <a:gd name="T136" fmla="*/ 0 h 196"/>
                    <a:gd name="T137" fmla="*/ 154 w 154"/>
                    <a:gd name="T138" fmla="*/ 196 h 19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54" h="196">
                      <a:moveTo>
                        <a:pt x="0" y="181"/>
                      </a:moveTo>
                      <a:lnTo>
                        <a:pt x="11" y="169"/>
                      </a:lnTo>
                      <a:lnTo>
                        <a:pt x="19" y="153"/>
                      </a:lnTo>
                      <a:lnTo>
                        <a:pt x="24" y="136"/>
                      </a:lnTo>
                      <a:lnTo>
                        <a:pt x="30" y="122"/>
                      </a:lnTo>
                      <a:lnTo>
                        <a:pt x="37" y="111"/>
                      </a:lnTo>
                      <a:lnTo>
                        <a:pt x="43" y="102"/>
                      </a:lnTo>
                      <a:lnTo>
                        <a:pt x="49" y="92"/>
                      </a:lnTo>
                      <a:lnTo>
                        <a:pt x="55" y="82"/>
                      </a:lnTo>
                      <a:lnTo>
                        <a:pt x="61" y="73"/>
                      </a:lnTo>
                      <a:lnTo>
                        <a:pt x="66" y="64"/>
                      </a:lnTo>
                      <a:lnTo>
                        <a:pt x="73" y="54"/>
                      </a:lnTo>
                      <a:lnTo>
                        <a:pt x="80" y="43"/>
                      </a:lnTo>
                      <a:lnTo>
                        <a:pt x="85" y="34"/>
                      </a:lnTo>
                      <a:lnTo>
                        <a:pt x="93" y="23"/>
                      </a:lnTo>
                      <a:lnTo>
                        <a:pt x="100" y="13"/>
                      </a:lnTo>
                      <a:lnTo>
                        <a:pt x="109" y="6"/>
                      </a:lnTo>
                      <a:lnTo>
                        <a:pt x="119" y="0"/>
                      </a:lnTo>
                      <a:lnTo>
                        <a:pt x="129" y="0"/>
                      </a:lnTo>
                      <a:lnTo>
                        <a:pt x="140" y="5"/>
                      </a:lnTo>
                      <a:lnTo>
                        <a:pt x="152" y="17"/>
                      </a:lnTo>
                      <a:lnTo>
                        <a:pt x="154" y="23"/>
                      </a:lnTo>
                      <a:lnTo>
                        <a:pt x="152" y="29"/>
                      </a:lnTo>
                      <a:lnTo>
                        <a:pt x="148" y="35"/>
                      </a:lnTo>
                      <a:lnTo>
                        <a:pt x="147" y="43"/>
                      </a:lnTo>
                      <a:lnTo>
                        <a:pt x="139" y="39"/>
                      </a:lnTo>
                      <a:lnTo>
                        <a:pt x="132" y="38"/>
                      </a:lnTo>
                      <a:lnTo>
                        <a:pt x="125" y="39"/>
                      </a:lnTo>
                      <a:lnTo>
                        <a:pt x="119" y="40"/>
                      </a:lnTo>
                      <a:lnTo>
                        <a:pt x="112" y="44"/>
                      </a:lnTo>
                      <a:lnTo>
                        <a:pt x="107" y="48"/>
                      </a:lnTo>
                      <a:lnTo>
                        <a:pt x="101" y="53"/>
                      </a:lnTo>
                      <a:lnTo>
                        <a:pt x="96" y="57"/>
                      </a:lnTo>
                      <a:lnTo>
                        <a:pt x="88" y="70"/>
                      </a:lnTo>
                      <a:lnTo>
                        <a:pt x="81" y="83"/>
                      </a:lnTo>
                      <a:lnTo>
                        <a:pt x="74" y="95"/>
                      </a:lnTo>
                      <a:lnTo>
                        <a:pt x="67" y="109"/>
                      </a:lnTo>
                      <a:lnTo>
                        <a:pt x="62" y="122"/>
                      </a:lnTo>
                      <a:lnTo>
                        <a:pt x="55" y="135"/>
                      </a:lnTo>
                      <a:lnTo>
                        <a:pt x="47" y="146"/>
                      </a:lnTo>
                      <a:lnTo>
                        <a:pt x="38" y="157"/>
                      </a:lnTo>
                      <a:lnTo>
                        <a:pt x="27" y="170"/>
                      </a:lnTo>
                      <a:lnTo>
                        <a:pt x="15" y="189"/>
                      </a:lnTo>
                      <a:lnTo>
                        <a:pt x="4" y="196"/>
                      </a:lnTo>
                      <a:lnTo>
                        <a:pt x="0" y="181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05" name="Freeform 27"/>
                <p:cNvSpPr>
                  <a:spLocks/>
                </p:cNvSpPr>
                <p:nvPr/>
              </p:nvSpPr>
              <p:spPr bwMode="auto">
                <a:xfrm>
                  <a:off x="2746" y="3266"/>
                  <a:ext cx="266" cy="316"/>
                </a:xfrm>
                <a:custGeom>
                  <a:avLst/>
                  <a:gdLst>
                    <a:gd name="T0" fmla="*/ 72 w 266"/>
                    <a:gd name="T1" fmla="*/ 63 h 316"/>
                    <a:gd name="T2" fmla="*/ 59 w 266"/>
                    <a:gd name="T3" fmla="*/ 47 h 316"/>
                    <a:gd name="T4" fmla="*/ 47 w 266"/>
                    <a:gd name="T5" fmla="*/ 30 h 316"/>
                    <a:gd name="T6" fmla="*/ 39 w 266"/>
                    <a:gd name="T7" fmla="*/ 14 h 316"/>
                    <a:gd name="T8" fmla="*/ 28 w 266"/>
                    <a:gd name="T9" fmla="*/ 0 h 316"/>
                    <a:gd name="T10" fmla="*/ 10 w 266"/>
                    <a:gd name="T11" fmla="*/ 6 h 316"/>
                    <a:gd name="T12" fmla="*/ 4 w 266"/>
                    <a:gd name="T13" fmla="*/ 27 h 316"/>
                    <a:gd name="T14" fmla="*/ 16 w 266"/>
                    <a:gd name="T15" fmla="*/ 59 h 316"/>
                    <a:gd name="T16" fmla="*/ 35 w 266"/>
                    <a:gd name="T17" fmla="*/ 82 h 316"/>
                    <a:gd name="T18" fmla="*/ 47 w 266"/>
                    <a:gd name="T19" fmla="*/ 97 h 316"/>
                    <a:gd name="T20" fmla="*/ 55 w 266"/>
                    <a:gd name="T21" fmla="*/ 123 h 316"/>
                    <a:gd name="T22" fmla="*/ 49 w 266"/>
                    <a:gd name="T23" fmla="*/ 171 h 316"/>
                    <a:gd name="T24" fmla="*/ 31 w 266"/>
                    <a:gd name="T25" fmla="*/ 223 h 316"/>
                    <a:gd name="T26" fmla="*/ 14 w 266"/>
                    <a:gd name="T27" fmla="*/ 273 h 316"/>
                    <a:gd name="T28" fmla="*/ 25 w 266"/>
                    <a:gd name="T29" fmla="*/ 295 h 316"/>
                    <a:gd name="T30" fmla="*/ 53 w 266"/>
                    <a:gd name="T31" fmla="*/ 295 h 316"/>
                    <a:gd name="T32" fmla="*/ 82 w 266"/>
                    <a:gd name="T33" fmla="*/ 298 h 316"/>
                    <a:gd name="T34" fmla="*/ 111 w 266"/>
                    <a:gd name="T35" fmla="*/ 303 h 316"/>
                    <a:gd name="T36" fmla="*/ 141 w 266"/>
                    <a:gd name="T37" fmla="*/ 307 h 316"/>
                    <a:gd name="T38" fmla="*/ 171 w 266"/>
                    <a:gd name="T39" fmla="*/ 312 h 316"/>
                    <a:gd name="T40" fmla="*/ 200 w 266"/>
                    <a:gd name="T41" fmla="*/ 316 h 316"/>
                    <a:gd name="T42" fmla="*/ 227 w 266"/>
                    <a:gd name="T43" fmla="*/ 316 h 316"/>
                    <a:gd name="T44" fmla="*/ 235 w 266"/>
                    <a:gd name="T45" fmla="*/ 262 h 316"/>
                    <a:gd name="T46" fmla="*/ 227 w 266"/>
                    <a:gd name="T47" fmla="*/ 139 h 316"/>
                    <a:gd name="T48" fmla="*/ 266 w 266"/>
                    <a:gd name="T49" fmla="*/ 16 h 316"/>
                    <a:gd name="T50" fmla="*/ 257 w 266"/>
                    <a:gd name="T51" fmla="*/ 10 h 316"/>
                    <a:gd name="T52" fmla="*/ 249 w 266"/>
                    <a:gd name="T53" fmla="*/ 7 h 316"/>
                    <a:gd name="T54" fmla="*/ 234 w 266"/>
                    <a:gd name="T55" fmla="*/ 20 h 316"/>
                    <a:gd name="T56" fmla="*/ 220 w 266"/>
                    <a:gd name="T57" fmla="*/ 38 h 316"/>
                    <a:gd name="T58" fmla="*/ 208 w 266"/>
                    <a:gd name="T59" fmla="*/ 59 h 316"/>
                    <a:gd name="T60" fmla="*/ 197 w 266"/>
                    <a:gd name="T61" fmla="*/ 81 h 316"/>
                    <a:gd name="T62" fmla="*/ 184 w 266"/>
                    <a:gd name="T63" fmla="*/ 82 h 316"/>
                    <a:gd name="T64" fmla="*/ 152 w 266"/>
                    <a:gd name="T65" fmla="*/ 82 h 316"/>
                    <a:gd name="T66" fmla="*/ 113 w 266"/>
                    <a:gd name="T67" fmla="*/ 79 h 316"/>
                    <a:gd name="T68" fmla="*/ 79 w 266"/>
                    <a:gd name="T69" fmla="*/ 68 h 31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66"/>
                    <a:gd name="T106" fmla="*/ 0 h 316"/>
                    <a:gd name="T107" fmla="*/ 266 w 266"/>
                    <a:gd name="T108" fmla="*/ 316 h 31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66" h="316">
                      <a:moveTo>
                        <a:pt x="79" y="68"/>
                      </a:moveTo>
                      <a:lnTo>
                        <a:pt x="72" y="63"/>
                      </a:lnTo>
                      <a:lnTo>
                        <a:pt x="66" y="55"/>
                      </a:lnTo>
                      <a:lnTo>
                        <a:pt x="59" y="47"/>
                      </a:lnTo>
                      <a:lnTo>
                        <a:pt x="53" y="38"/>
                      </a:lnTo>
                      <a:lnTo>
                        <a:pt x="47" y="30"/>
                      </a:lnTo>
                      <a:lnTo>
                        <a:pt x="43" y="21"/>
                      </a:lnTo>
                      <a:lnTo>
                        <a:pt x="39" y="14"/>
                      </a:lnTo>
                      <a:lnTo>
                        <a:pt x="36" y="6"/>
                      </a:lnTo>
                      <a:lnTo>
                        <a:pt x="28" y="0"/>
                      </a:lnTo>
                      <a:lnTo>
                        <a:pt x="20" y="3"/>
                      </a:lnTo>
                      <a:lnTo>
                        <a:pt x="10" y="6"/>
                      </a:lnTo>
                      <a:lnTo>
                        <a:pt x="0" y="6"/>
                      </a:lnTo>
                      <a:lnTo>
                        <a:pt x="4" y="27"/>
                      </a:lnTo>
                      <a:lnTo>
                        <a:pt x="8" y="44"/>
                      </a:lnTo>
                      <a:lnTo>
                        <a:pt x="16" y="59"/>
                      </a:lnTo>
                      <a:lnTo>
                        <a:pt x="28" y="75"/>
                      </a:lnTo>
                      <a:lnTo>
                        <a:pt x="35" y="82"/>
                      </a:lnTo>
                      <a:lnTo>
                        <a:pt x="41" y="91"/>
                      </a:lnTo>
                      <a:lnTo>
                        <a:pt x="47" y="97"/>
                      </a:lnTo>
                      <a:lnTo>
                        <a:pt x="48" y="103"/>
                      </a:lnTo>
                      <a:lnTo>
                        <a:pt x="55" y="123"/>
                      </a:lnTo>
                      <a:lnTo>
                        <a:pt x="55" y="146"/>
                      </a:lnTo>
                      <a:lnTo>
                        <a:pt x="49" y="171"/>
                      </a:lnTo>
                      <a:lnTo>
                        <a:pt x="41" y="196"/>
                      </a:lnTo>
                      <a:lnTo>
                        <a:pt x="31" y="223"/>
                      </a:lnTo>
                      <a:lnTo>
                        <a:pt x="21" y="249"/>
                      </a:lnTo>
                      <a:lnTo>
                        <a:pt x="14" y="273"/>
                      </a:lnTo>
                      <a:lnTo>
                        <a:pt x="12" y="295"/>
                      </a:lnTo>
                      <a:lnTo>
                        <a:pt x="25" y="295"/>
                      </a:lnTo>
                      <a:lnTo>
                        <a:pt x="39" y="295"/>
                      </a:lnTo>
                      <a:lnTo>
                        <a:pt x="53" y="295"/>
                      </a:lnTo>
                      <a:lnTo>
                        <a:pt x="68" y="297"/>
                      </a:lnTo>
                      <a:lnTo>
                        <a:pt x="82" y="298"/>
                      </a:lnTo>
                      <a:lnTo>
                        <a:pt x="96" y="301"/>
                      </a:lnTo>
                      <a:lnTo>
                        <a:pt x="111" y="303"/>
                      </a:lnTo>
                      <a:lnTo>
                        <a:pt x="126" y="304"/>
                      </a:lnTo>
                      <a:lnTo>
                        <a:pt x="141" y="307"/>
                      </a:lnTo>
                      <a:lnTo>
                        <a:pt x="156" y="309"/>
                      </a:lnTo>
                      <a:lnTo>
                        <a:pt x="171" y="312"/>
                      </a:lnTo>
                      <a:lnTo>
                        <a:pt x="185" y="313"/>
                      </a:lnTo>
                      <a:lnTo>
                        <a:pt x="200" y="316"/>
                      </a:lnTo>
                      <a:lnTo>
                        <a:pt x="214" y="316"/>
                      </a:lnTo>
                      <a:lnTo>
                        <a:pt x="227" y="316"/>
                      </a:lnTo>
                      <a:lnTo>
                        <a:pt x="241" y="316"/>
                      </a:lnTo>
                      <a:lnTo>
                        <a:pt x="235" y="262"/>
                      </a:lnTo>
                      <a:lnTo>
                        <a:pt x="231" y="196"/>
                      </a:lnTo>
                      <a:lnTo>
                        <a:pt x="227" y="139"/>
                      </a:lnTo>
                      <a:lnTo>
                        <a:pt x="226" y="108"/>
                      </a:lnTo>
                      <a:lnTo>
                        <a:pt x="266" y="16"/>
                      </a:lnTo>
                      <a:lnTo>
                        <a:pt x="262" y="14"/>
                      </a:lnTo>
                      <a:lnTo>
                        <a:pt x="257" y="10"/>
                      </a:lnTo>
                      <a:lnTo>
                        <a:pt x="251" y="9"/>
                      </a:lnTo>
                      <a:lnTo>
                        <a:pt x="249" y="7"/>
                      </a:lnTo>
                      <a:lnTo>
                        <a:pt x="242" y="12"/>
                      </a:lnTo>
                      <a:lnTo>
                        <a:pt x="234" y="20"/>
                      </a:lnTo>
                      <a:lnTo>
                        <a:pt x="227" y="28"/>
                      </a:lnTo>
                      <a:lnTo>
                        <a:pt x="220" y="38"/>
                      </a:lnTo>
                      <a:lnTo>
                        <a:pt x="214" y="48"/>
                      </a:lnTo>
                      <a:lnTo>
                        <a:pt x="208" y="59"/>
                      </a:lnTo>
                      <a:lnTo>
                        <a:pt x="203" y="70"/>
                      </a:lnTo>
                      <a:lnTo>
                        <a:pt x="197" y="81"/>
                      </a:lnTo>
                      <a:lnTo>
                        <a:pt x="193" y="81"/>
                      </a:lnTo>
                      <a:lnTo>
                        <a:pt x="184" y="82"/>
                      </a:lnTo>
                      <a:lnTo>
                        <a:pt x="169" y="82"/>
                      </a:lnTo>
                      <a:lnTo>
                        <a:pt x="152" y="82"/>
                      </a:lnTo>
                      <a:lnTo>
                        <a:pt x="131" y="81"/>
                      </a:lnTo>
                      <a:lnTo>
                        <a:pt x="113" y="79"/>
                      </a:lnTo>
                      <a:lnTo>
                        <a:pt x="94" y="74"/>
                      </a:lnTo>
                      <a:lnTo>
                        <a:pt x="79" y="68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06" name="Freeform 28"/>
                <p:cNvSpPr>
                  <a:spLocks/>
                </p:cNvSpPr>
                <p:nvPr/>
              </p:nvSpPr>
              <p:spPr bwMode="auto">
                <a:xfrm>
                  <a:off x="2837" y="3196"/>
                  <a:ext cx="94" cy="118"/>
                </a:xfrm>
                <a:custGeom>
                  <a:avLst/>
                  <a:gdLst>
                    <a:gd name="T0" fmla="*/ 67 w 94"/>
                    <a:gd name="T1" fmla="*/ 4 h 118"/>
                    <a:gd name="T2" fmla="*/ 59 w 94"/>
                    <a:gd name="T3" fmla="*/ 3 h 118"/>
                    <a:gd name="T4" fmla="*/ 51 w 94"/>
                    <a:gd name="T5" fmla="*/ 1 h 118"/>
                    <a:gd name="T6" fmla="*/ 42 w 94"/>
                    <a:gd name="T7" fmla="*/ 0 h 118"/>
                    <a:gd name="T8" fmla="*/ 35 w 94"/>
                    <a:gd name="T9" fmla="*/ 0 h 118"/>
                    <a:gd name="T10" fmla="*/ 27 w 94"/>
                    <a:gd name="T11" fmla="*/ 0 h 118"/>
                    <a:gd name="T12" fmla="*/ 22 w 94"/>
                    <a:gd name="T13" fmla="*/ 1 h 118"/>
                    <a:gd name="T14" fmla="*/ 16 w 94"/>
                    <a:gd name="T15" fmla="*/ 4 h 118"/>
                    <a:gd name="T16" fmla="*/ 14 w 94"/>
                    <a:gd name="T17" fmla="*/ 9 h 118"/>
                    <a:gd name="T18" fmla="*/ 4 w 94"/>
                    <a:gd name="T19" fmla="*/ 33 h 118"/>
                    <a:gd name="T20" fmla="*/ 0 w 94"/>
                    <a:gd name="T21" fmla="*/ 59 h 118"/>
                    <a:gd name="T22" fmla="*/ 4 w 94"/>
                    <a:gd name="T23" fmla="*/ 84 h 118"/>
                    <a:gd name="T24" fmla="*/ 14 w 94"/>
                    <a:gd name="T25" fmla="*/ 102 h 118"/>
                    <a:gd name="T26" fmla="*/ 19 w 94"/>
                    <a:gd name="T27" fmla="*/ 108 h 118"/>
                    <a:gd name="T28" fmla="*/ 27 w 94"/>
                    <a:gd name="T29" fmla="*/ 112 h 118"/>
                    <a:gd name="T30" fmla="*/ 35 w 94"/>
                    <a:gd name="T31" fmla="*/ 115 h 118"/>
                    <a:gd name="T32" fmla="*/ 46 w 94"/>
                    <a:gd name="T33" fmla="*/ 117 h 118"/>
                    <a:gd name="T34" fmla="*/ 58 w 94"/>
                    <a:gd name="T35" fmla="*/ 118 h 118"/>
                    <a:gd name="T36" fmla="*/ 70 w 94"/>
                    <a:gd name="T37" fmla="*/ 117 h 118"/>
                    <a:gd name="T38" fmla="*/ 82 w 94"/>
                    <a:gd name="T39" fmla="*/ 113 h 118"/>
                    <a:gd name="T40" fmla="*/ 94 w 94"/>
                    <a:gd name="T41" fmla="*/ 107 h 118"/>
                    <a:gd name="T42" fmla="*/ 92 w 94"/>
                    <a:gd name="T43" fmla="*/ 93 h 118"/>
                    <a:gd name="T44" fmla="*/ 92 w 94"/>
                    <a:gd name="T45" fmla="*/ 77 h 118"/>
                    <a:gd name="T46" fmla="*/ 93 w 94"/>
                    <a:gd name="T47" fmla="*/ 60 h 118"/>
                    <a:gd name="T48" fmla="*/ 94 w 94"/>
                    <a:gd name="T49" fmla="*/ 44 h 118"/>
                    <a:gd name="T50" fmla="*/ 94 w 94"/>
                    <a:gd name="T51" fmla="*/ 30 h 118"/>
                    <a:gd name="T52" fmla="*/ 90 w 94"/>
                    <a:gd name="T53" fmla="*/ 17 h 118"/>
                    <a:gd name="T54" fmla="*/ 82 w 94"/>
                    <a:gd name="T55" fmla="*/ 9 h 118"/>
                    <a:gd name="T56" fmla="*/ 67 w 94"/>
                    <a:gd name="T57" fmla="*/ 4 h 11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94"/>
                    <a:gd name="T88" fmla="*/ 0 h 118"/>
                    <a:gd name="T89" fmla="*/ 94 w 94"/>
                    <a:gd name="T90" fmla="*/ 118 h 11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94" h="118">
                      <a:moveTo>
                        <a:pt x="67" y="4"/>
                      </a:moveTo>
                      <a:lnTo>
                        <a:pt x="59" y="3"/>
                      </a:lnTo>
                      <a:lnTo>
                        <a:pt x="51" y="1"/>
                      </a:lnTo>
                      <a:lnTo>
                        <a:pt x="42" y="0"/>
                      </a:lnTo>
                      <a:lnTo>
                        <a:pt x="35" y="0"/>
                      </a:lnTo>
                      <a:lnTo>
                        <a:pt x="27" y="0"/>
                      </a:lnTo>
                      <a:lnTo>
                        <a:pt x="22" y="1"/>
                      </a:lnTo>
                      <a:lnTo>
                        <a:pt x="16" y="4"/>
                      </a:lnTo>
                      <a:lnTo>
                        <a:pt x="14" y="9"/>
                      </a:lnTo>
                      <a:lnTo>
                        <a:pt x="4" y="33"/>
                      </a:lnTo>
                      <a:lnTo>
                        <a:pt x="0" y="59"/>
                      </a:lnTo>
                      <a:lnTo>
                        <a:pt x="4" y="84"/>
                      </a:lnTo>
                      <a:lnTo>
                        <a:pt x="14" y="102"/>
                      </a:lnTo>
                      <a:lnTo>
                        <a:pt x="19" y="108"/>
                      </a:lnTo>
                      <a:lnTo>
                        <a:pt x="27" y="112"/>
                      </a:lnTo>
                      <a:lnTo>
                        <a:pt x="35" y="115"/>
                      </a:lnTo>
                      <a:lnTo>
                        <a:pt x="46" y="117"/>
                      </a:lnTo>
                      <a:lnTo>
                        <a:pt x="58" y="118"/>
                      </a:lnTo>
                      <a:lnTo>
                        <a:pt x="70" y="117"/>
                      </a:lnTo>
                      <a:lnTo>
                        <a:pt x="82" y="113"/>
                      </a:lnTo>
                      <a:lnTo>
                        <a:pt x="94" y="107"/>
                      </a:lnTo>
                      <a:lnTo>
                        <a:pt x="92" y="93"/>
                      </a:lnTo>
                      <a:lnTo>
                        <a:pt x="92" y="77"/>
                      </a:lnTo>
                      <a:lnTo>
                        <a:pt x="93" y="60"/>
                      </a:lnTo>
                      <a:lnTo>
                        <a:pt x="94" y="44"/>
                      </a:lnTo>
                      <a:lnTo>
                        <a:pt x="94" y="30"/>
                      </a:lnTo>
                      <a:lnTo>
                        <a:pt x="90" y="17"/>
                      </a:lnTo>
                      <a:lnTo>
                        <a:pt x="82" y="9"/>
                      </a:lnTo>
                      <a:lnTo>
                        <a:pt x="67" y="4"/>
                      </a:lnTo>
                      <a:close/>
                    </a:path>
                  </a:pathLst>
                </a:custGeom>
                <a:solidFill>
                  <a:srgbClr val="A366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07" name="Freeform 29"/>
                <p:cNvSpPr>
                  <a:spLocks/>
                </p:cNvSpPr>
                <p:nvPr/>
              </p:nvSpPr>
              <p:spPr bwMode="auto">
                <a:xfrm>
                  <a:off x="2779" y="3536"/>
                  <a:ext cx="183" cy="33"/>
                </a:xfrm>
                <a:custGeom>
                  <a:avLst/>
                  <a:gdLst>
                    <a:gd name="T0" fmla="*/ 11 w 183"/>
                    <a:gd name="T1" fmla="*/ 7 h 33"/>
                    <a:gd name="T2" fmla="*/ 20 w 183"/>
                    <a:gd name="T3" fmla="*/ 6 h 33"/>
                    <a:gd name="T4" fmla="*/ 24 w 183"/>
                    <a:gd name="T5" fmla="*/ 9 h 33"/>
                    <a:gd name="T6" fmla="*/ 26 w 183"/>
                    <a:gd name="T7" fmla="*/ 11 h 33"/>
                    <a:gd name="T8" fmla="*/ 27 w 183"/>
                    <a:gd name="T9" fmla="*/ 12 h 33"/>
                    <a:gd name="T10" fmla="*/ 31 w 183"/>
                    <a:gd name="T11" fmla="*/ 15 h 33"/>
                    <a:gd name="T12" fmla="*/ 31 w 183"/>
                    <a:gd name="T13" fmla="*/ 15 h 33"/>
                    <a:gd name="T14" fmla="*/ 41 w 183"/>
                    <a:gd name="T15" fmla="*/ 15 h 33"/>
                    <a:gd name="T16" fmla="*/ 55 w 183"/>
                    <a:gd name="T17" fmla="*/ 14 h 33"/>
                    <a:gd name="T18" fmla="*/ 70 w 183"/>
                    <a:gd name="T19" fmla="*/ 15 h 33"/>
                    <a:gd name="T20" fmla="*/ 73 w 183"/>
                    <a:gd name="T21" fmla="*/ 16 h 33"/>
                    <a:gd name="T22" fmla="*/ 78 w 183"/>
                    <a:gd name="T23" fmla="*/ 19 h 33"/>
                    <a:gd name="T24" fmla="*/ 82 w 183"/>
                    <a:gd name="T25" fmla="*/ 21 h 33"/>
                    <a:gd name="T26" fmla="*/ 82 w 183"/>
                    <a:gd name="T27" fmla="*/ 21 h 33"/>
                    <a:gd name="T28" fmla="*/ 101 w 183"/>
                    <a:gd name="T29" fmla="*/ 22 h 33"/>
                    <a:gd name="T30" fmla="*/ 115 w 183"/>
                    <a:gd name="T31" fmla="*/ 22 h 33"/>
                    <a:gd name="T32" fmla="*/ 125 w 183"/>
                    <a:gd name="T33" fmla="*/ 23 h 33"/>
                    <a:gd name="T34" fmla="*/ 132 w 183"/>
                    <a:gd name="T35" fmla="*/ 27 h 33"/>
                    <a:gd name="T36" fmla="*/ 138 w 183"/>
                    <a:gd name="T37" fmla="*/ 31 h 33"/>
                    <a:gd name="T38" fmla="*/ 148 w 183"/>
                    <a:gd name="T39" fmla="*/ 33 h 33"/>
                    <a:gd name="T40" fmla="*/ 162 w 183"/>
                    <a:gd name="T41" fmla="*/ 31 h 33"/>
                    <a:gd name="T42" fmla="*/ 181 w 183"/>
                    <a:gd name="T43" fmla="*/ 27 h 33"/>
                    <a:gd name="T44" fmla="*/ 182 w 183"/>
                    <a:gd name="T45" fmla="*/ 26 h 33"/>
                    <a:gd name="T46" fmla="*/ 183 w 183"/>
                    <a:gd name="T47" fmla="*/ 22 h 33"/>
                    <a:gd name="T48" fmla="*/ 181 w 183"/>
                    <a:gd name="T49" fmla="*/ 21 h 33"/>
                    <a:gd name="T50" fmla="*/ 166 w 183"/>
                    <a:gd name="T51" fmla="*/ 22 h 33"/>
                    <a:gd name="T52" fmla="*/ 151 w 183"/>
                    <a:gd name="T53" fmla="*/ 27 h 33"/>
                    <a:gd name="T54" fmla="*/ 142 w 183"/>
                    <a:gd name="T55" fmla="*/ 26 h 33"/>
                    <a:gd name="T56" fmla="*/ 138 w 183"/>
                    <a:gd name="T57" fmla="*/ 23 h 33"/>
                    <a:gd name="T58" fmla="*/ 131 w 183"/>
                    <a:gd name="T59" fmla="*/ 19 h 33"/>
                    <a:gd name="T60" fmla="*/ 119 w 183"/>
                    <a:gd name="T61" fmla="*/ 16 h 33"/>
                    <a:gd name="T62" fmla="*/ 105 w 183"/>
                    <a:gd name="T63" fmla="*/ 16 h 33"/>
                    <a:gd name="T64" fmla="*/ 90 w 183"/>
                    <a:gd name="T65" fmla="*/ 16 h 33"/>
                    <a:gd name="T66" fmla="*/ 85 w 183"/>
                    <a:gd name="T67" fmla="*/ 15 h 33"/>
                    <a:gd name="T68" fmla="*/ 82 w 183"/>
                    <a:gd name="T69" fmla="*/ 15 h 33"/>
                    <a:gd name="T70" fmla="*/ 77 w 183"/>
                    <a:gd name="T71" fmla="*/ 11 h 33"/>
                    <a:gd name="T72" fmla="*/ 74 w 183"/>
                    <a:gd name="T73" fmla="*/ 10 h 33"/>
                    <a:gd name="T74" fmla="*/ 61 w 183"/>
                    <a:gd name="T75" fmla="*/ 7 h 33"/>
                    <a:gd name="T76" fmla="*/ 45 w 183"/>
                    <a:gd name="T77" fmla="*/ 9 h 33"/>
                    <a:gd name="T78" fmla="*/ 33 w 183"/>
                    <a:gd name="T79" fmla="*/ 9 h 33"/>
                    <a:gd name="T80" fmla="*/ 34 w 183"/>
                    <a:gd name="T81" fmla="*/ 9 h 33"/>
                    <a:gd name="T82" fmla="*/ 33 w 183"/>
                    <a:gd name="T83" fmla="*/ 7 h 33"/>
                    <a:gd name="T84" fmla="*/ 31 w 183"/>
                    <a:gd name="T85" fmla="*/ 7 h 33"/>
                    <a:gd name="T86" fmla="*/ 31 w 183"/>
                    <a:gd name="T87" fmla="*/ 9 h 33"/>
                    <a:gd name="T88" fmla="*/ 27 w 183"/>
                    <a:gd name="T89" fmla="*/ 3 h 33"/>
                    <a:gd name="T90" fmla="*/ 14 w 183"/>
                    <a:gd name="T91" fmla="*/ 0 h 33"/>
                    <a:gd name="T92" fmla="*/ 3 w 183"/>
                    <a:gd name="T93" fmla="*/ 4 h 33"/>
                    <a:gd name="T94" fmla="*/ 0 w 183"/>
                    <a:gd name="T95" fmla="*/ 6 h 33"/>
                    <a:gd name="T96" fmla="*/ 2 w 183"/>
                    <a:gd name="T97" fmla="*/ 10 h 33"/>
                    <a:gd name="T98" fmla="*/ 6 w 183"/>
                    <a:gd name="T99" fmla="*/ 10 h 3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83"/>
                    <a:gd name="T151" fmla="*/ 0 h 33"/>
                    <a:gd name="T152" fmla="*/ 183 w 183"/>
                    <a:gd name="T153" fmla="*/ 33 h 3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83" h="33">
                      <a:moveTo>
                        <a:pt x="6" y="10"/>
                      </a:moveTo>
                      <a:lnTo>
                        <a:pt x="7" y="9"/>
                      </a:lnTo>
                      <a:lnTo>
                        <a:pt x="11" y="7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20" y="6"/>
                      </a:lnTo>
                      <a:lnTo>
                        <a:pt x="22" y="7"/>
                      </a:lnTo>
                      <a:lnTo>
                        <a:pt x="23" y="7"/>
                      </a:lnTo>
                      <a:lnTo>
                        <a:pt x="24" y="9"/>
                      </a:lnTo>
                      <a:lnTo>
                        <a:pt x="24" y="10"/>
                      </a:lnTo>
                      <a:lnTo>
                        <a:pt x="26" y="11"/>
                      </a:lnTo>
                      <a:lnTo>
                        <a:pt x="27" y="12"/>
                      </a:lnTo>
                      <a:lnTo>
                        <a:pt x="28" y="12"/>
                      </a:lnTo>
                      <a:lnTo>
                        <a:pt x="30" y="14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7" y="15"/>
                      </a:lnTo>
                      <a:lnTo>
                        <a:pt x="41" y="15"/>
                      </a:lnTo>
                      <a:lnTo>
                        <a:pt x="45" y="15"/>
                      </a:lnTo>
                      <a:lnTo>
                        <a:pt x="50" y="14"/>
                      </a:lnTo>
                      <a:lnTo>
                        <a:pt x="55" y="14"/>
                      </a:lnTo>
                      <a:lnTo>
                        <a:pt x="61" y="14"/>
                      </a:lnTo>
                      <a:lnTo>
                        <a:pt x="65" y="14"/>
                      </a:lnTo>
                      <a:lnTo>
                        <a:pt x="70" y="15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7"/>
                      </a:lnTo>
                      <a:lnTo>
                        <a:pt x="76" y="19"/>
                      </a:lnTo>
                      <a:lnTo>
                        <a:pt x="78" y="19"/>
                      </a:lnTo>
                      <a:lnTo>
                        <a:pt x="80" y="20"/>
                      </a:lnTo>
                      <a:lnTo>
                        <a:pt x="82" y="21"/>
                      </a:lnTo>
                      <a:lnTo>
                        <a:pt x="89" y="22"/>
                      </a:lnTo>
                      <a:lnTo>
                        <a:pt x="94" y="22"/>
                      </a:lnTo>
                      <a:lnTo>
                        <a:pt x="101" y="22"/>
                      </a:lnTo>
                      <a:lnTo>
                        <a:pt x="107" y="22"/>
                      </a:lnTo>
                      <a:lnTo>
                        <a:pt x="111" y="22"/>
                      </a:lnTo>
                      <a:lnTo>
                        <a:pt x="115" y="22"/>
                      </a:lnTo>
                      <a:lnTo>
                        <a:pt x="119" y="22"/>
                      </a:lnTo>
                      <a:lnTo>
                        <a:pt x="123" y="23"/>
                      </a:lnTo>
                      <a:lnTo>
                        <a:pt x="125" y="23"/>
                      </a:lnTo>
                      <a:lnTo>
                        <a:pt x="128" y="25"/>
                      </a:lnTo>
                      <a:lnTo>
                        <a:pt x="129" y="26"/>
                      </a:lnTo>
                      <a:lnTo>
                        <a:pt x="132" y="27"/>
                      </a:lnTo>
                      <a:lnTo>
                        <a:pt x="133" y="28"/>
                      </a:lnTo>
                      <a:lnTo>
                        <a:pt x="136" y="30"/>
                      </a:lnTo>
                      <a:lnTo>
                        <a:pt x="138" y="31"/>
                      </a:lnTo>
                      <a:lnTo>
                        <a:pt x="139" y="32"/>
                      </a:lnTo>
                      <a:lnTo>
                        <a:pt x="143" y="33"/>
                      </a:lnTo>
                      <a:lnTo>
                        <a:pt x="148" y="33"/>
                      </a:lnTo>
                      <a:lnTo>
                        <a:pt x="152" y="33"/>
                      </a:lnTo>
                      <a:lnTo>
                        <a:pt x="156" y="32"/>
                      </a:lnTo>
                      <a:lnTo>
                        <a:pt x="162" y="31"/>
                      </a:lnTo>
                      <a:lnTo>
                        <a:pt x="167" y="28"/>
                      </a:lnTo>
                      <a:lnTo>
                        <a:pt x="174" y="27"/>
                      </a:lnTo>
                      <a:lnTo>
                        <a:pt x="181" y="27"/>
                      </a:lnTo>
                      <a:lnTo>
                        <a:pt x="182" y="27"/>
                      </a:lnTo>
                      <a:lnTo>
                        <a:pt x="182" y="26"/>
                      </a:lnTo>
                      <a:lnTo>
                        <a:pt x="183" y="25"/>
                      </a:lnTo>
                      <a:lnTo>
                        <a:pt x="183" y="23"/>
                      </a:lnTo>
                      <a:lnTo>
                        <a:pt x="183" y="22"/>
                      </a:lnTo>
                      <a:lnTo>
                        <a:pt x="182" y="22"/>
                      </a:lnTo>
                      <a:lnTo>
                        <a:pt x="182" y="21"/>
                      </a:lnTo>
                      <a:lnTo>
                        <a:pt x="181" y="21"/>
                      </a:lnTo>
                      <a:lnTo>
                        <a:pt x="173" y="21"/>
                      </a:lnTo>
                      <a:lnTo>
                        <a:pt x="166" y="22"/>
                      </a:lnTo>
                      <a:lnTo>
                        <a:pt x="160" y="25"/>
                      </a:lnTo>
                      <a:lnTo>
                        <a:pt x="154" y="26"/>
                      </a:lnTo>
                      <a:lnTo>
                        <a:pt x="151" y="27"/>
                      </a:lnTo>
                      <a:lnTo>
                        <a:pt x="148" y="27"/>
                      </a:lnTo>
                      <a:lnTo>
                        <a:pt x="144" y="27"/>
                      </a:lnTo>
                      <a:lnTo>
                        <a:pt x="142" y="26"/>
                      </a:lnTo>
                      <a:lnTo>
                        <a:pt x="140" y="25"/>
                      </a:lnTo>
                      <a:lnTo>
                        <a:pt x="139" y="23"/>
                      </a:lnTo>
                      <a:lnTo>
                        <a:pt x="138" y="23"/>
                      </a:lnTo>
                      <a:lnTo>
                        <a:pt x="136" y="22"/>
                      </a:lnTo>
                      <a:lnTo>
                        <a:pt x="133" y="21"/>
                      </a:lnTo>
                      <a:lnTo>
                        <a:pt x="131" y="19"/>
                      </a:lnTo>
                      <a:lnTo>
                        <a:pt x="128" y="17"/>
                      </a:lnTo>
                      <a:lnTo>
                        <a:pt x="124" y="17"/>
                      </a:lnTo>
                      <a:lnTo>
                        <a:pt x="119" y="16"/>
                      </a:lnTo>
                      <a:lnTo>
                        <a:pt x="115" y="16"/>
                      </a:lnTo>
                      <a:lnTo>
                        <a:pt x="111" y="16"/>
                      </a:lnTo>
                      <a:lnTo>
                        <a:pt x="105" y="16"/>
                      </a:lnTo>
                      <a:lnTo>
                        <a:pt x="100" y="16"/>
                      </a:lnTo>
                      <a:lnTo>
                        <a:pt x="96" y="16"/>
                      </a:lnTo>
                      <a:lnTo>
                        <a:pt x="90" y="16"/>
                      </a:lnTo>
                      <a:lnTo>
                        <a:pt x="85" y="15"/>
                      </a:lnTo>
                      <a:lnTo>
                        <a:pt x="84" y="15"/>
                      </a:lnTo>
                      <a:lnTo>
                        <a:pt x="82" y="15"/>
                      </a:lnTo>
                      <a:lnTo>
                        <a:pt x="81" y="14"/>
                      </a:lnTo>
                      <a:lnTo>
                        <a:pt x="78" y="12"/>
                      </a:lnTo>
                      <a:lnTo>
                        <a:pt x="77" y="11"/>
                      </a:lnTo>
                      <a:lnTo>
                        <a:pt x="76" y="11"/>
                      </a:lnTo>
                      <a:lnTo>
                        <a:pt x="76" y="10"/>
                      </a:lnTo>
                      <a:lnTo>
                        <a:pt x="74" y="10"/>
                      </a:lnTo>
                      <a:lnTo>
                        <a:pt x="73" y="10"/>
                      </a:lnTo>
                      <a:lnTo>
                        <a:pt x="68" y="7"/>
                      </a:lnTo>
                      <a:lnTo>
                        <a:pt x="61" y="7"/>
                      </a:lnTo>
                      <a:lnTo>
                        <a:pt x="55" y="7"/>
                      </a:lnTo>
                      <a:lnTo>
                        <a:pt x="49" y="7"/>
                      </a:lnTo>
                      <a:lnTo>
                        <a:pt x="45" y="9"/>
                      </a:lnTo>
                      <a:lnTo>
                        <a:pt x="41" y="9"/>
                      </a:lnTo>
                      <a:lnTo>
                        <a:pt x="37" y="9"/>
                      </a:lnTo>
                      <a:lnTo>
                        <a:pt x="33" y="9"/>
                      </a:lnTo>
                      <a:lnTo>
                        <a:pt x="34" y="9"/>
                      </a:lnTo>
                      <a:lnTo>
                        <a:pt x="33" y="9"/>
                      </a:lnTo>
                      <a:lnTo>
                        <a:pt x="33" y="7"/>
                      </a:lnTo>
                      <a:lnTo>
                        <a:pt x="31" y="7"/>
                      </a:lnTo>
                      <a:lnTo>
                        <a:pt x="31" y="9"/>
                      </a:lnTo>
                      <a:lnTo>
                        <a:pt x="31" y="6"/>
                      </a:lnTo>
                      <a:lnTo>
                        <a:pt x="30" y="5"/>
                      </a:lnTo>
                      <a:lnTo>
                        <a:pt x="27" y="3"/>
                      </a:lnTo>
                      <a:lnTo>
                        <a:pt x="23" y="1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8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4" y="10"/>
                      </a:lnTo>
                      <a:lnTo>
                        <a:pt x="6" y="10"/>
                      </a:lnTo>
                      <a:close/>
                    </a:path>
                  </a:pathLst>
                </a:custGeom>
                <a:solidFill>
                  <a:srgbClr val="FF21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08" name="Freeform 30"/>
                <p:cNvSpPr>
                  <a:spLocks/>
                </p:cNvSpPr>
                <p:nvPr/>
              </p:nvSpPr>
              <p:spPr bwMode="auto">
                <a:xfrm>
                  <a:off x="2779" y="3519"/>
                  <a:ext cx="183" cy="33"/>
                </a:xfrm>
                <a:custGeom>
                  <a:avLst/>
                  <a:gdLst>
                    <a:gd name="T0" fmla="*/ 11 w 183"/>
                    <a:gd name="T1" fmla="*/ 7 h 33"/>
                    <a:gd name="T2" fmla="*/ 20 w 183"/>
                    <a:gd name="T3" fmla="*/ 7 h 33"/>
                    <a:gd name="T4" fmla="*/ 24 w 183"/>
                    <a:gd name="T5" fmla="*/ 9 h 33"/>
                    <a:gd name="T6" fmla="*/ 26 w 183"/>
                    <a:gd name="T7" fmla="*/ 11 h 33"/>
                    <a:gd name="T8" fmla="*/ 27 w 183"/>
                    <a:gd name="T9" fmla="*/ 12 h 33"/>
                    <a:gd name="T10" fmla="*/ 31 w 183"/>
                    <a:gd name="T11" fmla="*/ 15 h 33"/>
                    <a:gd name="T12" fmla="*/ 31 w 183"/>
                    <a:gd name="T13" fmla="*/ 15 h 33"/>
                    <a:gd name="T14" fmla="*/ 41 w 183"/>
                    <a:gd name="T15" fmla="*/ 15 h 33"/>
                    <a:gd name="T16" fmla="*/ 55 w 183"/>
                    <a:gd name="T17" fmla="*/ 13 h 33"/>
                    <a:gd name="T18" fmla="*/ 70 w 183"/>
                    <a:gd name="T19" fmla="*/ 16 h 33"/>
                    <a:gd name="T20" fmla="*/ 73 w 183"/>
                    <a:gd name="T21" fmla="*/ 16 h 33"/>
                    <a:gd name="T22" fmla="*/ 78 w 183"/>
                    <a:gd name="T23" fmla="*/ 20 h 33"/>
                    <a:gd name="T24" fmla="*/ 82 w 183"/>
                    <a:gd name="T25" fmla="*/ 21 h 33"/>
                    <a:gd name="T26" fmla="*/ 82 w 183"/>
                    <a:gd name="T27" fmla="*/ 21 h 33"/>
                    <a:gd name="T28" fmla="*/ 101 w 183"/>
                    <a:gd name="T29" fmla="*/ 23 h 33"/>
                    <a:gd name="T30" fmla="*/ 115 w 183"/>
                    <a:gd name="T31" fmla="*/ 22 h 33"/>
                    <a:gd name="T32" fmla="*/ 125 w 183"/>
                    <a:gd name="T33" fmla="*/ 23 h 33"/>
                    <a:gd name="T34" fmla="*/ 132 w 183"/>
                    <a:gd name="T35" fmla="*/ 27 h 33"/>
                    <a:gd name="T36" fmla="*/ 138 w 183"/>
                    <a:gd name="T37" fmla="*/ 31 h 33"/>
                    <a:gd name="T38" fmla="*/ 148 w 183"/>
                    <a:gd name="T39" fmla="*/ 33 h 33"/>
                    <a:gd name="T40" fmla="*/ 162 w 183"/>
                    <a:gd name="T41" fmla="*/ 31 h 33"/>
                    <a:gd name="T42" fmla="*/ 181 w 183"/>
                    <a:gd name="T43" fmla="*/ 27 h 33"/>
                    <a:gd name="T44" fmla="*/ 182 w 183"/>
                    <a:gd name="T45" fmla="*/ 26 h 33"/>
                    <a:gd name="T46" fmla="*/ 183 w 183"/>
                    <a:gd name="T47" fmla="*/ 23 h 33"/>
                    <a:gd name="T48" fmla="*/ 181 w 183"/>
                    <a:gd name="T49" fmla="*/ 21 h 33"/>
                    <a:gd name="T50" fmla="*/ 166 w 183"/>
                    <a:gd name="T51" fmla="*/ 22 h 33"/>
                    <a:gd name="T52" fmla="*/ 151 w 183"/>
                    <a:gd name="T53" fmla="*/ 27 h 33"/>
                    <a:gd name="T54" fmla="*/ 142 w 183"/>
                    <a:gd name="T55" fmla="*/ 26 h 33"/>
                    <a:gd name="T56" fmla="*/ 138 w 183"/>
                    <a:gd name="T57" fmla="*/ 23 h 33"/>
                    <a:gd name="T58" fmla="*/ 131 w 183"/>
                    <a:gd name="T59" fmla="*/ 20 h 33"/>
                    <a:gd name="T60" fmla="*/ 119 w 183"/>
                    <a:gd name="T61" fmla="*/ 16 h 33"/>
                    <a:gd name="T62" fmla="*/ 105 w 183"/>
                    <a:gd name="T63" fmla="*/ 16 h 33"/>
                    <a:gd name="T64" fmla="*/ 90 w 183"/>
                    <a:gd name="T65" fmla="*/ 16 h 33"/>
                    <a:gd name="T66" fmla="*/ 85 w 183"/>
                    <a:gd name="T67" fmla="*/ 15 h 33"/>
                    <a:gd name="T68" fmla="*/ 82 w 183"/>
                    <a:gd name="T69" fmla="*/ 15 h 33"/>
                    <a:gd name="T70" fmla="*/ 77 w 183"/>
                    <a:gd name="T71" fmla="*/ 12 h 33"/>
                    <a:gd name="T72" fmla="*/ 74 w 183"/>
                    <a:gd name="T73" fmla="*/ 10 h 33"/>
                    <a:gd name="T74" fmla="*/ 61 w 183"/>
                    <a:gd name="T75" fmla="*/ 7 h 33"/>
                    <a:gd name="T76" fmla="*/ 45 w 183"/>
                    <a:gd name="T77" fmla="*/ 9 h 33"/>
                    <a:gd name="T78" fmla="*/ 33 w 183"/>
                    <a:gd name="T79" fmla="*/ 9 h 33"/>
                    <a:gd name="T80" fmla="*/ 34 w 183"/>
                    <a:gd name="T81" fmla="*/ 9 h 33"/>
                    <a:gd name="T82" fmla="*/ 33 w 183"/>
                    <a:gd name="T83" fmla="*/ 7 h 33"/>
                    <a:gd name="T84" fmla="*/ 31 w 183"/>
                    <a:gd name="T85" fmla="*/ 7 h 33"/>
                    <a:gd name="T86" fmla="*/ 31 w 183"/>
                    <a:gd name="T87" fmla="*/ 9 h 33"/>
                    <a:gd name="T88" fmla="*/ 27 w 183"/>
                    <a:gd name="T89" fmla="*/ 2 h 33"/>
                    <a:gd name="T90" fmla="*/ 14 w 183"/>
                    <a:gd name="T91" fmla="*/ 0 h 33"/>
                    <a:gd name="T92" fmla="*/ 3 w 183"/>
                    <a:gd name="T93" fmla="*/ 4 h 33"/>
                    <a:gd name="T94" fmla="*/ 0 w 183"/>
                    <a:gd name="T95" fmla="*/ 6 h 33"/>
                    <a:gd name="T96" fmla="*/ 2 w 183"/>
                    <a:gd name="T97" fmla="*/ 10 h 33"/>
                    <a:gd name="T98" fmla="*/ 6 w 183"/>
                    <a:gd name="T99" fmla="*/ 10 h 3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83"/>
                    <a:gd name="T151" fmla="*/ 0 h 33"/>
                    <a:gd name="T152" fmla="*/ 183 w 183"/>
                    <a:gd name="T153" fmla="*/ 33 h 3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83" h="33">
                      <a:moveTo>
                        <a:pt x="6" y="10"/>
                      </a:moveTo>
                      <a:lnTo>
                        <a:pt x="7" y="9"/>
                      </a:lnTo>
                      <a:lnTo>
                        <a:pt x="11" y="7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3" y="9"/>
                      </a:lnTo>
                      <a:lnTo>
                        <a:pt x="24" y="9"/>
                      </a:lnTo>
                      <a:lnTo>
                        <a:pt x="24" y="10"/>
                      </a:lnTo>
                      <a:lnTo>
                        <a:pt x="26" y="11"/>
                      </a:lnTo>
                      <a:lnTo>
                        <a:pt x="27" y="12"/>
                      </a:lnTo>
                      <a:lnTo>
                        <a:pt x="28" y="12"/>
                      </a:lnTo>
                      <a:lnTo>
                        <a:pt x="30" y="13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7" y="15"/>
                      </a:lnTo>
                      <a:lnTo>
                        <a:pt x="41" y="15"/>
                      </a:lnTo>
                      <a:lnTo>
                        <a:pt x="45" y="15"/>
                      </a:lnTo>
                      <a:lnTo>
                        <a:pt x="50" y="15"/>
                      </a:lnTo>
                      <a:lnTo>
                        <a:pt x="55" y="13"/>
                      </a:lnTo>
                      <a:lnTo>
                        <a:pt x="61" y="13"/>
                      </a:lnTo>
                      <a:lnTo>
                        <a:pt x="65" y="15"/>
                      </a:lnTo>
                      <a:lnTo>
                        <a:pt x="70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7"/>
                      </a:lnTo>
                      <a:lnTo>
                        <a:pt x="76" y="18"/>
                      </a:lnTo>
                      <a:lnTo>
                        <a:pt x="78" y="20"/>
                      </a:lnTo>
                      <a:lnTo>
                        <a:pt x="80" y="21"/>
                      </a:lnTo>
                      <a:lnTo>
                        <a:pt x="82" y="21"/>
                      </a:lnTo>
                      <a:lnTo>
                        <a:pt x="89" y="22"/>
                      </a:lnTo>
                      <a:lnTo>
                        <a:pt x="94" y="23"/>
                      </a:lnTo>
                      <a:lnTo>
                        <a:pt x="101" y="23"/>
                      </a:lnTo>
                      <a:lnTo>
                        <a:pt x="107" y="23"/>
                      </a:lnTo>
                      <a:lnTo>
                        <a:pt x="111" y="22"/>
                      </a:lnTo>
                      <a:lnTo>
                        <a:pt x="115" y="22"/>
                      </a:lnTo>
                      <a:lnTo>
                        <a:pt x="119" y="22"/>
                      </a:lnTo>
                      <a:lnTo>
                        <a:pt x="123" y="23"/>
                      </a:lnTo>
                      <a:lnTo>
                        <a:pt x="125" y="23"/>
                      </a:lnTo>
                      <a:lnTo>
                        <a:pt x="128" y="24"/>
                      </a:lnTo>
                      <a:lnTo>
                        <a:pt x="129" y="26"/>
                      </a:lnTo>
                      <a:lnTo>
                        <a:pt x="132" y="27"/>
                      </a:lnTo>
                      <a:lnTo>
                        <a:pt x="133" y="28"/>
                      </a:lnTo>
                      <a:lnTo>
                        <a:pt x="136" y="29"/>
                      </a:lnTo>
                      <a:lnTo>
                        <a:pt x="138" y="31"/>
                      </a:lnTo>
                      <a:lnTo>
                        <a:pt x="139" y="32"/>
                      </a:lnTo>
                      <a:lnTo>
                        <a:pt x="143" y="33"/>
                      </a:lnTo>
                      <a:lnTo>
                        <a:pt x="148" y="33"/>
                      </a:lnTo>
                      <a:lnTo>
                        <a:pt x="152" y="33"/>
                      </a:lnTo>
                      <a:lnTo>
                        <a:pt x="156" y="32"/>
                      </a:lnTo>
                      <a:lnTo>
                        <a:pt x="162" y="31"/>
                      </a:lnTo>
                      <a:lnTo>
                        <a:pt x="167" y="28"/>
                      </a:lnTo>
                      <a:lnTo>
                        <a:pt x="174" y="27"/>
                      </a:lnTo>
                      <a:lnTo>
                        <a:pt x="181" y="27"/>
                      </a:lnTo>
                      <a:lnTo>
                        <a:pt x="182" y="27"/>
                      </a:lnTo>
                      <a:lnTo>
                        <a:pt x="182" y="26"/>
                      </a:lnTo>
                      <a:lnTo>
                        <a:pt x="183" y="26"/>
                      </a:lnTo>
                      <a:lnTo>
                        <a:pt x="183" y="24"/>
                      </a:lnTo>
                      <a:lnTo>
                        <a:pt x="183" y="23"/>
                      </a:lnTo>
                      <a:lnTo>
                        <a:pt x="182" y="22"/>
                      </a:lnTo>
                      <a:lnTo>
                        <a:pt x="182" y="21"/>
                      </a:lnTo>
                      <a:lnTo>
                        <a:pt x="181" y="21"/>
                      </a:lnTo>
                      <a:lnTo>
                        <a:pt x="173" y="21"/>
                      </a:lnTo>
                      <a:lnTo>
                        <a:pt x="166" y="22"/>
                      </a:lnTo>
                      <a:lnTo>
                        <a:pt x="160" y="24"/>
                      </a:lnTo>
                      <a:lnTo>
                        <a:pt x="154" y="26"/>
                      </a:lnTo>
                      <a:lnTo>
                        <a:pt x="151" y="27"/>
                      </a:lnTo>
                      <a:lnTo>
                        <a:pt x="148" y="27"/>
                      </a:lnTo>
                      <a:lnTo>
                        <a:pt x="144" y="27"/>
                      </a:lnTo>
                      <a:lnTo>
                        <a:pt x="142" y="26"/>
                      </a:lnTo>
                      <a:lnTo>
                        <a:pt x="140" y="26"/>
                      </a:lnTo>
                      <a:lnTo>
                        <a:pt x="139" y="24"/>
                      </a:lnTo>
                      <a:lnTo>
                        <a:pt x="138" y="23"/>
                      </a:lnTo>
                      <a:lnTo>
                        <a:pt x="136" y="22"/>
                      </a:lnTo>
                      <a:lnTo>
                        <a:pt x="133" y="21"/>
                      </a:lnTo>
                      <a:lnTo>
                        <a:pt x="131" y="20"/>
                      </a:lnTo>
                      <a:lnTo>
                        <a:pt x="128" y="17"/>
                      </a:lnTo>
                      <a:lnTo>
                        <a:pt x="124" y="17"/>
                      </a:lnTo>
                      <a:lnTo>
                        <a:pt x="119" y="16"/>
                      </a:lnTo>
                      <a:lnTo>
                        <a:pt x="115" y="16"/>
                      </a:lnTo>
                      <a:lnTo>
                        <a:pt x="111" y="16"/>
                      </a:lnTo>
                      <a:lnTo>
                        <a:pt x="105" y="16"/>
                      </a:lnTo>
                      <a:lnTo>
                        <a:pt x="100" y="17"/>
                      </a:lnTo>
                      <a:lnTo>
                        <a:pt x="96" y="17"/>
                      </a:lnTo>
                      <a:lnTo>
                        <a:pt x="90" y="16"/>
                      </a:lnTo>
                      <a:lnTo>
                        <a:pt x="85" y="15"/>
                      </a:lnTo>
                      <a:lnTo>
                        <a:pt x="84" y="15"/>
                      </a:lnTo>
                      <a:lnTo>
                        <a:pt x="82" y="15"/>
                      </a:lnTo>
                      <a:lnTo>
                        <a:pt x="81" y="13"/>
                      </a:lnTo>
                      <a:lnTo>
                        <a:pt x="78" y="13"/>
                      </a:lnTo>
                      <a:lnTo>
                        <a:pt x="77" y="12"/>
                      </a:lnTo>
                      <a:lnTo>
                        <a:pt x="76" y="11"/>
                      </a:lnTo>
                      <a:lnTo>
                        <a:pt x="74" y="10"/>
                      </a:lnTo>
                      <a:lnTo>
                        <a:pt x="73" y="10"/>
                      </a:lnTo>
                      <a:lnTo>
                        <a:pt x="68" y="7"/>
                      </a:lnTo>
                      <a:lnTo>
                        <a:pt x="61" y="7"/>
                      </a:lnTo>
                      <a:lnTo>
                        <a:pt x="55" y="7"/>
                      </a:lnTo>
                      <a:lnTo>
                        <a:pt x="49" y="9"/>
                      </a:lnTo>
                      <a:lnTo>
                        <a:pt x="45" y="9"/>
                      </a:lnTo>
                      <a:lnTo>
                        <a:pt x="41" y="9"/>
                      </a:lnTo>
                      <a:lnTo>
                        <a:pt x="37" y="9"/>
                      </a:lnTo>
                      <a:lnTo>
                        <a:pt x="33" y="9"/>
                      </a:lnTo>
                      <a:lnTo>
                        <a:pt x="34" y="9"/>
                      </a:lnTo>
                      <a:lnTo>
                        <a:pt x="33" y="9"/>
                      </a:lnTo>
                      <a:lnTo>
                        <a:pt x="33" y="7"/>
                      </a:lnTo>
                      <a:lnTo>
                        <a:pt x="31" y="7"/>
                      </a:lnTo>
                      <a:lnTo>
                        <a:pt x="31" y="9"/>
                      </a:lnTo>
                      <a:lnTo>
                        <a:pt x="31" y="6"/>
                      </a:lnTo>
                      <a:lnTo>
                        <a:pt x="30" y="5"/>
                      </a:lnTo>
                      <a:lnTo>
                        <a:pt x="27" y="2"/>
                      </a:lnTo>
                      <a:lnTo>
                        <a:pt x="23" y="1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4" y="10"/>
                      </a:lnTo>
                      <a:lnTo>
                        <a:pt x="6" y="10"/>
                      </a:lnTo>
                      <a:close/>
                    </a:path>
                  </a:pathLst>
                </a:custGeom>
                <a:solidFill>
                  <a:srgbClr val="FF21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09" name="Freeform 31"/>
                <p:cNvSpPr>
                  <a:spLocks/>
                </p:cNvSpPr>
                <p:nvPr/>
              </p:nvSpPr>
              <p:spPr bwMode="auto">
                <a:xfrm>
                  <a:off x="2779" y="3501"/>
                  <a:ext cx="183" cy="33"/>
                </a:xfrm>
                <a:custGeom>
                  <a:avLst/>
                  <a:gdLst>
                    <a:gd name="T0" fmla="*/ 11 w 183"/>
                    <a:gd name="T1" fmla="*/ 7 h 33"/>
                    <a:gd name="T2" fmla="*/ 20 w 183"/>
                    <a:gd name="T3" fmla="*/ 6 h 33"/>
                    <a:gd name="T4" fmla="*/ 24 w 183"/>
                    <a:gd name="T5" fmla="*/ 8 h 33"/>
                    <a:gd name="T6" fmla="*/ 26 w 183"/>
                    <a:gd name="T7" fmla="*/ 11 h 33"/>
                    <a:gd name="T8" fmla="*/ 27 w 183"/>
                    <a:gd name="T9" fmla="*/ 12 h 33"/>
                    <a:gd name="T10" fmla="*/ 31 w 183"/>
                    <a:gd name="T11" fmla="*/ 14 h 33"/>
                    <a:gd name="T12" fmla="*/ 31 w 183"/>
                    <a:gd name="T13" fmla="*/ 14 h 33"/>
                    <a:gd name="T14" fmla="*/ 41 w 183"/>
                    <a:gd name="T15" fmla="*/ 14 h 33"/>
                    <a:gd name="T16" fmla="*/ 55 w 183"/>
                    <a:gd name="T17" fmla="*/ 13 h 33"/>
                    <a:gd name="T18" fmla="*/ 70 w 183"/>
                    <a:gd name="T19" fmla="*/ 14 h 33"/>
                    <a:gd name="T20" fmla="*/ 73 w 183"/>
                    <a:gd name="T21" fmla="*/ 15 h 33"/>
                    <a:gd name="T22" fmla="*/ 78 w 183"/>
                    <a:gd name="T23" fmla="*/ 18 h 33"/>
                    <a:gd name="T24" fmla="*/ 82 w 183"/>
                    <a:gd name="T25" fmla="*/ 20 h 33"/>
                    <a:gd name="T26" fmla="*/ 82 w 183"/>
                    <a:gd name="T27" fmla="*/ 20 h 33"/>
                    <a:gd name="T28" fmla="*/ 101 w 183"/>
                    <a:gd name="T29" fmla="*/ 23 h 33"/>
                    <a:gd name="T30" fmla="*/ 115 w 183"/>
                    <a:gd name="T31" fmla="*/ 22 h 33"/>
                    <a:gd name="T32" fmla="*/ 125 w 183"/>
                    <a:gd name="T33" fmla="*/ 23 h 33"/>
                    <a:gd name="T34" fmla="*/ 132 w 183"/>
                    <a:gd name="T35" fmla="*/ 27 h 33"/>
                    <a:gd name="T36" fmla="*/ 138 w 183"/>
                    <a:gd name="T37" fmla="*/ 30 h 33"/>
                    <a:gd name="T38" fmla="*/ 148 w 183"/>
                    <a:gd name="T39" fmla="*/ 33 h 33"/>
                    <a:gd name="T40" fmla="*/ 162 w 183"/>
                    <a:gd name="T41" fmla="*/ 30 h 33"/>
                    <a:gd name="T42" fmla="*/ 181 w 183"/>
                    <a:gd name="T43" fmla="*/ 27 h 33"/>
                    <a:gd name="T44" fmla="*/ 182 w 183"/>
                    <a:gd name="T45" fmla="*/ 25 h 33"/>
                    <a:gd name="T46" fmla="*/ 183 w 183"/>
                    <a:gd name="T47" fmla="*/ 23 h 33"/>
                    <a:gd name="T48" fmla="*/ 181 w 183"/>
                    <a:gd name="T49" fmla="*/ 20 h 33"/>
                    <a:gd name="T50" fmla="*/ 166 w 183"/>
                    <a:gd name="T51" fmla="*/ 22 h 33"/>
                    <a:gd name="T52" fmla="*/ 151 w 183"/>
                    <a:gd name="T53" fmla="*/ 27 h 33"/>
                    <a:gd name="T54" fmla="*/ 142 w 183"/>
                    <a:gd name="T55" fmla="*/ 25 h 33"/>
                    <a:gd name="T56" fmla="*/ 138 w 183"/>
                    <a:gd name="T57" fmla="*/ 23 h 33"/>
                    <a:gd name="T58" fmla="*/ 131 w 183"/>
                    <a:gd name="T59" fmla="*/ 18 h 33"/>
                    <a:gd name="T60" fmla="*/ 119 w 183"/>
                    <a:gd name="T61" fmla="*/ 15 h 33"/>
                    <a:gd name="T62" fmla="*/ 105 w 183"/>
                    <a:gd name="T63" fmla="*/ 15 h 33"/>
                    <a:gd name="T64" fmla="*/ 90 w 183"/>
                    <a:gd name="T65" fmla="*/ 15 h 33"/>
                    <a:gd name="T66" fmla="*/ 85 w 183"/>
                    <a:gd name="T67" fmla="*/ 14 h 33"/>
                    <a:gd name="T68" fmla="*/ 82 w 183"/>
                    <a:gd name="T69" fmla="*/ 14 h 33"/>
                    <a:gd name="T70" fmla="*/ 77 w 183"/>
                    <a:gd name="T71" fmla="*/ 11 h 33"/>
                    <a:gd name="T72" fmla="*/ 74 w 183"/>
                    <a:gd name="T73" fmla="*/ 9 h 33"/>
                    <a:gd name="T74" fmla="*/ 61 w 183"/>
                    <a:gd name="T75" fmla="*/ 7 h 33"/>
                    <a:gd name="T76" fmla="*/ 45 w 183"/>
                    <a:gd name="T77" fmla="*/ 8 h 33"/>
                    <a:gd name="T78" fmla="*/ 33 w 183"/>
                    <a:gd name="T79" fmla="*/ 8 h 33"/>
                    <a:gd name="T80" fmla="*/ 34 w 183"/>
                    <a:gd name="T81" fmla="*/ 8 h 33"/>
                    <a:gd name="T82" fmla="*/ 33 w 183"/>
                    <a:gd name="T83" fmla="*/ 7 h 33"/>
                    <a:gd name="T84" fmla="*/ 31 w 183"/>
                    <a:gd name="T85" fmla="*/ 7 h 33"/>
                    <a:gd name="T86" fmla="*/ 31 w 183"/>
                    <a:gd name="T87" fmla="*/ 8 h 33"/>
                    <a:gd name="T88" fmla="*/ 27 w 183"/>
                    <a:gd name="T89" fmla="*/ 2 h 33"/>
                    <a:gd name="T90" fmla="*/ 14 w 183"/>
                    <a:gd name="T91" fmla="*/ 0 h 33"/>
                    <a:gd name="T92" fmla="*/ 3 w 183"/>
                    <a:gd name="T93" fmla="*/ 3 h 33"/>
                    <a:gd name="T94" fmla="*/ 0 w 183"/>
                    <a:gd name="T95" fmla="*/ 6 h 33"/>
                    <a:gd name="T96" fmla="*/ 2 w 183"/>
                    <a:gd name="T97" fmla="*/ 9 h 33"/>
                    <a:gd name="T98" fmla="*/ 6 w 183"/>
                    <a:gd name="T99" fmla="*/ 9 h 3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83"/>
                    <a:gd name="T151" fmla="*/ 0 h 33"/>
                    <a:gd name="T152" fmla="*/ 183 w 183"/>
                    <a:gd name="T153" fmla="*/ 33 h 3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83" h="33">
                      <a:moveTo>
                        <a:pt x="6" y="9"/>
                      </a:moveTo>
                      <a:lnTo>
                        <a:pt x="7" y="8"/>
                      </a:lnTo>
                      <a:lnTo>
                        <a:pt x="11" y="7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20" y="6"/>
                      </a:lnTo>
                      <a:lnTo>
                        <a:pt x="22" y="7"/>
                      </a:lnTo>
                      <a:lnTo>
                        <a:pt x="23" y="7"/>
                      </a:lnTo>
                      <a:lnTo>
                        <a:pt x="24" y="8"/>
                      </a:lnTo>
                      <a:lnTo>
                        <a:pt x="24" y="9"/>
                      </a:lnTo>
                      <a:lnTo>
                        <a:pt x="26" y="11"/>
                      </a:lnTo>
                      <a:lnTo>
                        <a:pt x="27" y="12"/>
                      </a:lnTo>
                      <a:lnTo>
                        <a:pt x="28" y="12"/>
                      </a:lnTo>
                      <a:lnTo>
                        <a:pt x="30" y="13"/>
                      </a:lnTo>
                      <a:lnTo>
                        <a:pt x="31" y="14"/>
                      </a:lnTo>
                      <a:lnTo>
                        <a:pt x="33" y="14"/>
                      </a:lnTo>
                      <a:lnTo>
                        <a:pt x="37" y="14"/>
                      </a:lnTo>
                      <a:lnTo>
                        <a:pt x="41" y="14"/>
                      </a:lnTo>
                      <a:lnTo>
                        <a:pt x="45" y="14"/>
                      </a:lnTo>
                      <a:lnTo>
                        <a:pt x="50" y="14"/>
                      </a:lnTo>
                      <a:lnTo>
                        <a:pt x="55" y="13"/>
                      </a:lnTo>
                      <a:lnTo>
                        <a:pt x="61" y="13"/>
                      </a:lnTo>
                      <a:lnTo>
                        <a:pt x="65" y="13"/>
                      </a:lnTo>
                      <a:lnTo>
                        <a:pt x="70" y="14"/>
                      </a:lnTo>
                      <a:lnTo>
                        <a:pt x="72" y="15"/>
                      </a:lnTo>
                      <a:lnTo>
                        <a:pt x="73" y="15"/>
                      </a:lnTo>
                      <a:lnTo>
                        <a:pt x="73" y="17"/>
                      </a:lnTo>
                      <a:lnTo>
                        <a:pt x="76" y="18"/>
                      </a:lnTo>
                      <a:lnTo>
                        <a:pt x="78" y="18"/>
                      </a:lnTo>
                      <a:lnTo>
                        <a:pt x="80" y="19"/>
                      </a:lnTo>
                      <a:lnTo>
                        <a:pt x="82" y="20"/>
                      </a:lnTo>
                      <a:lnTo>
                        <a:pt x="89" y="22"/>
                      </a:lnTo>
                      <a:lnTo>
                        <a:pt x="94" y="23"/>
                      </a:lnTo>
                      <a:lnTo>
                        <a:pt x="101" y="23"/>
                      </a:lnTo>
                      <a:lnTo>
                        <a:pt x="107" y="22"/>
                      </a:lnTo>
                      <a:lnTo>
                        <a:pt x="111" y="22"/>
                      </a:lnTo>
                      <a:lnTo>
                        <a:pt x="115" y="22"/>
                      </a:lnTo>
                      <a:lnTo>
                        <a:pt x="119" y="22"/>
                      </a:lnTo>
                      <a:lnTo>
                        <a:pt x="123" y="23"/>
                      </a:lnTo>
                      <a:lnTo>
                        <a:pt x="125" y="23"/>
                      </a:lnTo>
                      <a:lnTo>
                        <a:pt x="128" y="24"/>
                      </a:lnTo>
                      <a:lnTo>
                        <a:pt x="129" y="25"/>
                      </a:lnTo>
                      <a:lnTo>
                        <a:pt x="132" y="27"/>
                      </a:lnTo>
                      <a:lnTo>
                        <a:pt x="133" y="28"/>
                      </a:lnTo>
                      <a:lnTo>
                        <a:pt x="136" y="29"/>
                      </a:lnTo>
                      <a:lnTo>
                        <a:pt x="138" y="30"/>
                      </a:lnTo>
                      <a:lnTo>
                        <a:pt x="139" y="31"/>
                      </a:lnTo>
                      <a:lnTo>
                        <a:pt x="143" y="33"/>
                      </a:lnTo>
                      <a:lnTo>
                        <a:pt x="148" y="33"/>
                      </a:lnTo>
                      <a:lnTo>
                        <a:pt x="152" y="33"/>
                      </a:lnTo>
                      <a:lnTo>
                        <a:pt x="156" y="31"/>
                      </a:lnTo>
                      <a:lnTo>
                        <a:pt x="162" y="30"/>
                      </a:lnTo>
                      <a:lnTo>
                        <a:pt x="167" y="28"/>
                      </a:lnTo>
                      <a:lnTo>
                        <a:pt x="174" y="27"/>
                      </a:lnTo>
                      <a:lnTo>
                        <a:pt x="181" y="27"/>
                      </a:lnTo>
                      <a:lnTo>
                        <a:pt x="182" y="27"/>
                      </a:lnTo>
                      <a:lnTo>
                        <a:pt x="182" y="25"/>
                      </a:lnTo>
                      <a:lnTo>
                        <a:pt x="183" y="25"/>
                      </a:lnTo>
                      <a:lnTo>
                        <a:pt x="183" y="24"/>
                      </a:lnTo>
                      <a:lnTo>
                        <a:pt x="183" y="23"/>
                      </a:lnTo>
                      <a:lnTo>
                        <a:pt x="182" y="22"/>
                      </a:lnTo>
                      <a:lnTo>
                        <a:pt x="182" y="20"/>
                      </a:lnTo>
                      <a:lnTo>
                        <a:pt x="181" y="20"/>
                      </a:lnTo>
                      <a:lnTo>
                        <a:pt x="173" y="20"/>
                      </a:lnTo>
                      <a:lnTo>
                        <a:pt x="166" y="22"/>
                      </a:lnTo>
                      <a:lnTo>
                        <a:pt x="160" y="24"/>
                      </a:lnTo>
                      <a:lnTo>
                        <a:pt x="154" y="25"/>
                      </a:lnTo>
                      <a:lnTo>
                        <a:pt x="151" y="27"/>
                      </a:lnTo>
                      <a:lnTo>
                        <a:pt x="148" y="27"/>
                      </a:lnTo>
                      <a:lnTo>
                        <a:pt x="144" y="27"/>
                      </a:lnTo>
                      <a:lnTo>
                        <a:pt x="142" y="25"/>
                      </a:lnTo>
                      <a:lnTo>
                        <a:pt x="140" y="24"/>
                      </a:lnTo>
                      <a:lnTo>
                        <a:pt x="139" y="23"/>
                      </a:lnTo>
                      <a:lnTo>
                        <a:pt x="138" y="23"/>
                      </a:lnTo>
                      <a:lnTo>
                        <a:pt x="136" y="22"/>
                      </a:lnTo>
                      <a:lnTo>
                        <a:pt x="133" y="20"/>
                      </a:lnTo>
                      <a:lnTo>
                        <a:pt x="131" y="18"/>
                      </a:lnTo>
                      <a:lnTo>
                        <a:pt x="128" y="17"/>
                      </a:lnTo>
                      <a:lnTo>
                        <a:pt x="124" y="17"/>
                      </a:lnTo>
                      <a:lnTo>
                        <a:pt x="119" y="15"/>
                      </a:lnTo>
                      <a:lnTo>
                        <a:pt x="115" y="15"/>
                      </a:lnTo>
                      <a:lnTo>
                        <a:pt x="111" y="15"/>
                      </a:lnTo>
                      <a:lnTo>
                        <a:pt x="105" y="15"/>
                      </a:lnTo>
                      <a:lnTo>
                        <a:pt x="100" y="17"/>
                      </a:lnTo>
                      <a:lnTo>
                        <a:pt x="96" y="17"/>
                      </a:lnTo>
                      <a:lnTo>
                        <a:pt x="90" y="15"/>
                      </a:lnTo>
                      <a:lnTo>
                        <a:pt x="85" y="14"/>
                      </a:lnTo>
                      <a:lnTo>
                        <a:pt x="84" y="14"/>
                      </a:lnTo>
                      <a:lnTo>
                        <a:pt x="82" y="14"/>
                      </a:lnTo>
                      <a:lnTo>
                        <a:pt x="81" y="13"/>
                      </a:lnTo>
                      <a:lnTo>
                        <a:pt x="78" y="12"/>
                      </a:lnTo>
                      <a:lnTo>
                        <a:pt x="77" y="11"/>
                      </a:lnTo>
                      <a:lnTo>
                        <a:pt x="76" y="11"/>
                      </a:lnTo>
                      <a:lnTo>
                        <a:pt x="76" y="9"/>
                      </a:lnTo>
                      <a:lnTo>
                        <a:pt x="74" y="9"/>
                      </a:lnTo>
                      <a:lnTo>
                        <a:pt x="73" y="9"/>
                      </a:lnTo>
                      <a:lnTo>
                        <a:pt x="68" y="7"/>
                      </a:lnTo>
                      <a:lnTo>
                        <a:pt x="61" y="7"/>
                      </a:lnTo>
                      <a:lnTo>
                        <a:pt x="55" y="7"/>
                      </a:lnTo>
                      <a:lnTo>
                        <a:pt x="49" y="8"/>
                      </a:lnTo>
                      <a:lnTo>
                        <a:pt x="45" y="8"/>
                      </a:lnTo>
                      <a:lnTo>
                        <a:pt x="41" y="8"/>
                      </a:lnTo>
                      <a:lnTo>
                        <a:pt x="37" y="8"/>
                      </a:lnTo>
                      <a:lnTo>
                        <a:pt x="33" y="8"/>
                      </a:lnTo>
                      <a:lnTo>
                        <a:pt x="34" y="8"/>
                      </a:lnTo>
                      <a:lnTo>
                        <a:pt x="33" y="8"/>
                      </a:lnTo>
                      <a:lnTo>
                        <a:pt x="33" y="7"/>
                      </a:lnTo>
                      <a:lnTo>
                        <a:pt x="31" y="7"/>
                      </a:lnTo>
                      <a:lnTo>
                        <a:pt x="31" y="8"/>
                      </a:lnTo>
                      <a:lnTo>
                        <a:pt x="31" y="6"/>
                      </a:lnTo>
                      <a:lnTo>
                        <a:pt x="30" y="4"/>
                      </a:lnTo>
                      <a:lnTo>
                        <a:pt x="27" y="2"/>
                      </a:lnTo>
                      <a:lnTo>
                        <a:pt x="23" y="1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solidFill>
                  <a:srgbClr val="FF21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10" name="Freeform 32"/>
                <p:cNvSpPr>
                  <a:spLocks/>
                </p:cNvSpPr>
                <p:nvPr/>
              </p:nvSpPr>
              <p:spPr bwMode="auto">
                <a:xfrm>
                  <a:off x="4010" y="3121"/>
                  <a:ext cx="250" cy="264"/>
                </a:xfrm>
                <a:custGeom>
                  <a:avLst/>
                  <a:gdLst>
                    <a:gd name="T0" fmla="*/ 0 w 250"/>
                    <a:gd name="T1" fmla="*/ 35 h 264"/>
                    <a:gd name="T2" fmla="*/ 8 w 250"/>
                    <a:gd name="T3" fmla="*/ 67 h 264"/>
                    <a:gd name="T4" fmla="*/ 25 w 250"/>
                    <a:gd name="T5" fmla="*/ 106 h 264"/>
                    <a:gd name="T6" fmla="*/ 32 w 250"/>
                    <a:gd name="T7" fmla="*/ 128 h 264"/>
                    <a:gd name="T8" fmla="*/ 41 w 250"/>
                    <a:gd name="T9" fmla="*/ 145 h 264"/>
                    <a:gd name="T10" fmla="*/ 60 w 250"/>
                    <a:gd name="T11" fmla="*/ 159 h 264"/>
                    <a:gd name="T12" fmla="*/ 78 w 250"/>
                    <a:gd name="T13" fmla="*/ 165 h 264"/>
                    <a:gd name="T14" fmla="*/ 89 w 250"/>
                    <a:gd name="T15" fmla="*/ 166 h 264"/>
                    <a:gd name="T16" fmla="*/ 103 w 250"/>
                    <a:gd name="T17" fmla="*/ 168 h 264"/>
                    <a:gd name="T18" fmla="*/ 117 w 250"/>
                    <a:gd name="T19" fmla="*/ 170 h 264"/>
                    <a:gd name="T20" fmla="*/ 126 w 250"/>
                    <a:gd name="T21" fmla="*/ 172 h 264"/>
                    <a:gd name="T22" fmla="*/ 141 w 250"/>
                    <a:gd name="T23" fmla="*/ 175 h 264"/>
                    <a:gd name="T24" fmla="*/ 156 w 250"/>
                    <a:gd name="T25" fmla="*/ 176 h 264"/>
                    <a:gd name="T26" fmla="*/ 171 w 250"/>
                    <a:gd name="T27" fmla="*/ 176 h 264"/>
                    <a:gd name="T28" fmla="*/ 194 w 250"/>
                    <a:gd name="T29" fmla="*/ 183 h 264"/>
                    <a:gd name="T30" fmla="*/ 210 w 250"/>
                    <a:gd name="T31" fmla="*/ 197 h 264"/>
                    <a:gd name="T32" fmla="*/ 210 w 250"/>
                    <a:gd name="T33" fmla="*/ 213 h 264"/>
                    <a:gd name="T34" fmla="*/ 200 w 250"/>
                    <a:gd name="T35" fmla="*/ 233 h 264"/>
                    <a:gd name="T36" fmla="*/ 198 w 250"/>
                    <a:gd name="T37" fmla="*/ 251 h 264"/>
                    <a:gd name="T38" fmla="*/ 208 w 250"/>
                    <a:gd name="T39" fmla="*/ 259 h 264"/>
                    <a:gd name="T40" fmla="*/ 221 w 250"/>
                    <a:gd name="T41" fmla="*/ 256 h 264"/>
                    <a:gd name="T42" fmla="*/ 234 w 250"/>
                    <a:gd name="T43" fmla="*/ 240 h 264"/>
                    <a:gd name="T44" fmla="*/ 246 w 250"/>
                    <a:gd name="T45" fmla="*/ 226 h 264"/>
                    <a:gd name="T46" fmla="*/ 250 w 250"/>
                    <a:gd name="T47" fmla="*/ 213 h 264"/>
                    <a:gd name="T48" fmla="*/ 221 w 250"/>
                    <a:gd name="T49" fmla="*/ 179 h 264"/>
                    <a:gd name="T50" fmla="*/ 163 w 250"/>
                    <a:gd name="T51" fmla="*/ 148 h 264"/>
                    <a:gd name="T52" fmla="*/ 107 w 250"/>
                    <a:gd name="T53" fmla="*/ 127 h 264"/>
                    <a:gd name="T54" fmla="*/ 62 w 250"/>
                    <a:gd name="T55" fmla="*/ 97 h 264"/>
                    <a:gd name="T56" fmla="*/ 40 w 250"/>
                    <a:gd name="T57" fmla="*/ 60 h 264"/>
                    <a:gd name="T58" fmla="*/ 21 w 250"/>
                    <a:gd name="T59" fmla="*/ 16 h 264"/>
                    <a:gd name="T60" fmla="*/ 12 w 250"/>
                    <a:gd name="T61" fmla="*/ 1 h 264"/>
                    <a:gd name="T62" fmla="*/ 6 w 250"/>
                    <a:gd name="T63" fmla="*/ 17 h 26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50"/>
                    <a:gd name="T97" fmla="*/ 0 h 264"/>
                    <a:gd name="T98" fmla="*/ 250 w 250"/>
                    <a:gd name="T99" fmla="*/ 264 h 26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50" h="264">
                      <a:moveTo>
                        <a:pt x="2" y="26"/>
                      </a:moveTo>
                      <a:lnTo>
                        <a:pt x="0" y="35"/>
                      </a:lnTo>
                      <a:lnTo>
                        <a:pt x="1" y="47"/>
                      </a:lnTo>
                      <a:lnTo>
                        <a:pt x="8" y="67"/>
                      </a:lnTo>
                      <a:lnTo>
                        <a:pt x="21" y="94"/>
                      </a:lnTo>
                      <a:lnTo>
                        <a:pt x="25" y="106"/>
                      </a:lnTo>
                      <a:lnTo>
                        <a:pt x="29" y="117"/>
                      </a:lnTo>
                      <a:lnTo>
                        <a:pt x="32" y="128"/>
                      </a:lnTo>
                      <a:lnTo>
                        <a:pt x="36" y="136"/>
                      </a:lnTo>
                      <a:lnTo>
                        <a:pt x="41" y="145"/>
                      </a:lnTo>
                      <a:lnTo>
                        <a:pt x="50" y="152"/>
                      </a:lnTo>
                      <a:lnTo>
                        <a:pt x="60" y="159"/>
                      </a:lnTo>
                      <a:lnTo>
                        <a:pt x="75" y="163"/>
                      </a:lnTo>
                      <a:lnTo>
                        <a:pt x="78" y="165"/>
                      </a:lnTo>
                      <a:lnTo>
                        <a:pt x="83" y="165"/>
                      </a:lnTo>
                      <a:lnTo>
                        <a:pt x="89" y="166"/>
                      </a:lnTo>
                      <a:lnTo>
                        <a:pt x="97" y="167"/>
                      </a:lnTo>
                      <a:lnTo>
                        <a:pt x="103" y="168"/>
                      </a:lnTo>
                      <a:lnTo>
                        <a:pt x="111" y="170"/>
                      </a:lnTo>
                      <a:lnTo>
                        <a:pt x="117" y="170"/>
                      </a:lnTo>
                      <a:lnTo>
                        <a:pt x="121" y="170"/>
                      </a:lnTo>
                      <a:lnTo>
                        <a:pt x="126" y="172"/>
                      </a:lnTo>
                      <a:lnTo>
                        <a:pt x="133" y="175"/>
                      </a:lnTo>
                      <a:lnTo>
                        <a:pt x="141" y="175"/>
                      </a:lnTo>
                      <a:lnTo>
                        <a:pt x="149" y="176"/>
                      </a:lnTo>
                      <a:lnTo>
                        <a:pt x="156" y="176"/>
                      </a:lnTo>
                      <a:lnTo>
                        <a:pt x="164" y="176"/>
                      </a:lnTo>
                      <a:lnTo>
                        <a:pt x="171" y="176"/>
                      </a:lnTo>
                      <a:lnTo>
                        <a:pt x="176" y="177"/>
                      </a:lnTo>
                      <a:lnTo>
                        <a:pt x="194" y="183"/>
                      </a:lnTo>
                      <a:lnTo>
                        <a:pt x="204" y="189"/>
                      </a:lnTo>
                      <a:lnTo>
                        <a:pt x="210" y="197"/>
                      </a:lnTo>
                      <a:lnTo>
                        <a:pt x="211" y="204"/>
                      </a:lnTo>
                      <a:lnTo>
                        <a:pt x="210" y="213"/>
                      </a:lnTo>
                      <a:lnTo>
                        <a:pt x="206" y="222"/>
                      </a:lnTo>
                      <a:lnTo>
                        <a:pt x="200" y="233"/>
                      </a:lnTo>
                      <a:lnTo>
                        <a:pt x="196" y="246"/>
                      </a:lnTo>
                      <a:lnTo>
                        <a:pt x="198" y="251"/>
                      </a:lnTo>
                      <a:lnTo>
                        <a:pt x="202" y="254"/>
                      </a:lnTo>
                      <a:lnTo>
                        <a:pt x="208" y="259"/>
                      </a:lnTo>
                      <a:lnTo>
                        <a:pt x="215" y="264"/>
                      </a:lnTo>
                      <a:lnTo>
                        <a:pt x="221" y="256"/>
                      </a:lnTo>
                      <a:lnTo>
                        <a:pt x="227" y="247"/>
                      </a:lnTo>
                      <a:lnTo>
                        <a:pt x="234" y="240"/>
                      </a:lnTo>
                      <a:lnTo>
                        <a:pt x="241" y="232"/>
                      </a:lnTo>
                      <a:lnTo>
                        <a:pt x="246" y="226"/>
                      </a:lnTo>
                      <a:lnTo>
                        <a:pt x="250" y="219"/>
                      </a:lnTo>
                      <a:lnTo>
                        <a:pt x="250" y="213"/>
                      </a:lnTo>
                      <a:lnTo>
                        <a:pt x="247" y="206"/>
                      </a:lnTo>
                      <a:lnTo>
                        <a:pt x="221" y="179"/>
                      </a:lnTo>
                      <a:lnTo>
                        <a:pt x="192" y="161"/>
                      </a:lnTo>
                      <a:lnTo>
                        <a:pt x="163" y="148"/>
                      </a:lnTo>
                      <a:lnTo>
                        <a:pt x="134" y="138"/>
                      </a:lnTo>
                      <a:lnTo>
                        <a:pt x="107" y="127"/>
                      </a:lnTo>
                      <a:lnTo>
                        <a:pt x="83" y="114"/>
                      </a:lnTo>
                      <a:lnTo>
                        <a:pt x="62" y="97"/>
                      </a:lnTo>
                      <a:lnTo>
                        <a:pt x="46" y="73"/>
                      </a:lnTo>
                      <a:lnTo>
                        <a:pt x="40" y="60"/>
                      </a:lnTo>
                      <a:lnTo>
                        <a:pt x="31" y="39"/>
                      </a:lnTo>
                      <a:lnTo>
                        <a:pt x="21" y="16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9" y="9"/>
                      </a:lnTo>
                      <a:lnTo>
                        <a:pt x="6" y="17"/>
                      </a:lnTo>
                      <a:lnTo>
                        <a:pt x="2" y="26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11" name="Freeform 33"/>
                <p:cNvSpPr>
                  <a:spLocks/>
                </p:cNvSpPr>
                <p:nvPr/>
              </p:nvSpPr>
              <p:spPr bwMode="auto">
                <a:xfrm>
                  <a:off x="4003" y="3087"/>
                  <a:ext cx="351" cy="130"/>
                </a:xfrm>
                <a:custGeom>
                  <a:avLst/>
                  <a:gdLst>
                    <a:gd name="T0" fmla="*/ 20 w 351"/>
                    <a:gd name="T1" fmla="*/ 26 h 130"/>
                    <a:gd name="T2" fmla="*/ 30 w 351"/>
                    <a:gd name="T3" fmla="*/ 19 h 130"/>
                    <a:gd name="T4" fmla="*/ 47 w 351"/>
                    <a:gd name="T5" fmla="*/ 15 h 130"/>
                    <a:gd name="T6" fmla="*/ 75 w 351"/>
                    <a:gd name="T7" fmla="*/ 11 h 130"/>
                    <a:gd name="T8" fmla="*/ 106 w 351"/>
                    <a:gd name="T9" fmla="*/ 7 h 130"/>
                    <a:gd name="T10" fmla="*/ 131 w 351"/>
                    <a:gd name="T11" fmla="*/ 1 h 130"/>
                    <a:gd name="T12" fmla="*/ 152 w 351"/>
                    <a:gd name="T13" fmla="*/ 0 h 130"/>
                    <a:gd name="T14" fmla="*/ 174 w 351"/>
                    <a:gd name="T15" fmla="*/ 7 h 130"/>
                    <a:gd name="T16" fmla="*/ 191 w 351"/>
                    <a:gd name="T17" fmla="*/ 22 h 130"/>
                    <a:gd name="T18" fmla="*/ 209 w 351"/>
                    <a:gd name="T19" fmla="*/ 42 h 130"/>
                    <a:gd name="T20" fmla="*/ 225 w 351"/>
                    <a:gd name="T21" fmla="*/ 56 h 130"/>
                    <a:gd name="T22" fmla="*/ 242 w 351"/>
                    <a:gd name="T23" fmla="*/ 80 h 130"/>
                    <a:gd name="T24" fmla="*/ 265 w 351"/>
                    <a:gd name="T25" fmla="*/ 99 h 130"/>
                    <a:gd name="T26" fmla="*/ 285 w 351"/>
                    <a:gd name="T27" fmla="*/ 105 h 130"/>
                    <a:gd name="T28" fmla="*/ 300 w 351"/>
                    <a:gd name="T29" fmla="*/ 97 h 130"/>
                    <a:gd name="T30" fmla="*/ 315 w 351"/>
                    <a:gd name="T31" fmla="*/ 78 h 130"/>
                    <a:gd name="T32" fmla="*/ 330 w 351"/>
                    <a:gd name="T33" fmla="*/ 67 h 130"/>
                    <a:gd name="T34" fmla="*/ 345 w 351"/>
                    <a:gd name="T35" fmla="*/ 71 h 130"/>
                    <a:gd name="T36" fmla="*/ 342 w 351"/>
                    <a:gd name="T37" fmla="*/ 92 h 130"/>
                    <a:gd name="T38" fmla="*/ 326 w 351"/>
                    <a:gd name="T39" fmla="*/ 125 h 130"/>
                    <a:gd name="T40" fmla="*/ 294 w 351"/>
                    <a:gd name="T41" fmla="*/ 126 h 130"/>
                    <a:gd name="T42" fmla="*/ 257 w 351"/>
                    <a:gd name="T43" fmla="*/ 116 h 130"/>
                    <a:gd name="T44" fmla="*/ 228 w 351"/>
                    <a:gd name="T45" fmla="*/ 102 h 130"/>
                    <a:gd name="T46" fmla="*/ 202 w 351"/>
                    <a:gd name="T47" fmla="*/ 85 h 130"/>
                    <a:gd name="T48" fmla="*/ 179 w 351"/>
                    <a:gd name="T49" fmla="*/ 67 h 130"/>
                    <a:gd name="T50" fmla="*/ 156 w 351"/>
                    <a:gd name="T51" fmla="*/ 53 h 130"/>
                    <a:gd name="T52" fmla="*/ 131 w 351"/>
                    <a:gd name="T53" fmla="*/ 43 h 130"/>
                    <a:gd name="T54" fmla="*/ 101 w 351"/>
                    <a:gd name="T55" fmla="*/ 38 h 130"/>
                    <a:gd name="T56" fmla="*/ 79 w 351"/>
                    <a:gd name="T57" fmla="*/ 40 h 130"/>
                    <a:gd name="T58" fmla="*/ 58 w 351"/>
                    <a:gd name="T59" fmla="*/ 43 h 130"/>
                    <a:gd name="T60" fmla="*/ 31 w 351"/>
                    <a:gd name="T61" fmla="*/ 46 h 130"/>
                    <a:gd name="T62" fmla="*/ 8 w 351"/>
                    <a:gd name="T63" fmla="*/ 50 h 130"/>
                    <a:gd name="T64" fmla="*/ 0 w 351"/>
                    <a:gd name="T65" fmla="*/ 50 h 130"/>
                    <a:gd name="T66" fmla="*/ 12 w 351"/>
                    <a:gd name="T67" fmla="*/ 37 h 1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51"/>
                    <a:gd name="T103" fmla="*/ 0 h 130"/>
                    <a:gd name="T104" fmla="*/ 351 w 351"/>
                    <a:gd name="T105" fmla="*/ 130 h 13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51" h="130">
                      <a:moveTo>
                        <a:pt x="18" y="29"/>
                      </a:moveTo>
                      <a:lnTo>
                        <a:pt x="20" y="26"/>
                      </a:lnTo>
                      <a:lnTo>
                        <a:pt x="24" y="23"/>
                      </a:lnTo>
                      <a:lnTo>
                        <a:pt x="30" y="19"/>
                      </a:lnTo>
                      <a:lnTo>
                        <a:pt x="38" y="17"/>
                      </a:lnTo>
                      <a:lnTo>
                        <a:pt x="47" y="15"/>
                      </a:lnTo>
                      <a:lnTo>
                        <a:pt x="59" y="13"/>
                      </a:lnTo>
                      <a:lnTo>
                        <a:pt x="75" y="11"/>
                      </a:lnTo>
                      <a:lnTo>
                        <a:pt x="93" y="10"/>
                      </a:lnTo>
                      <a:lnTo>
                        <a:pt x="106" y="7"/>
                      </a:lnTo>
                      <a:lnTo>
                        <a:pt x="118" y="4"/>
                      </a:lnTo>
                      <a:lnTo>
                        <a:pt x="131" y="1"/>
                      </a:lnTo>
                      <a:lnTo>
                        <a:pt x="141" y="0"/>
                      </a:lnTo>
                      <a:lnTo>
                        <a:pt x="152" y="0"/>
                      </a:lnTo>
                      <a:lnTo>
                        <a:pt x="163" y="1"/>
                      </a:lnTo>
                      <a:lnTo>
                        <a:pt x="174" y="7"/>
                      </a:lnTo>
                      <a:lnTo>
                        <a:pt x="186" y="16"/>
                      </a:lnTo>
                      <a:lnTo>
                        <a:pt x="191" y="22"/>
                      </a:lnTo>
                      <a:lnTo>
                        <a:pt x="201" y="31"/>
                      </a:lnTo>
                      <a:lnTo>
                        <a:pt x="209" y="42"/>
                      </a:lnTo>
                      <a:lnTo>
                        <a:pt x="214" y="49"/>
                      </a:lnTo>
                      <a:lnTo>
                        <a:pt x="225" y="56"/>
                      </a:lnTo>
                      <a:lnTo>
                        <a:pt x="234" y="67"/>
                      </a:lnTo>
                      <a:lnTo>
                        <a:pt x="242" y="80"/>
                      </a:lnTo>
                      <a:lnTo>
                        <a:pt x="250" y="88"/>
                      </a:lnTo>
                      <a:lnTo>
                        <a:pt x="265" y="99"/>
                      </a:lnTo>
                      <a:lnTo>
                        <a:pt x="276" y="104"/>
                      </a:lnTo>
                      <a:lnTo>
                        <a:pt x="285" y="105"/>
                      </a:lnTo>
                      <a:lnTo>
                        <a:pt x="294" y="102"/>
                      </a:lnTo>
                      <a:lnTo>
                        <a:pt x="300" y="97"/>
                      </a:lnTo>
                      <a:lnTo>
                        <a:pt x="307" y="88"/>
                      </a:lnTo>
                      <a:lnTo>
                        <a:pt x="315" y="78"/>
                      </a:lnTo>
                      <a:lnTo>
                        <a:pt x="324" y="69"/>
                      </a:lnTo>
                      <a:lnTo>
                        <a:pt x="330" y="67"/>
                      </a:lnTo>
                      <a:lnTo>
                        <a:pt x="337" y="69"/>
                      </a:lnTo>
                      <a:lnTo>
                        <a:pt x="345" y="71"/>
                      </a:lnTo>
                      <a:lnTo>
                        <a:pt x="351" y="75"/>
                      </a:lnTo>
                      <a:lnTo>
                        <a:pt x="342" y="92"/>
                      </a:lnTo>
                      <a:lnTo>
                        <a:pt x="335" y="110"/>
                      </a:lnTo>
                      <a:lnTo>
                        <a:pt x="326" y="125"/>
                      </a:lnTo>
                      <a:lnTo>
                        <a:pt x="314" y="130"/>
                      </a:lnTo>
                      <a:lnTo>
                        <a:pt x="294" y="126"/>
                      </a:lnTo>
                      <a:lnTo>
                        <a:pt x="275" y="123"/>
                      </a:lnTo>
                      <a:lnTo>
                        <a:pt x="257" y="116"/>
                      </a:lnTo>
                      <a:lnTo>
                        <a:pt x="242" y="109"/>
                      </a:lnTo>
                      <a:lnTo>
                        <a:pt x="228" y="102"/>
                      </a:lnTo>
                      <a:lnTo>
                        <a:pt x="215" y="93"/>
                      </a:lnTo>
                      <a:lnTo>
                        <a:pt x="202" y="85"/>
                      </a:lnTo>
                      <a:lnTo>
                        <a:pt x="191" y="76"/>
                      </a:lnTo>
                      <a:lnTo>
                        <a:pt x="179" y="67"/>
                      </a:lnTo>
                      <a:lnTo>
                        <a:pt x="167" y="60"/>
                      </a:lnTo>
                      <a:lnTo>
                        <a:pt x="156" y="53"/>
                      </a:lnTo>
                      <a:lnTo>
                        <a:pt x="144" y="46"/>
                      </a:lnTo>
                      <a:lnTo>
                        <a:pt x="131" y="43"/>
                      </a:lnTo>
                      <a:lnTo>
                        <a:pt x="117" y="39"/>
                      </a:lnTo>
                      <a:lnTo>
                        <a:pt x="101" y="38"/>
                      </a:lnTo>
                      <a:lnTo>
                        <a:pt x="85" y="39"/>
                      </a:lnTo>
                      <a:lnTo>
                        <a:pt x="79" y="40"/>
                      </a:lnTo>
                      <a:lnTo>
                        <a:pt x="70" y="42"/>
                      </a:lnTo>
                      <a:lnTo>
                        <a:pt x="58" y="43"/>
                      </a:lnTo>
                      <a:lnTo>
                        <a:pt x="44" y="44"/>
                      </a:lnTo>
                      <a:lnTo>
                        <a:pt x="31" y="46"/>
                      </a:lnTo>
                      <a:lnTo>
                        <a:pt x="19" y="49"/>
                      </a:lnTo>
                      <a:lnTo>
                        <a:pt x="8" y="50"/>
                      </a:lnTo>
                      <a:lnTo>
                        <a:pt x="0" y="53"/>
                      </a:lnTo>
                      <a:lnTo>
                        <a:pt x="0" y="50"/>
                      </a:lnTo>
                      <a:lnTo>
                        <a:pt x="5" y="44"/>
                      </a:lnTo>
                      <a:lnTo>
                        <a:pt x="12" y="37"/>
                      </a:lnTo>
                      <a:lnTo>
                        <a:pt x="18" y="29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12" name="Freeform 34"/>
                <p:cNvSpPr>
                  <a:spLocks/>
                </p:cNvSpPr>
                <p:nvPr/>
              </p:nvSpPr>
              <p:spPr bwMode="auto">
                <a:xfrm>
                  <a:off x="3579" y="3022"/>
                  <a:ext cx="234" cy="75"/>
                </a:xfrm>
                <a:custGeom>
                  <a:avLst/>
                  <a:gdLst>
                    <a:gd name="T0" fmla="*/ 226 w 234"/>
                    <a:gd name="T1" fmla="*/ 54 h 75"/>
                    <a:gd name="T2" fmla="*/ 218 w 234"/>
                    <a:gd name="T3" fmla="*/ 54 h 75"/>
                    <a:gd name="T4" fmla="*/ 210 w 234"/>
                    <a:gd name="T5" fmla="*/ 54 h 75"/>
                    <a:gd name="T6" fmla="*/ 202 w 234"/>
                    <a:gd name="T7" fmla="*/ 51 h 75"/>
                    <a:gd name="T8" fmla="*/ 194 w 234"/>
                    <a:gd name="T9" fmla="*/ 49 h 75"/>
                    <a:gd name="T10" fmla="*/ 186 w 234"/>
                    <a:gd name="T11" fmla="*/ 46 h 75"/>
                    <a:gd name="T12" fmla="*/ 178 w 234"/>
                    <a:gd name="T13" fmla="*/ 44 h 75"/>
                    <a:gd name="T14" fmla="*/ 171 w 234"/>
                    <a:gd name="T15" fmla="*/ 42 h 75"/>
                    <a:gd name="T16" fmla="*/ 164 w 234"/>
                    <a:gd name="T17" fmla="*/ 39 h 75"/>
                    <a:gd name="T18" fmla="*/ 151 w 234"/>
                    <a:gd name="T19" fmla="*/ 35 h 75"/>
                    <a:gd name="T20" fmla="*/ 139 w 234"/>
                    <a:gd name="T21" fmla="*/ 32 h 75"/>
                    <a:gd name="T22" fmla="*/ 128 w 234"/>
                    <a:gd name="T23" fmla="*/ 28 h 75"/>
                    <a:gd name="T24" fmla="*/ 117 w 234"/>
                    <a:gd name="T25" fmla="*/ 24 h 75"/>
                    <a:gd name="T26" fmla="*/ 106 w 234"/>
                    <a:gd name="T27" fmla="*/ 21 h 75"/>
                    <a:gd name="T28" fmla="*/ 96 w 234"/>
                    <a:gd name="T29" fmla="*/ 17 h 75"/>
                    <a:gd name="T30" fmla="*/ 83 w 234"/>
                    <a:gd name="T31" fmla="*/ 13 h 75"/>
                    <a:gd name="T32" fmla="*/ 70 w 234"/>
                    <a:gd name="T33" fmla="*/ 10 h 75"/>
                    <a:gd name="T34" fmla="*/ 59 w 234"/>
                    <a:gd name="T35" fmla="*/ 6 h 75"/>
                    <a:gd name="T36" fmla="*/ 47 w 234"/>
                    <a:gd name="T37" fmla="*/ 3 h 75"/>
                    <a:gd name="T38" fmla="*/ 34 w 234"/>
                    <a:gd name="T39" fmla="*/ 1 h 75"/>
                    <a:gd name="T40" fmla="*/ 23 w 234"/>
                    <a:gd name="T41" fmla="*/ 0 h 75"/>
                    <a:gd name="T42" fmla="*/ 12 w 234"/>
                    <a:gd name="T43" fmla="*/ 2 h 75"/>
                    <a:gd name="T44" fmla="*/ 4 w 234"/>
                    <a:gd name="T45" fmla="*/ 8 h 75"/>
                    <a:gd name="T46" fmla="*/ 0 w 234"/>
                    <a:gd name="T47" fmla="*/ 19 h 75"/>
                    <a:gd name="T48" fmla="*/ 0 w 234"/>
                    <a:gd name="T49" fmla="*/ 37 h 75"/>
                    <a:gd name="T50" fmla="*/ 3 w 234"/>
                    <a:gd name="T51" fmla="*/ 42 h 75"/>
                    <a:gd name="T52" fmla="*/ 8 w 234"/>
                    <a:gd name="T53" fmla="*/ 44 h 75"/>
                    <a:gd name="T54" fmla="*/ 13 w 234"/>
                    <a:gd name="T55" fmla="*/ 46 h 75"/>
                    <a:gd name="T56" fmla="*/ 19 w 234"/>
                    <a:gd name="T57" fmla="*/ 50 h 75"/>
                    <a:gd name="T58" fmla="*/ 21 w 234"/>
                    <a:gd name="T59" fmla="*/ 43 h 75"/>
                    <a:gd name="T60" fmla="*/ 27 w 234"/>
                    <a:gd name="T61" fmla="*/ 38 h 75"/>
                    <a:gd name="T62" fmla="*/ 32 w 234"/>
                    <a:gd name="T63" fmla="*/ 34 h 75"/>
                    <a:gd name="T64" fmla="*/ 39 w 234"/>
                    <a:gd name="T65" fmla="*/ 32 h 75"/>
                    <a:gd name="T66" fmla="*/ 46 w 234"/>
                    <a:gd name="T67" fmla="*/ 30 h 75"/>
                    <a:gd name="T68" fmla="*/ 54 w 234"/>
                    <a:gd name="T69" fmla="*/ 29 h 75"/>
                    <a:gd name="T70" fmla="*/ 61 w 234"/>
                    <a:gd name="T71" fmla="*/ 29 h 75"/>
                    <a:gd name="T72" fmla="*/ 67 w 234"/>
                    <a:gd name="T73" fmla="*/ 30 h 75"/>
                    <a:gd name="T74" fmla="*/ 82 w 234"/>
                    <a:gd name="T75" fmla="*/ 34 h 75"/>
                    <a:gd name="T76" fmla="*/ 97 w 234"/>
                    <a:gd name="T77" fmla="*/ 39 h 75"/>
                    <a:gd name="T78" fmla="*/ 112 w 234"/>
                    <a:gd name="T79" fmla="*/ 45 h 75"/>
                    <a:gd name="T80" fmla="*/ 126 w 234"/>
                    <a:gd name="T81" fmla="*/ 51 h 75"/>
                    <a:gd name="T82" fmla="*/ 140 w 234"/>
                    <a:gd name="T83" fmla="*/ 57 h 75"/>
                    <a:gd name="T84" fmla="*/ 155 w 234"/>
                    <a:gd name="T85" fmla="*/ 62 h 75"/>
                    <a:gd name="T86" fmla="*/ 170 w 234"/>
                    <a:gd name="T87" fmla="*/ 67 h 75"/>
                    <a:gd name="T88" fmla="*/ 184 w 234"/>
                    <a:gd name="T89" fmla="*/ 70 h 75"/>
                    <a:gd name="T90" fmla="*/ 191 w 234"/>
                    <a:gd name="T91" fmla="*/ 71 h 75"/>
                    <a:gd name="T92" fmla="*/ 202 w 234"/>
                    <a:gd name="T93" fmla="*/ 72 h 75"/>
                    <a:gd name="T94" fmla="*/ 211 w 234"/>
                    <a:gd name="T95" fmla="*/ 73 h 75"/>
                    <a:gd name="T96" fmla="*/ 222 w 234"/>
                    <a:gd name="T97" fmla="*/ 75 h 75"/>
                    <a:gd name="T98" fmla="*/ 230 w 234"/>
                    <a:gd name="T99" fmla="*/ 73 h 75"/>
                    <a:gd name="T100" fmla="*/ 234 w 234"/>
                    <a:gd name="T101" fmla="*/ 70 h 75"/>
                    <a:gd name="T102" fmla="*/ 233 w 234"/>
                    <a:gd name="T103" fmla="*/ 64 h 75"/>
                    <a:gd name="T104" fmla="*/ 226 w 234"/>
                    <a:gd name="T105" fmla="*/ 54 h 7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34"/>
                    <a:gd name="T160" fmla="*/ 0 h 75"/>
                    <a:gd name="T161" fmla="*/ 234 w 234"/>
                    <a:gd name="T162" fmla="*/ 75 h 7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34" h="75">
                      <a:moveTo>
                        <a:pt x="226" y="54"/>
                      </a:moveTo>
                      <a:lnTo>
                        <a:pt x="218" y="54"/>
                      </a:lnTo>
                      <a:lnTo>
                        <a:pt x="210" y="54"/>
                      </a:lnTo>
                      <a:lnTo>
                        <a:pt x="202" y="51"/>
                      </a:lnTo>
                      <a:lnTo>
                        <a:pt x="194" y="49"/>
                      </a:lnTo>
                      <a:lnTo>
                        <a:pt x="186" y="46"/>
                      </a:lnTo>
                      <a:lnTo>
                        <a:pt x="178" y="44"/>
                      </a:lnTo>
                      <a:lnTo>
                        <a:pt x="171" y="42"/>
                      </a:lnTo>
                      <a:lnTo>
                        <a:pt x="164" y="39"/>
                      </a:lnTo>
                      <a:lnTo>
                        <a:pt x="151" y="35"/>
                      </a:lnTo>
                      <a:lnTo>
                        <a:pt x="139" y="32"/>
                      </a:lnTo>
                      <a:lnTo>
                        <a:pt x="128" y="28"/>
                      </a:lnTo>
                      <a:lnTo>
                        <a:pt x="117" y="24"/>
                      </a:lnTo>
                      <a:lnTo>
                        <a:pt x="106" y="21"/>
                      </a:lnTo>
                      <a:lnTo>
                        <a:pt x="96" y="17"/>
                      </a:lnTo>
                      <a:lnTo>
                        <a:pt x="83" y="13"/>
                      </a:lnTo>
                      <a:lnTo>
                        <a:pt x="70" y="10"/>
                      </a:lnTo>
                      <a:lnTo>
                        <a:pt x="59" y="6"/>
                      </a:lnTo>
                      <a:lnTo>
                        <a:pt x="47" y="3"/>
                      </a:lnTo>
                      <a:lnTo>
                        <a:pt x="34" y="1"/>
                      </a:lnTo>
                      <a:lnTo>
                        <a:pt x="23" y="0"/>
                      </a:lnTo>
                      <a:lnTo>
                        <a:pt x="12" y="2"/>
                      </a:lnTo>
                      <a:lnTo>
                        <a:pt x="4" y="8"/>
                      </a:lnTo>
                      <a:lnTo>
                        <a:pt x="0" y="19"/>
                      </a:lnTo>
                      <a:lnTo>
                        <a:pt x="0" y="37"/>
                      </a:lnTo>
                      <a:lnTo>
                        <a:pt x="3" y="42"/>
                      </a:lnTo>
                      <a:lnTo>
                        <a:pt x="8" y="44"/>
                      </a:lnTo>
                      <a:lnTo>
                        <a:pt x="13" y="46"/>
                      </a:lnTo>
                      <a:lnTo>
                        <a:pt x="19" y="50"/>
                      </a:lnTo>
                      <a:lnTo>
                        <a:pt x="21" y="43"/>
                      </a:lnTo>
                      <a:lnTo>
                        <a:pt x="27" y="38"/>
                      </a:lnTo>
                      <a:lnTo>
                        <a:pt x="32" y="34"/>
                      </a:lnTo>
                      <a:lnTo>
                        <a:pt x="39" y="32"/>
                      </a:lnTo>
                      <a:lnTo>
                        <a:pt x="46" y="30"/>
                      </a:lnTo>
                      <a:lnTo>
                        <a:pt x="54" y="29"/>
                      </a:lnTo>
                      <a:lnTo>
                        <a:pt x="61" y="29"/>
                      </a:lnTo>
                      <a:lnTo>
                        <a:pt x="67" y="30"/>
                      </a:lnTo>
                      <a:lnTo>
                        <a:pt x="82" y="34"/>
                      </a:lnTo>
                      <a:lnTo>
                        <a:pt x="97" y="39"/>
                      </a:lnTo>
                      <a:lnTo>
                        <a:pt x="112" y="45"/>
                      </a:lnTo>
                      <a:lnTo>
                        <a:pt x="126" y="51"/>
                      </a:lnTo>
                      <a:lnTo>
                        <a:pt x="140" y="57"/>
                      </a:lnTo>
                      <a:lnTo>
                        <a:pt x="155" y="62"/>
                      </a:lnTo>
                      <a:lnTo>
                        <a:pt x="170" y="67"/>
                      </a:lnTo>
                      <a:lnTo>
                        <a:pt x="184" y="70"/>
                      </a:lnTo>
                      <a:lnTo>
                        <a:pt x="191" y="71"/>
                      </a:lnTo>
                      <a:lnTo>
                        <a:pt x="202" y="72"/>
                      </a:lnTo>
                      <a:lnTo>
                        <a:pt x="211" y="73"/>
                      </a:lnTo>
                      <a:lnTo>
                        <a:pt x="222" y="75"/>
                      </a:lnTo>
                      <a:lnTo>
                        <a:pt x="230" y="73"/>
                      </a:lnTo>
                      <a:lnTo>
                        <a:pt x="234" y="70"/>
                      </a:lnTo>
                      <a:lnTo>
                        <a:pt x="233" y="64"/>
                      </a:lnTo>
                      <a:lnTo>
                        <a:pt x="226" y="54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13" name="Freeform 35"/>
                <p:cNvSpPr>
                  <a:spLocks/>
                </p:cNvSpPr>
                <p:nvPr/>
              </p:nvSpPr>
              <p:spPr bwMode="auto">
                <a:xfrm>
                  <a:off x="3792" y="2758"/>
                  <a:ext cx="126" cy="210"/>
                </a:xfrm>
                <a:custGeom>
                  <a:avLst/>
                  <a:gdLst>
                    <a:gd name="T0" fmla="*/ 109 w 126"/>
                    <a:gd name="T1" fmla="*/ 205 h 210"/>
                    <a:gd name="T2" fmla="*/ 103 w 126"/>
                    <a:gd name="T3" fmla="*/ 190 h 210"/>
                    <a:gd name="T4" fmla="*/ 91 w 126"/>
                    <a:gd name="T5" fmla="*/ 175 h 210"/>
                    <a:gd name="T6" fmla="*/ 79 w 126"/>
                    <a:gd name="T7" fmla="*/ 162 h 210"/>
                    <a:gd name="T8" fmla="*/ 70 w 126"/>
                    <a:gd name="T9" fmla="*/ 151 h 210"/>
                    <a:gd name="T10" fmla="*/ 63 w 126"/>
                    <a:gd name="T11" fmla="*/ 140 h 210"/>
                    <a:gd name="T12" fmla="*/ 58 w 126"/>
                    <a:gd name="T13" fmla="*/ 129 h 210"/>
                    <a:gd name="T14" fmla="*/ 51 w 126"/>
                    <a:gd name="T15" fmla="*/ 120 h 210"/>
                    <a:gd name="T16" fmla="*/ 45 w 126"/>
                    <a:gd name="T17" fmla="*/ 110 h 210"/>
                    <a:gd name="T18" fmla="*/ 39 w 126"/>
                    <a:gd name="T19" fmla="*/ 101 h 210"/>
                    <a:gd name="T20" fmla="*/ 32 w 126"/>
                    <a:gd name="T21" fmla="*/ 92 h 210"/>
                    <a:gd name="T22" fmla="*/ 27 w 126"/>
                    <a:gd name="T23" fmla="*/ 81 h 210"/>
                    <a:gd name="T24" fmla="*/ 20 w 126"/>
                    <a:gd name="T25" fmla="*/ 70 h 210"/>
                    <a:gd name="T26" fmla="*/ 14 w 126"/>
                    <a:gd name="T27" fmla="*/ 61 h 210"/>
                    <a:gd name="T28" fmla="*/ 9 w 126"/>
                    <a:gd name="T29" fmla="*/ 50 h 210"/>
                    <a:gd name="T30" fmla="*/ 4 w 126"/>
                    <a:gd name="T31" fmla="*/ 39 h 210"/>
                    <a:gd name="T32" fmla="*/ 0 w 126"/>
                    <a:gd name="T33" fmla="*/ 28 h 210"/>
                    <a:gd name="T34" fmla="*/ 0 w 126"/>
                    <a:gd name="T35" fmla="*/ 18 h 210"/>
                    <a:gd name="T36" fmla="*/ 5 w 126"/>
                    <a:gd name="T37" fmla="*/ 10 h 210"/>
                    <a:gd name="T38" fmla="*/ 16 w 126"/>
                    <a:gd name="T39" fmla="*/ 4 h 210"/>
                    <a:gd name="T40" fmla="*/ 35 w 126"/>
                    <a:gd name="T41" fmla="*/ 0 h 210"/>
                    <a:gd name="T42" fmla="*/ 40 w 126"/>
                    <a:gd name="T43" fmla="*/ 2 h 210"/>
                    <a:gd name="T44" fmla="*/ 45 w 126"/>
                    <a:gd name="T45" fmla="*/ 7 h 210"/>
                    <a:gd name="T46" fmla="*/ 49 w 126"/>
                    <a:gd name="T47" fmla="*/ 13 h 210"/>
                    <a:gd name="T48" fmla="*/ 55 w 126"/>
                    <a:gd name="T49" fmla="*/ 18 h 210"/>
                    <a:gd name="T50" fmla="*/ 43 w 126"/>
                    <a:gd name="T51" fmla="*/ 27 h 210"/>
                    <a:gd name="T52" fmla="*/ 39 w 126"/>
                    <a:gd name="T53" fmla="*/ 39 h 210"/>
                    <a:gd name="T54" fmla="*/ 39 w 126"/>
                    <a:gd name="T55" fmla="*/ 53 h 210"/>
                    <a:gd name="T56" fmla="*/ 43 w 126"/>
                    <a:gd name="T57" fmla="*/ 65 h 210"/>
                    <a:gd name="T58" fmla="*/ 49 w 126"/>
                    <a:gd name="T59" fmla="*/ 78 h 210"/>
                    <a:gd name="T60" fmla="*/ 58 w 126"/>
                    <a:gd name="T61" fmla="*/ 91 h 210"/>
                    <a:gd name="T62" fmla="*/ 67 w 126"/>
                    <a:gd name="T63" fmla="*/ 102 h 210"/>
                    <a:gd name="T64" fmla="*/ 76 w 126"/>
                    <a:gd name="T65" fmla="*/ 114 h 210"/>
                    <a:gd name="T66" fmla="*/ 84 w 126"/>
                    <a:gd name="T67" fmla="*/ 125 h 210"/>
                    <a:gd name="T68" fmla="*/ 94 w 126"/>
                    <a:gd name="T69" fmla="*/ 137 h 210"/>
                    <a:gd name="T70" fmla="*/ 101 w 126"/>
                    <a:gd name="T71" fmla="*/ 150 h 210"/>
                    <a:gd name="T72" fmla="*/ 106 w 126"/>
                    <a:gd name="T73" fmla="*/ 162 h 210"/>
                    <a:gd name="T74" fmla="*/ 109 w 126"/>
                    <a:gd name="T75" fmla="*/ 168 h 210"/>
                    <a:gd name="T76" fmla="*/ 114 w 126"/>
                    <a:gd name="T77" fmla="*/ 178 h 210"/>
                    <a:gd name="T78" fmla="*/ 119 w 126"/>
                    <a:gd name="T79" fmla="*/ 188 h 210"/>
                    <a:gd name="T80" fmla="*/ 124 w 126"/>
                    <a:gd name="T81" fmla="*/ 196 h 210"/>
                    <a:gd name="T82" fmla="*/ 126 w 126"/>
                    <a:gd name="T83" fmla="*/ 205 h 210"/>
                    <a:gd name="T84" fmla="*/ 125 w 126"/>
                    <a:gd name="T85" fmla="*/ 210 h 210"/>
                    <a:gd name="T86" fmla="*/ 119 w 126"/>
                    <a:gd name="T87" fmla="*/ 210 h 210"/>
                    <a:gd name="T88" fmla="*/ 109 w 126"/>
                    <a:gd name="T89" fmla="*/ 205 h 21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26"/>
                    <a:gd name="T136" fmla="*/ 0 h 210"/>
                    <a:gd name="T137" fmla="*/ 126 w 126"/>
                    <a:gd name="T138" fmla="*/ 210 h 21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26" h="210">
                      <a:moveTo>
                        <a:pt x="109" y="205"/>
                      </a:moveTo>
                      <a:lnTo>
                        <a:pt x="103" y="190"/>
                      </a:lnTo>
                      <a:lnTo>
                        <a:pt x="91" y="175"/>
                      </a:lnTo>
                      <a:lnTo>
                        <a:pt x="79" y="162"/>
                      </a:lnTo>
                      <a:lnTo>
                        <a:pt x="70" y="151"/>
                      </a:lnTo>
                      <a:lnTo>
                        <a:pt x="63" y="140"/>
                      </a:lnTo>
                      <a:lnTo>
                        <a:pt x="58" y="129"/>
                      </a:lnTo>
                      <a:lnTo>
                        <a:pt x="51" y="120"/>
                      </a:lnTo>
                      <a:lnTo>
                        <a:pt x="45" y="110"/>
                      </a:lnTo>
                      <a:lnTo>
                        <a:pt x="39" y="101"/>
                      </a:lnTo>
                      <a:lnTo>
                        <a:pt x="32" y="92"/>
                      </a:lnTo>
                      <a:lnTo>
                        <a:pt x="27" y="81"/>
                      </a:lnTo>
                      <a:lnTo>
                        <a:pt x="20" y="70"/>
                      </a:lnTo>
                      <a:lnTo>
                        <a:pt x="14" y="61"/>
                      </a:lnTo>
                      <a:lnTo>
                        <a:pt x="9" y="50"/>
                      </a:lnTo>
                      <a:lnTo>
                        <a:pt x="4" y="39"/>
                      </a:lnTo>
                      <a:lnTo>
                        <a:pt x="0" y="28"/>
                      </a:lnTo>
                      <a:lnTo>
                        <a:pt x="0" y="18"/>
                      </a:lnTo>
                      <a:lnTo>
                        <a:pt x="5" y="10"/>
                      </a:lnTo>
                      <a:lnTo>
                        <a:pt x="16" y="4"/>
                      </a:lnTo>
                      <a:lnTo>
                        <a:pt x="35" y="0"/>
                      </a:lnTo>
                      <a:lnTo>
                        <a:pt x="40" y="2"/>
                      </a:lnTo>
                      <a:lnTo>
                        <a:pt x="45" y="7"/>
                      </a:lnTo>
                      <a:lnTo>
                        <a:pt x="49" y="13"/>
                      </a:lnTo>
                      <a:lnTo>
                        <a:pt x="55" y="18"/>
                      </a:lnTo>
                      <a:lnTo>
                        <a:pt x="43" y="27"/>
                      </a:lnTo>
                      <a:lnTo>
                        <a:pt x="39" y="39"/>
                      </a:lnTo>
                      <a:lnTo>
                        <a:pt x="39" y="53"/>
                      </a:lnTo>
                      <a:lnTo>
                        <a:pt x="43" y="65"/>
                      </a:lnTo>
                      <a:lnTo>
                        <a:pt x="49" y="78"/>
                      </a:lnTo>
                      <a:lnTo>
                        <a:pt x="58" y="91"/>
                      </a:lnTo>
                      <a:lnTo>
                        <a:pt x="67" y="102"/>
                      </a:lnTo>
                      <a:lnTo>
                        <a:pt x="76" y="114"/>
                      </a:lnTo>
                      <a:lnTo>
                        <a:pt x="84" y="125"/>
                      </a:lnTo>
                      <a:lnTo>
                        <a:pt x="94" y="137"/>
                      </a:lnTo>
                      <a:lnTo>
                        <a:pt x="101" y="150"/>
                      </a:lnTo>
                      <a:lnTo>
                        <a:pt x="106" y="162"/>
                      </a:lnTo>
                      <a:lnTo>
                        <a:pt x="109" y="168"/>
                      </a:lnTo>
                      <a:lnTo>
                        <a:pt x="114" y="178"/>
                      </a:lnTo>
                      <a:lnTo>
                        <a:pt x="119" y="188"/>
                      </a:lnTo>
                      <a:lnTo>
                        <a:pt x="124" y="196"/>
                      </a:lnTo>
                      <a:lnTo>
                        <a:pt x="126" y="205"/>
                      </a:lnTo>
                      <a:lnTo>
                        <a:pt x="125" y="210"/>
                      </a:lnTo>
                      <a:lnTo>
                        <a:pt x="119" y="210"/>
                      </a:lnTo>
                      <a:lnTo>
                        <a:pt x="109" y="205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14" name="Freeform 36"/>
                <p:cNvSpPr>
                  <a:spLocks/>
                </p:cNvSpPr>
                <p:nvPr/>
              </p:nvSpPr>
              <p:spPr bwMode="auto">
                <a:xfrm>
                  <a:off x="3726" y="2882"/>
                  <a:ext cx="417" cy="345"/>
                </a:xfrm>
                <a:custGeom>
                  <a:avLst/>
                  <a:gdLst>
                    <a:gd name="T0" fmla="*/ 91 w 417"/>
                    <a:gd name="T1" fmla="*/ 177 h 345"/>
                    <a:gd name="T2" fmla="*/ 70 w 417"/>
                    <a:gd name="T3" fmla="*/ 179 h 345"/>
                    <a:gd name="T4" fmla="*/ 48 w 417"/>
                    <a:gd name="T5" fmla="*/ 179 h 345"/>
                    <a:gd name="T6" fmla="*/ 28 w 417"/>
                    <a:gd name="T7" fmla="*/ 177 h 345"/>
                    <a:gd name="T8" fmla="*/ 9 w 417"/>
                    <a:gd name="T9" fmla="*/ 179 h 345"/>
                    <a:gd name="T10" fmla="*/ 6 w 417"/>
                    <a:gd name="T11" fmla="*/ 195 h 345"/>
                    <a:gd name="T12" fmla="*/ 12 w 417"/>
                    <a:gd name="T13" fmla="*/ 209 h 345"/>
                    <a:gd name="T14" fmla="*/ 31 w 417"/>
                    <a:gd name="T15" fmla="*/ 215 h 345"/>
                    <a:gd name="T16" fmla="*/ 48 w 417"/>
                    <a:gd name="T17" fmla="*/ 218 h 345"/>
                    <a:gd name="T18" fmla="*/ 68 w 417"/>
                    <a:gd name="T19" fmla="*/ 220 h 345"/>
                    <a:gd name="T20" fmla="*/ 90 w 417"/>
                    <a:gd name="T21" fmla="*/ 217 h 345"/>
                    <a:gd name="T22" fmla="*/ 110 w 417"/>
                    <a:gd name="T23" fmla="*/ 215 h 345"/>
                    <a:gd name="T24" fmla="*/ 140 w 417"/>
                    <a:gd name="T25" fmla="*/ 221 h 345"/>
                    <a:gd name="T26" fmla="*/ 181 w 417"/>
                    <a:gd name="T27" fmla="*/ 250 h 345"/>
                    <a:gd name="T28" fmla="*/ 220 w 417"/>
                    <a:gd name="T29" fmla="*/ 292 h 345"/>
                    <a:gd name="T30" fmla="*/ 258 w 417"/>
                    <a:gd name="T31" fmla="*/ 331 h 345"/>
                    <a:gd name="T32" fmla="*/ 290 w 417"/>
                    <a:gd name="T33" fmla="*/ 323 h 345"/>
                    <a:gd name="T34" fmla="*/ 327 w 417"/>
                    <a:gd name="T35" fmla="*/ 281 h 345"/>
                    <a:gd name="T36" fmla="*/ 367 w 417"/>
                    <a:gd name="T37" fmla="*/ 239 h 345"/>
                    <a:gd name="T38" fmla="*/ 404 w 417"/>
                    <a:gd name="T39" fmla="*/ 197 h 345"/>
                    <a:gd name="T40" fmla="*/ 393 w 417"/>
                    <a:gd name="T41" fmla="*/ 164 h 345"/>
                    <a:gd name="T42" fmla="*/ 332 w 417"/>
                    <a:gd name="T43" fmla="*/ 137 h 345"/>
                    <a:gd name="T44" fmla="*/ 269 w 417"/>
                    <a:gd name="T45" fmla="*/ 108 h 345"/>
                    <a:gd name="T46" fmla="*/ 225 w 417"/>
                    <a:gd name="T47" fmla="*/ 86 h 345"/>
                    <a:gd name="T48" fmla="*/ 149 w 417"/>
                    <a:gd name="T49" fmla="*/ 0 h 345"/>
                    <a:gd name="T50" fmla="*/ 138 w 417"/>
                    <a:gd name="T51" fmla="*/ 5 h 345"/>
                    <a:gd name="T52" fmla="*/ 132 w 417"/>
                    <a:gd name="T53" fmla="*/ 10 h 345"/>
                    <a:gd name="T54" fmla="*/ 136 w 417"/>
                    <a:gd name="T55" fmla="*/ 27 h 345"/>
                    <a:gd name="T56" fmla="*/ 146 w 417"/>
                    <a:gd name="T57" fmla="*/ 48 h 345"/>
                    <a:gd name="T58" fmla="*/ 160 w 417"/>
                    <a:gd name="T59" fmla="*/ 69 h 345"/>
                    <a:gd name="T60" fmla="*/ 175 w 417"/>
                    <a:gd name="T61" fmla="*/ 87 h 345"/>
                    <a:gd name="T62" fmla="*/ 168 w 417"/>
                    <a:gd name="T63" fmla="*/ 98 h 345"/>
                    <a:gd name="T64" fmla="*/ 152 w 417"/>
                    <a:gd name="T65" fmla="*/ 125 h 345"/>
                    <a:gd name="T66" fmla="*/ 128 w 417"/>
                    <a:gd name="T67" fmla="*/ 153 h 345"/>
                    <a:gd name="T68" fmla="*/ 99 w 417"/>
                    <a:gd name="T69" fmla="*/ 174 h 34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17"/>
                    <a:gd name="T106" fmla="*/ 0 h 345"/>
                    <a:gd name="T107" fmla="*/ 417 w 417"/>
                    <a:gd name="T108" fmla="*/ 345 h 34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17" h="345">
                      <a:moveTo>
                        <a:pt x="99" y="174"/>
                      </a:moveTo>
                      <a:lnTo>
                        <a:pt x="91" y="177"/>
                      </a:lnTo>
                      <a:lnTo>
                        <a:pt x="80" y="178"/>
                      </a:lnTo>
                      <a:lnTo>
                        <a:pt x="70" y="179"/>
                      </a:lnTo>
                      <a:lnTo>
                        <a:pt x="59" y="179"/>
                      </a:lnTo>
                      <a:lnTo>
                        <a:pt x="48" y="179"/>
                      </a:lnTo>
                      <a:lnTo>
                        <a:pt x="37" y="178"/>
                      </a:lnTo>
                      <a:lnTo>
                        <a:pt x="28" y="177"/>
                      </a:lnTo>
                      <a:lnTo>
                        <a:pt x="20" y="175"/>
                      </a:lnTo>
                      <a:lnTo>
                        <a:pt x="9" y="179"/>
                      </a:lnTo>
                      <a:lnTo>
                        <a:pt x="8" y="185"/>
                      </a:lnTo>
                      <a:lnTo>
                        <a:pt x="6" y="195"/>
                      </a:lnTo>
                      <a:lnTo>
                        <a:pt x="0" y="204"/>
                      </a:lnTo>
                      <a:lnTo>
                        <a:pt x="12" y="209"/>
                      </a:lnTo>
                      <a:lnTo>
                        <a:pt x="21" y="212"/>
                      </a:lnTo>
                      <a:lnTo>
                        <a:pt x="31" y="215"/>
                      </a:lnTo>
                      <a:lnTo>
                        <a:pt x="40" y="217"/>
                      </a:lnTo>
                      <a:lnTo>
                        <a:pt x="48" y="218"/>
                      </a:lnTo>
                      <a:lnTo>
                        <a:pt x="58" y="220"/>
                      </a:lnTo>
                      <a:lnTo>
                        <a:pt x="68" y="220"/>
                      </a:lnTo>
                      <a:lnTo>
                        <a:pt x="79" y="218"/>
                      </a:lnTo>
                      <a:lnTo>
                        <a:pt x="90" y="217"/>
                      </a:lnTo>
                      <a:lnTo>
                        <a:pt x="101" y="215"/>
                      </a:lnTo>
                      <a:lnTo>
                        <a:pt x="110" y="215"/>
                      </a:lnTo>
                      <a:lnTo>
                        <a:pt x="117" y="216"/>
                      </a:lnTo>
                      <a:lnTo>
                        <a:pt x="140" y="221"/>
                      </a:lnTo>
                      <a:lnTo>
                        <a:pt x="161" y="233"/>
                      </a:lnTo>
                      <a:lnTo>
                        <a:pt x="181" y="250"/>
                      </a:lnTo>
                      <a:lnTo>
                        <a:pt x="202" y="271"/>
                      </a:lnTo>
                      <a:lnTo>
                        <a:pt x="220" y="292"/>
                      </a:lnTo>
                      <a:lnTo>
                        <a:pt x="239" y="313"/>
                      </a:lnTo>
                      <a:lnTo>
                        <a:pt x="258" y="331"/>
                      </a:lnTo>
                      <a:lnTo>
                        <a:pt x="277" y="345"/>
                      </a:lnTo>
                      <a:lnTo>
                        <a:pt x="290" y="323"/>
                      </a:lnTo>
                      <a:lnTo>
                        <a:pt x="308" y="302"/>
                      </a:lnTo>
                      <a:lnTo>
                        <a:pt x="327" y="281"/>
                      </a:lnTo>
                      <a:lnTo>
                        <a:pt x="347" y="260"/>
                      </a:lnTo>
                      <a:lnTo>
                        <a:pt x="367" y="239"/>
                      </a:lnTo>
                      <a:lnTo>
                        <a:pt x="386" y="218"/>
                      </a:lnTo>
                      <a:lnTo>
                        <a:pt x="404" y="197"/>
                      </a:lnTo>
                      <a:lnTo>
                        <a:pt x="417" y="175"/>
                      </a:lnTo>
                      <a:lnTo>
                        <a:pt x="393" y="164"/>
                      </a:lnTo>
                      <a:lnTo>
                        <a:pt x="363" y="152"/>
                      </a:lnTo>
                      <a:lnTo>
                        <a:pt x="332" y="137"/>
                      </a:lnTo>
                      <a:lnTo>
                        <a:pt x="300" y="121"/>
                      </a:lnTo>
                      <a:lnTo>
                        <a:pt x="269" y="108"/>
                      </a:lnTo>
                      <a:lnTo>
                        <a:pt x="243" y="94"/>
                      </a:lnTo>
                      <a:lnTo>
                        <a:pt x="225" y="86"/>
                      </a:lnTo>
                      <a:lnTo>
                        <a:pt x="215" y="80"/>
                      </a:lnTo>
                      <a:lnTo>
                        <a:pt x="149" y="0"/>
                      </a:lnTo>
                      <a:lnTo>
                        <a:pt x="144" y="1"/>
                      </a:lnTo>
                      <a:lnTo>
                        <a:pt x="138" y="5"/>
                      </a:lnTo>
                      <a:lnTo>
                        <a:pt x="133" y="8"/>
                      </a:lnTo>
                      <a:lnTo>
                        <a:pt x="132" y="10"/>
                      </a:lnTo>
                      <a:lnTo>
                        <a:pt x="133" y="18"/>
                      </a:lnTo>
                      <a:lnTo>
                        <a:pt x="136" y="27"/>
                      </a:lnTo>
                      <a:lnTo>
                        <a:pt x="141" y="37"/>
                      </a:lnTo>
                      <a:lnTo>
                        <a:pt x="146" y="48"/>
                      </a:lnTo>
                      <a:lnTo>
                        <a:pt x="153" y="58"/>
                      </a:lnTo>
                      <a:lnTo>
                        <a:pt x="160" y="69"/>
                      </a:lnTo>
                      <a:lnTo>
                        <a:pt x="167" y="78"/>
                      </a:lnTo>
                      <a:lnTo>
                        <a:pt x="175" y="87"/>
                      </a:lnTo>
                      <a:lnTo>
                        <a:pt x="173" y="91"/>
                      </a:lnTo>
                      <a:lnTo>
                        <a:pt x="168" y="98"/>
                      </a:lnTo>
                      <a:lnTo>
                        <a:pt x="161" y="110"/>
                      </a:lnTo>
                      <a:lnTo>
                        <a:pt x="152" y="125"/>
                      </a:lnTo>
                      <a:lnTo>
                        <a:pt x="140" y="140"/>
                      </a:lnTo>
                      <a:lnTo>
                        <a:pt x="128" y="153"/>
                      </a:lnTo>
                      <a:lnTo>
                        <a:pt x="113" y="166"/>
                      </a:lnTo>
                      <a:lnTo>
                        <a:pt x="99" y="174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15" name="Freeform 37"/>
                <p:cNvSpPr>
                  <a:spLocks/>
                </p:cNvSpPr>
                <p:nvPr/>
              </p:nvSpPr>
              <p:spPr bwMode="auto">
                <a:xfrm>
                  <a:off x="3715" y="2914"/>
                  <a:ext cx="137" cy="104"/>
                </a:xfrm>
                <a:custGeom>
                  <a:avLst/>
                  <a:gdLst>
                    <a:gd name="T0" fmla="*/ 27 w 137"/>
                    <a:gd name="T1" fmla="*/ 11 h 104"/>
                    <a:gd name="T2" fmla="*/ 16 w 137"/>
                    <a:gd name="T3" fmla="*/ 22 h 104"/>
                    <a:gd name="T4" fmla="*/ 5 w 137"/>
                    <a:gd name="T5" fmla="*/ 34 h 104"/>
                    <a:gd name="T6" fmla="*/ 0 w 137"/>
                    <a:gd name="T7" fmla="*/ 45 h 104"/>
                    <a:gd name="T8" fmla="*/ 3 w 137"/>
                    <a:gd name="T9" fmla="*/ 55 h 104"/>
                    <a:gd name="T10" fmla="*/ 11 w 137"/>
                    <a:gd name="T11" fmla="*/ 65 h 104"/>
                    <a:gd name="T12" fmla="*/ 20 w 137"/>
                    <a:gd name="T13" fmla="*/ 75 h 104"/>
                    <a:gd name="T14" fmla="*/ 31 w 137"/>
                    <a:gd name="T15" fmla="*/ 83 h 104"/>
                    <a:gd name="T16" fmla="*/ 43 w 137"/>
                    <a:gd name="T17" fmla="*/ 91 h 104"/>
                    <a:gd name="T18" fmla="*/ 55 w 137"/>
                    <a:gd name="T19" fmla="*/ 97 h 104"/>
                    <a:gd name="T20" fmla="*/ 67 w 137"/>
                    <a:gd name="T21" fmla="*/ 102 h 104"/>
                    <a:gd name="T22" fmla="*/ 79 w 137"/>
                    <a:gd name="T23" fmla="*/ 104 h 104"/>
                    <a:gd name="T24" fmla="*/ 90 w 137"/>
                    <a:gd name="T25" fmla="*/ 104 h 104"/>
                    <a:gd name="T26" fmla="*/ 98 w 137"/>
                    <a:gd name="T27" fmla="*/ 103 h 104"/>
                    <a:gd name="T28" fmla="*/ 106 w 137"/>
                    <a:gd name="T29" fmla="*/ 99 h 104"/>
                    <a:gd name="T30" fmla="*/ 114 w 137"/>
                    <a:gd name="T31" fmla="*/ 93 h 104"/>
                    <a:gd name="T32" fmla="*/ 122 w 137"/>
                    <a:gd name="T33" fmla="*/ 86 h 104"/>
                    <a:gd name="T34" fmla="*/ 128 w 137"/>
                    <a:gd name="T35" fmla="*/ 77 h 104"/>
                    <a:gd name="T36" fmla="*/ 133 w 137"/>
                    <a:gd name="T37" fmla="*/ 66 h 104"/>
                    <a:gd name="T38" fmla="*/ 136 w 137"/>
                    <a:gd name="T39" fmla="*/ 55 h 104"/>
                    <a:gd name="T40" fmla="*/ 137 w 137"/>
                    <a:gd name="T41" fmla="*/ 43 h 104"/>
                    <a:gd name="T42" fmla="*/ 122 w 137"/>
                    <a:gd name="T43" fmla="*/ 38 h 104"/>
                    <a:gd name="T44" fmla="*/ 108 w 137"/>
                    <a:gd name="T45" fmla="*/ 29 h 104"/>
                    <a:gd name="T46" fmla="*/ 94 w 137"/>
                    <a:gd name="T47" fmla="*/ 19 h 104"/>
                    <a:gd name="T48" fmla="*/ 79 w 137"/>
                    <a:gd name="T49" fmla="*/ 10 h 104"/>
                    <a:gd name="T50" fmla="*/ 65 w 137"/>
                    <a:gd name="T51" fmla="*/ 3 h 104"/>
                    <a:gd name="T52" fmla="*/ 51 w 137"/>
                    <a:gd name="T53" fmla="*/ 0 h 104"/>
                    <a:gd name="T54" fmla="*/ 39 w 137"/>
                    <a:gd name="T55" fmla="*/ 2 h 104"/>
                    <a:gd name="T56" fmla="*/ 27 w 137"/>
                    <a:gd name="T57" fmla="*/ 11 h 10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37"/>
                    <a:gd name="T88" fmla="*/ 0 h 104"/>
                    <a:gd name="T89" fmla="*/ 137 w 137"/>
                    <a:gd name="T90" fmla="*/ 104 h 10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37" h="104">
                      <a:moveTo>
                        <a:pt x="27" y="11"/>
                      </a:moveTo>
                      <a:lnTo>
                        <a:pt x="16" y="22"/>
                      </a:lnTo>
                      <a:lnTo>
                        <a:pt x="5" y="34"/>
                      </a:lnTo>
                      <a:lnTo>
                        <a:pt x="0" y="45"/>
                      </a:lnTo>
                      <a:lnTo>
                        <a:pt x="3" y="55"/>
                      </a:lnTo>
                      <a:lnTo>
                        <a:pt x="11" y="65"/>
                      </a:lnTo>
                      <a:lnTo>
                        <a:pt x="20" y="75"/>
                      </a:lnTo>
                      <a:lnTo>
                        <a:pt x="31" y="83"/>
                      </a:lnTo>
                      <a:lnTo>
                        <a:pt x="43" y="91"/>
                      </a:lnTo>
                      <a:lnTo>
                        <a:pt x="55" y="97"/>
                      </a:lnTo>
                      <a:lnTo>
                        <a:pt x="67" y="102"/>
                      </a:lnTo>
                      <a:lnTo>
                        <a:pt x="79" y="104"/>
                      </a:lnTo>
                      <a:lnTo>
                        <a:pt x="90" y="104"/>
                      </a:lnTo>
                      <a:lnTo>
                        <a:pt x="98" y="103"/>
                      </a:lnTo>
                      <a:lnTo>
                        <a:pt x="106" y="99"/>
                      </a:lnTo>
                      <a:lnTo>
                        <a:pt x="114" y="93"/>
                      </a:lnTo>
                      <a:lnTo>
                        <a:pt x="122" y="86"/>
                      </a:lnTo>
                      <a:lnTo>
                        <a:pt x="128" y="77"/>
                      </a:lnTo>
                      <a:lnTo>
                        <a:pt x="133" y="66"/>
                      </a:lnTo>
                      <a:lnTo>
                        <a:pt x="136" y="55"/>
                      </a:lnTo>
                      <a:lnTo>
                        <a:pt x="137" y="43"/>
                      </a:lnTo>
                      <a:lnTo>
                        <a:pt x="122" y="38"/>
                      </a:lnTo>
                      <a:lnTo>
                        <a:pt x="108" y="29"/>
                      </a:lnTo>
                      <a:lnTo>
                        <a:pt x="94" y="19"/>
                      </a:lnTo>
                      <a:lnTo>
                        <a:pt x="79" y="10"/>
                      </a:lnTo>
                      <a:lnTo>
                        <a:pt x="65" y="3"/>
                      </a:lnTo>
                      <a:lnTo>
                        <a:pt x="51" y="0"/>
                      </a:lnTo>
                      <a:lnTo>
                        <a:pt x="39" y="2"/>
                      </a:lnTo>
                      <a:lnTo>
                        <a:pt x="27" y="11"/>
                      </a:lnTo>
                      <a:close/>
                    </a:path>
                  </a:pathLst>
                </a:custGeom>
                <a:solidFill>
                  <a:srgbClr val="A366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16" name="Freeform 38"/>
                <p:cNvSpPr>
                  <a:spLocks/>
                </p:cNvSpPr>
                <p:nvPr/>
              </p:nvSpPr>
              <p:spPr bwMode="auto">
                <a:xfrm>
                  <a:off x="3996" y="3065"/>
                  <a:ext cx="116" cy="136"/>
                </a:xfrm>
                <a:custGeom>
                  <a:avLst/>
                  <a:gdLst>
                    <a:gd name="T0" fmla="*/ 8 w 116"/>
                    <a:gd name="T1" fmla="*/ 127 h 136"/>
                    <a:gd name="T2" fmla="*/ 12 w 116"/>
                    <a:gd name="T3" fmla="*/ 120 h 136"/>
                    <a:gd name="T4" fmla="*/ 16 w 116"/>
                    <a:gd name="T5" fmla="*/ 118 h 136"/>
                    <a:gd name="T6" fmla="*/ 19 w 116"/>
                    <a:gd name="T7" fmla="*/ 118 h 136"/>
                    <a:gd name="T8" fmla="*/ 20 w 116"/>
                    <a:gd name="T9" fmla="*/ 118 h 136"/>
                    <a:gd name="T10" fmla="*/ 25 w 116"/>
                    <a:gd name="T11" fmla="*/ 115 h 136"/>
                    <a:gd name="T12" fmla="*/ 26 w 116"/>
                    <a:gd name="T13" fmla="*/ 115 h 136"/>
                    <a:gd name="T14" fmla="*/ 30 w 116"/>
                    <a:gd name="T15" fmla="*/ 108 h 136"/>
                    <a:gd name="T16" fmla="*/ 37 w 116"/>
                    <a:gd name="T17" fmla="*/ 95 h 136"/>
                    <a:gd name="T18" fmla="*/ 46 w 116"/>
                    <a:gd name="T19" fmla="*/ 84 h 136"/>
                    <a:gd name="T20" fmla="*/ 47 w 116"/>
                    <a:gd name="T21" fmla="*/ 84 h 136"/>
                    <a:gd name="T22" fmla="*/ 54 w 116"/>
                    <a:gd name="T23" fmla="*/ 81 h 136"/>
                    <a:gd name="T24" fmla="*/ 58 w 116"/>
                    <a:gd name="T25" fmla="*/ 78 h 136"/>
                    <a:gd name="T26" fmla="*/ 58 w 116"/>
                    <a:gd name="T27" fmla="*/ 78 h 136"/>
                    <a:gd name="T28" fmla="*/ 69 w 116"/>
                    <a:gd name="T29" fmla="*/ 66 h 136"/>
                    <a:gd name="T30" fmla="*/ 76 w 116"/>
                    <a:gd name="T31" fmla="*/ 55 h 136"/>
                    <a:gd name="T32" fmla="*/ 82 w 116"/>
                    <a:gd name="T33" fmla="*/ 48 h 136"/>
                    <a:gd name="T34" fmla="*/ 89 w 116"/>
                    <a:gd name="T35" fmla="*/ 44 h 136"/>
                    <a:gd name="T36" fmla="*/ 96 w 116"/>
                    <a:gd name="T37" fmla="*/ 41 h 136"/>
                    <a:gd name="T38" fmla="*/ 103 w 116"/>
                    <a:gd name="T39" fmla="*/ 34 h 136"/>
                    <a:gd name="T40" fmla="*/ 108 w 116"/>
                    <a:gd name="T41" fmla="*/ 21 h 136"/>
                    <a:gd name="T42" fmla="*/ 115 w 116"/>
                    <a:gd name="T43" fmla="*/ 5 h 136"/>
                    <a:gd name="T44" fmla="*/ 116 w 116"/>
                    <a:gd name="T45" fmla="*/ 2 h 136"/>
                    <a:gd name="T46" fmla="*/ 112 w 116"/>
                    <a:gd name="T47" fmla="*/ 0 h 136"/>
                    <a:gd name="T48" fmla="*/ 109 w 116"/>
                    <a:gd name="T49" fmla="*/ 1 h 136"/>
                    <a:gd name="T50" fmla="*/ 103 w 116"/>
                    <a:gd name="T51" fmla="*/ 13 h 136"/>
                    <a:gd name="T52" fmla="*/ 99 w 116"/>
                    <a:gd name="T53" fmla="*/ 28 h 136"/>
                    <a:gd name="T54" fmla="*/ 93 w 116"/>
                    <a:gd name="T55" fmla="*/ 35 h 136"/>
                    <a:gd name="T56" fmla="*/ 88 w 116"/>
                    <a:gd name="T57" fmla="*/ 37 h 136"/>
                    <a:gd name="T58" fmla="*/ 81 w 116"/>
                    <a:gd name="T59" fmla="*/ 40 h 136"/>
                    <a:gd name="T60" fmla="*/ 73 w 116"/>
                    <a:gd name="T61" fmla="*/ 48 h 136"/>
                    <a:gd name="T62" fmla="*/ 65 w 116"/>
                    <a:gd name="T63" fmla="*/ 59 h 136"/>
                    <a:gd name="T64" fmla="*/ 57 w 116"/>
                    <a:gd name="T65" fmla="*/ 70 h 136"/>
                    <a:gd name="T66" fmla="*/ 53 w 116"/>
                    <a:gd name="T67" fmla="*/ 73 h 136"/>
                    <a:gd name="T68" fmla="*/ 51 w 116"/>
                    <a:gd name="T69" fmla="*/ 76 h 136"/>
                    <a:gd name="T70" fmla="*/ 46 w 116"/>
                    <a:gd name="T71" fmla="*/ 78 h 136"/>
                    <a:gd name="T72" fmla="*/ 43 w 116"/>
                    <a:gd name="T73" fmla="*/ 80 h 136"/>
                    <a:gd name="T74" fmla="*/ 34 w 116"/>
                    <a:gd name="T75" fmla="*/ 88 h 136"/>
                    <a:gd name="T76" fmla="*/ 27 w 116"/>
                    <a:gd name="T77" fmla="*/ 102 h 136"/>
                    <a:gd name="T78" fmla="*/ 20 w 116"/>
                    <a:gd name="T79" fmla="*/ 110 h 136"/>
                    <a:gd name="T80" fmla="*/ 20 w 116"/>
                    <a:gd name="T81" fmla="*/ 110 h 136"/>
                    <a:gd name="T82" fmla="*/ 20 w 116"/>
                    <a:gd name="T83" fmla="*/ 110 h 136"/>
                    <a:gd name="T84" fmla="*/ 18 w 116"/>
                    <a:gd name="T85" fmla="*/ 111 h 136"/>
                    <a:gd name="T86" fmla="*/ 19 w 116"/>
                    <a:gd name="T87" fmla="*/ 111 h 136"/>
                    <a:gd name="T88" fmla="*/ 11 w 116"/>
                    <a:gd name="T89" fmla="*/ 113 h 136"/>
                    <a:gd name="T90" fmla="*/ 3 w 116"/>
                    <a:gd name="T91" fmla="*/ 123 h 136"/>
                    <a:gd name="T92" fmla="*/ 0 w 116"/>
                    <a:gd name="T93" fmla="*/ 132 h 136"/>
                    <a:gd name="T94" fmla="*/ 2 w 116"/>
                    <a:gd name="T95" fmla="*/ 135 h 136"/>
                    <a:gd name="T96" fmla="*/ 4 w 116"/>
                    <a:gd name="T97" fmla="*/ 136 h 136"/>
                    <a:gd name="T98" fmla="*/ 7 w 116"/>
                    <a:gd name="T99" fmla="*/ 134 h 1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16"/>
                    <a:gd name="T151" fmla="*/ 0 h 136"/>
                    <a:gd name="T152" fmla="*/ 116 w 116"/>
                    <a:gd name="T153" fmla="*/ 136 h 1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16" h="136">
                      <a:moveTo>
                        <a:pt x="7" y="134"/>
                      </a:moveTo>
                      <a:lnTo>
                        <a:pt x="7" y="131"/>
                      </a:lnTo>
                      <a:lnTo>
                        <a:pt x="8" y="127"/>
                      </a:lnTo>
                      <a:lnTo>
                        <a:pt x="8" y="125"/>
                      </a:lnTo>
                      <a:lnTo>
                        <a:pt x="10" y="123"/>
                      </a:lnTo>
                      <a:lnTo>
                        <a:pt x="12" y="120"/>
                      </a:lnTo>
                      <a:lnTo>
                        <a:pt x="14" y="119"/>
                      </a:lnTo>
                      <a:lnTo>
                        <a:pt x="15" y="119"/>
                      </a:lnTo>
                      <a:lnTo>
                        <a:pt x="16" y="118"/>
                      </a:lnTo>
                      <a:lnTo>
                        <a:pt x="18" y="118"/>
                      </a:lnTo>
                      <a:lnTo>
                        <a:pt x="19" y="118"/>
                      </a:lnTo>
                      <a:lnTo>
                        <a:pt x="20" y="118"/>
                      </a:lnTo>
                      <a:lnTo>
                        <a:pt x="22" y="116"/>
                      </a:lnTo>
                      <a:lnTo>
                        <a:pt x="23" y="116"/>
                      </a:lnTo>
                      <a:lnTo>
                        <a:pt x="25" y="115"/>
                      </a:lnTo>
                      <a:lnTo>
                        <a:pt x="26" y="115"/>
                      </a:lnTo>
                      <a:lnTo>
                        <a:pt x="29" y="111"/>
                      </a:lnTo>
                      <a:lnTo>
                        <a:pt x="30" y="108"/>
                      </a:lnTo>
                      <a:lnTo>
                        <a:pt x="33" y="104"/>
                      </a:lnTo>
                      <a:lnTo>
                        <a:pt x="34" y="100"/>
                      </a:lnTo>
                      <a:lnTo>
                        <a:pt x="37" y="95"/>
                      </a:lnTo>
                      <a:lnTo>
                        <a:pt x="39" y="92"/>
                      </a:lnTo>
                      <a:lnTo>
                        <a:pt x="42" y="88"/>
                      </a:lnTo>
                      <a:lnTo>
                        <a:pt x="46" y="84"/>
                      </a:lnTo>
                      <a:lnTo>
                        <a:pt x="47" y="84"/>
                      </a:lnTo>
                      <a:lnTo>
                        <a:pt x="49" y="83"/>
                      </a:lnTo>
                      <a:lnTo>
                        <a:pt x="51" y="82"/>
                      </a:lnTo>
                      <a:lnTo>
                        <a:pt x="54" y="81"/>
                      </a:lnTo>
                      <a:lnTo>
                        <a:pt x="55" y="80"/>
                      </a:lnTo>
                      <a:lnTo>
                        <a:pt x="58" y="78"/>
                      </a:lnTo>
                      <a:lnTo>
                        <a:pt x="62" y="75"/>
                      </a:lnTo>
                      <a:lnTo>
                        <a:pt x="65" y="70"/>
                      </a:lnTo>
                      <a:lnTo>
                        <a:pt x="69" y="66"/>
                      </a:lnTo>
                      <a:lnTo>
                        <a:pt x="72" y="61"/>
                      </a:lnTo>
                      <a:lnTo>
                        <a:pt x="74" y="57"/>
                      </a:lnTo>
                      <a:lnTo>
                        <a:pt x="76" y="55"/>
                      </a:lnTo>
                      <a:lnTo>
                        <a:pt x="78" y="51"/>
                      </a:lnTo>
                      <a:lnTo>
                        <a:pt x="81" y="49"/>
                      </a:lnTo>
                      <a:lnTo>
                        <a:pt x="82" y="48"/>
                      </a:lnTo>
                      <a:lnTo>
                        <a:pt x="85" y="46"/>
                      </a:lnTo>
                      <a:lnTo>
                        <a:pt x="86" y="45"/>
                      </a:lnTo>
                      <a:lnTo>
                        <a:pt x="89" y="44"/>
                      </a:lnTo>
                      <a:lnTo>
                        <a:pt x="92" y="43"/>
                      </a:lnTo>
                      <a:lnTo>
                        <a:pt x="93" y="41"/>
                      </a:lnTo>
                      <a:lnTo>
                        <a:pt x="96" y="41"/>
                      </a:lnTo>
                      <a:lnTo>
                        <a:pt x="97" y="40"/>
                      </a:lnTo>
                      <a:lnTo>
                        <a:pt x="100" y="38"/>
                      </a:lnTo>
                      <a:lnTo>
                        <a:pt x="103" y="34"/>
                      </a:lnTo>
                      <a:lnTo>
                        <a:pt x="105" y="30"/>
                      </a:lnTo>
                      <a:lnTo>
                        <a:pt x="107" y="27"/>
                      </a:lnTo>
                      <a:lnTo>
                        <a:pt x="108" y="21"/>
                      </a:lnTo>
                      <a:lnTo>
                        <a:pt x="109" y="16"/>
                      </a:lnTo>
                      <a:lnTo>
                        <a:pt x="112" y="10"/>
                      </a:lnTo>
                      <a:lnTo>
                        <a:pt x="115" y="5"/>
                      </a:lnTo>
                      <a:lnTo>
                        <a:pt x="116" y="3"/>
                      </a:lnTo>
                      <a:lnTo>
                        <a:pt x="116" y="2"/>
                      </a:lnTo>
                      <a:lnTo>
                        <a:pt x="115" y="1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1" y="0"/>
                      </a:lnTo>
                      <a:lnTo>
                        <a:pt x="109" y="1"/>
                      </a:lnTo>
                      <a:lnTo>
                        <a:pt x="105" y="7"/>
                      </a:lnTo>
                      <a:lnTo>
                        <a:pt x="103" y="13"/>
                      </a:lnTo>
                      <a:lnTo>
                        <a:pt x="101" y="19"/>
                      </a:lnTo>
                      <a:lnTo>
                        <a:pt x="100" y="26"/>
                      </a:lnTo>
                      <a:lnTo>
                        <a:pt x="99" y="28"/>
                      </a:lnTo>
                      <a:lnTo>
                        <a:pt x="97" y="30"/>
                      </a:lnTo>
                      <a:lnTo>
                        <a:pt x="95" y="33"/>
                      </a:lnTo>
                      <a:lnTo>
                        <a:pt x="93" y="35"/>
                      </a:lnTo>
                      <a:lnTo>
                        <a:pt x="92" y="37"/>
                      </a:lnTo>
                      <a:lnTo>
                        <a:pt x="90" y="37"/>
                      </a:lnTo>
                      <a:lnTo>
                        <a:pt x="88" y="37"/>
                      </a:lnTo>
                      <a:lnTo>
                        <a:pt x="86" y="38"/>
                      </a:lnTo>
                      <a:lnTo>
                        <a:pt x="84" y="39"/>
                      </a:lnTo>
                      <a:lnTo>
                        <a:pt x="81" y="40"/>
                      </a:lnTo>
                      <a:lnTo>
                        <a:pt x="78" y="41"/>
                      </a:lnTo>
                      <a:lnTo>
                        <a:pt x="76" y="44"/>
                      </a:lnTo>
                      <a:lnTo>
                        <a:pt x="73" y="48"/>
                      </a:lnTo>
                      <a:lnTo>
                        <a:pt x="70" y="51"/>
                      </a:lnTo>
                      <a:lnTo>
                        <a:pt x="68" y="55"/>
                      </a:lnTo>
                      <a:lnTo>
                        <a:pt x="65" y="59"/>
                      </a:lnTo>
                      <a:lnTo>
                        <a:pt x="62" y="62"/>
                      </a:lnTo>
                      <a:lnTo>
                        <a:pt x="60" y="66"/>
                      </a:lnTo>
                      <a:lnTo>
                        <a:pt x="57" y="70"/>
                      </a:lnTo>
                      <a:lnTo>
                        <a:pt x="53" y="73"/>
                      </a:lnTo>
                      <a:lnTo>
                        <a:pt x="53" y="75"/>
                      </a:lnTo>
                      <a:lnTo>
                        <a:pt x="51" y="76"/>
                      </a:lnTo>
                      <a:lnTo>
                        <a:pt x="50" y="76"/>
                      </a:lnTo>
                      <a:lnTo>
                        <a:pt x="47" y="77"/>
                      </a:lnTo>
                      <a:lnTo>
                        <a:pt x="46" y="78"/>
                      </a:lnTo>
                      <a:lnTo>
                        <a:pt x="45" y="78"/>
                      </a:lnTo>
                      <a:lnTo>
                        <a:pt x="43" y="80"/>
                      </a:lnTo>
                      <a:lnTo>
                        <a:pt x="42" y="80"/>
                      </a:lnTo>
                      <a:lnTo>
                        <a:pt x="38" y="83"/>
                      </a:lnTo>
                      <a:lnTo>
                        <a:pt x="34" y="88"/>
                      </a:lnTo>
                      <a:lnTo>
                        <a:pt x="31" y="93"/>
                      </a:lnTo>
                      <a:lnTo>
                        <a:pt x="29" y="98"/>
                      </a:lnTo>
                      <a:lnTo>
                        <a:pt x="27" y="102"/>
                      </a:lnTo>
                      <a:lnTo>
                        <a:pt x="25" y="104"/>
                      </a:lnTo>
                      <a:lnTo>
                        <a:pt x="23" y="108"/>
                      </a:lnTo>
                      <a:lnTo>
                        <a:pt x="20" y="110"/>
                      </a:lnTo>
                      <a:lnTo>
                        <a:pt x="22" y="110"/>
                      </a:lnTo>
                      <a:lnTo>
                        <a:pt x="20" y="110"/>
                      </a:lnTo>
                      <a:lnTo>
                        <a:pt x="19" y="111"/>
                      </a:lnTo>
                      <a:lnTo>
                        <a:pt x="18" y="111"/>
                      </a:lnTo>
                      <a:lnTo>
                        <a:pt x="19" y="111"/>
                      </a:lnTo>
                      <a:lnTo>
                        <a:pt x="16" y="111"/>
                      </a:lnTo>
                      <a:lnTo>
                        <a:pt x="14" y="111"/>
                      </a:lnTo>
                      <a:lnTo>
                        <a:pt x="11" y="113"/>
                      </a:lnTo>
                      <a:lnTo>
                        <a:pt x="8" y="115"/>
                      </a:lnTo>
                      <a:lnTo>
                        <a:pt x="4" y="119"/>
                      </a:lnTo>
                      <a:lnTo>
                        <a:pt x="3" y="123"/>
                      </a:lnTo>
                      <a:lnTo>
                        <a:pt x="2" y="126"/>
                      </a:lnTo>
                      <a:lnTo>
                        <a:pt x="0" y="130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2" y="135"/>
                      </a:lnTo>
                      <a:lnTo>
                        <a:pt x="2" y="136"/>
                      </a:lnTo>
                      <a:lnTo>
                        <a:pt x="3" y="136"/>
                      </a:lnTo>
                      <a:lnTo>
                        <a:pt x="4" y="136"/>
                      </a:lnTo>
                      <a:lnTo>
                        <a:pt x="6" y="135"/>
                      </a:lnTo>
                      <a:lnTo>
                        <a:pt x="7" y="135"/>
                      </a:lnTo>
                      <a:lnTo>
                        <a:pt x="7" y="134"/>
                      </a:lnTo>
                      <a:close/>
                    </a:path>
                  </a:pathLst>
                </a:custGeom>
                <a:solidFill>
                  <a:srgbClr val="FF21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17" name="Freeform 39"/>
                <p:cNvSpPr>
                  <a:spLocks/>
                </p:cNvSpPr>
                <p:nvPr/>
              </p:nvSpPr>
              <p:spPr bwMode="auto">
                <a:xfrm>
                  <a:off x="3980" y="3056"/>
                  <a:ext cx="116" cy="136"/>
                </a:xfrm>
                <a:custGeom>
                  <a:avLst/>
                  <a:gdLst>
                    <a:gd name="T0" fmla="*/ 8 w 116"/>
                    <a:gd name="T1" fmla="*/ 128 h 136"/>
                    <a:gd name="T2" fmla="*/ 12 w 116"/>
                    <a:gd name="T3" fmla="*/ 120 h 136"/>
                    <a:gd name="T4" fmla="*/ 16 w 116"/>
                    <a:gd name="T5" fmla="*/ 118 h 136"/>
                    <a:gd name="T6" fmla="*/ 19 w 116"/>
                    <a:gd name="T7" fmla="*/ 118 h 136"/>
                    <a:gd name="T8" fmla="*/ 20 w 116"/>
                    <a:gd name="T9" fmla="*/ 118 h 136"/>
                    <a:gd name="T10" fmla="*/ 26 w 116"/>
                    <a:gd name="T11" fmla="*/ 116 h 136"/>
                    <a:gd name="T12" fmla="*/ 26 w 116"/>
                    <a:gd name="T13" fmla="*/ 116 h 136"/>
                    <a:gd name="T14" fmla="*/ 31 w 116"/>
                    <a:gd name="T15" fmla="*/ 108 h 136"/>
                    <a:gd name="T16" fmla="*/ 38 w 116"/>
                    <a:gd name="T17" fmla="*/ 96 h 136"/>
                    <a:gd name="T18" fmla="*/ 46 w 116"/>
                    <a:gd name="T19" fmla="*/ 85 h 136"/>
                    <a:gd name="T20" fmla="*/ 49 w 116"/>
                    <a:gd name="T21" fmla="*/ 85 h 136"/>
                    <a:gd name="T22" fmla="*/ 54 w 116"/>
                    <a:gd name="T23" fmla="*/ 81 h 136"/>
                    <a:gd name="T24" fmla="*/ 58 w 116"/>
                    <a:gd name="T25" fmla="*/ 79 h 136"/>
                    <a:gd name="T26" fmla="*/ 58 w 116"/>
                    <a:gd name="T27" fmla="*/ 79 h 136"/>
                    <a:gd name="T28" fmla="*/ 69 w 116"/>
                    <a:gd name="T29" fmla="*/ 66 h 136"/>
                    <a:gd name="T30" fmla="*/ 76 w 116"/>
                    <a:gd name="T31" fmla="*/ 54 h 136"/>
                    <a:gd name="T32" fmla="*/ 84 w 116"/>
                    <a:gd name="T33" fmla="*/ 47 h 136"/>
                    <a:gd name="T34" fmla="*/ 90 w 116"/>
                    <a:gd name="T35" fmla="*/ 43 h 136"/>
                    <a:gd name="T36" fmla="*/ 96 w 116"/>
                    <a:gd name="T37" fmla="*/ 42 h 136"/>
                    <a:gd name="T38" fmla="*/ 104 w 116"/>
                    <a:gd name="T39" fmla="*/ 35 h 136"/>
                    <a:gd name="T40" fmla="*/ 108 w 116"/>
                    <a:gd name="T41" fmla="*/ 21 h 136"/>
                    <a:gd name="T42" fmla="*/ 116 w 116"/>
                    <a:gd name="T43" fmla="*/ 5 h 136"/>
                    <a:gd name="T44" fmla="*/ 116 w 116"/>
                    <a:gd name="T45" fmla="*/ 3 h 136"/>
                    <a:gd name="T46" fmla="*/ 113 w 116"/>
                    <a:gd name="T47" fmla="*/ 0 h 136"/>
                    <a:gd name="T48" fmla="*/ 109 w 116"/>
                    <a:gd name="T49" fmla="*/ 1 h 136"/>
                    <a:gd name="T50" fmla="*/ 104 w 116"/>
                    <a:gd name="T51" fmla="*/ 14 h 136"/>
                    <a:gd name="T52" fmla="*/ 98 w 116"/>
                    <a:gd name="T53" fmla="*/ 28 h 136"/>
                    <a:gd name="T54" fmla="*/ 93 w 116"/>
                    <a:gd name="T55" fmla="*/ 35 h 136"/>
                    <a:gd name="T56" fmla="*/ 89 w 116"/>
                    <a:gd name="T57" fmla="*/ 37 h 136"/>
                    <a:gd name="T58" fmla="*/ 82 w 116"/>
                    <a:gd name="T59" fmla="*/ 41 h 136"/>
                    <a:gd name="T60" fmla="*/ 73 w 116"/>
                    <a:gd name="T61" fmla="*/ 48 h 136"/>
                    <a:gd name="T62" fmla="*/ 66 w 116"/>
                    <a:gd name="T63" fmla="*/ 58 h 136"/>
                    <a:gd name="T64" fmla="*/ 58 w 116"/>
                    <a:gd name="T65" fmla="*/ 70 h 136"/>
                    <a:gd name="T66" fmla="*/ 53 w 116"/>
                    <a:gd name="T67" fmla="*/ 74 h 136"/>
                    <a:gd name="T68" fmla="*/ 51 w 116"/>
                    <a:gd name="T69" fmla="*/ 75 h 136"/>
                    <a:gd name="T70" fmla="*/ 46 w 116"/>
                    <a:gd name="T71" fmla="*/ 79 h 136"/>
                    <a:gd name="T72" fmla="*/ 43 w 116"/>
                    <a:gd name="T73" fmla="*/ 80 h 136"/>
                    <a:gd name="T74" fmla="*/ 34 w 116"/>
                    <a:gd name="T75" fmla="*/ 89 h 136"/>
                    <a:gd name="T76" fmla="*/ 27 w 116"/>
                    <a:gd name="T77" fmla="*/ 102 h 136"/>
                    <a:gd name="T78" fmla="*/ 20 w 116"/>
                    <a:gd name="T79" fmla="*/ 111 h 136"/>
                    <a:gd name="T80" fmla="*/ 22 w 116"/>
                    <a:gd name="T81" fmla="*/ 111 h 136"/>
                    <a:gd name="T82" fmla="*/ 20 w 116"/>
                    <a:gd name="T83" fmla="*/ 111 h 136"/>
                    <a:gd name="T84" fmla="*/ 19 w 116"/>
                    <a:gd name="T85" fmla="*/ 112 h 136"/>
                    <a:gd name="T86" fmla="*/ 20 w 116"/>
                    <a:gd name="T87" fmla="*/ 112 h 136"/>
                    <a:gd name="T88" fmla="*/ 12 w 116"/>
                    <a:gd name="T89" fmla="*/ 113 h 136"/>
                    <a:gd name="T90" fmla="*/ 3 w 116"/>
                    <a:gd name="T91" fmla="*/ 123 h 136"/>
                    <a:gd name="T92" fmla="*/ 0 w 116"/>
                    <a:gd name="T93" fmla="*/ 133 h 136"/>
                    <a:gd name="T94" fmla="*/ 1 w 116"/>
                    <a:gd name="T95" fmla="*/ 134 h 136"/>
                    <a:gd name="T96" fmla="*/ 4 w 116"/>
                    <a:gd name="T97" fmla="*/ 136 h 136"/>
                    <a:gd name="T98" fmla="*/ 7 w 116"/>
                    <a:gd name="T99" fmla="*/ 134 h 1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16"/>
                    <a:gd name="T151" fmla="*/ 0 h 136"/>
                    <a:gd name="T152" fmla="*/ 116 w 116"/>
                    <a:gd name="T153" fmla="*/ 136 h 1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16" h="136">
                      <a:moveTo>
                        <a:pt x="7" y="134"/>
                      </a:moveTo>
                      <a:lnTo>
                        <a:pt x="7" y="132"/>
                      </a:lnTo>
                      <a:lnTo>
                        <a:pt x="8" y="128"/>
                      </a:lnTo>
                      <a:lnTo>
                        <a:pt x="8" y="124"/>
                      </a:lnTo>
                      <a:lnTo>
                        <a:pt x="10" y="122"/>
                      </a:lnTo>
                      <a:lnTo>
                        <a:pt x="12" y="120"/>
                      </a:lnTo>
                      <a:lnTo>
                        <a:pt x="14" y="119"/>
                      </a:lnTo>
                      <a:lnTo>
                        <a:pt x="15" y="119"/>
                      </a:lnTo>
                      <a:lnTo>
                        <a:pt x="16" y="118"/>
                      </a:lnTo>
                      <a:lnTo>
                        <a:pt x="18" y="118"/>
                      </a:lnTo>
                      <a:lnTo>
                        <a:pt x="19" y="118"/>
                      </a:lnTo>
                      <a:lnTo>
                        <a:pt x="20" y="118"/>
                      </a:lnTo>
                      <a:lnTo>
                        <a:pt x="23" y="117"/>
                      </a:lnTo>
                      <a:lnTo>
                        <a:pt x="24" y="117"/>
                      </a:lnTo>
                      <a:lnTo>
                        <a:pt x="26" y="116"/>
                      </a:lnTo>
                      <a:lnTo>
                        <a:pt x="26" y="114"/>
                      </a:lnTo>
                      <a:lnTo>
                        <a:pt x="28" y="112"/>
                      </a:lnTo>
                      <a:lnTo>
                        <a:pt x="31" y="108"/>
                      </a:lnTo>
                      <a:lnTo>
                        <a:pt x="32" y="104"/>
                      </a:lnTo>
                      <a:lnTo>
                        <a:pt x="35" y="101"/>
                      </a:lnTo>
                      <a:lnTo>
                        <a:pt x="38" y="96"/>
                      </a:lnTo>
                      <a:lnTo>
                        <a:pt x="39" y="92"/>
                      </a:lnTo>
                      <a:lnTo>
                        <a:pt x="42" y="89"/>
                      </a:lnTo>
                      <a:lnTo>
                        <a:pt x="46" y="85"/>
                      </a:lnTo>
                      <a:lnTo>
                        <a:pt x="47" y="85"/>
                      </a:lnTo>
                      <a:lnTo>
                        <a:pt x="49" y="85"/>
                      </a:lnTo>
                      <a:lnTo>
                        <a:pt x="50" y="84"/>
                      </a:lnTo>
                      <a:lnTo>
                        <a:pt x="53" y="82"/>
                      </a:lnTo>
                      <a:lnTo>
                        <a:pt x="54" y="81"/>
                      </a:lnTo>
                      <a:lnTo>
                        <a:pt x="57" y="80"/>
                      </a:lnTo>
                      <a:lnTo>
                        <a:pt x="58" y="79"/>
                      </a:lnTo>
                      <a:lnTo>
                        <a:pt x="62" y="75"/>
                      </a:lnTo>
                      <a:lnTo>
                        <a:pt x="66" y="70"/>
                      </a:lnTo>
                      <a:lnTo>
                        <a:pt x="69" y="66"/>
                      </a:lnTo>
                      <a:lnTo>
                        <a:pt x="71" y="62"/>
                      </a:lnTo>
                      <a:lnTo>
                        <a:pt x="74" y="58"/>
                      </a:lnTo>
                      <a:lnTo>
                        <a:pt x="76" y="54"/>
                      </a:lnTo>
                      <a:lnTo>
                        <a:pt x="78" y="52"/>
                      </a:lnTo>
                      <a:lnTo>
                        <a:pt x="81" y="48"/>
                      </a:lnTo>
                      <a:lnTo>
                        <a:pt x="84" y="47"/>
                      </a:lnTo>
                      <a:lnTo>
                        <a:pt x="85" y="46"/>
                      </a:lnTo>
                      <a:lnTo>
                        <a:pt x="88" y="44"/>
                      </a:lnTo>
                      <a:lnTo>
                        <a:pt x="90" y="43"/>
                      </a:lnTo>
                      <a:lnTo>
                        <a:pt x="92" y="43"/>
                      </a:lnTo>
                      <a:lnTo>
                        <a:pt x="93" y="42"/>
                      </a:lnTo>
                      <a:lnTo>
                        <a:pt x="96" y="42"/>
                      </a:lnTo>
                      <a:lnTo>
                        <a:pt x="97" y="41"/>
                      </a:lnTo>
                      <a:lnTo>
                        <a:pt x="101" y="38"/>
                      </a:lnTo>
                      <a:lnTo>
                        <a:pt x="104" y="35"/>
                      </a:lnTo>
                      <a:lnTo>
                        <a:pt x="105" y="31"/>
                      </a:lnTo>
                      <a:lnTo>
                        <a:pt x="106" y="27"/>
                      </a:lnTo>
                      <a:lnTo>
                        <a:pt x="108" y="21"/>
                      </a:lnTo>
                      <a:lnTo>
                        <a:pt x="111" y="16"/>
                      </a:lnTo>
                      <a:lnTo>
                        <a:pt x="113" y="10"/>
                      </a:lnTo>
                      <a:lnTo>
                        <a:pt x="116" y="5"/>
                      </a:lnTo>
                      <a:lnTo>
                        <a:pt x="116" y="4"/>
                      </a:lnTo>
                      <a:lnTo>
                        <a:pt x="116" y="3"/>
                      </a:lnTo>
                      <a:lnTo>
                        <a:pt x="116" y="1"/>
                      </a:lnTo>
                      <a:lnTo>
                        <a:pt x="115" y="0"/>
                      </a:lnTo>
                      <a:lnTo>
                        <a:pt x="113" y="0"/>
                      </a:lnTo>
                      <a:lnTo>
                        <a:pt x="112" y="0"/>
                      </a:lnTo>
                      <a:lnTo>
                        <a:pt x="111" y="0"/>
                      </a:lnTo>
                      <a:lnTo>
                        <a:pt x="109" y="1"/>
                      </a:lnTo>
                      <a:lnTo>
                        <a:pt x="106" y="8"/>
                      </a:lnTo>
                      <a:lnTo>
                        <a:pt x="104" y="14"/>
                      </a:lnTo>
                      <a:lnTo>
                        <a:pt x="101" y="20"/>
                      </a:lnTo>
                      <a:lnTo>
                        <a:pt x="100" y="26"/>
                      </a:lnTo>
                      <a:lnTo>
                        <a:pt x="98" y="28"/>
                      </a:lnTo>
                      <a:lnTo>
                        <a:pt x="97" y="31"/>
                      </a:lnTo>
                      <a:lnTo>
                        <a:pt x="94" y="33"/>
                      </a:lnTo>
                      <a:lnTo>
                        <a:pt x="93" y="35"/>
                      </a:lnTo>
                      <a:lnTo>
                        <a:pt x="92" y="36"/>
                      </a:lnTo>
                      <a:lnTo>
                        <a:pt x="90" y="36"/>
                      </a:lnTo>
                      <a:lnTo>
                        <a:pt x="89" y="37"/>
                      </a:lnTo>
                      <a:lnTo>
                        <a:pt x="88" y="38"/>
                      </a:lnTo>
                      <a:lnTo>
                        <a:pt x="85" y="39"/>
                      </a:lnTo>
                      <a:lnTo>
                        <a:pt x="82" y="41"/>
                      </a:lnTo>
                      <a:lnTo>
                        <a:pt x="78" y="42"/>
                      </a:lnTo>
                      <a:lnTo>
                        <a:pt x="76" y="44"/>
                      </a:lnTo>
                      <a:lnTo>
                        <a:pt x="73" y="48"/>
                      </a:lnTo>
                      <a:lnTo>
                        <a:pt x="70" y="52"/>
                      </a:lnTo>
                      <a:lnTo>
                        <a:pt x="69" y="55"/>
                      </a:lnTo>
                      <a:lnTo>
                        <a:pt x="66" y="58"/>
                      </a:lnTo>
                      <a:lnTo>
                        <a:pt x="63" y="63"/>
                      </a:lnTo>
                      <a:lnTo>
                        <a:pt x="61" y="66"/>
                      </a:lnTo>
                      <a:lnTo>
                        <a:pt x="58" y="70"/>
                      </a:lnTo>
                      <a:lnTo>
                        <a:pt x="54" y="74"/>
                      </a:lnTo>
                      <a:lnTo>
                        <a:pt x="53" y="74"/>
                      </a:lnTo>
                      <a:lnTo>
                        <a:pt x="51" y="75"/>
                      </a:lnTo>
                      <a:lnTo>
                        <a:pt x="50" y="76"/>
                      </a:lnTo>
                      <a:lnTo>
                        <a:pt x="47" y="77"/>
                      </a:lnTo>
                      <a:lnTo>
                        <a:pt x="46" y="79"/>
                      </a:lnTo>
                      <a:lnTo>
                        <a:pt x="45" y="79"/>
                      </a:lnTo>
                      <a:lnTo>
                        <a:pt x="43" y="80"/>
                      </a:lnTo>
                      <a:lnTo>
                        <a:pt x="42" y="80"/>
                      </a:lnTo>
                      <a:lnTo>
                        <a:pt x="38" y="84"/>
                      </a:lnTo>
                      <a:lnTo>
                        <a:pt x="34" y="89"/>
                      </a:lnTo>
                      <a:lnTo>
                        <a:pt x="31" y="93"/>
                      </a:lnTo>
                      <a:lnTo>
                        <a:pt x="28" y="98"/>
                      </a:lnTo>
                      <a:lnTo>
                        <a:pt x="27" y="102"/>
                      </a:lnTo>
                      <a:lnTo>
                        <a:pt x="24" y="104"/>
                      </a:lnTo>
                      <a:lnTo>
                        <a:pt x="23" y="108"/>
                      </a:lnTo>
                      <a:lnTo>
                        <a:pt x="20" y="111"/>
                      </a:lnTo>
                      <a:lnTo>
                        <a:pt x="22" y="111"/>
                      </a:lnTo>
                      <a:lnTo>
                        <a:pt x="20" y="111"/>
                      </a:lnTo>
                      <a:lnTo>
                        <a:pt x="19" y="112"/>
                      </a:lnTo>
                      <a:lnTo>
                        <a:pt x="18" y="112"/>
                      </a:lnTo>
                      <a:lnTo>
                        <a:pt x="19" y="112"/>
                      </a:lnTo>
                      <a:lnTo>
                        <a:pt x="20" y="112"/>
                      </a:lnTo>
                      <a:lnTo>
                        <a:pt x="18" y="112"/>
                      </a:lnTo>
                      <a:lnTo>
                        <a:pt x="15" y="112"/>
                      </a:lnTo>
                      <a:lnTo>
                        <a:pt x="12" y="113"/>
                      </a:lnTo>
                      <a:lnTo>
                        <a:pt x="8" y="116"/>
                      </a:lnTo>
                      <a:lnTo>
                        <a:pt x="6" y="119"/>
                      </a:lnTo>
                      <a:lnTo>
                        <a:pt x="3" y="123"/>
                      </a:lnTo>
                      <a:lnTo>
                        <a:pt x="1" y="127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4"/>
                      </a:lnTo>
                      <a:lnTo>
                        <a:pt x="1" y="134"/>
                      </a:lnTo>
                      <a:lnTo>
                        <a:pt x="1" y="135"/>
                      </a:lnTo>
                      <a:lnTo>
                        <a:pt x="3" y="136"/>
                      </a:lnTo>
                      <a:lnTo>
                        <a:pt x="4" y="136"/>
                      </a:lnTo>
                      <a:lnTo>
                        <a:pt x="6" y="135"/>
                      </a:lnTo>
                      <a:lnTo>
                        <a:pt x="7" y="135"/>
                      </a:lnTo>
                      <a:lnTo>
                        <a:pt x="7" y="134"/>
                      </a:lnTo>
                      <a:close/>
                    </a:path>
                  </a:pathLst>
                </a:custGeom>
                <a:solidFill>
                  <a:srgbClr val="FF21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18" name="Freeform 40"/>
                <p:cNvSpPr>
                  <a:spLocks/>
                </p:cNvSpPr>
                <p:nvPr/>
              </p:nvSpPr>
              <p:spPr bwMode="auto">
                <a:xfrm>
                  <a:off x="3963" y="3046"/>
                  <a:ext cx="115" cy="137"/>
                </a:xfrm>
                <a:custGeom>
                  <a:avLst/>
                  <a:gdLst>
                    <a:gd name="T0" fmla="*/ 8 w 115"/>
                    <a:gd name="T1" fmla="*/ 128 h 137"/>
                    <a:gd name="T2" fmla="*/ 12 w 115"/>
                    <a:gd name="T3" fmla="*/ 121 h 137"/>
                    <a:gd name="T4" fmla="*/ 16 w 115"/>
                    <a:gd name="T5" fmla="*/ 118 h 137"/>
                    <a:gd name="T6" fmla="*/ 18 w 115"/>
                    <a:gd name="T7" fmla="*/ 118 h 137"/>
                    <a:gd name="T8" fmla="*/ 21 w 115"/>
                    <a:gd name="T9" fmla="*/ 118 h 137"/>
                    <a:gd name="T10" fmla="*/ 25 w 115"/>
                    <a:gd name="T11" fmla="*/ 116 h 137"/>
                    <a:gd name="T12" fmla="*/ 25 w 115"/>
                    <a:gd name="T13" fmla="*/ 116 h 137"/>
                    <a:gd name="T14" fmla="*/ 31 w 115"/>
                    <a:gd name="T15" fmla="*/ 108 h 137"/>
                    <a:gd name="T16" fmla="*/ 37 w 115"/>
                    <a:gd name="T17" fmla="*/ 96 h 137"/>
                    <a:gd name="T18" fmla="*/ 45 w 115"/>
                    <a:gd name="T19" fmla="*/ 85 h 137"/>
                    <a:gd name="T20" fmla="*/ 48 w 115"/>
                    <a:gd name="T21" fmla="*/ 85 h 137"/>
                    <a:gd name="T22" fmla="*/ 53 w 115"/>
                    <a:gd name="T23" fmla="*/ 81 h 137"/>
                    <a:gd name="T24" fmla="*/ 58 w 115"/>
                    <a:gd name="T25" fmla="*/ 79 h 137"/>
                    <a:gd name="T26" fmla="*/ 58 w 115"/>
                    <a:gd name="T27" fmla="*/ 79 h 137"/>
                    <a:gd name="T28" fmla="*/ 68 w 115"/>
                    <a:gd name="T29" fmla="*/ 67 h 137"/>
                    <a:gd name="T30" fmla="*/ 75 w 115"/>
                    <a:gd name="T31" fmla="*/ 54 h 137"/>
                    <a:gd name="T32" fmla="*/ 83 w 115"/>
                    <a:gd name="T33" fmla="*/ 47 h 137"/>
                    <a:gd name="T34" fmla="*/ 90 w 115"/>
                    <a:gd name="T35" fmla="*/ 45 h 137"/>
                    <a:gd name="T36" fmla="*/ 95 w 115"/>
                    <a:gd name="T37" fmla="*/ 42 h 137"/>
                    <a:gd name="T38" fmla="*/ 103 w 115"/>
                    <a:gd name="T39" fmla="*/ 35 h 137"/>
                    <a:gd name="T40" fmla="*/ 107 w 115"/>
                    <a:gd name="T41" fmla="*/ 21 h 137"/>
                    <a:gd name="T42" fmla="*/ 115 w 115"/>
                    <a:gd name="T43" fmla="*/ 5 h 137"/>
                    <a:gd name="T44" fmla="*/ 115 w 115"/>
                    <a:gd name="T45" fmla="*/ 3 h 137"/>
                    <a:gd name="T46" fmla="*/ 113 w 115"/>
                    <a:gd name="T47" fmla="*/ 0 h 137"/>
                    <a:gd name="T48" fmla="*/ 109 w 115"/>
                    <a:gd name="T49" fmla="*/ 2 h 137"/>
                    <a:gd name="T50" fmla="*/ 103 w 115"/>
                    <a:gd name="T51" fmla="*/ 14 h 137"/>
                    <a:gd name="T52" fmla="*/ 98 w 115"/>
                    <a:gd name="T53" fmla="*/ 29 h 137"/>
                    <a:gd name="T54" fmla="*/ 93 w 115"/>
                    <a:gd name="T55" fmla="*/ 36 h 137"/>
                    <a:gd name="T56" fmla="*/ 88 w 115"/>
                    <a:gd name="T57" fmla="*/ 37 h 137"/>
                    <a:gd name="T58" fmla="*/ 82 w 115"/>
                    <a:gd name="T59" fmla="*/ 41 h 137"/>
                    <a:gd name="T60" fmla="*/ 72 w 115"/>
                    <a:gd name="T61" fmla="*/ 48 h 137"/>
                    <a:gd name="T62" fmla="*/ 66 w 115"/>
                    <a:gd name="T63" fmla="*/ 59 h 137"/>
                    <a:gd name="T64" fmla="*/ 58 w 115"/>
                    <a:gd name="T65" fmla="*/ 70 h 137"/>
                    <a:gd name="T66" fmla="*/ 53 w 115"/>
                    <a:gd name="T67" fmla="*/ 74 h 137"/>
                    <a:gd name="T68" fmla="*/ 51 w 115"/>
                    <a:gd name="T69" fmla="*/ 75 h 137"/>
                    <a:gd name="T70" fmla="*/ 45 w 115"/>
                    <a:gd name="T71" fmla="*/ 79 h 137"/>
                    <a:gd name="T72" fmla="*/ 43 w 115"/>
                    <a:gd name="T73" fmla="*/ 80 h 137"/>
                    <a:gd name="T74" fmla="*/ 33 w 115"/>
                    <a:gd name="T75" fmla="*/ 89 h 137"/>
                    <a:gd name="T76" fmla="*/ 27 w 115"/>
                    <a:gd name="T77" fmla="*/ 102 h 137"/>
                    <a:gd name="T78" fmla="*/ 20 w 115"/>
                    <a:gd name="T79" fmla="*/ 111 h 137"/>
                    <a:gd name="T80" fmla="*/ 21 w 115"/>
                    <a:gd name="T81" fmla="*/ 111 h 137"/>
                    <a:gd name="T82" fmla="*/ 20 w 115"/>
                    <a:gd name="T83" fmla="*/ 111 h 137"/>
                    <a:gd name="T84" fmla="*/ 18 w 115"/>
                    <a:gd name="T85" fmla="*/ 112 h 137"/>
                    <a:gd name="T86" fmla="*/ 20 w 115"/>
                    <a:gd name="T87" fmla="*/ 112 h 137"/>
                    <a:gd name="T88" fmla="*/ 12 w 115"/>
                    <a:gd name="T89" fmla="*/ 113 h 137"/>
                    <a:gd name="T90" fmla="*/ 2 w 115"/>
                    <a:gd name="T91" fmla="*/ 123 h 137"/>
                    <a:gd name="T92" fmla="*/ 0 w 115"/>
                    <a:gd name="T93" fmla="*/ 133 h 137"/>
                    <a:gd name="T94" fmla="*/ 1 w 115"/>
                    <a:gd name="T95" fmla="*/ 135 h 137"/>
                    <a:gd name="T96" fmla="*/ 4 w 115"/>
                    <a:gd name="T97" fmla="*/ 137 h 137"/>
                    <a:gd name="T98" fmla="*/ 6 w 115"/>
                    <a:gd name="T99" fmla="*/ 134 h 13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15"/>
                    <a:gd name="T151" fmla="*/ 0 h 137"/>
                    <a:gd name="T152" fmla="*/ 115 w 115"/>
                    <a:gd name="T153" fmla="*/ 137 h 13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15" h="137">
                      <a:moveTo>
                        <a:pt x="6" y="134"/>
                      </a:moveTo>
                      <a:lnTo>
                        <a:pt x="8" y="132"/>
                      </a:lnTo>
                      <a:lnTo>
                        <a:pt x="8" y="128"/>
                      </a:lnTo>
                      <a:lnTo>
                        <a:pt x="8" y="126"/>
                      </a:lnTo>
                      <a:lnTo>
                        <a:pt x="9" y="123"/>
                      </a:lnTo>
                      <a:lnTo>
                        <a:pt x="12" y="121"/>
                      </a:lnTo>
                      <a:lnTo>
                        <a:pt x="13" y="119"/>
                      </a:lnTo>
                      <a:lnTo>
                        <a:pt x="14" y="119"/>
                      </a:lnTo>
                      <a:lnTo>
                        <a:pt x="16" y="118"/>
                      </a:lnTo>
                      <a:lnTo>
                        <a:pt x="17" y="118"/>
                      </a:lnTo>
                      <a:lnTo>
                        <a:pt x="18" y="118"/>
                      </a:lnTo>
                      <a:lnTo>
                        <a:pt x="20" y="118"/>
                      </a:lnTo>
                      <a:lnTo>
                        <a:pt x="21" y="118"/>
                      </a:lnTo>
                      <a:lnTo>
                        <a:pt x="23" y="117"/>
                      </a:lnTo>
                      <a:lnTo>
                        <a:pt x="24" y="117"/>
                      </a:lnTo>
                      <a:lnTo>
                        <a:pt x="25" y="116"/>
                      </a:lnTo>
                      <a:lnTo>
                        <a:pt x="25" y="114"/>
                      </a:lnTo>
                      <a:lnTo>
                        <a:pt x="28" y="112"/>
                      </a:lnTo>
                      <a:lnTo>
                        <a:pt x="31" y="108"/>
                      </a:lnTo>
                      <a:lnTo>
                        <a:pt x="32" y="105"/>
                      </a:lnTo>
                      <a:lnTo>
                        <a:pt x="35" y="101"/>
                      </a:lnTo>
                      <a:lnTo>
                        <a:pt x="37" y="96"/>
                      </a:lnTo>
                      <a:lnTo>
                        <a:pt x="39" y="92"/>
                      </a:lnTo>
                      <a:lnTo>
                        <a:pt x="41" y="89"/>
                      </a:lnTo>
                      <a:lnTo>
                        <a:pt x="45" y="85"/>
                      </a:lnTo>
                      <a:lnTo>
                        <a:pt x="47" y="85"/>
                      </a:lnTo>
                      <a:lnTo>
                        <a:pt x="48" y="85"/>
                      </a:lnTo>
                      <a:lnTo>
                        <a:pt x="49" y="84"/>
                      </a:lnTo>
                      <a:lnTo>
                        <a:pt x="52" y="83"/>
                      </a:lnTo>
                      <a:lnTo>
                        <a:pt x="53" y="81"/>
                      </a:lnTo>
                      <a:lnTo>
                        <a:pt x="56" y="80"/>
                      </a:lnTo>
                      <a:lnTo>
                        <a:pt x="58" y="79"/>
                      </a:lnTo>
                      <a:lnTo>
                        <a:pt x="62" y="75"/>
                      </a:lnTo>
                      <a:lnTo>
                        <a:pt x="66" y="70"/>
                      </a:lnTo>
                      <a:lnTo>
                        <a:pt x="68" y="67"/>
                      </a:lnTo>
                      <a:lnTo>
                        <a:pt x="71" y="62"/>
                      </a:lnTo>
                      <a:lnTo>
                        <a:pt x="74" y="58"/>
                      </a:lnTo>
                      <a:lnTo>
                        <a:pt x="75" y="54"/>
                      </a:lnTo>
                      <a:lnTo>
                        <a:pt x="78" y="52"/>
                      </a:lnTo>
                      <a:lnTo>
                        <a:pt x="80" y="48"/>
                      </a:lnTo>
                      <a:lnTo>
                        <a:pt x="83" y="47"/>
                      </a:lnTo>
                      <a:lnTo>
                        <a:pt x="84" y="46"/>
                      </a:lnTo>
                      <a:lnTo>
                        <a:pt x="87" y="46"/>
                      </a:lnTo>
                      <a:lnTo>
                        <a:pt x="90" y="45"/>
                      </a:lnTo>
                      <a:lnTo>
                        <a:pt x="91" y="43"/>
                      </a:lnTo>
                      <a:lnTo>
                        <a:pt x="94" y="42"/>
                      </a:lnTo>
                      <a:lnTo>
                        <a:pt x="95" y="42"/>
                      </a:lnTo>
                      <a:lnTo>
                        <a:pt x="97" y="41"/>
                      </a:lnTo>
                      <a:lnTo>
                        <a:pt x="101" y="38"/>
                      </a:lnTo>
                      <a:lnTo>
                        <a:pt x="103" y="35"/>
                      </a:lnTo>
                      <a:lnTo>
                        <a:pt x="105" y="31"/>
                      </a:lnTo>
                      <a:lnTo>
                        <a:pt x="106" y="27"/>
                      </a:lnTo>
                      <a:lnTo>
                        <a:pt x="107" y="21"/>
                      </a:lnTo>
                      <a:lnTo>
                        <a:pt x="110" y="16"/>
                      </a:lnTo>
                      <a:lnTo>
                        <a:pt x="113" y="10"/>
                      </a:lnTo>
                      <a:lnTo>
                        <a:pt x="115" y="5"/>
                      </a:lnTo>
                      <a:lnTo>
                        <a:pt x="115" y="4"/>
                      </a:lnTo>
                      <a:lnTo>
                        <a:pt x="115" y="3"/>
                      </a:lnTo>
                      <a:lnTo>
                        <a:pt x="115" y="2"/>
                      </a:lnTo>
                      <a:lnTo>
                        <a:pt x="114" y="2"/>
                      </a:lnTo>
                      <a:lnTo>
                        <a:pt x="113" y="0"/>
                      </a:lnTo>
                      <a:lnTo>
                        <a:pt x="111" y="0"/>
                      </a:lnTo>
                      <a:lnTo>
                        <a:pt x="110" y="0"/>
                      </a:lnTo>
                      <a:lnTo>
                        <a:pt x="109" y="2"/>
                      </a:lnTo>
                      <a:lnTo>
                        <a:pt x="106" y="8"/>
                      </a:lnTo>
                      <a:lnTo>
                        <a:pt x="103" y="14"/>
                      </a:lnTo>
                      <a:lnTo>
                        <a:pt x="101" y="20"/>
                      </a:lnTo>
                      <a:lnTo>
                        <a:pt x="99" y="26"/>
                      </a:lnTo>
                      <a:lnTo>
                        <a:pt x="98" y="29"/>
                      </a:lnTo>
                      <a:lnTo>
                        <a:pt x="97" y="31"/>
                      </a:lnTo>
                      <a:lnTo>
                        <a:pt x="95" y="33"/>
                      </a:lnTo>
                      <a:lnTo>
                        <a:pt x="93" y="36"/>
                      </a:lnTo>
                      <a:lnTo>
                        <a:pt x="91" y="37"/>
                      </a:lnTo>
                      <a:lnTo>
                        <a:pt x="90" y="37"/>
                      </a:lnTo>
                      <a:lnTo>
                        <a:pt x="88" y="37"/>
                      </a:lnTo>
                      <a:lnTo>
                        <a:pt x="87" y="38"/>
                      </a:lnTo>
                      <a:lnTo>
                        <a:pt x="84" y="40"/>
                      </a:lnTo>
                      <a:lnTo>
                        <a:pt x="82" y="41"/>
                      </a:lnTo>
                      <a:lnTo>
                        <a:pt x="78" y="42"/>
                      </a:lnTo>
                      <a:lnTo>
                        <a:pt x="75" y="45"/>
                      </a:lnTo>
                      <a:lnTo>
                        <a:pt x="72" y="48"/>
                      </a:lnTo>
                      <a:lnTo>
                        <a:pt x="70" y="52"/>
                      </a:lnTo>
                      <a:lnTo>
                        <a:pt x="68" y="56"/>
                      </a:lnTo>
                      <a:lnTo>
                        <a:pt x="66" y="59"/>
                      </a:lnTo>
                      <a:lnTo>
                        <a:pt x="63" y="63"/>
                      </a:lnTo>
                      <a:lnTo>
                        <a:pt x="60" y="67"/>
                      </a:lnTo>
                      <a:lnTo>
                        <a:pt x="58" y="70"/>
                      </a:lnTo>
                      <a:lnTo>
                        <a:pt x="53" y="74"/>
                      </a:lnTo>
                      <a:lnTo>
                        <a:pt x="52" y="74"/>
                      </a:lnTo>
                      <a:lnTo>
                        <a:pt x="51" y="75"/>
                      </a:lnTo>
                      <a:lnTo>
                        <a:pt x="49" y="76"/>
                      </a:lnTo>
                      <a:lnTo>
                        <a:pt x="47" y="78"/>
                      </a:lnTo>
                      <a:lnTo>
                        <a:pt x="45" y="79"/>
                      </a:lnTo>
                      <a:lnTo>
                        <a:pt x="44" y="79"/>
                      </a:lnTo>
                      <a:lnTo>
                        <a:pt x="43" y="80"/>
                      </a:lnTo>
                      <a:lnTo>
                        <a:pt x="37" y="84"/>
                      </a:lnTo>
                      <a:lnTo>
                        <a:pt x="33" y="89"/>
                      </a:lnTo>
                      <a:lnTo>
                        <a:pt x="31" y="94"/>
                      </a:lnTo>
                      <a:lnTo>
                        <a:pt x="28" y="99"/>
                      </a:lnTo>
                      <a:lnTo>
                        <a:pt x="27" y="102"/>
                      </a:lnTo>
                      <a:lnTo>
                        <a:pt x="24" y="105"/>
                      </a:lnTo>
                      <a:lnTo>
                        <a:pt x="23" y="108"/>
                      </a:lnTo>
                      <a:lnTo>
                        <a:pt x="20" y="111"/>
                      </a:lnTo>
                      <a:lnTo>
                        <a:pt x="21" y="111"/>
                      </a:lnTo>
                      <a:lnTo>
                        <a:pt x="20" y="111"/>
                      </a:lnTo>
                      <a:lnTo>
                        <a:pt x="18" y="112"/>
                      </a:lnTo>
                      <a:lnTo>
                        <a:pt x="17" y="112"/>
                      </a:lnTo>
                      <a:lnTo>
                        <a:pt x="18" y="112"/>
                      </a:lnTo>
                      <a:lnTo>
                        <a:pt x="20" y="112"/>
                      </a:lnTo>
                      <a:lnTo>
                        <a:pt x="17" y="112"/>
                      </a:lnTo>
                      <a:lnTo>
                        <a:pt x="14" y="112"/>
                      </a:lnTo>
                      <a:lnTo>
                        <a:pt x="12" y="113"/>
                      </a:lnTo>
                      <a:lnTo>
                        <a:pt x="8" y="116"/>
                      </a:lnTo>
                      <a:lnTo>
                        <a:pt x="5" y="119"/>
                      </a:lnTo>
                      <a:lnTo>
                        <a:pt x="2" y="123"/>
                      </a:lnTo>
                      <a:lnTo>
                        <a:pt x="1" y="127"/>
                      </a:lnTo>
                      <a:lnTo>
                        <a:pt x="1" y="130"/>
                      </a:lnTo>
                      <a:lnTo>
                        <a:pt x="0" y="133"/>
                      </a:lnTo>
                      <a:lnTo>
                        <a:pt x="0" y="134"/>
                      </a:lnTo>
                      <a:lnTo>
                        <a:pt x="1" y="135"/>
                      </a:lnTo>
                      <a:lnTo>
                        <a:pt x="1" y="137"/>
                      </a:lnTo>
                      <a:lnTo>
                        <a:pt x="2" y="137"/>
                      </a:lnTo>
                      <a:lnTo>
                        <a:pt x="4" y="137"/>
                      </a:lnTo>
                      <a:lnTo>
                        <a:pt x="5" y="135"/>
                      </a:lnTo>
                      <a:lnTo>
                        <a:pt x="6" y="135"/>
                      </a:lnTo>
                      <a:lnTo>
                        <a:pt x="6" y="134"/>
                      </a:lnTo>
                      <a:close/>
                    </a:path>
                  </a:pathLst>
                </a:custGeom>
                <a:solidFill>
                  <a:srgbClr val="FF21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19" name="Freeform 41"/>
                <p:cNvSpPr>
                  <a:spLocks/>
                </p:cNvSpPr>
                <p:nvPr/>
              </p:nvSpPr>
              <p:spPr bwMode="auto">
                <a:xfrm>
                  <a:off x="3446" y="3864"/>
                  <a:ext cx="68" cy="153"/>
                </a:xfrm>
                <a:custGeom>
                  <a:avLst/>
                  <a:gdLst>
                    <a:gd name="T0" fmla="*/ 13 w 68"/>
                    <a:gd name="T1" fmla="*/ 0 h 153"/>
                    <a:gd name="T2" fmla="*/ 17 w 68"/>
                    <a:gd name="T3" fmla="*/ 11 h 153"/>
                    <a:gd name="T4" fmla="*/ 24 w 68"/>
                    <a:gd name="T5" fmla="*/ 21 h 153"/>
                    <a:gd name="T6" fmla="*/ 31 w 68"/>
                    <a:gd name="T7" fmla="*/ 31 h 153"/>
                    <a:gd name="T8" fmla="*/ 37 w 68"/>
                    <a:gd name="T9" fmla="*/ 40 h 153"/>
                    <a:gd name="T10" fmla="*/ 44 w 68"/>
                    <a:gd name="T11" fmla="*/ 50 h 153"/>
                    <a:gd name="T12" fmla="*/ 52 w 68"/>
                    <a:gd name="T13" fmla="*/ 60 h 153"/>
                    <a:gd name="T14" fmla="*/ 59 w 68"/>
                    <a:gd name="T15" fmla="*/ 70 h 153"/>
                    <a:gd name="T16" fmla="*/ 64 w 68"/>
                    <a:gd name="T17" fmla="*/ 80 h 153"/>
                    <a:gd name="T18" fmla="*/ 68 w 68"/>
                    <a:gd name="T19" fmla="*/ 93 h 153"/>
                    <a:gd name="T20" fmla="*/ 67 w 68"/>
                    <a:gd name="T21" fmla="*/ 105 h 153"/>
                    <a:gd name="T22" fmla="*/ 62 w 68"/>
                    <a:gd name="T23" fmla="*/ 115 h 153"/>
                    <a:gd name="T24" fmla="*/ 55 w 68"/>
                    <a:gd name="T25" fmla="*/ 121 h 153"/>
                    <a:gd name="T26" fmla="*/ 48 w 68"/>
                    <a:gd name="T27" fmla="*/ 126 h 153"/>
                    <a:gd name="T28" fmla="*/ 41 w 68"/>
                    <a:gd name="T29" fmla="*/ 131 h 153"/>
                    <a:gd name="T30" fmla="*/ 36 w 68"/>
                    <a:gd name="T31" fmla="*/ 137 h 153"/>
                    <a:gd name="T32" fmla="*/ 31 w 68"/>
                    <a:gd name="T33" fmla="*/ 142 h 153"/>
                    <a:gd name="T34" fmla="*/ 25 w 68"/>
                    <a:gd name="T35" fmla="*/ 147 h 153"/>
                    <a:gd name="T36" fmla="*/ 18 w 68"/>
                    <a:gd name="T37" fmla="*/ 151 h 153"/>
                    <a:gd name="T38" fmla="*/ 13 w 68"/>
                    <a:gd name="T39" fmla="*/ 153 h 153"/>
                    <a:gd name="T40" fmla="*/ 5 w 68"/>
                    <a:gd name="T41" fmla="*/ 153 h 153"/>
                    <a:gd name="T42" fmla="*/ 9 w 68"/>
                    <a:gd name="T43" fmla="*/ 142 h 153"/>
                    <a:gd name="T44" fmla="*/ 16 w 68"/>
                    <a:gd name="T45" fmla="*/ 128 h 153"/>
                    <a:gd name="T46" fmla="*/ 23 w 68"/>
                    <a:gd name="T47" fmla="*/ 114 h 153"/>
                    <a:gd name="T48" fmla="*/ 25 w 68"/>
                    <a:gd name="T49" fmla="*/ 105 h 153"/>
                    <a:gd name="T50" fmla="*/ 21 w 68"/>
                    <a:gd name="T51" fmla="*/ 82 h 153"/>
                    <a:gd name="T52" fmla="*/ 14 w 68"/>
                    <a:gd name="T53" fmla="*/ 59 h 153"/>
                    <a:gd name="T54" fmla="*/ 5 w 68"/>
                    <a:gd name="T55" fmla="*/ 34 h 153"/>
                    <a:gd name="T56" fmla="*/ 0 w 68"/>
                    <a:gd name="T57" fmla="*/ 12 h 153"/>
                    <a:gd name="T58" fmla="*/ 1 w 68"/>
                    <a:gd name="T59" fmla="*/ 8 h 153"/>
                    <a:gd name="T60" fmla="*/ 5 w 68"/>
                    <a:gd name="T61" fmla="*/ 6 h 153"/>
                    <a:gd name="T62" fmla="*/ 9 w 68"/>
                    <a:gd name="T63" fmla="*/ 4 h 153"/>
                    <a:gd name="T64" fmla="*/ 13 w 68"/>
                    <a:gd name="T65" fmla="*/ 0 h 15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8"/>
                    <a:gd name="T100" fmla="*/ 0 h 153"/>
                    <a:gd name="T101" fmla="*/ 68 w 68"/>
                    <a:gd name="T102" fmla="*/ 153 h 15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8" h="153">
                      <a:moveTo>
                        <a:pt x="13" y="0"/>
                      </a:moveTo>
                      <a:lnTo>
                        <a:pt x="17" y="11"/>
                      </a:lnTo>
                      <a:lnTo>
                        <a:pt x="24" y="21"/>
                      </a:lnTo>
                      <a:lnTo>
                        <a:pt x="31" y="31"/>
                      </a:lnTo>
                      <a:lnTo>
                        <a:pt x="37" y="40"/>
                      </a:lnTo>
                      <a:lnTo>
                        <a:pt x="44" y="50"/>
                      </a:lnTo>
                      <a:lnTo>
                        <a:pt x="52" y="60"/>
                      </a:lnTo>
                      <a:lnTo>
                        <a:pt x="59" y="70"/>
                      </a:lnTo>
                      <a:lnTo>
                        <a:pt x="64" y="80"/>
                      </a:lnTo>
                      <a:lnTo>
                        <a:pt x="68" y="93"/>
                      </a:lnTo>
                      <a:lnTo>
                        <a:pt x="67" y="105"/>
                      </a:lnTo>
                      <a:lnTo>
                        <a:pt x="62" y="115"/>
                      </a:lnTo>
                      <a:lnTo>
                        <a:pt x="55" y="121"/>
                      </a:lnTo>
                      <a:lnTo>
                        <a:pt x="48" y="126"/>
                      </a:lnTo>
                      <a:lnTo>
                        <a:pt x="41" y="131"/>
                      </a:lnTo>
                      <a:lnTo>
                        <a:pt x="36" y="137"/>
                      </a:lnTo>
                      <a:lnTo>
                        <a:pt x="31" y="142"/>
                      </a:lnTo>
                      <a:lnTo>
                        <a:pt x="25" y="147"/>
                      </a:lnTo>
                      <a:lnTo>
                        <a:pt x="18" y="151"/>
                      </a:lnTo>
                      <a:lnTo>
                        <a:pt x="13" y="153"/>
                      </a:lnTo>
                      <a:lnTo>
                        <a:pt x="5" y="153"/>
                      </a:lnTo>
                      <a:lnTo>
                        <a:pt x="9" y="142"/>
                      </a:lnTo>
                      <a:lnTo>
                        <a:pt x="16" y="128"/>
                      </a:lnTo>
                      <a:lnTo>
                        <a:pt x="23" y="114"/>
                      </a:lnTo>
                      <a:lnTo>
                        <a:pt x="25" y="105"/>
                      </a:lnTo>
                      <a:lnTo>
                        <a:pt x="21" y="82"/>
                      </a:lnTo>
                      <a:lnTo>
                        <a:pt x="14" y="59"/>
                      </a:lnTo>
                      <a:lnTo>
                        <a:pt x="5" y="34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5" y="6"/>
                      </a:lnTo>
                      <a:lnTo>
                        <a:pt x="9" y="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2BF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20" name="Freeform 42"/>
                <p:cNvSpPr>
                  <a:spLocks/>
                </p:cNvSpPr>
                <p:nvPr/>
              </p:nvSpPr>
              <p:spPr bwMode="auto">
                <a:xfrm>
                  <a:off x="3766" y="3925"/>
                  <a:ext cx="75" cy="150"/>
                </a:xfrm>
                <a:custGeom>
                  <a:avLst/>
                  <a:gdLst>
                    <a:gd name="T0" fmla="*/ 39 w 75"/>
                    <a:gd name="T1" fmla="*/ 0 h 150"/>
                    <a:gd name="T2" fmla="*/ 46 w 75"/>
                    <a:gd name="T3" fmla="*/ 22 h 150"/>
                    <a:gd name="T4" fmla="*/ 55 w 75"/>
                    <a:gd name="T5" fmla="*/ 43 h 150"/>
                    <a:gd name="T6" fmla="*/ 66 w 75"/>
                    <a:gd name="T7" fmla="*/ 64 h 150"/>
                    <a:gd name="T8" fmla="*/ 74 w 75"/>
                    <a:gd name="T9" fmla="*/ 86 h 150"/>
                    <a:gd name="T10" fmla="*/ 75 w 75"/>
                    <a:gd name="T11" fmla="*/ 101 h 150"/>
                    <a:gd name="T12" fmla="*/ 71 w 75"/>
                    <a:gd name="T13" fmla="*/ 112 h 150"/>
                    <a:gd name="T14" fmla="*/ 65 w 75"/>
                    <a:gd name="T15" fmla="*/ 121 h 150"/>
                    <a:gd name="T16" fmla="*/ 57 w 75"/>
                    <a:gd name="T17" fmla="*/ 125 h 150"/>
                    <a:gd name="T18" fmla="*/ 49 w 75"/>
                    <a:gd name="T19" fmla="*/ 129 h 150"/>
                    <a:gd name="T20" fmla="*/ 42 w 75"/>
                    <a:gd name="T21" fmla="*/ 134 h 150"/>
                    <a:gd name="T22" fmla="*/ 34 w 75"/>
                    <a:gd name="T23" fmla="*/ 139 h 150"/>
                    <a:gd name="T24" fmla="*/ 28 w 75"/>
                    <a:gd name="T25" fmla="*/ 143 h 150"/>
                    <a:gd name="T26" fmla="*/ 22 w 75"/>
                    <a:gd name="T27" fmla="*/ 146 h 150"/>
                    <a:gd name="T28" fmla="*/ 15 w 75"/>
                    <a:gd name="T29" fmla="*/ 149 h 150"/>
                    <a:gd name="T30" fmla="*/ 8 w 75"/>
                    <a:gd name="T31" fmla="*/ 150 h 150"/>
                    <a:gd name="T32" fmla="*/ 0 w 75"/>
                    <a:gd name="T33" fmla="*/ 149 h 150"/>
                    <a:gd name="T34" fmla="*/ 8 w 75"/>
                    <a:gd name="T35" fmla="*/ 139 h 150"/>
                    <a:gd name="T36" fmla="*/ 18 w 75"/>
                    <a:gd name="T37" fmla="*/ 125 h 150"/>
                    <a:gd name="T38" fmla="*/ 26 w 75"/>
                    <a:gd name="T39" fmla="*/ 113 h 150"/>
                    <a:gd name="T40" fmla="*/ 30 w 75"/>
                    <a:gd name="T41" fmla="*/ 106 h 150"/>
                    <a:gd name="T42" fmla="*/ 31 w 75"/>
                    <a:gd name="T43" fmla="*/ 82 h 150"/>
                    <a:gd name="T44" fmla="*/ 28 w 75"/>
                    <a:gd name="T45" fmla="*/ 57 h 150"/>
                    <a:gd name="T46" fmla="*/ 24 w 75"/>
                    <a:gd name="T47" fmla="*/ 32 h 150"/>
                    <a:gd name="T48" fmla="*/ 23 w 75"/>
                    <a:gd name="T49" fmla="*/ 9 h 150"/>
                    <a:gd name="T50" fmla="*/ 24 w 75"/>
                    <a:gd name="T51" fmla="*/ 6 h 150"/>
                    <a:gd name="T52" fmla="*/ 30 w 75"/>
                    <a:gd name="T53" fmla="*/ 4 h 150"/>
                    <a:gd name="T54" fmla="*/ 34 w 75"/>
                    <a:gd name="T55" fmla="*/ 3 h 150"/>
                    <a:gd name="T56" fmla="*/ 39 w 75"/>
                    <a:gd name="T57" fmla="*/ 0 h 15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150"/>
                    <a:gd name="T89" fmla="*/ 75 w 75"/>
                    <a:gd name="T90" fmla="*/ 150 h 15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150">
                      <a:moveTo>
                        <a:pt x="39" y="0"/>
                      </a:moveTo>
                      <a:lnTo>
                        <a:pt x="46" y="22"/>
                      </a:lnTo>
                      <a:lnTo>
                        <a:pt x="55" y="43"/>
                      </a:lnTo>
                      <a:lnTo>
                        <a:pt x="66" y="64"/>
                      </a:lnTo>
                      <a:lnTo>
                        <a:pt x="74" y="86"/>
                      </a:lnTo>
                      <a:lnTo>
                        <a:pt x="75" y="101"/>
                      </a:lnTo>
                      <a:lnTo>
                        <a:pt x="71" y="112"/>
                      </a:lnTo>
                      <a:lnTo>
                        <a:pt x="65" y="121"/>
                      </a:lnTo>
                      <a:lnTo>
                        <a:pt x="57" y="125"/>
                      </a:lnTo>
                      <a:lnTo>
                        <a:pt x="49" y="129"/>
                      </a:lnTo>
                      <a:lnTo>
                        <a:pt x="42" y="134"/>
                      </a:lnTo>
                      <a:lnTo>
                        <a:pt x="34" y="139"/>
                      </a:lnTo>
                      <a:lnTo>
                        <a:pt x="28" y="143"/>
                      </a:lnTo>
                      <a:lnTo>
                        <a:pt x="22" y="146"/>
                      </a:lnTo>
                      <a:lnTo>
                        <a:pt x="15" y="149"/>
                      </a:lnTo>
                      <a:lnTo>
                        <a:pt x="8" y="150"/>
                      </a:lnTo>
                      <a:lnTo>
                        <a:pt x="0" y="149"/>
                      </a:lnTo>
                      <a:lnTo>
                        <a:pt x="8" y="139"/>
                      </a:lnTo>
                      <a:lnTo>
                        <a:pt x="18" y="125"/>
                      </a:lnTo>
                      <a:lnTo>
                        <a:pt x="26" y="113"/>
                      </a:lnTo>
                      <a:lnTo>
                        <a:pt x="30" y="106"/>
                      </a:lnTo>
                      <a:lnTo>
                        <a:pt x="31" y="82"/>
                      </a:lnTo>
                      <a:lnTo>
                        <a:pt x="28" y="57"/>
                      </a:lnTo>
                      <a:lnTo>
                        <a:pt x="24" y="32"/>
                      </a:lnTo>
                      <a:lnTo>
                        <a:pt x="23" y="9"/>
                      </a:lnTo>
                      <a:lnTo>
                        <a:pt x="24" y="6"/>
                      </a:lnTo>
                      <a:lnTo>
                        <a:pt x="30" y="4"/>
                      </a:lnTo>
                      <a:lnTo>
                        <a:pt x="34" y="3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E2BF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21" name="Freeform 43"/>
                <p:cNvSpPr>
                  <a:spLocks/>
                </p:cNvSpPr>
                <p:nvPr/>
              </p:nvSpPr>
              <p:spPr bwMode="auto">
                <a:xfrm>
                  <a:off x="3540" y="2824"/>
                  <a:ext cx="188" cy="335"/>
                </a:xfrm>
                <a:custGeom>
                  <a:avLst/>
                  <a:gdLst>
                    <a:gd name="T0" fmla="*/ 15 w 188"/>
                    <a:gd name="T1" fmla="*/ 238 h 335"/>
                    <a:gd name="T2" fmla="*/ 23 w 188"/>
                    <a:gd name="T3" fmla="*/ 217 h 335"/>
                    <a:gd name="T4" fmla="*/ 35 w 188"/>
                    <a:gd name="T5" fmla="*/ 199 h 335"/>
                    <a:gd name="T6" fmla="*/ 54 w 188"/>
                    <a:gd name="T7" fmla="*/ 186 h 335"/>
                    <a:gd name="T8" fmla="*/ 82 w 188"/>
                    <a:gd name="T9" fmla="*/ 176 h 335"/>
                    <a:gd name="T10" fmla="*/ 101 w 188"/>
                    <a:gd name="T11" fmla="*/ 167 h 335"/>
                    <a:gd name="T12" fmla="*/ 110 w 188"/>
                    <a:gd name="T13" fmla="*/ 156 h 335"/>
                    <a:gd name="T14" fmla="*/ 118 w 188"/>
                    <a:gd name="T15" fmla="*/ 136 h 335"/>
                    <a:gd name="T16" fmla="*/ 137 w 188"/>
                    <a:gd name="T17" fmla="*/ 103 h 335"/>
                    <a:gd name="T18" fmla="*/ 148 w 188"/>
                    <a:gd name="T19" fmla="*/ 71 h 335"/>
                    <a:gd name="T20" fmla="*/ 132 w 188"/>
                    <a:gd name="T21" fmla="*/ 44 h 335"/>
                    <a:gd name="T22" fmla="*/ 121 w 188"/>
                    <a:gd name="T23" fmla="*/ 39 h 335"/>
                    <a:gd name="T24" fmla="*/ 125 w 188"/>
                    <a:gd name="T25" fmla="*/ 26 h 335"/>
                    <a:gd name="T26" fmla="*/ 135 w 188"/>
                    <a:gd name="T27" fmla="*/ 15 h 335"/>
                    <a:gd name="T28" fmla="*/ 145 w 188"/>
                    <a:gd name="T29" fmla="*/ 5 h 335"/>
                    <a:gd name="T30" fmla="*/ 155 w 188"/>
                    <a:gd name="T31" fmla="*/ 0 h 335"/>
                    <a:gd name="T32" fmla="*/ 178 w 188"/>
                    <a:gd name="T33" fmla="*/ 9 h 335"/>
                    <a:gd name="T34" fmla="*/ 188 w 188"/>
                    <a:gd name="T35" fmla="*/ 21 h 335"/>
                    <a:gd name="T36" fmla="*/ 178 w 188"/>
                    <a:gd name="T37" fmla="*/ 55 h 335"/>
                    <a:gd name="T38" fmla="*/ 176 w 188"/>
                    <a:gd name="T39" fmla="*/ 100 h 335"/>
                    <a:gd name="T40" fmla="*/ 172 w 188"/>
                    <a:gd name="T41" fmla="*/ 130 h 335"/>
                    <a:gd name="T42" fmla="*/ 163 w 188"/>
                    <a:gd name="T43" fmla="*/ 156 h 335"/>
                    <a:gd name="T44" fmla="*/ 153 w 188"/>
                    <a:gd name="T45" fmla="*/ 174 h 335"/>
                    <a:gd name="T46" fmla="*/ 145 w 188"/>
                    <a:gd name="T47" fmla="*/ 190 h 335"/>
                    <a:gd name="T48" fmla="*/ 102 w 188"/>
                    <a:gd name="T49" fmla="*/ 222 h 335"/>
                    <a:gd name="T50" fmla="*/ 54 w 188"/>
                    <a:gd name="T51" fmla="*/ 273 h 335"/>
                    <a:gd name="T52" fmla="*/ 34 w 188"/>
                    <a:gd name="T53" fmla="*/ 309 h 335"/>
                    <a:gd name="T54" fmla="*/ 24 w 188"/>
                    <a:gd name="T55" fmla="*/ 325 h 335"/>
                    <a:gd name="T56" fmla="*/ 15 w 188"/>
                    <a:gd name="T57" fmla="*/ 323 h 335"/>
                    <a:gd name="T58" fmla="*/ 5 w 188"/>
                    <a:gd name="T59" fmla="*/ 332 h 335"/>
                    <a:gd name="T60" fmla="*/ 0 w 188"/>
                    <a:gd name="T61" fmla="*/ 322 h 335"/>
                    <a:gd name="T62" fmla="*/ 11 w 188"/>
                    <a:gd name="T63" fmla="*/ 268 h 3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88"/>
                    <a:gd name="T97" fmla="*/ 0 h 335"/>
                    <a:gd name="T98" fmla="*/ 188 w 188"/>
                    <a:gd name="T99" fmla="*/ 335 h 3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88" h="335">
                      <a:moveTo>
                        <a:pt x="12" y="248"/>
                      </a:moveTo>
                      <a:lnTo>
                        <a:pt x="15" y="238"/>
                      </a:lnTo>
                      <a:lnTo>
                        <a:pt x="19" y="228"/>
                      </a:lnTo>
                      <a:lnTo>
                        <a:pt x="23" y="217"/>
                      </a:lnTo>
                      <a:lnTo>
                        <a:pt x="28" y="208"/>
                      </a:lnTo>
                      <a:lnTo>
                        <a:pt x="35" y="199"/>
                      </a:lnTo>
                      <a:lnTo>
                        <a:pt x="43" y="192"/>
                      </a:lnTo>
                      <a:lnTo>
                        <a:pt x="54" y="186"/>
                      </a:lnTo>
                      <a:lnTo>
                        <a:pt x="65" y="181"/>
                      </a:lnTo>
                      <a:lnTo>
                        <a:pt x="82" y="176"/>
                      </a:lnTo>
                      <a:lnTo>
                        <a:pt x="93" y="171"/>
                      </a:lnTo>
                      <a:lnTo>
                        <a:pt x="101" y="167"/>
                      </a:lnTo>
                      <a:lnTo>
                        <a:pt x="108" y="162"/>
                      </a:lnTo>
                      <a:lnTo>
                        <a:pt x="110" y="156"/>
                      </a:lnTo>
                      <a:lnTo>
                        <a:pt x="114" y="147"/>
                      </a:lnTo>
                      <a:lnTo>
                        <a:pt x="118" y="136"/>
                      </a:lnTo>
                      <a:lnTo>
                        <a:pt x="125" y="122"/>
                      </a:lnTo>
                      <a:lnTo>
                        <a:pt x="137" y="103"/>
                      </a:lnTo>
                      <a:lnTo>
                        <a:pt x="145" y="87"/>
                      </a:lnTo>
                      <a:lnTo>
                        <a:pt x="148" y="71"/>
                      </a:lnTo>
                      <a:lnTo>
                        <a:pt x="141" y="53"/>
                      </a:lnTo>
                      <a:lnTo>
                        <a:pt x="132" y="44"/>
                      </a:lnTo>
                      <a:lnTo>
                        <a:pt x="125" y="42"/>
                      </a:lnTo>
                      <a:lnTo>
                        <a:pt x="121" y="39"/>
                      </a:lnTo>
                      <a:lnTo>
                        <a:pt x="118" y="31"/>
                      </a:lnTo>
                      <a:lnTo>
                        <a:pt x="125" y="26"/>
                      </a:lnTo>
                      <a:lnTo>
                        <a:pt x="130" y="21"/>
                      </a:lnTo>
                      <a:lnTo>
                        <a:pt x="135" y="15"/>
                      </a:lnTo>
                      <a:lnTo>
                        <a:pt x="140" y="9"/>
                      </a:lnTo>
                      <a:lnTo>
                        <a:pt x="145" y="5"/>
                      </a:lnTo>
                      <a:lnTo>
                        <a:pt x="149" y="1"/>
                      </a:lnTo>
                      <a:lnTo>
                        <a:pt x="155" y="0"/>
                      </a:lnTo>
                      <a:lnTo>
                        <a:pt x="161" y="1"/>
                      </a:lnTo>
                      <a:lnTo>
                        <a:pt x="178" y="9"/>
                      </a:lnTo>
                      <a:lnTo>
                        <a:pt x="187" y="14"/>
                      </a:lnTo>
                      <a:lnTo>
                        <a:pt x="188" y="21"/>
                      </a:lnTo>
                      <a:lnTo>
                        <a:pt x="183" y="33"/>
                      </a:lnTo>
                      <a:lnTo>
                        <a:pt x="178" y="55"/>
                      </a:lnTo>
                      <a:lnTo>
                        <a:pt x="175" y="77"/>
                      </a:lnTo>
                      <a:lnTo>
                        <a:pt x="176" y="100"/>
                      </a:lnTo>
                      <a:lnTo>
                        <a:pt x="175" y="118"/>
                      </a:lnTo>
                      <a:lnTo>
                        <a:pt x="172" y="130"/>
                      </a:lnTo>
                      <a:lnTo>
                        <a:pt x="168" y="143"/>
                      </a:lnTo>
                      <a:lnTo>
                        <a:pt x="163" y="156"/>
                      </a:lnTo>
                      <a:lnTo>
                        <a:pt x="157" y="170"/>
                      </a:lnTo>
                      <a:lnTo>
                        <a:pt x="153" y="174"/>
                      </a:lnTo>
                      <a:lnTo>
                        <a:pt x="149" y="182"/>
                      </a:lnTo>
                      <a:lnTo>
                        <a:pt x="145" y="190"/>
                      </a:lnTo>
                      <a:lnTo>
                        <a:pt x="140" y="195"/>
                      </a:lnTo>
                      <a:lnTo>
                        <a:pt x="102" y="222"/>
                      </a:lnTo>
                      <a:lnTo>
                        <a:pt x="74" y="248"/>
                      </a:lnTo>
                      <a:lnTo>
                        <a:pt x="54" y="273"/>
                      </a:lnTo>
                      <a:lnTo>
                        <a:pt x="42" y="292"/>
                      </a:lnTo>
                      <a:lnTo>
                        <a:pt x="34" y="309"/>
                      </a:lnTo>
                      <a:lnTo>
                        <a:pt x="28" y="321"/>
                      </a:lnTo>
                      <a:lnTo>
                        <a:pt x="24" y="325"/>
                      </a:lnTo>
                      <a:lnTo>
                        <a:pt x="19" y="323"/>
                      </a:lnTo>
                      <a:lnTo>
                        <a:pt x="15" y="323"/>
                      </a:lnTo>
                      <a:lnTo>
                        <a:pt x="11" y="327"/>
                      </a:lnTo>
                      <a:lnTo>
                        <a:pt x="5" y="332"/>
                      </a:lnTo>
                      <a:lnTo>
                        <a:pt x="1" y="335"/>
                      </a:lnTo>
                      <a:lnTo>
                        <a:pt x="0" y="322"/>
                      </a:lnTo>
                      <a:lnTo>
                        <a:pt x="5" y="295"/>
                      </a:lnTo>
                      <a:lnTo>
                        <a:pt x="11" y="268"/>
                      </a:lnTo>
                      <a:lnTo>
                        <a:pt x="12" y="248"/>
                      </a:lnTo>
                      <a:close/>
                    </a:path>
                  </a:pathLst>
                </a:custGeom>
                <a:solidFill>
                  <a:srgbClr val="E2BF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22" name="Freeform 44"/>
                <p:cNvSpPr>
                  <a:spLocks/>
                </p:cNvSpPr>
                <p:nvPr/>
              </p:nvSpPr>
              <p:spPr bwMode="auto">
                <a:xfrm>
                  <a:off x="2929" y="3100"/>
                  <a:ext cx="288" cy="138"/>
                </a:xfrm>
                <a:custGeom>
                  <a:avLst/>
                  <a:gdLst>
                    <a:gd name="T0" fmla="*/ 276 w 288"/>
                    <a:gd name="T1" fmla="*/ 73 h 138"/>
                    <a:gd name="T2" fmla="*/ 257 w 288"/>
                    <a:gd name="T3" fmla="*/ 76 h 138"/>
                    <a:gd name="T4" fmla="*/ 238 w 288"/>
                    <a:gd name="T5" fmla="*/ 76 h 138"/>
                    <a:gd name="T6" fmla="*/ 220 w 288"/>
                    <a:gd name="T7" fmla="*/ 74 h 138"/>
                    <a:gd name="T8" fmla="*/ 191 w 288"/>
                    <a:gd name="T9" fmla="*/ 58 h 138"/>
                    <a:gd name="T10" fmla="*/ 144 w 288"/>
                    <a:gd name="T11" fmla="*/ 32 h 138"/>
                    <a:gd name="T12" fmla="*/ 98 w 288"/>
                    <a:gd name="T13" fmla="*/ 9 h 138"/>
                    <a:gd name="T14" fmla="*/ 58 w 288"/>
                    <a:gd name="T15" fmla="*/ 0 h 138"/>
                    <a:gd name="T16" fmla="*/ 25 w 288"/>
                    <a:gd name="T17" fmla="*/ 11 h 138"/>
                    <a:gd name="T18" fmla="*/ 10 w 288"/>
                    <a:gd name="T19" fmla="*/ 22 h 138"/>
                    <a:gd name="T20" fmla="*/ 6 w 288"/>
                    <a:gd name="T21" fmla="*/ 30 h 138"/>
                    <a:gd name="T22" fmla="*/ 4 w 288"/>
                    <a:gd name="T23" fmla="*/ 40 h 138"/>
                    <a:gd name="T24" fmla="*/ 1 w 288"/>
                    <a:gd name="T25" fmla="*/ 46 h 138"/>
                    <a:gd name="T26" fmla="*/ 4 w 288"/>
                    <a:gd name="T27" fmla="*/ 54 h 138"/>
                    <a:gd name="T28" fmla="*/ 10 w 288"/>
                    <a:gd name="T29" fmla="*/ 63 h 138"/>
                    <a:gd name="T30" fmla="*/ 12 w 288"/>
                    <a:gd name="T31" fmla="*/ 60 h 138"/>
                    <a:gd name="T32" fmla="*/ 16 w 288"/>
                    <a:gd name="T33" fmla="*/ 62 h 138"/>
                    <a:gd name="T34" fmla="*/ 20 w 288"/>
                    <a:gd name="T35" fmla="*/ 65 h 138"/>
                    <a:gd name="T36" fmla="*/ 28 w 288"/>
                    <a:gd name="T37" fmla="*/ 70 h 138"/>
                    <a:gd name="T38" fmla="*/ 37 w 288"/>
                    <a:gd name="T39" fmla="*/ 65 h 138"/>
                    <a:gd name="T40" fmla="*/ 41 w 288"/>
                    <a:gd name="T41" fmla="*/ 57 h 138"/>
                    <a:gd name="T42" fmla="*/ 51 w 288"/>
                    <a:gd name="T43" fmla="*/ 52 h 138"/>
                    <a:gd name="T44" fmla="*/ 67 w 288"/>
                    <a:gd name="T45" fmla="*/ 45 h 138"/>
                    <a:gd name="T46" fmla="*/ 82 w 288"/>
                    <a:gd name="T47" fmla="*/ 40 h 138"/>
                    <a:gd name="T48" fmla="*/ 94 w 288"/>
                    <a:gd name="T49" fmla="*/ 41 h 138"/>
                    <a:gd name="T50" fmla="*/ 107 w 288"/>
                    <a:gd name="T51" fmla="*/ 47 h 138"/>
                    <a:gd name="T52" fmla="*/ 117 w 288"/>
                    <a:gd name="T53" fmla="*/ 57 h 138"/>
                    <a:gd name="T54" fmla="*/ 133 w 288"/>
                    <a:gd name="T55" fmla="*/ 78 h 138"/>
                    <a:gd name="T56" fmla="*/ 159 w 288"/>
                    <a:gd name="T57" fmla="*/ 94 h 138"/>
                    <a:gd name="T58" fmla="*/ 195 w 288"/>
                    <a:gd name="T59" fmla="*/ 111 h 138"/>
                    <a:gd name="T60" fmla="*/ 230 w 288"/>
                    <a:gd name="T61" fmla="*/ 126 h 138"/>
                    <a:gd name="T62" fmla="*/ 265 w 288"/>
                    <a:gd name="T63" fmla="*/ 135 h 138"/>
                    <a:gd name="T64" fmla="*/ 284 w 288"/>
                    <a:gd name="T65" fmla="*/ 127 h 138"/>
                    <a:gd name="T66" fmla="*/ 288 w 288"/>
                    <a:gd name="T67" fmla="*/ 94 h 138"/>
                    <a:gd name="T68" fmla="*/ 285 w 288"/>
                    <a:gd name="T69" fmla="*/ 72 h 13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88"/>
                    <a:gd name="T106" fmla="*/ 0 h 138"/>
                    <a:gd name="T107" fmla="*/ 288 w 288"/>
                    <a:gd name="T108" fmla="*/ 138 h 13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88" h="138">
                      <a:moveTo>
                        <a:pt x="285" y="72"/>
                      </a:moveTo>
                      <a:lnTo>
                        <a:pt x="276" y="73"/>
                      </a:lnTo>
                      <a:lnTo>
                        <a:pt x="266" y="75"/>
                      </a:lnTo>
                      <a:lnTo>
                        <a:pt x="257" y="76"/>
                      </a:lnTo>
                      <a:lnTo>
                        <a:pt x="247" y="76"/>
                      </a:lnTo>
                      <a:lnTo>
                        <a:pt x="238" y="76"/>
                      </a:lnTo>
                      <a:lnTo>
                        <a:pt x="230" y="75"/>
                      </a:lnTo>
                      <a:lnTo>
                        <a:pt x="220" y="74"/>
                      </a:lnTo>
                      <a:lnTo>
                        <a:pt x="212" y="70"/>
                      </a:lnTo>
                      <a:lnTo>
                        <a:pt x="191" y="58"/>
                      </a:lnTo>
                      <a:lnTo>
                        <a:pt x="167" y="46"/>
                      </a:lnTo>
                      <a:lnTo>
                        <a:pt x="144" y="32"/>
                      </a:lnTo>
                      <a:lnTo>
                        <a:pt x="121" y="19"/>
                      </a:lnTo>
                      <a:lnTo>
                        <a:pt x="98" y="9"/>
                      </a:lnTo>
                      <a:lnTo>
                        <a:pt x="76" y="3"/>
                      </a:lnTo>
                      <a:lnTo>
                        <a:pt x="58" y="0"/>
                      </a:lnTo>
                      <a:lnTo>
                        <a:pt x="39" y="5"/>
                      </a:lnTo>
                      <a:lnTo>
                        <a:pt x="25" y="11"/>
                      </a:lnTo>
                      <a:lnTo>
                        <a:pt x="16" y="18"/>
                      </a:lnTo>
                      <a:lnTo>
                        <a:pt x="10" y="22"/>
                      </a:lnTo>
                      <a:lnTo>
                        <a:pt x="8" y="26"/>
                      </a:lnTo>
                      <a:lnTo>
                        <a:pt x="6" y="30"/>
                      </a:lnTo>
                      <a:lnTo>
                        <a:pt x="5" y="35"/>
                      </a:lnTo>
                      <a:lnTo>
                        <a:pt x="4" y="40"/>
                      </a:lnTo>
                      <a:lnTo>
                        <a:pt x="0" y="46"/>
                      </a:lnTo>
                      <a:lnTo>
                        <a:pt x="1" y="46"/>
                      </a:lnTo>
                      <a:lnTo>
                        <a:pt x="2" y="48"/>
                      </a:lnTo>
                      <a:lnTo>
                        <a:pt x="4" y="54"/>
                      </a:lnTo>
                      <a:lnTo>
                        <a:pt x="6" y="60"/>
                      </a:lnTo>
                      <a:lnTo>
                        <a:pt x="10" y="63"/>
                      </a:lnTo>
                      <a:lnTo>
                        <a:pt x="12" y="62"/>
                      </a:lnTo>
                      <a:lnTo>
                        <a:pt x="12" y="60"/>
                      </a:lnTo>
                      <a:lnTo>
                        <a:pt x="13" y="60"/>
                      </a:lnTo>
                      <a:lnTo>
                        <a:pt x="16" y="62"/>
                      </a:lnTo>
                      <a:lnTo>
                        <a:pt x="18" y="64"/>
                      </a:lnTo>
                      <a:lnTo>
                        <a:pt x="20" y="65"/>
                      </a:lnTo>
                      <a:lnTo>
                        <a:pt x="23" y="68"/>
                      </a:lnTo>
                      <a:lnTo>
                        <a:pt x="28" y="70"/>
                      </a:lnTo>
                      <a:lnTo>
                        <a:pt x="33" y="69"/>
                      </a:lnTo>
                      <a:lnTo>
                        <a:pt x="37" y="65"/>
                      </a:lnTo>
                      <a:lnTo>
                        <a:pt x="39" y="64"/>
                      </a:lnTo>
                      <a:lnTo>
                        <a:pt x="41" y="57"/>
                      </a:lnTo>
                      <a:lnTo>
                        <a:pt x="45" y="54"/>
                      </a:lnTo>
                      <a:lnTo>
                        <a:pt x="51" y="52"/>
                      </a:lnTo>
                      <a:lnTo>
                        <a:pt x="58" y="48"/>
                      </a:lnTo>
                      <a:lnTo>
                        <a:pt x="67" y="45"/>
                      </a:lnTo>
                      <a:lnTo>
                        <a:pt x="74" y="41"/>
                      </a:lnTo>
                      <a:lnTo>
                        <a:pt x="82" y="40"/>
                      </a:lnTo>
                      <a:lnTo>
                        <a:pt x="88" y="40"/>
                      </a:lnTo>
                      <a:lnTo>
                        <a:pt x="94" y="41"/>
                      </a:lnTo>
                      <a:lnTo>
                        <a:pt x="101" y="43"/>
                      </a:lnTo>
                      <a:lnTo>
                        <a:pt x="107" y="47"/>
                      </a:lnTo>
                      <a:lnTo>
                        <a:pt x="114" y="52"/>
                      </a:lnTo>
                      <a:lnTo>
                        <a:pt x="117" y="57"/>
                      </a:lnTo>
                      <a:lnTo>
                        <a:pt x="124" y="68"/>
                      </a:lnTo>
                      <a:lnTo>
                        <a:pt x="133" y="78"/>
                      </a:lnTo>
                      <a:lnTo>
                        <a:pt x="141" y="85"/>
                      </a:lnTo>
                      <a:lnTo>
                        <a:pt x="159" y="94"/>
                      </a:lnTo>
                      <a:lnTo>
                        <a:pt x="177" y="102"/>
                      </a:lnTo>
                      <a:lnTo>
                        <a:pt x="195" y="111"/>
                      </a:lnTo>
                      <a:lnTo>
                        <a:pt x="212" y="118"/>
                      </a:lnTo>
                      <a:lnTo>
                        <a:pt x="230" y="126"/>
                      </a:lnTo>
                      <a:lnTo>
                        <a:pt x="247" y="132"/>
                      </a:lnTo>
                      <a:lnTo>
                        <a:pt x="265" y="135"/>
                      </a:lnTo>
                      <a:lnTo>
                        <a:pt x="284" y="138"/>
                      </a:lnTo>
                      <a:lnTo>
                        <a:pt x="284" y="127"/>
                      </a:lnTo>
                      <a:lnTo>
                        <a:pt x="286" y="110"/>
                      </a:lnTo>
                      <a:lnTo>
                        <a:pt x="288" y="94"/>
                      </a:lnTo>
                      <a:lnTo>
                        <a:pt x="288" y="83"/>
                      </a:lnTo>
                      <a:lnTo>
                        <a:pt x="285" y="72"/>
                      </a:lnTo>
                      <a:close/>
                    </a:path>
                  </a:pathLst>
                </a:custGeom>
                <a:solidFill>
                  <a:srgbClr val="E2BF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23" name="Freeform 45"/>
                <p:cNvSpPr>
                  <a:spLocks/>
                </p:cNvSpPr>
                <p:nvPr/>
              </p:nvSpPr>
              <p:spPr bwMode="auto">
                <a:xfrm>
                  <a:off x="3281" y="3510"/>
                  <a:ext cx="600" cy="495"/>
                </a:xfrm>
                <a:custGeom>
                  <a:avLst/>
                  <a:gdLst>
                    <a:gd name="T0" fmla="*/ 279 w 600"/>
                    <a:gd name="T1" fmla="*/ 27 h 495"/>
                    <a:gd name="T2" fmla="*/ 307 w 600"/>
                    <a:gd name="T3" fmla="*/ 75 h 495"/>
                    <a:gd name="T4" fmla="*/ 345 w 600"/>
                    <a:gd name="T5" fmla="*/ 118 h 495"/>
                    <a:gd name="T6" fmla="*/ 383 w 600"/>
                    <a:gd name="T7" fmla="*/ 159 h 495"/>
                    <a:gd name="T8" fmla="*/ 415 w 600"/>
                    <a:gd name="T9" fmla="*/ 205 h 495"/>
                    <a:gd name="T10" fmla="*/ 426 w 600"/>
                    <a:gd name="T11" fmla="*/ 265 h 495"/>
                    <a:gd name="T12" fmla="*/ 446 w 600"/>
                    <a:gd name="T13" fmla="*/ 313 h 495"/>
                    <a:gd name="T14" fmla="*/ 478 w 600"/>
                    <a:gd name="T15" fmla="*/ 342 h 495"/>
                    <a:gd name="T16" fmla="*/ 517 w 600"/>
                    <a:gd name="T17" fmla="*/ 364 h 495"/>
                    <a:gd name="T18" fmla="*/ 559 w 600"/>
                    <a:gd name="T19" fmla="*/ 382 h 495"/>
                    <a:gd name="T20" fmla="*/ 585 w 600"/>
                    <a:gd name="T21" fmla="*/ 399 h 495"/>
                    <a:gd name="T22" fmla="*/ 600 w 600"/>
                    <a:gd name="T23" fmla="*/ 410 h 495"/>
                    <a:gd name="T24" fmla="*/ 581 w 600"/>
                    <a:gd name="T25" fmla="*/ 429 h 495"/>
                    <a:gd name="T26" fmla="*/ 546 w 600"/>
                    <a:gd name="T27" fmla="*/ 453 h 495"/>
                    <a:gd name="T28" fmla="*/ 509 w 600"/>
                    <a:gd name="T29" fmla="*/ 474 h 495"/>
                    <a:gd name="T30" fmla="*/ 470 w 600"/>
                    <a:gd name="T31" fmla="*/ 490 h 495"/>
                    <a:gd name="T32" fmla="*/ 442 w 600"/>
                    <a:gd name="T33" fmla="*/ 469 h 495"/>
                    <a:gd name="T34" fmla="*/ 434 w 600"/>
                    <a:gd name="T35" fmla="*/ 418 h 495"/>
                    <a:gd name="T36" fmla="*/ 422 w 600"/>
                    <a:gd name="T37" fmla="*/ 377 h 495"/>
                    <a:gd name="T38" fmla="*/ 407 w 600"/>
                    <a:gd name="T39" fmla="*/ 348 h 495"/>
                    <a:gd name="T40" fmla="*/ 380 w 600"/>
                    <a:gd name="T41" fmla="*/ 321 h 495"/>
                    <a:gd name="T42" fmla="*/ 340 w 600"/>
                    <a:gd name="T43" fmla="*/ 300 h 495"/>
                    <a:gd name="T44" fmla="*/ 298 w 600"/>
                    <a:gd name="T45" fmla="*/ 281 h 495"/>
                    <a:gd name="T46" fmla="*/ 264 w 600"/>
                    <a:gd name="T47" fmla="*/ 254 h 495"/>
                    <a:gd name="T48" fmla="*/ 244 w 600"/>
                    <a:gd name="T49" fmla="*/ 202 h 495"/>
                    <a:gd name="T50" fmla="*/ 231 w 600"/>
                    <a:gd name="T51" fmla="*/ 139 h 495"/>
                    <a:gd name="T52" fmla="*/ 213 w 600"/>
                    <a:gd name="T53" fmla="*/ 111 h 495"/>
                    <a:gd name="T54" fmla="*/ 186 w 600"/>
                    <a:gd name="T55" fmla="*/ 126 h 495"/>
                    <a:gd name="T56" fmla="*/ 161 w 600"/>
                    <a:gd name="T57" fmla="*/ 145 h 495"/>
                    <a:gd name="T58" fmla="*/ 136 w 600"/>
                    <a:gd name="T59" fmla="*/ 165 h 495"/>
                    <a:gd name="T60" fmla="*/ 134 w 600"/>
                    <a:gd name="T61" fmla="*/ 202 h 495"/>
                    <a:gd name="T62" fmla="*/ 169 w 600"/>
                    <a:gd name="T63" fmla="*/ 250 h 495"/>
                    <a:gd name="T64" fmla="*/ 210 w 600"/>
                    <a:gd name="T65" fmla="*/ 292 h 495"/>
                    <a:gd name="T66" fmla="*/ 248 w 600"/>
                    <a:gd name="T67" fmla="*/ 338 h 495"/>
                    <a:gd name="T68" fmla="*/ 247 w 600"/>
                    <a:gd name="T69" fmla="*/ 367 h 495"/>
                    <a:gd name="T70" fmla="*/ 216 w 600"/>
                    <a:gd name="T71" fmla="*/ 373 h 495"/>
                    <a:gd name="T72" fmla="*/ 188 w 600"/>
                    <a:gd name="T73" fmla="*/ 385 h 495"/>
                    <a:gd name="T74" fmla="*/ 165 w 600"/>
                    <a:gd name="T75" fmla="*/ 403 h 495"/>
                    <a:gd name="T76" fmla="*/ 147 w 600"/>
                    <a:gd name="T77" fmla="*/ 412 h 495"/>
                    <a:gd name="T78" fmla="*/ 138 w 600"/>
                    <a:gd name="T79" fmla="*/ 397 h 495"/>
                    <a:gd name="T80" fmla="*/ 128 w 600"/>
                    <a:gd name="T81" fmla="*/ 380 h 495"/>
                    <a:gd name="T82" fmla="*/ 116 w 600"/>
                    <a:gd name="T83" fmla="*/ 364 h 495"/>
                    <a:gd name="T84" fmla="*/ 100 w 600"/>
                    <a:gd name="T85" fmla="*/ 356 h 495"/>
                    <a:gd name="T86" fmla="*/ 84 w 600"/>
                    <a:gd name="T87" fmla="*/ 351 h 495"/>
                    <a:gd name="T88" fmla="*/ 69 w 600"/>
                    <a:gd name="T89" fmla="*/ 346 h 495"/>
                    <a:gd name="T90" fmla="*/ 54 w 600"/>
                    <a:gd name="T91" fmla="*/ 340 h 495"/>
                    <a:gd name="T92" fmla="*/ 29 w 600"/>
                    <a:gd name="T93" fmla="*/ 307 h 495"/>
                    <a:gd name="T94" fmla="*/ 4 w 600"/>
                    <a:gd name="T95" fmla="*/ 245 h 495"/>
                    <a:gd name="T96" fmla="*/ 2 w 600"/>
                    <a:gd name="T97" fmla="*/ 178 h 495"/>
                    <a:gd name="T98" fmla="*/ 23 w 600"/>
                    <a:gd name="T99" fmla="*/ 114 h 495"/>
                    <a:gd name="T100" fmla="*/ 50 w 600"/>
                    <a:gd name="T101" fmla="*/ 75 h 495"/>
                    <a:gd name="T102" fmla="*/ 64 w 600"/>
                    <a:gd name="T103" fmla="*/ 46 h 495"/>
                    <a:gd name="T104" fmla="*/ 96 w 600"/>
                    <a:gd name="T105" fmla="*/ 31 h 495"/>
                    <a:gd name="T106" fmla="*/ 147 w 600"/>
                    <a:gd name="T107" fmla="*/ 25 h 495"/>
                    <a:gd name="T108" fmla="*/ 197 w 600"/>
                    <a:gd name="T109" fmla="*/ 20 h 495"/>
                    <a:gd name="T110" fmla="*/ 247 w 600"/>
                    <a:gd name="T111" fmla="*/ 10 h 49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00"/>
                    <a:gd name="T169" fmla="*/ 0 h 495"/>
                    <a:gd name="T170" fmla="*/ 600 w 600"/>
                    <a:gd name="T171" fmla="*/ 495 h 49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00" h="495">
                      <a:moveTo>
                        <a:pt x="272" y="0"/>
                      </a:moveTo>
                      <a:lnTo>
                        <a:pt x="279" y="27"/>
                      </a:lnTo>
                      <a:lnTo>
                        <a:pt x="291" y="52"/>
                      </a:lnTo>
                      <a:lnTo>
                        <a:pt x="307" y="75"/>
                      </a:lnTo>
                      <a:lnTo>
                        <a:pt x="325" y="97"/>
                      </a:lnTo>
                      <a:lnTo>
                        <a:pt x="345" y="118"/>
                      </a:lnTo>
                      <a:lnTo>
                        <a:pt x="364" y="139"/>
                      </a:lnTo>
                      <a:lnTo>
                        <a:pt x="383" y="159"/>
                      </a:lnTo>
                      <a:lnTo>
                        <a:pt x="400" y="180"/>
                      </a:lnTo>
                      <a:lnTo>
                        <a:pt x="415" y="205"/>
                      </a:lnTo>
                      <a:lnTo>
                        <a:pt x="422" y="235"/>
                      </a:lnTo>
                      <a:lnTo>
                        <a:pt x="426" y="265"/>
                      </a:lnTo>
                      <a:lnTo>
                        <a:pt x="435" y="296"/>
                      </a:lnTo>
                      <a:lnTo>
                        <a:pt x="446" y="313"/>
                      </a:lnTo>
                      <a:lnTo>
                        <a:pt x="461" y="329"/>
                      </a:lnTo>
                      <a:lnTo>
                        <a:pt x="478" y="342"/>
                      </a:lnTo>
                      <a:lnTo>
                        <a:pt x="497" y="353"/>
                      </a:lnTo>
                      <a:lnTo>
                        <a:pt x="517" y="364"/>
                      </a:lnTo>
                      <a:lnTo>
                        <a:pt x="539" y="372"/>
                      </a:lnTo>
                      <a:lnTo>
                        <a:pt x="559" y="382"/>
                      </a:lnTo>
                      <a:lnTo>
                        <a:pt x="578" y="393"/>
                      </a:lnTo>
                      <a:lnTo>
                        <a:pt x="585" y="399"/>
                      </a:lnTo>
                      <a:lnTo>
                        <a:pt x="594" y="405"/>
                      </a:lnTo>
                      <a:lnTo>
                        <a:pt x="600" y="410"/>
                      </a:lnTo>
                      <a:lnTo>
                        <a:pt x="598" y="415"/>
                      </a:lnTo>
                      <a:lnTo>
                        <a:pt x="581" y="429"/>
                      </a:lnTo>
                      <a:lnTo>
                        <a:pt x="564" y="442"/>
                      </a:lnTo>
                      <a:lnTo>
                        <a:pt x="546" y="453"/>
                      </a:lnTo>
                      <a:lnTo>
                        <a:pt x="528" y="464"/>
                      </a:lnTo>
                      <a:lnTo>
                        <a:pt x="509" y="474"/>
                      </a:lnTo>
                      <a:lnTo>
                        <a:pt x="489" y="483"/>
                      </a:lnTo>
                      <a:lnTo>
                        <a:pt x="470" y="490"/>
                      </a:lnTo>
                      <a:lnTo>
                        <a:pt x="450" y="495"/>
                      </a:lnTo>
                      <a:lnTo>
                        <a:pt x="442" y="469"/>
                      </a:lnTo>
                      <a:lnTo>
                        <a:pt x="438" y="443"/>
                      </a:lnTo>
                      <a:lnTo>
                        <a:pt x="434" y="418"/>
                      </a:lnTo>
                      <a:lnTo>
                        <a:pt x="429" y="392"/>
                      </a:lnTo>
                      <a:lnTo>
                        <a:pt x="422" y="377"/>
                      </a:lnTo>
                      <a:lnTo>
                        <a:pt x="415" y="361"/>
                      </a:lnTo>
                      <a:lnTo>
                        <a:pt x="407" y="348"/>
                      </a:lnTo>
                      <a:lnTo>
                        <a:pt x="398" y="335"/>
                      </a:lnTo>
                      <a:lnTo>
                        <a:pt x="380" y="321"/>
                      </a:lnTo>
                      <a:lnTo>
                        <a:pt x="361" y="310"/>
                      </a:lnTo>
                      <a:lnTo>
                        <a:pt x="340" y="300"/>
                      </a:lnTo>
                      <a:lnTo>
                        <a:pt x="318" y="291"/>
                      </a:lnTo>
                      <a:lnTo>
                        <a:pt x="298" y="281"/>
                      </a:lnTo>
                      <a:lnTo>
                        <a:pt x="279" y="269"/>
                      </a:lnTo>
                      <a:lnTo>
                        <a:pt x="264" y="254"/>
                      </a:lnTo>
                      <a:lnTo>
                        <a:pt x="253" y="234"/>
                      </a:lnTo>
                      <a:lnTo>
                        <a:pt x="244" y="202"/>
                      </a:lnTo>
                      <a:lnTo>
                        <a:pt x="237" y="170"/>
                      </a:lnTo>
                      <a:lnTo>
                        <a:pt x="231" y="139"/>
                      </a:lnTo>
                      <a:lnTo>
                        <a:pt x="228" y="106"/>
                      </a:lnTo>
                      <a:lnTo>
                        <a:pt x="213" y="111"/>
                      </a:lnTo>
                      <a:lnTo>
                        <a:pt x="198" y="117"/>
                      </a:lnTo>
                      <a:lnTo>
                        <a:pt x="186" y="126"/>
                      </a:lnTo>
                      <a:lnTo>
                        <a:pt x="173" y="134"/>
                      </a:lnTo>
                      <a:lnTo>
                        <a:pt x="161" y="145"/>
                      </a:lnTo>
                      <a:lnTo>
                        <a:pt x="148" y="155"/>
                      </a:lnTo>
                      <a:lnTo>
                        <a:pt x="136" y="165"/>
                      </a:lnTo>
                      <a:lnTo>
                        <a:pt x="123" y="175"/>
                      </a:lnTo>
                      <a:lnTo>
                        <a:pt x="134" y="202"/>
                      </a:lnTo>
                      <a:lnTo>
                        <a:pt x="150" y="226"/>
                      </a:lnTo>
                      <a:lnTo>
                        <a:pt x="169" y="250"/>
                      </a:lnTo>
                      <a:lnTo>
                        <a:pt x="189" y="272"/>
                      </a:lnTo>
                      <a:lnTo>
                        <a:pt x="210" y="292"/>
                      </a:lnTo>
                      <a:lnTo>
                        <a:pt x="231" y="315"/>
                      </a:lnTo>
                      <a:lnTo>
                        <a:pt x="248" y="338"/>
                      </a:lnTo>
                      <a:lnTo>
                        <a:pt x="263" y="364"/>
                      </a:lnTo>
                      <a:lnTo>
                        <a:pt x="247" y="367"/>
                      </a:lnTo>
                      <a:lnTo>
                        <a:pt x="232" y="370"/>
                      </a:lnTo>
                      <a:lnTo>
                        <a:pt x="216" y="373"/>
                      </a:lnTo>
                      <a:lnTo>
                        <a:pt x="201" y="378"/>
                      </a:lnTo>
                      <a:lnTo>
                        <a:pt x="188" y="385"/>
                      </a:lnTo>
                      <a:lnTo>
                        <a:pt x="175" y="392"/>
                      </a:lnTo>
                      <a:lnTo>
                        <a:pt x="165" y="403"/>
                      </a:lnTo>
                      <a:lnTo>
                        <a:pt x="155" y="418"/>
                      </a:lnTo>
                      <a:lnTo>
                        <a:pt x="147" y="412"/>
                      </a:lnTo>
                      <a:lnTo>
                        <a:pt x="142" y="405"/>
                      </a:lnTo>
                      <a:lnTo>
                        <a:pt x="138" y="397"/>
                      </a:lnTo>
                      <a:lnTo>
                        <a:pt x="134" y="388"/>
                      </a:lnTo>
                      <a:lnTo>
                        <a:pt x="128" y="380"/>
                      </a:lnTo>
                      <a:lnTo>
                        <a:pt x="123" y="371"/>
                      </a:lnTo>
                      <a:lnTo>
                        <a:pt x="116" y="364"/>
                      </a:lnTo>
                      <a:lnTo>
                        <a:pt x="107" y="359"/>
                      </a:lnTo>
                      <a:lnTo>
                        <a:pt x="100" y="356"/>
                      </a:lnTo>
                      <a:lnTo>
                        <a:pt x="92" y="354"/>
                      </a:lnTo>
                      <a:lnTo>
                        <a:pt x="84" y="351"/>
                      </a:lnTo>
                      <a:lnTo>
                        <a:pt x="76" y="349"/>
                      </a:lnTo>
                      <a:lnTo>
                        <a:pt x="69" y="346"/>
                      </a:lnTo>
                      <a:lnTo>
                        <a:pt x="61" y="344"/>
                      </a:lnTo>
                      <a:lnTo>
                        <a:pt x="54" y="340"/>
                      </a:lnTo>
                      <a:lnTo>
                        <a:pt x="49" y="335"/>
                      </a:lnTo>
                      <a:lnTo>
                        <a:pt x="29" y="307"/>
                      </a:lnTo>
                      <a:lnTo>
                        <a:pt x="14" y="277"/>
                      </a:lnTo>
                      <a:lnTo>
                        <a:pt x="4" y="245"/>
                      </a:lnTo>
                      <a:lnTo>
                        <a:pt x="0" y="211"/>
                      </a:lnTo>
                      <a:lnTo>
                        <a:pt x="2" y="178"/>
                      </a:lnTo>
                      <a:lnTo>
                        <a:pt x="10" y="146"/>
                      </a:lnTo>
                      <a:lnTo>
                        <a:pt x="23" y="114"/>
                      </a:lnTo>
                      <a:lnTo>
                        <a:pt x="42" y="84"/>
                      </a:lnTo>
                      <a:lnTo>
                        <a:pt x="50" y="75"/>
                      </a:lnTo>
                      <a:lnTo>
                        <a:pt x="57" y="60"/>
                      </a:lnTo>
                      <a:lnTo>
                        <a:pt x="64" y="46"/>
                      </a:lnTo>
                      <a:lnTo>
                        <a:pt x="70" y="37"/>
                      </a:lnTo>
                      <a:lnTo>
                        <a:pt x="96" y="31"/>
                      </a:lnTo>
                      <a:lnTo>
                        <a:pt x="122" y="27"/>
                      </a:lnTo>
                      <a:lnTo>
                        <a:pt x="147" y="25"/>
                      </a:lnTo>
                      <a:lnTo>
                        <a:pt x="173" y="22"/>
                      </a:lnTo>
                      <a:lnTo>
                        <a:pt x="197" y="20"/>
                      </a:lnTo>
                      <a:lnTo>
                        <a:pt x="223" y="16"/>
                      </a:lnTo>
                      <a:lnTo>
                        <a:pt x="247" y="10"/>
                      </a:lnTo>
                      <a:lnTo>
                        <a:pt x="272" y="0"/>
                      </a:lnTo>
                      <a:close/>
                    </a:path>
                  </a:pathLst>
                </a:custGeom>
                <a:solidFill>
                  <a:srgbClr val="B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24" name="Freeform 46"/>
                <p:cNvSpPr>
                  <a:spLocks/>
                </p:cNvSpPr>
                <p:nvPr/>
              </p:nvSpPr>
              <p:spPr bwMode="auto">
                <a:xfrm>
                  <a:off x="3187" y="3011"/>
                  <a:ext cx="443" cy="567"/>
                </a:xfrm>
                <a:custGeom>
                  <a:avLst/>
                  <a:gdLst>
                    <a:gd name="T0" fmla="*/ 273 w 443"/>
                    <a:gd name="T1" fmla="*/ 81 h 567"/>
                    <a:gd name="T2" fmla="*/ 339 w 443"/>
                    <a:gd name="T3" fmla="*/ 67 h 567"/>
                    <a:gd name="T4" fmla="*/ 358 w 443"/>
                    <a:gd name="T5" fmla="*/ 51 h 567"/>
                    <a:gd name="T6" fmla="*/ 376 w 443"/>
                    <a:gd name="T7" fmla="*/ 32 h 567"/>
                    <a:gd name="T8" fmla="*/ 388 w 443"/>
                    <a:gd name="T9" fmla="*/ 10 h 567"/>
                    <a:gd name="T10" fmla="*/ 395 w 443"/>
                    <a:gd name="T11" fmla="*/ 6 h 567"/>
                    <a:gd name="T12" fmla="*/ 407 w 443"/>
                    <a:gd name="T13" fmla="*/ 33 h 567"/>
                    <a:gd name="T14" fmla="*/ 413 w 443"/>
                    <a:gd name="T15" fmla="*/ 71 h 567"/>
                    <a:gd name="T16" fmla="*/ 405 w 443"/>
                    <a:gd name="T17" fmla="*/ 107 h 567"/>
                    <a:gd name="T18" fmla="*/ 387 w 443"/>
                    <a:gd name="T19" fmla="*/ 129 h 567"/>
                    <a:gd name="T20" fmla="*/ 365 w 443"/>
                    <a:gd name="T21" fmla="*/ 149 h 567"/>
                    <a:gd name="T22" fmla="*/ 342 w 443"/>
                    <a:gd name="T23" fmla="*/ 170 h 567"/>
                    <a:gd name="T24" fmla="*/ 315 w 443"/>
                    <a:gd name="T25" fmla="*/ 185 h 567"/>
                    <a:gd name="T26" fmla="*/ 300 w 443"/>
                    <a:gd name="T27" fmla="*/ 199 h 567"/>
                    <a:gd name="T28" fmla="*/ 299 w 443"/>
                    <a:gd name="T29" fmla="*/ 217 h 567"/>
                    <a:gd name="T30" fmla="*/ 317 w 443"/>
                    <a:gd name="T31" fmla="*/ 243 h 567"/>
                    <a:gd name="T32" fmla="*/ 337 w 443"/>
                    <a:gd name="T33" fmla="*/ 260 h 567"/>
                    <a:gd name="T34" fmla="*/ 357 w 443"/>
                    <a:gd name="T35" fmla="*/ 276 h 567"/>
                    <a:gd name="T36" fmla="*/ 373 w 443"/>
                    <a:gd name="T37" fmla="*/ 294 h 567"/>
                    <a:gd name="T38" fmla="*/ 396 w 443"/>
                    <a:gd name="T39" fmla="*/ 353 h 567"/>
                    <a:gd name="T40" fmla="*/ 408 w 443"/>
                    <a:gd name="T41" fmla="*/ 448 h 567"/>
                    <a:gd name="T42" fmla="*/ 415 w 443"/>
                    <a:gd name="T43" fmla="*/ 499 h 567"/>
                    <a:gd name="T44" fmla="*/ 438 w 443"/>
                    <a:gd name="T45" fmla="*/ 529 h 567"/>
                    <a:gd name="T46" fmla="*/ 427 w 443"/>
                    <a:gd name="T47" fmla="*/ 539 h 567"/>
                    <a:gd name="T48" fmla="*/ 392 w 443"/>
                    <a:gd name="T49" fmla="*/ 545 h 567"/>
                    <a:gd name="T50" fmla="*/ 352 w 443"/>
                    <a:gd name="T51" fmla="*/ 548 h 567"/>
                    <a:gd name="T52" fmla="*/ 308 w 443"/>
                    <a:gd name="T53" fmla="*/ 551 h 567"/>
                    <a:gd name="T54" fmla="*/ 265 w 443"/>
                    <a:gd name="T55" fmla="*/ 553 h 567"/>
                    <a:gd name="T56" fmla="*/ 222 w 443"/>
                    <a:gd name="T57" fmla="*/ 555 h 567"/>
                    <a:gd name="T58" fmla="*/ 182 w 443"/>
                    <a:gd name="T59" fmla="*/ 558 h 567"/>
                    <a:gd name="T60" fmla="*/ 147 w 443"/>
                    <a:gd name="T61" fmla="*/ 563 h 567"/>
                    <a:gd name="T62" fmla="*/ 132 w 443"/>
                    <a:gd name="T63" fmla="*/ 551 h 567"/>
                    <a:gd name="T64" fmla="*/ 144 w 443"/>
                    <a:gd name="T65" fmla="*/ 520 h 567"/>
                    <a:gd name="T66" fmla="*/ 162 w 443"/>
                    <a:gd name="T67" fmla="*/ 488 h 567"/>
                    <a:gd name="T68" fmla="*/ 174 w 443"/>
                    <a:gd name="T69" fmla="*/ 458 h 567"/>
                    <a:gd name="T70" fmla="*/ 174 w 443"/>
                    <a:gd name="T71" fmla="*/ 411 h 567"/>
                    <a:gd name="T72" fmla="*/ 163 w 443"/>
                    <a:gd name="T73" fmla="*/ 354 h 567"/>
                    <a:gd name="T74" fmla="*/ 146 w 443"/>
                    <a:gd name="T75" fmla="*/ 314 h 567"/>
                    <a:gd name="T76" fmla="*/ 136 w 443"/>
                    <a:gd name="T77" fmla="*/ 285 h 567"/>
                    <a:gd name="T78" fmla="*/ 124 w 443"/>
                    <a:gd name="T79" fmla="*/ 256 h 567"/>
                    <a:gd name="T80" fmla="*/ 111 w 443"/>
                    <a:gd name="T81" fmla="*/ 231 h 567"/>
                    <a:gd name="T82" fmla="*/ 93 w 443"/>
                    <a:gd name="T83" fmla="*/ 212 h 567"/>
                    <a:gd name="T84" fmla="*/ 71 w 443"/>
                    <a:gd name="T85" fmla="*/ 210 h 567"/>
                    <a:gd name="T86" fmla="*/ 49 w 443"/>
                    <a:gd name="T87" fmla="*/ 217 h 567"/>
                    <a:gd name="T88" fmla="*/ 26 w 443"/>
                    <a:gd name="T89" fmla="*/ 232 h 567"/>
                    <a:gd name="T90" fmla="*/ 12 w 443"/>
                    <a:gd name="T91" fmla="*/ 216 h 567"/>
                    <a:gd name="T92" fmla="*/ 4 w 443"/>
                    <a:gd name="T93" fmla="*/ 167 h 567"/>
                    <a:gd name="T94" fmla="*/ 19 w 443"/>
                    <a:gd name="T95" fmla="*/ 141 h 567"/>
                    <a:gd name="T96" fmla="*/ 57 w 443"/>
                    <a:gd name="T97" fmla="*/ 136 h 567"/>
                    <a:gd name="T98" fmla="*/ 93 w 443"/>
                    <a:gd name="T99" fmla="*/ 129 h 567"/>
                    <a:gd name="T100" fmla="*/ 127 w 443"/>
                    <a:gd name="T101" fmla="*/ 118 h 567"/>
                    <a:gd name="T102" fmla="*/ 140 w 443"/>
                    <a:gd name="T103" fmla="*/ 110 h 567"/>
                    <a:gd name="T104" fmla="*/ 147 w 443"/>
                    <a:gd name="T105" fmla="*/ 94 h 567"/>
                    <a:gd name="T106" fmla="*/ 213 w 443"/>
                    <a:gd name="T107" fmla="*/ 75 h 56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443"/>
                    <a:gd name="T163" fmla="*/ 0 h 567"/>
                    <a:gd name="T164" fmla="*/ 443 w 443"/>
                    <a:gd name="T165" fmla="*/ 567 h 56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443" h="567">
                      <a:moveTo>
                        <a:pt x="213" y="75"/>
                      </a:moveTo>
                      <a:lnTo>
                        <a:pt x="273" y="81"/>
                      </a:lnTo>
                      <a:lnTo>
                        <a:pt x="333" y="73"/>
                      </a:lnTo>
                      <a:lnTo>
                        <a:pt x="339" y="67"/>
                      </a:lnTo>
                      <a:lnTo>
                        <a:pt x="347" y="60"/>
                      </a:lnTo>
                      <a:lnTo>
                        <a:pt x="358" y="51"/>
                      </a:lnTo>
                      <a:lnTo>
                        <a:pt x="368" y="41"/>
                      </a:lnTo>
                      <a:lnTo>
                        <a:pt x="376" y="32"/>
                      </a:lnTo>
                      <a:lnTo>
                        <a:pt x="382" y="21"/>
                      </a:lnTo>
                      <a:lnTo>
                        <a:pt x="388" y="10"/>
                      </a:lnTo>
                      <a:lnTo>
                        <a:pt x="388" y="0"/>
                      </a:lnTo>
                      <a:lnTo>
                        <a:pt x="395" y="6"/>
                      </a:lnTo>
                      <a:lnTo>
                        <a:pt x="401" y="17"/>
                      </a:lnTo>
                      <a:lnTo>
                        <a:pt x="407" y="33"/>
                      </a:lnTo>
                      <a:lnTo>
                        <a:pt x="411" y="51"/>
                      </a:lnTo>
                      <a:lnTo>
                        <a:pt x="413" y="71"/>
                      </a:lnTo>
                      <a:lnTo>
                        <a:pt x="411" y="89"/>
                      </a:lnTo>
                      <a:lnTo>
                        <a:pt x="405" y="107"/>
                      </a:lnTo>
                      <a:lnTo>
                        <a:pt x="396" y="120"/>
                      </a:lnTo>
                      <a:lnTo>
                        <a:pt x="387" y="129"/>
                      </a:lnTo>
                      <a:lnTo>
                        <a:pt x="376" y="138"/>
                      </a:lnTo>
                      <a:lnTo>
                        <a:pt x="365" y="149"/>
                      </a:lnTo>
                      <a:lnTo>
                        <a:pt x="354" y="161"/>
                      </a:lnTo>
                      <a:lnTo>
                        <a:pt x="342" y="170"/>
                      </a:lnTo>
                      <a:lnTo>
                        <a:pt x="329" y="179"/>
                      </a:lnTo>
                      <a:lnTo>
                        <a:pt x="315" y="185"/>
                      </a:lnTo>
                      <a:lnTo>
                        <a:pt x="302" y="189"/>
                      </a:lnTo>
                      <a:lnTo>
                        <a:pt x="300" y="199"/>
                      </a:lnTo>
                      <a:lnTo>
                        <a:pt x="298" y="206"/>
                      </a:lnTo>
                      <a:lnTo>
                        <a:pt x="299" y="217"/>
                      </a:lnTo>
                      <a:lnTo>
                        <a:pt x="308" y="233"/>
                      </a:lnTo>
                      <a:lnTo>
                        <a:pt x="317" y="243"/>
                      </a:lnTo>
                      <a:lnTo>
                        <a:pt x="326" y="251"/>
                      </a:lnTo>
                      <a:lnTo>
                        <a:pt x="337" y="260"/>
                      </a:lnTo>
                      <a:lnTo>
                        <a:pt x="346" y="269"/>
                      </a:lnTo>
                      <a:lnTo>
                        <a:pt x="357" y="276"/>
                      </a:lnTo>
                      <a:lnTo>
                        <a:pt x="365" y="285"/>
                      </a:lnTo>
                      <a:lnTo>
                        <a:pt x="373" y="294"/>
                      </a:lnTo>
                      <a:lnTo>
                        <a:pt x="380" y="304"/>
                      </a:lnTo>
                      <a:lnTo>
                        <a:pt x="396" y="353"/>
                      </a:lnTo>
                      <a:lnTo>
                        <a:pt x="404" y="404"/>
                      </a:lnTo>
                      <a:lnTo>
                        <a:pt x="408" y="448"/>
                      </a:lnTo>
                      <a:lnTo>
                        <a:pt x="409" y="478"/>
                      </a:lnTo>
                      <a:lnTo>
                        <a:pt x="415" y="499"/>
                      </a:lnTo>
                      <a:lnTo>
                        <a:pt x="427" y="517"/>
                      </a:lnTo>
                      <a:lnTo>
                        <a:pt x="438" y="529"/>
                      </a:lnTo>
                      <a:lnTo>
                        <a:pt x="443" y="534"/>
                      </a:lnTo>
                      <a:lnTo>
                        <a:pt x="427" y="539"/>
                      </a:lnTo>
                      <a:lnTo>
                        <a:pt x="411" y="541"/>
                      </a:lnTo>
                      <a:lnTo>
                        <a:pt x="392" y="545"/>
                      </a:lnTo>
                      <a:lnTo>
                        <a:pt x="372" y="547"/>
                      </a:lnTo>
                      <a:lnTo>
                        <a:pt x="352" y="548"/>
                      </a:lnTo>
                      <a:lnTo>
                        <a:pt x="330" y="550"/>
                      </a:lnTo>
                      <a:lnTo>
                        <a:pt x="308" y="551"/>
                      </a:lnTo>
                      <a:lnTo>
                        <a:pt x="287" y="552"/>
                      </a:lnTo>
                      <a:lnTo>
                        <a:pt x="265" y="553"/>
                      </a:lnTo>
                      <a:lnTo>
                        <a:pt x="244" y="555"/>
                      </a:lnTo>
                      <a:lnTo>
                        <a:pt x="222" y="555"/>
                      </a:lnTo>
                      <a:lnTo>
                        <a:pt x="202" y="557"/>
                      </a:lnTo>
                      <a:lnTo>
                        <a:pt x="182" y="558"/>
                      </a:lnTo>
                      <a:lnTo>
                        <a:pt x="163" y="561"/>
                      </a:lnTo>
                      <a:lnTo>
                        <a:pt x="147" y="563"/>
                      </a:lnTo>
                      <a:lnTo>
                        <a:pt x="131" y="567"/>
                      </a:lnTo>
                      <a:lnTo>
                        <a:pt x="132" y="551"/>
                      </a:lnTo>
                      <a:lnTo>
                        <a:pt x="137" y="536"/>
                      </a:lnTo>
                      <a:lnTo>
                        <a:pt x="144" y="520"/>
                      </a:lnTo>
                      <a:lnTo>
                        <a:pt x="154" y="504"/>
                      </a:lnTo>
                      <a:lnTo>
                        <a:pt x="162" y="488"/>
                      </a:lnTo>
                      <a:lnTo>
                        <a:pt x="168" y="472"/>
                      </a:lnTo>
                      <a:lnTo>
                        <a:pt x="174" y="458"/>
                      </a:lnTo>
                      <a:lnTo>
                        <a:pt x="175" y="442"/>
                      </a:lnTo>
                      <a:lnTo>
                        <a:pt x="174" y="411"/>
                      </a:lnTo>
                      <a:lnTo>
                        <a:pt x="170" y="383"/>
                      </a:lnTo>
                      <a:lnTo>
                        <a:pt x="163" y="354"/>
                      </a:lnTo>
                      <a:lnTo>
                        <a:pt x="152" y="329"/>
                      </a:lnTo>
                      <a:lnTo>
                        <a:pt x="146" y="314"/>
                      </a:lnTo>
                      <a:lnTo>
                        <a:pt x="140" y="299"/>
                      </a:lnTo>
                      <a:lnTo>
                        <a:pt x="136" y="285"/>
                      </a:lnTo>
                      <a:lnTo>
                        <a:pt x="131" y="270"/>
                      </a:lnTo>
                      <a:lnTo>
                        <a:pt x="124" y="256"/>
                      </a:lnTo>
                      <a:lnTo>
                        <a:pt x="119" y="243"/>
                      </a:lnTo>
                      <a:lnTo>
                        <a:pt x="111" y="231"/>
                      </a:lnTo>
                      <a:lnTo>
                        <a:pt x="101" y="219"/>
                      </a:lnTo>
                      <a:lnTo>
                        <a:pt x="93" y="212"/>
                      </a:lnTo>
                      <a:lnTo>
                        <a:pt x="82" y="210"/>
                      </a:lnTo>
                      <a:lnTo>
                        <a:pt x="71" y="210"/>
                      </a:lnTo>
                      <a:lnTo>
                        <a:pt x="61" y="212"/>
                      </a:lnTo>
                      <a:lnTo>
                        <a:pt x="49" y="217"/>
                      </a:lnTo>
                      <a:lnTo>
                        <a:pt x="36" y="224"/>
                      </a:lnTo>
                      <a:lnTo>
                        <a:pt x="26" y="232"/>
                      </a:lnTo>
                      <a:lnTo>
                        <a:pt x="16" y="240"/>
                      </a:lnTo>
                      <a:lnTo>
                        <a:pt x="12" y="216"/>
                      </a:lnTo>
                      <a:lnTo>
                        <a:pt x="8" y="191"/>
                      </a:lnTo>
                      <a:lnTo>
                        <a:pt x="4" y="167"/>
                      </a:lnTo>
                      <a:lnTo>
                        <a:pt x="0" y="142"/>
                      </a:lnTo>
                      <a:lnTo>
                        <a:pt x="19" y="141"/>
                      </a:lnTo>
                      <a:lnTo>
                        <a:pt x="39" y="138"/>
                      </a:lnTo>
                      <a:lnTo>
                        <a:pt x="57" y="136"/>
                      </a:lnTo>
                      <a:lnTo>
                        <a:pt x="76" y="132"/>
                      </a:lnTo>
                      <a:lnTo>
                        <a:pt x="93" y="129"/>
                      </a:lnTo>
                      <a:lnTo>
                        <a:pt x="109" y="124"/>
                      </a:lnTo>
                      <a:lnTo>
                        <a:pt x="127" y="118"/>
                      </a:lnTo>
                      <a:lnTo>
                        <a:pt x="143" y="111"/>
                      </a:lnTo>
                      <a:lnTo>
                        <a:pt x="140" y="110"/>
                      </a:lnTo>
                      <a:lnTo>
                        <a:pt x="143" y="102"/>
                      </a:lnTo>
                      <a:lnTo>
                        <a:pt x="147" y="94"/>
                      </a:lnTo>
                      <a:lnTo>
                        <a:pt x="151" y="89"/>
                      </a:lnTo>
                      <a:lnTo>
                        <a:pt x="213" y="75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25" name="Freeform 47"/>
                <p:cNvSpPr>
                  <a:spLocks/>
                </p:cNvSpPr>
                <p:nvPr/>
              </p:nvSpPr>
              <p:spPr bwMode="auto">
                <a:xfrm>
                  <a:off x="3221" y="2892"/>
                  <a:ext cx="163" cy="191"/>
                </a:xfrm>
                <a:custGeom>
                  <a:avLst/>
                  <a:gdLst>
                    <a:gd name="T0" fmla="*/ 68 w 163"/>
                    <a:gd name="T1" fmla="*/ 2 h 191"/>
                    <a:gd name="T2" fmla="*/ 77 w 163"/>
                    <a:gd name="T3" fmla="*/ 3 h 191"/>
                    <a:gd name="T4" fmla="*/ 85 w 163"/>
                    <a:gd name="T5" fmla="*/ 6 h 191"/>
                    <a:gd name="T6" fmla="*/ 93 w 163"/>
                    <a:gd name="T7" fmla="*/ 7 h 191"/>
                    <a:gd name="T8" fmla="*/ 101 w 163"/>
                    <a:gd name="T9" fmla="*/ 9 h 191"/>
                    <a:gd name="T10" fmla="*/ 109 w 163"/>
                    <a:gd name="T11" fmla="*/ 12 h 191"/>
                    <a:gd name="T12" fmla="*/ 116 w 163"/>
                    <a:gd name="T13" fmla="*/ 16 h 191"/>
                    <a:gd name="T14" fmla="*/ 122 w 163"/>
                    <a:gd name="T15" fmla="*/ 19 h 191"/>
                    <a:gd name="T16" fmla="*/ 128 w 163"/>
                    <a:gd name="T17" fmla="*/ 24 h 191"/>
                    <a:gd name="T18" fmla="*/ 137 w 163"/>
                    <a:gd name="T19" fmla="*/ 39 h 191"/>
                    <a:gd name="T20" fmla="*/ 147 w 163"/>
                    <a:gd name="T21" fmla="*/ 54 h 191"/>
                    <a:gd name="T22" fmla="*/ 153 w 163"/>
                    <a:gd name="T23" fmla="*/ 70 h 191"/>
                    <a:gd name="T24" fmla="*/ 159 w 163"/>
                    <a:gd name="T25" fmla="*/ 87 h 191"/>
                    <a:gd name="T26" fmla="*/ 161 w 163"/>
                    <a:gd name="T27" fmla="*/ 104 h 191"/>
                    <a:gd name="T28" fmla="*/ 163 w 163"/>
                    <a:gd name="T29" fmla="*/ 121 h 191"/>
                    <a:gd name="T30" fmla="*/ 163 w 163"/>
                    <a:gd name="T31" fmla="*/ 140 h 191"/>
                    <a:gd name="T32" fmla="*/ 160 w 163"/>
                    <a:gd name="T33" fmla="*/ 157 h 191"/>
                    <a:gd name="T34" fmla="*/ 153 w 163"/>
                    <a:gd name="T35" fmla="*/ 172 h 191"/>
                    <a:gd name="T36" fmla="*/ 141 w 163"/>
                    <a:gd name="T37" fmla="*/ 183 h 191"/>
                    <a:gd name="T38" fmla="*/ 125 w 163"/>
                    <a:gd name="T39" fmla="*/ 189 h 191"/>
                    <a:gd name="T40" fmla="*/ 105 w 163"/>
                    <a:gd name="T41" fmla="*/ 191 h 191"/>
                    <a:gd name="T42" fmla="*/ 85 w 163"/>
                    <a:gd name="T43" fmla="*/ 190 h 191"/>
                    <a:gd name="T44" fmla="*/ 66 w 163"/>
                    <a:gd name="T45" fmla="*/ 184 h 191"/>
                    <a:gd name="T46" fmla="*/ 48 w 163"/>
                    <a:gd name="T47" fmla="*/ 175 h 191"/>
                    <a:gd name="T48" fmla="*/ 33 w 163"/>
                    <a:gd name="T49" fmla="*/ 163 h 191"/>
                    <a:gd name="T50" fmla="*/ 13 w 163"/>
                    <a:gd name="T51" fmla="*/ 132 h 191"/>
                    <a:gd name="T52" fmla="*/ 2 w 163"/>
                    <a:gd name="T53" fmla="*/ 99 h 191"/>
                    <a:gd name="T54" fmla="*/ 0 w 163"/>
                    <a:gd name="T55" fmla="*/ 65 h 191"/>
                    <a:gd name="T56" fmla="*/ 1 w 163"/>
                    <a:gd name="T57" fmla="*/ 30 h 191"/>
                    <a:gd name="T58" fmla="*/ 2 w 163"/>
                    <a:gd name="T59" fmla="*/ 25 h 191"/>
                    <a:gd name="T60" fmla="*/ 5 w 163"/>
                    <a:gd name="T61" fmla="*/ 18 h 191"/>
                    <a:gd name="T62" fmla="*/ 11 w 163"/>
                    <a:gd name="T63" fmla="*/ 12 h 191"/>
                    <a:gd name="T64" fmla="*/ 15 w 163"/>
                    <a:gd name="T65" fmla="*/ 8 h 191"/>
                    <a:gd name="T66" fmla="*/ 20 w 163"/>
                    <a:gd name="T67" fmla="*/ 5 h 191"/>
                    <a:gd name="T68" fmla="*/ 27 w 163"/>
                    <a:gd name="T69" fmla="*/ 2 h 191"/>
                    <a:gd name="T70" fmla="*/ 33 w 163"/>
                    <a:gd name="T71" fmla="*/ 1 h 191"/>
                    <a:gd name="T72" fmla="*/ 42 w 163"/>
                    <a:gd name="T73" fmla="*/ 0 h 191"/>
                    <a:gd name="T74" fmla="*/ 48 w 163"/>
                    <a:gd name="T75" fmla="*/ 0 h 191"/>
                    <a:gd name="T76" fmla="*/ 55 w 163"/>
                    <a:gd name="T77" fmla="*/ 0 h 191"/>
                    <a:gd name="T78" fmla="*/ 62 w 163"/>
                    <a:gd name="T79" fmla="*/ 1 h 191"/>
                    <a:gd name="T80" fmla="*/ 68 w 163"/>
                    <a:gd name="T81" fmla="*/ 2 h 19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63"/>
                    <a:gd name="T124" fmla="*/ 0 h 191"/>
                    <a:gd name="T125" fmla="*/ 163 w 163"/>
                    <a:gd name="T126" fmla="*/ 191 h 19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63" h="191">
                      <a:moveTo>
                        <a:pt x="68" y="2"/>
                      </a:moveTo>
                      <a:lnTo>
                        <a:pt x="77" y="3"/>
                      </a:lnTo>
                      <a:lnTo>
                        <a:pt x="85" y="6"/>
                      </a:lnTo>
                      <a:lnTo>
                        <a:pt x="93" y="7"/>
                      </a:lnTo>
                      <a:lnTo>
                        <a:pt x="101" y="9"/>
                      </a:lnTo>
                      <a:lnTo>
                        <a:pt x="109" y="12"/>
                      </a:lnTo>
                      <a:lnTo>
                        <a:pt x="116" y="16"/>
                      </a:lnTo>
                      <a:lnTo>
                        <a:pt x="122" y="19"/>
                      </a:lnTo>
                      <a:lnTo>
                        <a:pt x="128" y="24"/>
                      </a:lnTo>
                      <a:lnTo>
                        <a:pt x="137" y="39"/>
                      </a:lnTo>
                      <a:lnTo>
                        <a:pt x="147" y="54"/>
                      </a:lnTo>
                      <a:lnTo>
                        <a:pt x="153" y="70"/>
                      </a:lnTo>
                      <a:lnTo>
                        <a:pt x="159" y="87"/>
                      </a:lnTo>
                      <a:lnTo>
                        <a:pt x="161" y="104"/>
                      </a:lnTo>
                      <a:lnTo>
                        <a:pt x="163" y="121"/>
                      </a:lnTo>
                      <a:lnTo>
                        <a:pt x="163" y="140"/>
                      </a:lnTo>
                      <a:lnTo>
                        <a:pt x="160" y="157"/>
                      </a:lnTo>
                      <a:lnTo>
                        <a:pt x="153" y="172"/>
                      </a:lnTo>
                      <a:lnTo>
                        <a:pt x="141" y="183"/>
                      </a:lnTo>
                      <a:lnTo>
                        <a:pt x="125" y="189"/>
                      </a:lnTo>
                      <a:lnTo>
                        <a:pt x="105" y="191"/>
                      </a:lnTo>
                      <a:lnTo>
                        <a:pt x="85" y="190"/>
                      </a:lnTo>
                      <a:lnTo>
                        <a:pt x="66" y="184"/>
                      </a:lnTo>
                      <a:lnTo>
                        <a:pt x="48" y="175"/>
                      </a:lnTo>
                      <a:lnTo>
                        <a:pt x="33" y="163"/>
                      </a:lnTo>
                      <a:lnTo>
                        <a:pt x="13" y="132"/>
                      </a:lnTo>
                      <a:lnTo>
                        <a:pt x="2" y="99"/>
                      </a:lnTo>
                      <a:lnTo>
                        <a:pt x="0" y="65"/>
                      </a:lnTo>
                      <a:lnTo>
                        <a:pt x="1" y="30"/>
                      </a:lnTo>
                      <a:lnTo>
                        <a:pt x="2" y="25"/>
                      </a:lnTo>
                      <a:lnTo>
                        <a:pt x="5" y="18"/>
                      </a:lnTo>
                      <a:lnTo>
                        <a:pt x="11" y="12"/>
                      </a:lnTo>
                      <a:lnTo>
                        <a:pt x="15" y="8"/>
                      </a:lnTo>
                      <a:lnTo>
                        <a:pt x="20" y="5"/>
                      </a:lnTo>
                      <a:lnTo>
                        <a:pt x="27" y="2"/>
                      </a:lnTo>
                      <a:lnTo>
                        <a:pt x="33" y="1"/>
                      </a:lnTo>
                      <a:lnTo>
                        <a:pt x="42" y="0"/>
                      </a:lnTo>
                      <a:lnTo>
                        <a:pt x="48" y="0"/>
                      </a:lnTo>
                      <a:lnTo>
                        <a:pt x="55" y="0"/>
                      </a:lnTo>
                      <a:lnTo>
                        <a:pt x="62" y="1"/>
                      </a:lnTo>
                      <a:lnTo>
                        <a:pt x="68" y="2"/>
                      </a:lnTo>
                      <a:close/>
                    </a:path>
                  </a:pathLst>
                </a:custGeom>
                <a:solidFill>
                  <a:srgbClr val="E2BF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26" name="Freeform 48"/>
                <p:cNvSpPr>
                  <a:spLocks/>
                </p:cNvSpPr>
                <p:nvPr/>
              </p:nvSpPr>
              <p:spPr bwMode="auto">
                <a:xfrm>
                  <a:off x="3399" y="3372"/>
                  <a:ext cx="40" cy="41"/>
                </a:xfrm>
                <a:custGeom>
                  <a:avLst/>
                  <a:gdLst>
                    <a:gd name="T0" fmla="*/ 35 w 40"/>
                    <a:gd name="T1" fmla="*/ 3 h 41"/>
                    <a:gd name="T2" fmla="*/ 30 w 40"/>
                    <a:gd name="T3" fmla="*/ 3 h 41"/>
                    <a:gd name="T4" fmla="*/ 26 w 40"/>
                    <a:gd name="T5" fmla="*/ 6 h 41"/>
                    <a:gd name="T6" fmla="*/ 22 w 40"/>
                    <a:gd name="T7" fmla="*/ 9 h 41"/>
                    <a:gd name="T8" fmla="*/ 20 w 40"/>
                    <a:gd name="T9" fmla="*/ 11 h 41"/>
                    <a:gd name="T10" fmla="*/ 18 w 40"/>
                    <a:gd name="T11" fmla="*/ 9 h 41"/>
                    <a:gd name="T12" fmla="*/ 17 w 40"/>
                    <a:gd name="T13" fmla="*/ 8 h 41"/>
                    <a:gd name="T14" fmla="*/ 16 w 40"/>
                    <a:gd name="T15" fmla="*/ 6 h 41"/>
                    <a:gd name="T16" fmla="*/ 14 w 40"/>
                    <a:gd name="T17" fmla="*/ 3 h 41"/>
                    <a:gd name="T18" fmla="*/ 10 w 40"/>
                    <a:gd name="T19" fmla="*/ 0 h 41"/>
                    <a:gd name="T20" fmla="*/ 5 w 40"/>
                    <a:gd name="T21" fmla="*/ 1 h 41"/>
                    <a:gd name="T22" fmla="*/ 2 w 40"/>
                    <a:gd name="T23" fmla="*/ 5 h 41"/>
                    <a:gd name="T24" fmla="*/ 2 w 40"/>
                    <a:gd name="T25" fmla="*/ 11 h 41"/>
                    <a:gd name="T26" fmla="*/ 6 w 40"/>
                    <a:gd name="T27" fmla="*/ 14 h 41"/>
                    <a:gd name="T28" fmla="*/ 9 w 40"/>
                    <a:gd name="T29" fmla="*/ 18 h 41"/>
                    <a:gd name="T30" fmla="*/ 9 w 40"/>
                    <a:gd name="T31" fmla="*/ 20 h 41"/>
                    <a:gd name="T32" fmla="*/ 8 w 40"/>
                    <a:gd name="T33" fmla="*/ 24 h 41"/>
                    <a:gd name="T34" fmla="*/ 8 w 40"/>
                    <a:gd name="T35" fmla="*/ 24 h 41"/>
                    <a:gd name="T36" fmla="*/ 6 w 40"/>
                    <a:gd name="T37" fmla="*/ 27 h 41"/>
                    <a:gd name="T38" fmla="*/ 4 w 40"/>
                    <a:gd name="T39" fmla="*/ 29 h 41"/>
                    <a:gd name="T40" fmla="*/ 0 w 40"/>
                    <a:gd name="T41" fmla="*/ 33 h 41"/>
                    <a:gd name="T42" fmla="*/ 0 w 40"/>
                    <a:gd name="T43" fmla="*/ 36 h 41"/>
                    <a:gd name="T44" fmla="*/ 4 w 40"/>
                    <a:gd name="T45" fmla="*/ 40 h 41"/>
                    <a:gd name="T46" fmla="*/ 8 w 40"/>
                    <a:gd name="T47" fmla="*/ 41 h 41"/>
                    <a:gd name="T48" fmla="*/ 13 w 40"/>
                    <a:gd name="T49" fmla="*/ 38 h 41"/>
                    <a:gd name="T50" fmla="*/ 17 w 40"/>
                    <a:gd name="T51" fmla="*/ 34 h 41"/>
                    <a:gd name="T52" fmla="*/ 18 w 40"/>
                    <a:gd name="T53" fmla="*/ 33 h 41"/>
                    <a:gd name="T54" fmla="*/ 20 w 40"/>
                    <a:gd name="T55" fmla="*/ 34 h 41"/>
                    <a:gd name="T56" fmla="*/ 24 w 40"/>
                    <a:gd name="T57" fmla="*/ 35 h 41"/>
                    <a:gd name="T58" fmla="*/ 30 w 40"/>
                    <a:gd name="T59" fmla="*/ 36 h 41"/>
                    <a:gd name="T60" fmla="*/ 36 w 40"/>
                    <a:gd name="T61" fmla="*/ 35 h 41"/>
                    <a:gd name="T62" fmla="*/ 40 w 40"/>
                    <a:gd name="T63" fmla="*/ 32 h 41"/>
                    <a:gd name="T64" fmla="*/ 39 w 40"/>
                    <a:gd name="T65" fmla="*/ 27 h 41"/>
                    <a:gd name="T66" fmla="*/ 35 w 40"/>
                    <a:gd name="T67" fmla="*/ 24 h 41"/>
                    <a:gd name="T68" fmla="*/ 30 w 40"/>
                    <a:gd name="T69" fmla="*/ 24 h 41"/>
                    <a:gd name="T70" fmla="*/ 28 w 40"/>
                    <a:gd name="T71" fmla="*/ 23 h 41"/>
                    <a:gd name="T72" fmla="*/ 29 w 40"/>
                    <a:gd name="T73" fmla="*/ 20 h 41"/>
                    <a:gd name="T74" fmla="*/ 33 w 40"/>
                    <a:gd name="T75" fmla="*/ 16 h 41"/>
                    <a:gd name="T76" fmla="*/ 37 w 40"/>
                    <a:gd name="T77" fmla="*/ 12 h 41"/>
                    <a:gd name="T78" fmla="*/ 39 w 40"/>
                    <a:gd name="T79" fmla="*/ 7 h 4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0"/>
                    <a:gd name="T121" fmla="*/ 0 h 41"/>
                    <a:gd name="T122" fmla="*/ 40 w 40"/>
                    <a:gd name="T123" fmla="*/ 41 h 4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0" h="41">
                      <a:moveTo>
                        <a:pt x="37" y="5"/>
                      </a:moveTo>
                      <a:lnTo>
                        <a:pt x="35" y="3"/>
                      </a:lnTo>
                      <a:lnTo>
                        <a:pt x="33" y="2"/>
                      </a:lnTo>
                      <a:lnTo>
                        <a:pt x="30" y="3"/>
                      </a:lnTo>
                      <a:lnTo>
                        <a:pt x="28" y="5"/>
                      </a:lnTo>
                      <a:lnTo>
                        <a:pt x="26" y="6"/>
                      </a:lnTo>
                      <a:lnTo>
                        <a:pt x="24" y="7"/>
                      </a:lnTo>
                      <a:lnTo>
                        <a:pt x="22" y="9"/>
                      </a:lnTo>
                      <a:lnTo>
                        <a:pt x="20" y="11"/>
                      </a:lnTo>
                      <a:lnTo>
                        <a:pt x="20" y="9"/>
                      </a:lnTo>
                      <a:lnTo>
                        <a:pt x="18" y="9"/>
                      </a:lnTo>
                      <a:lnTo>
                        <a:pt x="17" y="8"/>
                      </a:lnTo>
                      <a:lnTo>
                        <a:pt x="17" y="7"/>
                      </a:lnTo>
                      <a:lnTo>
                        <a:pt x="16" y="6"/>
                      </a:lnTo>
                      <a:lnTo>
                        <a:pt x="14" y="3"/>
                      </a:lnTo>
                      <a:lnTo>
                        <a:pt x="13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2" y="11"/>
                      </a:lnTo>
                      <a:lnTo>
                        <a:pt x="5" y="13"/>
                      </a:lnTo>
                      <a:lnTo>
                        <a:pt x="6" y="14"/>
                      </a:lnTo>
                      <a:lnTo>
                        <a:pt x="8" y="17"/>
                      </a:lnTo>
                      <a:lnTo>
                        <a:pt x="9" y="18"/>
                      </a:lnTo>
                      <a:lnTo>
                        <a:pt x="10" y="19"/>
                      </a:lnTo>
                      <a:lnTo>
                        <a:pt x="9" y="20"/>
                      </a:lnTo>
                      <a:lnTo>
                        <a:pt x="8" y="23"/>
                      </a:lnTo>
                      <a:lnTo>
                        <a:pt x="8" y="24"/>
                      </a:lnTo>
                      <a:lnTo>
                        <a:pt x="8" y="25"/>
                      </a:lnTo>
                      <a:lnTo>
                        <a:pt x="6" y="27"/>
                      </a:lnTo>
                      <a:lnTo>
                        <a:pt x="5" y="28"/>
                      </a:lnTo>
                      <a:lnTo>
                        <a:pt x="4" y="29"/>
                      </a:lnTo>
                      <a:lnTo>
                        <a:pt x="2" y="30"/>
                      </a:lnTo>
                      <a:lnTo>
                        <a:pt x="0" y="33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1" y="39"/>
                      </a:lnTo>
                      <a:lnTo>
                        <a:pt x="4" y="40"/>
                      </a:lnTo>
                      <a:lnTo>
                        <a:pt x="6" y="41"/>
                      </a:lnTo>
                      <a:lnTo>
                        <a:pt x="8" y="41"/>
                      </a:lnTo>
                      <a:lnTo>
                        <a:pt x="10" y="40"/>
                      </a:lnTo>
                      <a:lnTo>
                        <a:pt x="13" y="38"/>
                      </a:lnTo>
                      <a:lnTo>
                        <a:pt x="14" y="36"/>
                      </a:lnTo>
                      <a:lnTo>
                        <a:pt x="17" y="34"/>
                      </a:lnTo>
                      <a:lnTo>
                        <a:pt x="18" y="33"/>
                      </a:lnTo>
                      <a:lnTo>
                        <a:pt x="20" y="33"/>
                      </a:lnTo>
                      <a:lnTo>
                        <a:pt x="20" y="34"/>
                      </a:lnTo>
                      <a:lnTo>
                        <a:pt x="21" y="34"/>
                      </a:lnTo>
                      <a:lnTo>
                        <a:pt x="24" y="35"/>
                      </a:lnTo>
                      <a:lnTo>
                        <a:pt x="26" y="35"/>
                      </a:lnTo>
                      <a:lnTo>
                        <a:pt x="30" y="36"/>
                      </a:lnTo>
                      <a:lnTo>
                        <a:pt x="35" y="36"/>
                      </a:lnTo>
                      <a:lnTo>
                        <a:pt x="36" y="35"/>
                      </a:lnTo>
                      <a:lnTo>
                        <a:pt x="39" y="34"/>
                      </a:lnTo>
                      <a:lnTo>
                        <a:pt x="40" y="32"/>
                      </a:lnTo>
                      <a:lnTo>
                        <a:pt x="40" y="29"/>
                      </a:lnTo>
                      <a:lnTo>
                        <a:pt x="39" y="27"/>
                      </a:lnTo>
                      <a:lnTo>
                        <a:pt x="37" y="24"/>
                      </a:lnTo>
                      <a:lnTo>
                        <a:pt x="35" y="24"/>
                      </a:lnTo>
                      <a:lnTo>
                        <a:pt x="32" y="24"/>
                      </a:lnTo>
                      <a:lnTo>
                        <a:pt x="30" y="24"/>
                      </a:lnTo>
                      <a:lnTo>
                        <a:pt x="29" y="23"/>
                      </a:lnTo>
                      <a:lnTo>
                        <a:pt x="28" y="23"/>
                      </a:lnTo>
                      <a:lnTo>
                        <a:pt x="26" y="23"/>
                      </a:lnTo>
                      <a:lnTo>
                        <a:pt x="29" y="20"/>
                      </a:lnTo>
                      <a:lnTo>
                        <a:pt x="32" y="18"/>
                      </a:lnTo>
                      <a:lnTo>
                        <a:pt x="33" y="16"/>
                      </a:lnTo>
                      <a:lnTo>
                        <a:pt x="36" y="13"/>
                      </a:lnTo>
                      <a:lnTo>
                        <a:pt x="37" y="12"/>
                      </a:lnTo>
                      <a:lnTo>
                        <a:pt x="39" y="9"/>
                      </a:lnTo>
                      <a:lnTo>
                        <a:pt x="39" y="7"/>
                      </a:lnTo>
                      <a:lnTo>
                        <a:pt x="37" y="5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27" name="Freeform 49"/>
                <p:cNvSpPr>
                  <a:spLocks/>
                </p:cNvSpPr>
                <p:nvPr/>
              </p:nvSpPr>
              <p:spPr bwMode="auto">
                <a:xfrm>
                  <a:off x="3458" y="3110"/>
                  <a:ext cx="47" cy="38"/>
                </a:xfrm>
                <a:custGeom>
                  <a:avLst/>
                  <a:gdLst>
                    <a:gd name="T0" fmla="*/ 47 w 47"/>
                    <a:gd name="T1" fmla="*/ 28 h 38"/>
                    <a:gd name="T2" fmla="*/ 46 w 47"/>
                    <a:gd name="T3" fmla="*/ 23 h 38"/>
                    <a:gd name="T4" fmla="*/ 41 w 47"/>
                    <a:gd name="T5" fmla="*/ 21 h 38"/>
                    <a:gd name="T6" fmla="*/ 37 w 47"/>
                    <a:gd name="T7" fmla="*/ 17 h 38"/>
                    <a:gd name="T8" fmla="*/ 36 w 47"/>
                    <a:gd name="T9" fmla="*/ 16 h 38"/>
                    <a:gd name="T10" fmla="*/ 36 w 47"/>
                    <a:gd name="T11" fmla="*/ 15 h 38"/>
                    <a:gd name="T12" fmla="*/ 37 w 47"/>
                    <a:gd name="T13" fmla="*/ 14 h 38"/>
                    <a:gd name="T14" fmla="*/ 39 w 47"/>
                    <a:gd name="T15" fmla="*/ 11 h 38"/>
                    <a:gd name="T16" fmla="*/ 41 w 47"/>
                    <a:gd name="T17" fmla="*/ 10 h 38"/>
                    <a:gd name="T18" fmla="*/ 44 w 47"/>
                    <a:gd name="T19" fmla="*/ 6 h 38"/>
                    <a:gd name="T20" fmla="*/ 43 w 47"/>
                    <a:gd name="T21" fmla="*/ 1 h 38"/>
                    <a:gd name="T22" fmla="*/ 37 w 47"/>
                    <a:gd name="T23" fmla="*/ 0 h 38"/>
                    <a:gd name="T24" fmla="*/ 32 w 47"/>
                    <a:gd name="T25" fmla="*/ 1 h 38"/>
                    <a:gd name="T26" fmla="*/ 28 w 47"/>
                    <a:gd name="T27" fmla="*/ 5 h 38"/>
                    <a:gd name="T28" fmla="*/ 24 w 47"/>
                    <a:gd name="T29" fmla="*/ 9 h 38"/>
                    <a:gd name="T30" fmla="*/ 21 w 47"/>
                    <a:gd name="T31" fmla="*/ 10 h 38"/>
                    <a:gd name="T32" fmla="*/ 19 w 47"/>
                    <a:gd name="T33" fmla="*/ 9 h 38"/>
                    <a:gd name="T34" fmla="*/ 19 w 47"/>
                    <a:gd name="T35" fmla="*/ 9 h 38"/>
                    <a:gd name="T36" fmla="*/ 16 w 47"/>
                    <a:gd name="T37" fmla="*/ 8 h 38"/>
                    <a:gd name="T38" fmla="*/ 12 w 47"/>
                    <a:gd name="T39" fmla="*/ 6 h 38"/>
                    <a:gd name="T40" fmla="*/ 8 w 47"/>
                    <a:gd name="T41" fmla="*/ 4 h 38"/>
                    <a:gd name="T42" fmla="*/ 2 w 47"/>
                    <a:gd name="T43" fmla="*/ 4 h 38"/>
                    <a:gd name="T44" fmla="*/ 0 w 47"/>
                    <a:gd name="T45" fmla="*/ 8 h 38"/>
                    <a:gd name="T46" fmla="*/ 0 w 47"/>
                    <a:gd name="T47" fmla="*/ 12 h 38"/>
                    <a:gd name="T48" fmla="*/ 4 w 47"/>
                    <a:gd name="T49" fmla="*/ 16 h 38"/>
                    <a:gd name="T50" fmla="*/ 8 w 47"/>
                    <a:gd name="T51" fmla="*/ 19 h 38"/>
                    <a:gd name="T52" fmla="*/ 11 w 47"/>
                    <a:gd name="T53" fmla="*/ 21 h 38"/>
                    <a:gd name="T54" fmla="*/ 11 w 47"/>
                    <a:gd name="T55" fmla="*/ 21 h 38"/>
                    <a:gd name="T56" fmla="*/ 9 w 47"/>
                    <a:gd name="T57" fmla="*/ 25 h 38"/>
                    <a:gd name="T58" fmla="*/ 9 w 47"/>
                    <a:gd name="T59" fmla="*/ 31 h 38"/>
                    <a:gd name="T60" fmla="*/ 12 w 47"/>
                    <a:gd name="T61" fmla="*/ 37 h 38"/>
                    <a:gd name="T62" fmla="*/ 17 w 47"/>
                    <a:gd name="T63" fmla="*/ 38 h 38"/>
                    <a:gd name="T64" fmla="*/ 21 w 47"/>
                    <a:gd name="T65" fmla="*/ 37 h 38"/>
                    <a:gd name="T66" fmla="*/ 24 w 47"/>
                    <a:gd name="T67" fmla="*/ 32 h 38"/>
                    <a:gd name="T68" fmla="*/ 24 w 47"/>
                    <a:gd name="T69" fmla="*/ 30 h 38"/>
                    <a:gd name="T70" fmla="*/ 24 w 47"/>
                    <a:gd name="T71" fmla="*/ 27 h 38"/>
                    <a:gd name="T72" fmla="*/ 27 w 47"/>
                    <a:gd name="T73" fmla="*/ 27 h 38"/>
                    <a:gd name="T74" fmla="*/ 32 w 47"/>
                    <a:gd name="T75" fmla="*/ 30 h 38"/>
                    <a:gd name="T76" fmla="*/ 37 w 47"/>
                    <a:gd name="T77" fmla="*/ 33 h 38"/>
                    <a:gd name="T78" fmla="*/ 43 w 47"/>
                    <a:gd name="T79" fmla="*/ 32 h 3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7"/>
                    <a:gd name="T121" fmla="*/ 0 h 38"/>
                    <a:gd name="T122" fmla="*/ 47 w 47"/>
                    <a:gd name="T123" fmla="*/ 38 h 38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7" h="38">
                      <a:moveTo>
                        <a:pt x="46" y="31"/>
                      </a:moveTo>
                      <a:lnTo>
                        <a:pt x="47" y="28"/>
                      </a:lnTo>
                      <a:lnTo>
                        <a:pt x="47" y="26"/>
                      </a:lnTo>
                      <a:lnTo>
                        <a:pt x="46" y="23"/>
                      </a:lnTo>
                      <a:lnTo>
                        <a:pt x="44" y="22"/>
                      </a:lnTo>
                      <a:lnTo>
                        <a:pt x="41" y="21"/>
                      </a:lnTo>
                      <a:lnTo>
                        <a:pt x="40" y="19"/>
                      </a:lnTo>
                      <a:lnTo>
                        <a:pt x="37" y="17"/>
                      </a:lnTo>
                      <a:lnTo>
                        <a:pt x="35" y="16"/>
                      </a:lnTo>
                      <a:lnTo>
                        <a:pt x="36" y="16"/>
                      </a:lnTo>
                      <a:lnTo>
                        <a:pt x="36" y="15"/>
                      </a:lnTo>
                      <a:lnTo>
                        <a:pt x="37" y="14"/>
                      </a:lnTo>
                      <a:lnTo>
                        <a:pt x="39" y="12"/>
                      </a:lnTo>
                      <a:lnTo>
                        <a:pt x="39" y="11"/>
                      </a:lnTo>
                      <a:lnTo>
                        <a:pt x="40" y="11"/>
                      </a:lnTo>
                      <a:lnTo>
                        <a:pt x="41" y="10"/>
                      </a:lnTo>
                      <a:lnTo>
                        <a:pt x="44" y="8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3" y="1"/>
                      </a:lnTo>
                      <a:lnTo>
                        <a:pt x="40" y="0"/>
                      </a:lnTo>
                      <a:lnTo>
                        <a:pt x="37" y="0"/>
                      </a:lnTo>
                      <a:lnTo>
                        <a:pt x="35" y="0"/>
                      </a:lnTo>
                      <a:lnTo>
                        <a:pt x="32" y="1"/>
                      </a:lnTo>
                      <a:lnTo>
                        <a:pt x="29" y="4"/>
                      </a:lnTo>
                      <a:lnTo>
                        <a:pt x="28" y="5"/>
                      </a:lnTo>
                      <a:lnTo>
                        <a:pt x="25" y="8"/>
                      </a:lnTo>
                      <a:lnTo>
                        <a:pt x="24" y="9"/>
                      </a:lnTo>
                      <a:lnTo>
                        <a:pt x="23" y="10"/>
                      </a:lnTo>
                      <a:lnTo>
                        <a:pt x="21" y="10"/>
                      </a:lnTo>
                      <a:lnTo>
                        <a:pt x="19" y="9"/>
                      </a:lnTo>
                      <a:lnTo>
                        <a:pt x="17" y="9"/>
                      </a:lnTo>
                      <a:lnTo>
                        <a:pt x="16" y="8"/>
                      </a:lnTo>
                      <a:lnTo>
                        <a:pt x="13" y="6"/>
                      </a:lnTo>
                      <a:lnTo>
                        <a:pt x="12" y="6"/>
                      </a:lnTo>
                      <a:lnTo>
                        <a:pt x="11" y="5"/>
                      </a:lnTo>
                      <a:lnTo>
                        <a:pt x="8" y="4"/>
                      </a:lnTo>
                      <a:lnTo>
                        <a:pt x="5" y="3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4" y="16"/>
                      </a:lnTo>
                      <a:lnTo>
                        <a:pt x="6" y="17"/>
                      </a:lnTo>
                      <a:lnTo>
                        <a:pt x="8" y="19"/>
                      </a:lnTo>
                      <a:lnTo>
                        <a:pt x="11" y="20"/>
                      </a:lnTo>
                      <a:lnTo>
                        <a:pt x="11" y="21"/>
                      </a:lnTo>
                      <a:lnTo>
                        <a:pt x="11" y="22"/>
                      </a:lnTo>
                      <a:lnTo>
                        <a:pt x="9" y="25"/>
                      </a:lnTo>
                      <a:lnTo>
                        <a:pt x="9" y="28"/>
                      </a:lnTo>
                      <a:lnTo>
                        <a:pt x="9" y="31"/>
                      </a:lnTo>
                      <a:lnTo>
                        <a:pt x="11" y="35"/>
                      </a:lnTo>
                      <a:lnTo>
                        <a:pt x="12" y="37"/>
                      </a:lnTo>
                      <a:lnTo>
                        <a:pt x="15" y="38"/>
                      </a:lnTo>
                      <a:lnTo>
                        <a:pt x="17" y="38"/>
                      </a:lnTo>
                      <a:lnTo>
                        <a:pt x="20" y="38"/>
                      </a:lnTo>
                      <a:lnTo>
                        <a:pt x="21" y="37"/>
                      </a:lnTo>
                      <a:lnTo>
                        <a:pt x="24" y="35"/>
                      </a:lnTo>
                      <a:lnTo>
                        <a:pt x="24" y="32"/>
                      </a:lnTo>
                      <a:lnTo>
                        <a:pt x="24" y="30"/>
                      </a:lnTo>
                      <a:lnTo>
                        <a:pt x="24" y="28"/>
                      </a:lnTo>
                      <a:lnTo>
                        <a:pt x="24" y="27"/>
                      </a:lnTo>
                      <a:lnTo>
                        <a:pt x="24" y="26"/>
                      </a:lnTo>
                      <a:lnTo>
                        <a:pt x="27" y="27"/>
                      </a:lnTo>
                      <a:lnTo>
                        <a:pt x="29" y="28"/>
                      </a:lnTo>
                      <a:lnTo>
                        <a:pt x="32" y="30"/>
                      </a:lnTo>
                      <a:lnTo>
                        <a:pt x="35" y="32"/>
                      </a:lnTo>
                      <a:lnTo>
                        <a:pt x="37" y="33"/>
                      </a:lnTo>
                      <a:lnTo>
                        <a:pt x="40" y="33"/>
                      </a:lnTo>
                      <a:lnTo>
                        <a:pt x="43" y="32"/>
                      </a:lnTo>
                      <a:lnTo>
                        <a:pt x="46" y="31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28" name="Freeform 50"/>
                <p:cNvSpPr>
                  <a:spLocks/>
                </p:cNvSpPr>
                <p:nvPr/>
              </p:nvSpPr>
              <p:spPr bwMode="auto">
                <a:xfrm>
                  <a:off x="3526" y="3505"/>
                  <a:ext cx="41" cy="42"/>
                </a:xfrm>
                <a:custGeom>
                  <a:avLst/>
                  <a:gdLst>
                    <a:gd name="T0" fmla="*/ 35 w 41"/>
                    <a:gd name="T1" fmla="*/ 4 h 42"/>
                    <a:gd name="T2" fmla="*/ 31 w 41"/>
                    <a:gd name="T3" fmla="*/ 3 h 42"/>
                    <a:gd name="T4" fmla="*/ 27 w 41"/>
                    <a:gd name="T5" fmla="*/ 5 h 42"/>
                    <a:gd name="T6" fmla="*/ 23 w 41"/>
                    <a:gd name="T7" fmla="*/ 9 h 42"/>
                    <a:gd name="T8" fmla="*/ 21 w 41"/>
                    <a:gd name="T9" fmla="*/ 10 h 42"/>
                    <a:gd name="T10" fmla="*/ 21 w 41"/>
                    <a:gd name="T11" fmla="*/ 10 h 42"/>
                    <a:gd name="T12" fmla="*/ 18 w 41"/>
                    <a:gd name="T13" fmla="*/ 8 h 42"/>
                    <a:gd name="T14" fmla="*/ 17 w 41"/>
                    <a:gd name="T15" fmla="*/ 7 h 42"/>
                    <a:gd name="T16" fmla="*/ 15 w 41"/>
                    <a:gd name="T17" fmla="*/ 4 h 42"/>
                    <a:gd name="T18" fmla="*/ 11 w 41"/>
                    <a:gd name="T19" fmla="*/ 0 h 42"/>
                    <a:gd name="T20" fmla="*/ 7 w 41"/>
                    <a:gd name="T21" fmla="*/ 2 h 42"/>
                    <a:gd name="T22" fmla="*/ 3 w 41"/>
                    <a:gd name="T23" fmla="*/ 5 h 42"/>
                    <a:gd name="T24" fmla="*/ 4 w 41"/>
                    <a:gd name="T25" fmla="*/ 11 h 42"/>
                    <a:gd name="T26" fmla="*/ 8 w 41"/>
                    <a:gd name="T27" fmla="*/ 15 h 42"/>
                    <a:gd name="T28" fmla="*/ 11 w 41"/>
                    <a:gd name="T29" fmla="*/ 19 h 42"/>
                    <a:gd name="T30" fmla="*/ 11 w 41"/>
                    <a:gd name="T31" fmla="*/ 21 h 42"/>
                    <a:gd name="T32" fmla="*/ 10 w 41"/>
                    <a:gd name="T33" fmla="*/ 24 h 42"/>
                    <a:gd name="T34" fmla="*/ 10 w 41"/>
                    <a:gd name="T35" fmla="*/ 25 h 42"/>
                    <a:gd name="T36" fmla="*/ 8 w 41"/>
                    <a:gd name="T37" fmla="*/ 26 h 42"/>
                    <a:gd name="T38" fmla="*/ 4 w 41"/>
                    <a:gd name="T39" fmla="*/ 30 h 42"/>
                    <a:gd name="T40" fmla="*/ 2 w 41"/>
                    <a:gd name="T41" fmla="*/ 34 h 42"/>
                    <a:gd name="T42" fmla="*/ 0 w 41"/>
                    <a:gd name="T43" fmla="*/ 37 h 42"/>
                    <a:gd name="T44" fmla="*/ 4 w 41"/>
                    <a:gd name="T45" fmla="*/ 41 h 42"/>
                    <a:gd name="T46" fmla="*/ 8 w 41"/>
                    <a:gd name="T47" fmla="*/ 42 h 42"/>
                    <a:gd name="T48" fmla="*/ 14 w 41"/>
                    <a:gd name="T49" fmla="*/ 38 h 42"/>
                    <a:gd name="T50" fmla="*/ 18 w 41"/>
                    <a:gd name="T51" fmla="*/ 35 h 42"/>
                    <a:gd name="T52" fmla="*/ 21 w 41"/>
                    <a:gd name="T53" fmla="*/ 34 h 42"/>
                    <a:gd name="T54" fmla="*/ 22 w 41"/>
                    <a:gd name="T55" fmla="*/ 34 h 42"/>
                    <a:gd name="T56" fmla="*/ 25 w 41"/>
                    <a:gd name="T57" fmla="*/ 36 h 42"/>
                    <a:gd name="T58" fmla="*/ 31 w 41"/>
                    <a:gd name="T59" fmla="*/ 37 h 42"/>
                    <a:gd name="T60" fmla="*/ 38 w 41"/>
                    <a:gd name="T61" fmla="*/ 36 h 42"/>
                    <a:gd name="T62" fmla="*/ 41 w 41"/>
                    <a:gd name="T63" fmla="*/ 32 h 42"/>
                    <a:gd name="T64" fmla="*/ 41 w 41"/>
                    <a:gd name="T65" fmla="*/ 27 h 42"/>
                    <a:gd name="T66" fmla="*/ 37 w 41"/>
                    <a:gd name="T67" fmla="*/ 25 h 42"/>
                    <a:gd name="T68" fmla="*/ 33 w 41"/>
                    <a:gd name="T69" fmla="*/ 25 h 42"/>
                    <a:gd name="T70" fmla="*/ 30 w 41"/>
                    <a:gd name="T71" fmla="*/ 24 h 42"/>
                    <a:gd name="T72" fmla="*/ 31 w 41"/>
                    <a:gd name="T73" fmla="*/ 21 h 42"/>
                    <a:gd name="T74" fmla="*/ 35 w 41"/>
                    <a:gd name="T75" fmla="*/ 16 h 42"/>
                    <a:gd name="T76" fmla="*/ 39 w 41"/>
                    <a:gd name="T77" fmla="*/ 11 h 42"/>
                    <a:gd name="T78" fmla="*/ 39 w 41"/>
                    <a:gd name="T79" fmla="*/ 8 h 4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1"/>
                    <a:gd name="T121" fmla="*/ 0 h 42"/>
                    <a:gd name="T122" fmla="*/ 41 w 41"/>
                    <a:gd name="T123" fmla="*/ 42 h 4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1" h="42">
                      <a:moveTo>
                        <a:pt x="38" y="5"/>
                      </a:moveTo>
                      <a:lnTo>
                        <a:pt x="35" y="4"/>
                      </a:lnTo>
                      <a:lnTo>
                        <a:pt x="34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7" y="5"/>
                      </a:lnTo>
                      <a:lnTo>
                        <a:pt x="25" y="8"/>
                      </a:lnTo>
                      <a:lnTo>
                        <a:pt x="23" y="9"/>
                      </a:lnTo>
                      <a:lnTo>
                        <a:pt x="21" y="11"/>
                      </a:lnTo>
                      <a:lnTo>
                        <a:pt x="21" y="10"/>
                      </a:lnTo>
                      <a:lnTo>
                        <a:pt x="19" y="9"/>
                      </a:lnTo>
                      <a:lnTo>
                        <a:pt x="18" y="8"/>
                      </a:lnTo>
                      <a:lnTo>
                        <a:pt x="18" y="7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5" y="4"/>
                      </a:lnTo>
                      <a:lnTo>
                        <a:pt x="14" y="2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2"/>
                      </a:lnTo>
                      <a:lnTo>
                        <a:pt x="4" y="3"/>
                      </a:lnTo>
                      <a:lnTo>
                        <a:pt x="3" y="5"/>
                      </a:lnTo>
                      <a:lnTo>
                        <a:pt x="3" y="8"/>
                      </a:lnTo>
                      <a:lnTo>
                        <a:pt x="4" y="11"/>
                      </a:lnTo>
                      <a:lnTo>
                        <a:pt x="6" y="14"/>
                      </a:lnTo>
                      <a:lnTo>
                        <a:pt x="8" y="15"/>
                      </a:lnTo>
                      <a:lnTo>
                        <a:pt x="10" y="18"/>
                      </a:lnTo>
                      <a:lnTo>
                        <a:pt x="11" y="19"/>
                      </a:lnTo>
                      <a:lnTo>
                        <a:pt x="11" y="20"/>
                      </a:lnTo>
                      <a:lnTo>
                        <a:pt x="11" y="21"/>
                      </a:lnTo>
                      <a:lnTo>
                        <a:pt x="10" y="24"/>
                      </a:lnTo>
                      <a:lnTo>
                        <a:pt x="10" y="25"/>
                      </a:lnTo>
                      <a:lnTo>
                        <a:pt x="8" y="26"/>
                      </a:lnTo>
                      <a:lnTo>
                        <a:pt x="7" y="27"/>
                      </a:lnTo>
                      <a:lnTo>
                        <a:pt x="4" y="30"/>
                      </a:lnTo>
                      <a:lnTo>
                        <a:pt x="3" y="31"/>
                      </a:lnTo>
                      <a:lnTo>
                        <a:pt x="2" y="34"/>
                      </a:lnTo>
                      <a:lnTo>
                        <a:pt x="0" y="35"/>
                      </a:lnTo>
                      <a:lnTo>
                        <a:pt x="0" y="37"/>
                      </a:lnTo>
                      <a:lnTo>
                        <a:pt x="2" y="40"/>
                      </a:lnTo>
                      <a:lnTo>
                        <a:pt x="4" y="41"/>
                      </a:lnTo>
                      <a:lnTo>
                        <a:pt x="7" y="42"/>
                      </a:lnTo>
                      <a:lnTo>
                        <a:pt x="8" y="42"/>
                      </a:lnTo>
                      <a:lnTo>
                        <a:pt x="11" y="41"/>
                      </a:lnTo>
                      <a:lnTo>
                        <a:pt x="14" y="38"/>
                      </a:lnTo>
                      <a:lnTo>
                        <a:pt x="17" y="37"/>
                      </a:lnTo>
                      <a:lnTo>
                        <a:pt x="18" y="35"/>
                      </a:lnTo>
                      <a:lnTo>
                        <a:pt x="19" y="34"/>
                      </a:lnTo>
                      <a:lnTo>
                        <a:pt x="21" y="34"/>
                      </a:lnTo>
                      <a:lnTo>
                        <a:pt x="22" y="34"/>
                      </a:lnTo>
                      <a:lnTo>
                        <a:pt x="22" y="35"/>
                      </a:lnTo>
                      <a:lnTo>
                        <a:pt x="25" y="36"/>
                      </a:lnTo>
                      <a:lnTo>
                        <a:pt x="29" y="36"/>
                      </a:lnTo>
                      <a:lnTo>
                        <a:pt x="31" y="37"/>
                      </a:lnTo>
                      <a:lnTo>
                        <a:pt x="35" y="37"/>
                      </a:lnTo>
                      <a:lnTo>
                        <a:pt x="38" y="36"/>
                      </a:lnTo>
                      <a:lnTo>
                        <a:pt x="41" y="35"/>
                      </a:lnTo>
                      <a:lnTo>
                        <a:pt x="41" y="32"/>
                      </a:lnTo>
                      <a:lnTo>
                        <a:pt x="41" y="30"/>
                      </a:lnTo>
                      <a:lnTo>
                        <a:pt x="41" y="27"/>
                      </a:lnTo>
                      <a:lnTo>
                        <a:pt x="38" y="25"/>
                      </a:lnTo>
                      <a:lnTo>
                        <a:pt x="37" y="25"/>
                      </a:lnTo>
                      <a:lnTo>
                        <a:pt x="34" y="25"/>
                      </a:lnTo>
                      <a:lnTo>
                        <a:pt x="33" y="25"/>
                      </a:lnTo>
                      <a:lnTo>
                        <a:pt x="31" y="24"/>
                      </a:lnTo>
                      <a:lnTo>
                        <a:pt x="30" y="24"/>
                      </a:lnTo>
                      <a:lnTo>
                        <a:pt x="29" y="24"/>
                      </a:lnTo>
                      <a:lnTo>
                        <a:pt x="31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7" y="14"/>
                      </a:lnTo>
                      <a:lnTo>
                        <a:pt x="39" y="11"/>
                      </a:lnTo>
                      <a:lnTo>
                        <a:pt x="39" y="9"/>
                      </a:lnTo>
                      <a:lnTo>
                        <a:pt x="39" y="8"/>
                      </a:lnTo>
                      <a:lnTo>
                        <a:pt x="38" y="5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29" name="Freeform 51"/>
                <p:cNvSpPr>
                  <a:spLocks/>
                </p:cNvSpPr>
                <p:nvPr/>
              </p:nvSpPr>
              <p:spPr bwMode="auto">
                <a:xfrm>
                  <a:off x="3419" y="3185"/>
                  <a:ext cx="40" cy="42"/>
                </a:xfrm>
                <a:custGeom>
                  <a:avLst/>
                  <a:gdLst>
                    <a:gd name="T0" fmla="*/ 35 w 40"/>
                    <a:gd name="T1" fmla="*/ 4 h 42"/>
                    <a:gd name="T2" fmla="*/ 29 w 40"/>
                    <a:gd name="T3" fmla="*/ 3 h 42"/>
                    <a:gd name="T4" fmla="*/ 25 w 40"/>
                    <a:gd name="T5" fmla="*/ 5 h 42"/>
                    <a:gd name="T6" fmla="*/ 21 w 40"/>
                    <a:gd name="T7" fmla="*/ 9 h 42"/>
                    <a:gd name="T8" fmla="*/ 19 w 40"/>
                    <a:gd name="T9" fmla="*/ 10 h 42"/>
                    <a:gd name="T10" fmla="*/ 19 w 40"/>
                    <a:gd name="T11" fmla="*/ 10 h 42"/>
                    <a:gd name="T12" fmla="*/ 16 w 40"/>
                    <a:gd name="T13" fmla="*/ 7 h 42"/>
                    <a:gd name="T14" fmla="*/ 16 w 40"/>
                    <a:gd name="T15" fmla="*/ 6 h 42"/>
                    <a:gd name="T16" fmla="*/ 15 w 40"/>
                    <a:gd name="T17" fmla="*/ 4 h 42"/>
                    <a:gd name="T18" fmla="*/ 10 w 40"/>
                    <a:gd name="T19" fmla="*/ 0 h 42"/>
                    <a:gd name="T20" fmla="*/ 5 w 40"/>
                    <a:gd name="T21" fmla="*/ 1 h 42"/>
                    <a:gd name="T22" fmla="*/ 1 w 40"/>
                    <a:gd name="T23" fmla="*/ 5 h 42"/>
                    <a:gd name="T24" fmla="*/ 2 w 40"/>
                    <a:gd name="T25" fmla="*/ 11 h 42"/>
                    <a:gd name="T26" fmla="*/ 6 w 40"/>
                    <a:gd name="T27" fmla="*/ 15 h 42"/>
                    <a:gd name="T28" fmla="*/ 9 w 40"/>
                    <a:gd name="T29" fmla="*/ 18 h 42"/>
                    <a:gd name="T30" fmla="*/ 9 w 40"/>
                    <a:gd name="T31" fmla="*/ 21 h 42"/>
                    <a:gd name="T32" fmla="*/ 8 w 40"/>
                    <a:gd name="T33" fmla="*/ 23 h 42"/>
                    <a:gd name="T34" fmla="*/ 8 w 40"/>
                    <a:gd name="T35" fmla="*/ 25 h 42"/>
                    <a:gd name="T36" fmla="*/ 6 w 40"/>
                    <a:gd name="T37" fmla="*/ 26 h 42"/>
                    <a:gd name="T38" fmla="*/ 2 w 40"/>
                    <a:gd name="T39" fmla="*/ 30 h 42"/>
                    <a:gd name="T40" fmla="*/ 0 w 40"/>
                    <a:gd name="T41" fmla="*/ 33 h 42"/>
                    <a:gd name="T42" fmla="*/ 0 w 40"/>
                    <a:gd name="T43" fmla="*/ 37 h 42"/>
                    <a:gd name="T44" fmla="*/ 2 w 40"/>
                    <a:gd name="T45" fmla="*/ 41 h 42"/>
                    <a:gd name="T46" fmla="*/ 8 w 40"/>
                    <a:gd name="T47" fmla="*/ 42 h 42"/>
                    <a:gd name="T48" fmla="*/ 12 w 40"/>
                    <a:gd name="T49" fmla="*/ 38 h 42"/>
                    <a:gd name="T50" fmla="*/ 16 w 40"/>
                    <a:gd name="T51" fmla="*/ 34 h 42"/>
                    <a:gd name="T52" fmla="*/ 19 w 40"/>
                    <a:gd name="T53" fmla="*/ 33 h 42"/>
                    <a:gd name="T54" fmla="*/ 20 w 40"/>
                    <a:gd name="T55" fmla="*/ 33 h 42"/>
                    <a:gd name="T56" fmla="*/ 24 w 40"/>
                    <a:gd name="T57" fmla="*/ 36 h 42"/>
                    <a:gd name="T58" fmla="*/ 29 w 40"/>
                    <a:gd name="T59" fmla="*/ 37 h 42"/>
                    <a:gd name="T60" fmla="*/ 36 w 40"/>
                    <a:gd name="T61" fmla="*/ 36 h 42"/>
                    <a:gd name="T62" fmla="*/ 40 w 40"/>
                    <a:gd name="T63" fmla="*/ 32 h 42"/>
                    <a:gd name="T64" fmla="*/ 39 w 40"/>
                    <a:gd name="T65" fmla="*/ 27 h 42"/>
                    <a:gd name="T66" fmla="*/ 35 w 40"/>
                    <a:gd name="T67" fmla="*/ 25 h 42"/>
                    <a:gd name="T68" fmla="*/ 31 w 40"/>
                    <a:gd name="T69" fmla="*/ 25 h 42"/>
                    <a:gd name="T70" fmla="*/ 28 w 40"/>
                    <a:gd name="T71" fmla="*/ 23 h 42"/>
                    <a:gd name="T72" fmla="*/ 29 w 40"/>
                    <a:gd name="T73" fmla="*/ 21 h 42"/>
                    <a:gd name="T74" fmla="*/ 33 w 40"/>
                    <a:gd name="T75" fmla="*/ 16 h 42"/>
                    <a:gd name="T76" fmla="*/ 37 w 40"/>
                    <a:gd name="T77" fmla="*/ 12 h 42"/>
                    <a:gd name="T78" fmla="*/ 37 w 40"/>
                    <a:gd name="T79" fmla="*/ 7 h 4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0"/>
                    <a:gd name="T121" fmla="*/ 0 h 42"/>
                    <a:gd name="T122" fmla="*/ 40 w 40"/>
                    <a:gd name="T123" fmla="*/ 42 h 4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0" h="42">
                      <a:moveTo>
                        <a:pt x="36" y="5"/>
                      </a:moveTo>
                      <a:lnTo>
                        <a:pt x="35" y="4"/>
                      </a:lnTo>
                      <a:lnTo>
                        <a:pt x="32" y="3"/>
                      </a:lnTo>
                      <a:lnTo>
                        <a:pt x="29" y="3"/>
                      </a:lnTo>
                      <a:lnTo>
                        <a:pt x="27" y="4"/>
                      </a:lnTo>
                      <a:lnTo>
                        <a:pt x="25" y="5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0" y="11"/>
                      </a:lnTo>
                      <a:lnTo>
                        <a:pt x="19" y="10"/>
                      </a:lnTo>
                      <a:lnTo>
                        <a:pt x="17" y="9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2" y="11"/>
                      </a:lnTo>
                      <a:lnTo>
                        <a:pt x="4" y="14"/>
                      </a:lnTo>
                      <a:lnTo>
                        <a:pt x="6" y="15"/>
                      </a:lnTo>
                      <a:lnTo>
                        <a:pt x="8" y="17"/>
                      </a:lnTo>
                      <a:lnTo>
                        <a:pt x="9" y="18"/>
                      </a:lnTo>
                      <a:lnTo>
                        <a:pt x="10" y="20"/>
                      </a:lnTo>
                      <a:lnTo>
                        <a:pt x="9" y="21"/>
                      </a:lnTo>
                      <a:lnTo>
                        <a:pt x="8" y="23"/>
                      </a:lnTo>
                      <a:lnTo>
                        <a:pt x="8" y="25"/>
                      </a:lnTo>
                      <a:lnTo>
                        <a:pt x="6" y="26"/>
                      </a:lnTo>
                      <a:lnTo>
                        <a:pt x="5" y="28"/>
                      </a:lnTo>
                      <a:lnTo>
                        <a:pt x="2" y="30"/>
                      </a:lnTo>
                      <a:lnTo>
                        <a:pt x="1" y="31"/>
                      </a:lnTo>
                      <a:lnTo>
                        <a:pt x="0" y="33"/>
                      </a:lnTo>
                      <a:lnTo>
                        <a:pt x="0" y="34"/>
                      </a:lnTo>
                      <a:lnTo>
                        <a:pt x="0" y="37"/>
                      </a:lnTo>
                      <a:lnTo>
                        <a:pt x="1" y="39"/>
                      </a:lnTo>
                      <a:lnTo>
                        <a:pt x="2" y="41"/>
                      </a:lnTo>
                      <a:lnTo>
                        <a:pt x="5" y="42"/>
                      </a:lnTo>
                      <a:lnTo>
                        <a:pt x="8" y="42"/>
                      </a:lnTo>
                      <a:lnTo>
                        <a:pt x="10" y="41"/>
                      </a:lnTo>
                      <a:lnTo>
                        <a:pt x="12" y="38"/>
                      </a:lnTo>
                      <a:lnTo>
                        <a:pt x="15" y="37"/>
                      </a:lnTo>
                      <a:lnTo>
                        <a:pt x="16" y="34"/>
                      </a:lnTo>
                      <a:lnTo>
                        <a:pt x="17" y="33"/>
                      </a:lnTo>
                      <a:lnTo>
                        <a:pt x="19" y="33"/>
                      </a:lnTo>
                      <a:lnTo>
                        <a:pt x="20" y="33"/>
                      </a:lnTo>
                      <a:lnTo>
                        <a:pt x="21" y="34"/>
                      </a:lnTo>
                      <a:lnTo>
                        <a:pt x="24" y="36"/>
                      </a:lnTo>
                      <a:lnTo>
                        <a:pt x="27" y="36"/>
                      </a:lnTo>
                      <a:lnTo>
                        <a:pt x="29" y="37"/>
                      </a:lnTo>
                      <a:lnTo>
                        <a:pt x="33" y="37"/>
                      </a:lnTo>
                      <a:lnTo>
                        <a:pt x="36" y="36"/>
                      </a:lnTo>
                      <a:lnTo>
                        <a:pt x="39" y="34"/>
                      </a:lnTo>
                      <a:lnTo>
                        <a:pt x="40" y="32"/>
                      </a:lnTo>
                      <a:lnTo>
                        <a:pt x="40" y="30"/>
                      </a:lnTo>
                      <a:lnTo>
                        <a:pt x="39" y="27"/>
                      </a:lnTo>
                      <a:lnTo>
                        <a:pt x="37" y="25"/>
                      </a:lnTo>
                      <a:lnTo>
                        <a:pt x="35" y="25"/>
                      </a:lnTo>
                      <a:lnTo>
                        <a:pt x="32" y="25"/>
                      </a:lnTo>
                      <a:lnTo>
                        <a:pt x="31" y="25"/>
                      </a:lnTo>
                      <a:lnTo>
                        <a:pt x="29" y="23"/>
                      </a:lnTo>
                      <a:lnTo>
                        <a:pt x="28" y="23"/>
                      </a:lnTo>
                      <a:lnTo>
                        <a:pt x="27" y="23"/>
                      </a:lnTo>
                      <a:lnTo>
                        <a:pt x="29" y="21"/>
                      </a:lnTo>
                      <a:lnTo>
                        <a:pt x="31" y="18"/>
                      </a:lnTo>
                      <a:lnTo>
                        <a:pt x="33" y="16"/>
                      </a:lnTo>
                      <a:lnTo>
                        <a:pt x="36" y="14"/>
                      </a:lnTo>
                      <a:lnTo>
                        <a:pt x="37" y="12"/>
                      </a:lnTo>
                      <a:lnTo>
                        <a:pt x="39" y="10"/>
                      </a:lnTo>
                      <a:lnTo>
                        <a:pt x="37" y="7"/>
                      </a:lnTo>
                      <a:lnTo>
                        <a:pt x="36" y="5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30" name="Freeform 52"/>
                <p:cNvSpPr>
                  <a:spLocks/>
                </p:cNvSpPr>
                <p:nvPr/>
              </p:nvSpPr>
              <p:spPr bwMode="auto">
                <a:xfrm>
                  <a:off x="3506" y="3432"/>
                  <a:ext cx="41" cy="32"/>
                </a:xfrm>
                <a:custGeom>
                  <a:avLst/>
                  <a:gdLst>
                    <a:gd name="T0" fmla="*/ 31 w 41"/>
                    <a:gd name="T1" fmla="*/ 0 h 32"/>
                    <a:gd name="T2" fmla="*/ 26 w 41"/>
                    <a:gd name="T3" fmla="*/ 2 h 32"/>
                    <a:gd name="T4" fmla="*/ 22 w 41"/>
                    <a:gd name="T5" fmla="*/ 5 h 32"/>
                    <a:gd name="T6" fmla="*/ 20 w 41"/>
                    <a:gd name="T7" fmla="*/ 3 h 32"/>
                    <a:gd name="T8" fmla="*/ 19 w 41"/>
                    <a:gd name="T9" fmla="*/ 2 h 32"/>
                    <a:gd name="T10" fmla="*/ 15 w 41"/>
                    <a:gd name="T11" fmla="*/ 0 h 32"/>
                    <a:gd name="T12" fmla="*/ 10 w 41"/>
                    <a:gd name="T13" fmla="*/ 2 h 32"/>
                    <a:gd name="T14" fmla="*/ 8 w 41"/>
                    <a:gd name="T15" fmla="*/ 6 h 32"/>
                    <a:gd name="T16" fmla="*/ 10 w 41"/>
                    <a:gd name="T17" fmla="*/ 11 h 32"/>
                    <a:gd name="T18" fmla="*/ 11 w 41"/>
                    <a:gd name="T19" fmla="*/ 12 h 32"/>
                    <a:gd name="T20" fmla="*/ 11 w 41"/>
                    <a:gd name="T21" fmla="*/ 13 h 32"/>
                    <a:gd name="T22" fmla="*/ 8 w 41"/>
                    <a:gd name="T23" fmla="*/ 16 h 32"/>
                    <a:gd name="T24" fmla="*/ 4 w 41"/>
                    <a:gd name="T25" fmla="*/ 18 h 32"/>
                    <a:gd name="T26" fmla="*/ 0 w 41"/>
                    <a:gd name="T27" fmla="*/ 21 h 32"/>
                    <a:gd name="T28" fmla="*/ 0 w 41"/>
                    <a:gd name="T29" fmla="*/ 26 h 32"/>
                    <a:gd name="T30" fmla="*/ 4 w 41"/>
                    <a:gd name="T31" fmla="*/ 29 h 32"/>
                    <a:gd name="T32" fmla="*/ 10 w 41"/>
                    <a:gd name="T33" fmla="*/ 29 h 32"/>
                    <a:gd name="T34" fmla="*/ 14 w 41"/>
                    <a:gd name="T35" fmla="*/ 27 h 32"/>
                    <a:gd name="T36" fmla="*/ 18 w 41"/>
                    <a:gd name="T37" fmla="*/ 24 h 32"/>
                    <a:gd name="T38" fmla="*/ 22 w 41"/>
                    <a:gd name="T39" fmla="*/ 28 h 32"/>
                    <a:gd name="T40" fmla="*/ 24 w 41"/>
                    <a:gd name="T41" fmla="*/ 30 h 32"/>
                    <a:gd name="T42" fmla="*/ 27 w 41"/>
                    <a:gd name="T43" fmla="*/ 32 h 32"/>
                    <a:gd name="T44" fmla="*/ 33 w 41"/>
                    <a:gd name="T45" fmla="*/ 30 h 32"/>
                    <a:gd name="T46" fmla="*/ 35 w 41"/>
                    <a:gd name="T47" fmla="*/ 27 h 32"/>
                    <a:gd name="T48" fmla="*/ 34 w 41"/>
                    <a:gd name="T49" fmla="*/ 23 h 32"/>
                    <a:gd name="T50" fmla="*/ 31 w 41"/>
                    <a:gd name="T51" fmla="*/ 19 h 32"/>
                    <a:gd name="T52" fmla="*/ 30 w 41"/>
                    <a:gd name="T53" fmla="*/ 17 h 32"/>
                    <a:gd name="T54" fmla="*/ 31 w 41"/>
                    <a:gd name="T55" fmla="*/ 15 h 32"/>
                    <a:gd name="T56" fmla="*/ 35 w 41"/>
                    <a:gd name="T57" fmla="*/ 12 h 32"/>
                    <a:gd name="T58" fmla="*/ 38 w 41"/>
                    <a:gd name="T59" fmla="*/ 10 h 32"/>
                    <a:gd name="T60" fmla="*/ 41 w 41"/>
                    <a:gd name="T61" fmla="*/ 6 h 32"/>
                    <a:gd name="T62" fmla="*/ 39 w 41"/>
                    <a:gd name="T63" fmla="*/ 1 h 32"/>
                    <a:gd name="T64" fmla="*/ 34 w 41"/>
                    <a:gd name="T65" fmla="*/ 0 h 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1"/>
                    <a:gd name="T100" fmla="*/ 0 h 32"/>
                    <a:gd name="T101" fmla="*/ 41 w 41"/>
                    <a:gd name="T102" fmla="*/ 32 h 3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1" h="32">
                      <a:moveTo>
                        <a:pt x="31" y="0"/>
                      </a:moveTo>
                      <a:lnTo>
                        <a:pt x="31" y="0"/>
                      </a:lnTo>
                      <a:lnTo>
                        <a:pt x="28" y="1"/>
                      </a:lnTo>
                      <a:lnTo>
                        <a:pt x="26" y="2"/>
                      </a:lnTo>
                      <a:lnTo>
                        <a:pt x="24" y="3"/>
                      </a:lnTo>
                      <a:lnTo>
                        <a:pt x="22" y="5"/>
                      </a:lnTo>
                      <a:lnTo>
                        <a:pt x="20" y="5"/>
                      </a:lnTo>
                      <a:lnTo>
                        <a:pt x="20" y="3"/>
                      </a:lnTo>
                      <a:lnTo>
                        <a:pt x="19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10" y="2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10" y="11"/>
                      </a:lnTo>
                      <a:lnTo>
                        <a:pt x="10" y="12"/>
                      </a:lnTo>
                      <a:lnTo>
                        <a:pt x="11" y="12"/>
                      </a:lnTo>
                      <a:lnTo>
                        <a:pt x="11" y="13"/>
                      </a:lnTo>
                      <a:lnTo>
                        <a:pt x="10" y="15"/>
                      </a:lnTo>
                      <a:lnTo>
                        <a:pt x="8" y="16"/>
                      </a:lnTo>
                      <a:lnTo>
                        <a:pt x="6" y="17"/>
                      </a:lnTo>
                      <a:lnTo>
                        <a:pt x="4" y="18"/>
                      </a:lnTo>
                      <a:lnTo>
                        <a:pt x="3" y="19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2" y="28"/>
                      </a:lnTo>
                      <a:lnTo>
                        <a:pt x="4" y="29"/>
                      </a:lnTo>
                      <a:lnTo>
                        <a:pt x="7" y="29"/>
                      </a:lnTo>
                      <a:lnTo>
                        <a:pt x="10" y="29"/>
                      </a:lnTo>
                      <a:lnTo>
                        <a:pt x="12" y="28"/>
                      </a:lnTo>
                      <a:lnTo>
                        <a:pt x="14" y="27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19" y="26"/>
                      </a:lnTo>
                      <a:lnTo>
                        <a:pt x="22" y="28"/>
                      </a:lnTo>
                      <a:lnTo>
                        <a:pt x="23" y="29"/>
                      </a:lnTo>
                      <a:lnTo>
                        <a:pt x="24" y="30"/>
                      </a:lnTo>
                      <a:lnTo>
                        <a:pt x="27" y="32"/>
                      </a:lnTo>
                      <a:lnTo>
                        <a:pt x="30" y="32"/>
                      </a:lnTo>
                      <a:lnTo>
                        <a:pt x="33" y="30"/>
                      </a:lnTo>
                      <a:lnTo>
                        <a:pt x="34" y="29"/>
                      </a:lnTo>
                      <a:lnTo>
                        <a:pt x="35" y="27"/>
                      </a:lnTo>
                      <a:lnTo>
                        <a:pt x="35" y="24"/>
                      </a:lnTo>
                      <a:lnTo>
                        <a:pt x="34" y="23"/>
                      </a:lnTo>
                      <a:lnTo>
                        <a:pt x="33" y="21"/>
                      </a:lnTo>
                      <a:lnTo>
                        <a:pt x="31" y="19"/>
                      </a:lnTo>
                      <a:lnTo>
                        <a:pt x="31" y="18"/>
                      </a:lnTo>
                      <a:lnTo>
                        <a:pt x="30" y="17"/>
                      </a:lnTo>
                      <a:lnTo>
                        <a:pt x="28" y="16"/>
                      </a:lnTo>
                      <a:lnTo>
                        <a:pt x="31" y="15"/>
                      </a:lnTo>
                      <a:lnTo>
                        <a:pt x="33" y="13"/>
                      </a:lnTo>
                      <a:lnTo>
                        <a:pt x="35" y="12"/>
                      </a:lnTo>
                      <a:lnTo>
                        <a:pt x="37" y="11"/>
                      </a:lnTo>
                      <a:lnTo>
                        <a:pt x="38" y="10"/>
                      </a:lnTo>
                      <a:lnTo>
                        <a:pt x="41" y="8"/>
                      </a:lnTo>
                      <a:lnTo>
                        <a:pt x="41" y="6"/>
                      </a:lnTo>
                      <a:lnTo>
                        <a:pt x="41" y="3"/>
                      </a:lnTo>
                      <a:lnTo>
                        <a:pt x="39" y="1"/>
                      </a:lnTo>
                      <a:lnTo>
                        <a:pt x="37" y="0"/>
                      </a:lnTo>
                      <a:lnTo>
                        <a:pt x="34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31" name="Freeform 53"/>
                <p:cNvSpPr>
                  <a:spLocks/>
                </p:cNvSpPr>
                <p:nvPr/>
              </p:nvSpPr>
              <p:spPr bwMode="auto">
                <a:xfrm>
                  <a:off x="3388" y="3482"/>
                  <a:ext cx="39" cy="36"/>
                </a:xfrm>
                <a:custGeom>
                  <a:avLst/>
                  <a:gdLst>
                    <a:gd name="T0" fmla="*/ 25 w 39"/>
                    <a:gd name="T1" fmla="*/ 4 h 36"/>
                    <a:gd name="T2" fmla="*/ 21 w 39"/>
                    <a:gd name="T3" fmla="*/ 7 h 36"/>
                    <a:gd name="T4" fmla="*/ 19 w 39"/>
                    <a:gd name="T5" fmla="*/ 7 h 36"/>
                    <a:gd name="T6" fmla="*/ 19 w 39"/>
                    <a:gd name="T7" fmla="*/ 6 h 36"/>
                    <a:gd name="T8" fmla="*/ 17 w 39"/>
                    <a:gd name="T9" fmla="*/ 3 h 36"/>
                    <a:gd name="T10" fmla="*/ 13 w 39"/>
                    <a:gd name="T11" fmla="*/ 0 h 36"/>
                    <a:gd name="T12" fmla="*/ 8 w 39"/>
                    <a:gd name="T13" fmla="*/ 0 h 36"/>
                    <a:gd name="T14" fmla="*/ 5 w 39"/>
                    <a:gd name="T15" fmla="*/ 4 h 36"/>
                    <a:gd name="T16" fmla="*/ 5 w 39"/>
                    <a:gd name="T17" fmla="*/ 10 h 36"/>
                    <a:gd name="T18" fmla="*/ 8 w 39"/>
                    <a:gd name="T19" fmla="*/ 16 h 36"/>
                    <a:gd name="T20" fmla="*/ 8 w 39"/>
                    <a:gd name="T21" fmla="*/ 20 h 36"/>
                    <a:gd name="T22" fmla="*/ 5 w 39"/>
                    <a:gd name="T23" fmla="*/ 20 h 36"/>
                    <a:gd name="T24" fmla="*/ 2 w 39"/>
                    <a:gd name="T25" fmla="*/ 22 h 36"/>
                    <a:gd name="T26" fmla="*/ 0 w 39"/>
                    <a:gd name="T27" fmla="*/ 26 h 36"/>
                    <a:gd name="T28" fmla="*/ 1 w 39"/>
                    <a:gd name="T29" fmla="*/ 31 h 36"/>
                    <a:gd name="T30" fmla="*/ 6 w 39"/>
                    <a:gd name="T31" fmla="*/ 32 h 36"/>
                    <a:gd name="T32" fmla="*/ 12 w 39"/>
                    <a:gd name="T33" fmla="*/ 31 h 36"/>
                    <a:gd name="T34" fmla="*/ 16 w 39"/>
                    <a:gd name="T35" fmla="*/ 30 h 36"/>
                    <a:gd name="T36" fmla="*/ 19 w 39"/>
                    <a:gd name="T37" fmla="*/ 30 h 36"/>
                    <a:gd name="T38" fmla="*/ 20 w 39"/>
                    <a:gd name="T39" fmla="*/ 31 h 36"/>
                    <a:gd name="T40" fmla="*/ 23 w 39"/>
                    <a:gd name="T41" fmla="*/ 34 h 36"/>
                    <a:gd name="T42" fmla="*/ 28 w 39"/>
                    <a:gd name="T43" fmla="*/ 36 h 36"/>
                    <a:gd name="T44" fmla="*/ 32 w 39"/>
                    <a:gd name="T45" fmla="*/ 32 h 36"/>
                    <a:gd name="T46" fmla="*/ 33 w 39"/>
                    <a:gd name="T47" fmla="*/ 28 h 36"/>
                    <a:gd name="T48" fmla="*/ 31 w 39"/>
                    <a:gd name="T49" fmla="*/ 25 h 36"/>
                    <a:gd name="T50" fmla="*/ 29 w 39"/>
                    <a:gd name="T51" fmla="*/ 21 h 36"/>
                    <a:gd name="T52" fmla="*/ 28 w 39"/>
                    <a:gd name="T53" fmla="*/ 19 h 36"/>
                    <a:gd name="T54" fmla="*/ 29 w 39"/>
                    <a:gd name="T55" fmla="*/ 19 h 36"/>
                    <a:gd name="T56" fmla="*/ 31 w 39"/>
                    <a:gd name="T57" fmla="*/ 16 h 36"/>
                    <a:gd name="T58" fmla="*/ 35 w 39"/>
                    <a:gd name="T59" fmla="*/ 12 h 36"/>
                    <a:gd name="T60" fmla="*/ 36 w 39"/>
                    <a:gd name="T61" fmla="*/ 11 h 36"/>
                    <a:gd name="T62" fmla="*/ 39 w 39"/>
                    <a:gd name="T63" fmla="*/ 6 h 36"/>
                    <a:gd name="T64" fmla="*/ 36 w 39"/>
                    <a:gd name="T65" fmla="*/ 3 h 36"/>
                    <a:gd name="T66" fmla="*/ 32 w 39"/>
                    <a:gd name="T67" fmla="*/ 0 h 36"/>
                    <a:gd name="T68" fmla="*/ 27 w 39"/>
                    <a:gd name="T69" fmla="*/ 3 h 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9"/>
                    <a:gd name="T106" fmla="*/ 0 h 36"/>
                    <a:gd name="T107" fmla="*/ 39 w 39"/>
                    <a:gd name="T108" fmla="*/ 36 h 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9" h="36">
                      <a:moveTo>
                        <a:pt x="27" y="3"/>
                      </a:moveTo>
                      <a:lnTo>
                        <a:pt x="25" y="4"/>
                      </a:lnTo>
                      <a:lnTo>
                        <a:pt x="23" y="5"/>
                      </a:lnTo>
                      <a:lnTo>
                        <a:pt x="21" y="7"/>
                      </a:lnTo>
                      <a:lnTo>
                        <a:pt x="20" y="9"/>
                      </a:lnTo>
                      <a:lnTo>
                        <a:pt x="19" y="7"/>
                      </a:lnTo>
                      <a:lnTo>
                        <a:pt x="19" y="6"/>
                      </a:lnTo>
                      <a:lnTo>
                        <a:pt x="19" y="5"/>
                      </a:lnTo>
                      <a:lnTo>
                        <a:pt x="17" y="3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3"/>
                      </a:lnTo>
                      <a:lnTo>
                        <a:pt x="5" y="4"/>
                      </a:lnTo>
                      <a:lnTo>
                        <a:pt x="5" y="6"/>
                      </a:lnTo>
                      <a:lnTo>
                        <a:pt x="5" y="10"/>
                      </a:lnTo>
                      <a:lnTo>
                        <a:pt x="6" y="12"/>
                      </a:lnTo>
                      <a:lnTo>
                        <a:pt x="8" y="16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6" y="20"/>
                      </a:lnTo>
                      <a:lnTo>
                        <a:pt x="5" y="20"/>
                      </a:lnTo>
                      <a:lnTo>
                        <a:pt x="4" y="21"/>
                      </a:lnTo>
                      <a:lnTo>
                        <a:pt x="2" y="22"/>
                      </a:ln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1" y="31"/>
                      </a:lnTo>
                      <a:lnTo>
                        <a:pt x="4" y="32"/>
                      </a:lnTo>
                      <a:lnTo>
                        <a:pt x="6" y="32"/>
                      </a:lnTo>
                      <a:lnTo>
                        <a:pt x="9" y="32"/>
                      </a:lnTo>
                      <a:lnTo>
                        <a:pt x="12" y="31"/>
                      </a:lnTo>
                      <a:lnTo>
                        <a:pt x="13" y="30"/>
                      </a:lnTo>
                      <a:lnTo>
                        <a:pt x="16" y="30"/>
                      </a:lnTo>
                      <a:lnTo>
                        <a:pt x="17" y="28"/>
                      </a:lnTo>
                      <a:lnTo>
                        <a:pt x="19" y="30"/>
                      </a:lnTo>
                      <a:lnTo>
                        <a:pt x="20" y="30"/>
                      </a:lnTo>
                      <a:lnTo>
                        <a:pt x="20" y="31"/>
                      </a:lnTo>
                      <a:lnTo>
                        <a:pt x="21" y="32"/>
                      </a:lnTo>
                      <a:lnTo>
                        <a:pt x="23" y="34"/>
                      </a:lnTo>
                      <a:lnTo>
                        <a:pt x="25" y="34"/>
                      </a:lnTo>
                      <a:lnTo>
                        <a:pt x="28" y="36"/>
                      </a:lnTo>
                      <a:lnTo>
                        <a:pt x="31" y="34"/>
                      </a:lnTo>
                      <a:lnTo>
                        <a:pt x="32" y="32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2" y="26"/>
                      </a:lnTo>
                      <a:lnTo>
                        <a:pt x="31" y="25"/>
                      </a:lnTo>
                      <a:lnTo>
                        <a:pt x="31" y="22"/>
                      </a:lnTo>
                      <a:lnTo>
                        <a:pt x="29" y="21"/>
                      </a:lnTo>
                      <a:lnTo>
                        <a:pt x="28" y="20"/>
                      </a:lnTo>
                      <a:lnTo>
                        <a:pt x="28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31" y="16"/>
                      </a:lnTo>
                      <a:lnTo>
                        <a:pt x="33" y="14"/>
                      </a:lnTo>
                      <a:lnTo>
                        <a:pt x="35" y="12"/>
                      </a:lnTo>
                      <a:lnTo>
                        <a:pt x="36" y="11"/>
                      </a:lnTo>
                      <a:lnTo>
                        <a:pt x="37" y="9"/>
                      </a:lnTo>
                      <a:lnTo>
                        <a:pt x="39" y="6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3" y="1"/>
                      </a:lnTo>
                      <a:lnTo>
                        <a:pt x="32" y="0"/>
                      </a:lnTo>
                      <a:lnTo>
                        <a:pt x="29" y="1"/>
                      </a:lnTo>
                      <a:lnTo>
                        <a:pt x="27" y="3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32" name="Freeform 54"/>
                <p:cNvSpPr>
                  <a:spLocks/>
                </p:cNvSpPr>
                <p:nvPr/>
              </p:nvSpPr>
              <p:spPr bwMode="auto">
                <a:xfrm>
                  <a:off x="3489" y="3321"/>
                  <a:ext cx="37" cy="36"/>
                </a:xfrm>
                <a:custGeom>
                  <a:avLst/>
                  <a:gdLst>
                    <a:gd name="T0" fmla="*/ 24 w 37"/>
                    <a:gd name="T1" fmla="*/ 4 h 36"/>
                    <a:gd name="T2" fmla="*/ 20 w 37"/>
                    <a:gd name="T3" fmla="*/ 8 h 36"/>
                    <a:gd name="T4" fmla="*/ 19 w 37"/>
                    <a:gd name="T5" fmla="*/ 9 h 36"/>
                    <a:gd name="T6" fmla="*/ 19 w 37"/>
                    <a:gd name="T7" fmla="*/ 6 h 36"/>
                    <a:gd name="T8" fmla="*/ 17 w 37"/>
                    <a:gd name="T9" fmla="*/ 3 h 36"/>
                    <a:gd name="T10" fmla="*/ 13 w 37"/>
                    <a:gd name="T11" fmla="*/ 0 h 36"/>
                    <a:gd name="T12" fmla="*/ 8 w 37"/>
                    <a:gd name="T13" fmla="*/ 2 h 36"/>
                    <a:gd name="T14" fmla="*/ 4 w 37"/>
                    <a:gd name="T15" fmla="*/ 5 h 36"/>
                    <a:gd name="T16" fmla="*/ 5 w 37"/>
                    <a:gd name="T17" fmla="*/ 10 h 36"/>
                    <a:gd name="T18" fmla="*/ 8 w 37"/>
                    <a:gd name="T19" fmla="*/ 16 h 36"/>
                    <a:gd name="T20" fmla="*/ 8 w 37"/>
                    <a:gd name="T21" fmla="*/ 20 h 36"/>
                    <a:gd name="T22" fmla="*/ 5 w 37"/>
                    <a:gd name="T23" fmla="*/ 21 h 36"/>
                    <a:gd name="T24" fmla="*/ 1 w 37"/>
                    <a:gd name="T25" fmla="*/ 22 h 36"/>
                    <a:gd name="T26" fmla="*/ 0 w 37"/>
                    <a:gd name="T27" fmla="*/ 27 h 36"/>
                    <a:gd name="T28" fmla="*/ 1 w 37"/>
                    <a:gd name="T29" fmla="*/ 31 h 36"/>
                    <a:gd name="T30" fmla="*/ 5 w 37"/>
                    <a:gd name="T31" fmla="*/ 33 h 36"/>
                    <a:gd name="T32" fmla="*/ 10 w 37"/>
                    <a:gd name="T33" fmla="*/ 32 h 36"/>
                    <a:gd name="T34" fmla="*/ 15 w 37"/>
                    <a:gd name="T35" fmla="*/ 30 h 36"/>
                    <a:gd name="T36" fmla="*/ 19 w 37"/>
                    <a:gd name="T37" fmla="*/ 30 h 36"/>
                    <a:gd name="T38" fmla="*/ 20 w 37"/>
                    <a:gd name="T39" fmla="*/ 32 h 36"/>
                    <a:gd name="T40" fmla="*/ 23 w 37"/>
                    <a:gd name="T41" fmla="*/ 35 h 36"/>
                    <a:gd name="T42" fmla="*/ 27 w 37"/>
                    <a:gd name="T43" fmla="*/ 36 h 36"/>
                    <a:gd name="T44" fmla="*/ 32 w 37"/>
                    <a:gd name="T45" fmla="*/ 32 h 36"/>
                    <a:gd name="T46" fmla="*/ 33 w 37"/>
                    <a:gd name="T47" fmla="*/ 29 h 36"/>
                    <a:gd name="T48" fmla="*/ 31 w 37"/>
                    <a:gd name="T49" fmla="*/ 25 h 36"/>
                    <a:gd name="T50" fmla="*/ 28 w 37"/>
                    <a:gd name="T51" fmla="*/ 21 h 36"/>
                    <a:gd name="T52" fmla="*/ 28 w 37"/>
                    <a:gd name="T53" fmla="*/ 20 h 36"/>
                    <a:gd name="T54" fmla="*/ 28 w 37"/>
                    <a:gd name="T55" fmla="*/ 19 h 36"/>
                    <a:gd name="T56" fmla="*/ 31 w 37"/>
                    <a:gd name="T57" fmla="*/ 16 h 36"/>
                    <a:gd name="T58" fmla="*/ 33 w 37"/>
                    <a:gd name="T59" fmla="*/ 13 h 36"/>
                    <a:gd name="T60" fmla="*/ 35 w 37"/>
                    <a:gd name="T61" fmla="*/ 11 h 36"/>
                    <a:gd name="T62" fmla="*/ 37 w 37"/>
                    <a:gd name="T63" fmla="*/ 6 h 36"/>
                    <a:gd name="T64" fmla="*/ 35 w 37"/>
                    <a:gd name="T65" fmla="*/ 3 h 36"/>
                    <a:gd name="T66" fmla="*/ 31 w 37"/>
                    <a:gd name="T67" fmla="*/ 0 h 36"/>
                    <a:gd name="T68" fmla="*/ 25 w 37"/>
                    <a:gd name="T69" fmla="*/ 3 h 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7"/>
                    <a:gd name="T106" fmla="*/ 0 h 36"/>
                    <a:gd name="T107" fmla="*/ 37 w 37"/>
                    <a:gd name="T108" fmla="*/ 36 h 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7" h="36">
                      <a:moveTo>
                        <a:pt x="25" y="3"/>
                      </a:moveTo>
                      <a:lnTo>
                        <a:pt x="24" y="4"/>
                      </a:lnTo>
                      <a:lnTo>
                        <a:pt x="23" y="6"/>
                      </a:lnTo>
                      <a:lnTo>
                        <a:pt x="20" y="8"/>
                      </a:lnTo>
                      <a:lnTo>
                        <a:pt x="19" y="10"/>
                      </a:lnTo>
                      <a:lnTo>
                        <a:pt x="19" y="9"/>
                      </a:lnTo>
                      <a:lnTo>
                        <a:pt x="19" y="8"/>
                      </a:lnTo>
                      <a:lnTo>
                        <a:pt x="19" y="6"/>
                      </a:lnTo>
                      <a:lnTo>
                        <a:pt x="17" y="5"/>
                      </a:lnTo>
                      <a:lnTo>
                        <a:pt x="17" y="3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6" y="13"/>
                      </a:lnTo>
                      <a:lnTo>
                        <a:pt x="8" y="16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6" y="20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1" y="22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0"/>
                      </a:lnTo>
                      <a:lnTo>
                        <a:pt x="1" y="31"/>
                      </a:lnTo>
                      <a:lnTo>
                        <a:pt x="4" y="33"/>
                      </a:lnTo>
                      <a:lnTo>
                        <a:pt x="5" y="33"/>
                      </a:lnTo>
                      <a:lnTo>
                        <a:pt x="8" y="33"/>
                      </a:lnTo>
                      <a:lnTo>
                        <a:pt x="10" y="32"/>
                      </a:lnTo>
                      <a:lnTo>
                        <a:pt x="13" y="31"/>
                      </a:lnTo>
                      <a:lnTo>
                        <a:pt x="15" y="30"/>
                      </a:lnTo>
                      <a:lnTo>
                        <a:pt x="17" y="29"/>
                      </a:lnTo>
                      <a:lnTo>
                        <a:pt x="19" y="30"/>
                      </a:lnTo>
                      <a:lnTo>
                        <a:pt x="19" y="31"/>
                      </a:lnTo>
                      <a:lnTo>
                        <a:pt x="20" y="32"/>
                      </a:lnTo>
                      <a:lnTo>
                        <a:pt x="20" y="33"/>
                      </a:lnTo>
                      <a:lnTo>
                        <a:pt x="23" y="35"/>
                      </a:lnTo>
                      <a:lnTo>
                        <a:pt x="25" y="36"/>
                      </a:lnTo>
                      <a:lnTo>
                        <a:pt x="27" y="36"/>
                      </a:lnTo>
                      <a:lnTo>
                        <a:pt x="29" y="35"/>
                      </a:lnTo>
                      <a:lnTo>
                        <a:pt x="32" y="32"/>
                      </a:lnTo>
                      <a:lnTo>
                        <a:pt x="33" y="30"/>
                      </a:lnTo>
                      <a:lnTo>
                        <a:pt x="33" y="29"/>
                      </a:lnTo>
                      <a:lnTo>
                        <a:pt x="32" y="26"/>
                      </a:lnTo>
                      <a:lnTo>
                        <a:pt x="31" y="25"/>
                      </a:lnTo>
                      <a:lnTo>
                        <a:pt x="29" y="22"/>
                      </a:lnTo>
                      <a:lnTo>
                        <a:pt x="28" y="21"/>
                      </a:lnTo>
                      <a:lnTo>
                        <a:pt x="27" y="20"/>
                      </a:lnTo>
                      <a:lnTo>
                        <a:pt x="28" y="20"/>
                      </a:lnTo>
                      <a:lnTo>
                        <a:pt x="28" y="19"/>
                      </a:lnTo>
                      <a:lnTo>
                        <a:pt x="29" y="17"/>
                      </a:lnTo>
                      <a:lnTo>
                        <a:pt x="31" y="16"/>
                      </a:lnTo>
                      <a:lnTo>
                        <a:pt x="32" y="14"/>
                      </a:lnTo>
                      <a:lnTo>
                        <a:pt x="33" y="13"/>
                      </a:lnTo>
                      <a:lnTo>
                        <a:pt x="35" y="11"/>
                      </a:lnTo>
                      <a:lnTo>
                        <a:pt x="36" y="9"/>
                      </a:lnTo>
                      <a:lnTo>
                        <a:pt x="37" y="6"/>
                      </a:lnTo>
                      <a:lnTo>
                        <a:pt x="36" y="5"/>
                      </a:lnTo>
                      <a:lnTo>
                        <a:pt x="35" y="3"/>
                      </a:lnTo>
                      <a:lnTo>
                        <a:pt x="32" y="2"/>
                      </a:lnTo>
                      <a:lnTo>
                        <a:pt x="31" y="0"/>
                      </a:lnTo>
                      <a:lnTo>
                        <a:pt x="28" y="2"/>
                      </a:lnTo>
                      <a:lnTo>
                        <a:pt x="25" y="3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33" name="Freeform 55"/>
                <p:cNvSpPr>
                  <a:spLocks/>
                </p:cNvSpPr>
                <p:nvPr/>
              </p:nvSpPr>
              <p:spPr bwMode="auto">
                <a:xfrm>
                  <a:off x="3377" y="3260"/>
                  <a:ext cx="38" cy="36"/>
                </a:xfrm>
                <a:custGeom>
                  <a:avLst/>
                  <a:gdLst>
                    <a:gd name="T0" fmla="*/ 24 w 38"/>
                    <a:gd name="T1" fmla="*/ 4 h 36"/>
                    <a:gd name="T2" fmla="*/ 20 w 38"/>
                    <a:gd name="T3" fmla="*/ 7 h 36"/>
                    <a:gd name="T4" fmla="*/ 19 w 38"/>
                    <a:gd name="T5" fmla="*/ 9 h 36"/>
                    <a:gd name="T6" fmla="*/ 17 w 38"/>
                    <a:gd name="T7" fmla="*/ 6 h 36"/>
                    <a:gd name="T8" fmla="*/ 17 w 38"/>
                    <a:gd name="T9" fmla="*/ 2 h 36"/>
                    <a:gd name="T10" fmla="*/ 13 w 38"/>
                    <a:gd name="T11" fmla="*/ 0 h 36"/>
                    <a:gd name="T12" fmla="*/ 8 w 38"/>
                    <a:gd name="T13" fmla="*/ 1 h 36"/>
                    <a:gd name="T14" fmla="*/ 4 w 38"/>
                    <a:gd name="T15" fmla="*/ 5 h 36"/>
                    <a:gd name="T16" fmla="*/ 5 w 38"/>
                    <a:gd name="T17" fmla="*/ 10 h 36"/>
                    <a:gd name="T18" fmla="*/ 8 w 38"/>
                    <a:gd name="T19" fmla="*/ 16 h 36"/>
                    <a:gd name="T20" fmla="*/ 8 w 38"/>
                    <a:gd name="T21" fmla="*/ 20 h 36"/>
                    <a:gd name="T22" fmla="*/ 5 w 38"/>
                    <a:gd name="T23" fmla="*/ 21 h 36"/>
                    <a:gd name="T24" fmla="*/ 1 w 38"/>
                    <a:gd name="T25" fmla="*/ 22 h 36"/>
                    <a:gd name="T26" fmla="*/ 0 w 38"/>
                    <a:gd name="T27" fmla="*/ 27 h 36"/>
                    <a:gd name="T28" fmla="*/ 1 w 38"/>
                    <a:gd name="T29" fmla="*/ 31 h 36"/>
                    <a:gd name="T30" fmla="*/ 5 w 38"/>
                    <a:gd name="T31" fmla="*/ 33 h 36"/>
                    <a:gd name="T32" fmla="*/ 11 w 38"/>
                    <a:gd name="T33" fmla="*/ 32 h 36"/>
                    <a:gd name="T34" fmla="*/ 15 w 38"/>
                    <a:gd name="T35" fmla="*/ 29 h 36"/>
                    <a:gd name="T36" fmla="*/ 19 w 38"/>
                    <a:gd name="T37" fmla="*/ 29 h 36"/>
                    <a:gd name="T38" fmla="*/ 19 w 38"/>
                    <a:gd name="T39" fmla="*/ 32 h 36"/>
                    <a:gd name="T40" fmla="*/ 23 w 38"/>
                    <a:gd name="T41" fmla="*/ 34 h 36"/>
                    <a:gd name="T42" fmla="*/ 27 w 38"/>
                    <a:gd name="T43" fmla="*/ 36 h 36"/>
                    <a:gd name="T44" fmla="*/ 32 w 38"/>
                    <a:gd name="T45" fmla="*/ 32 h 36"/>
                    <a:gd name="T46" fmla="*/ 34 w 38"/>
                    <a:gd name="T47" fmla="*/ 28 h 36"/>
                    <a:gd name="T48" fmla="*/ 31 w 38"/>
                    <a:gd name="T49" fmla="*/ 24 h 36"/>
                    <a:gd name="T50" fmla="*/ 28 w 38"/>
                    <a:gd name="T51" fmla="*/ 21 h 36"/>
                    <a:gd name="T52" fmla="*/ 28 w 38"/>
                    <a:gd name="T53" fmla="*/ 20 h 36"/>
                    <a:gd name="T54" fmla="*/ 28 w 38"/>
                    <a:gd name="T55" fmla="*/ 18 h 36"/>
                    <a:gd name="T56" fmla="*/ 31 w 38"/>
                    <a:gd name="T57" fmla="*/ 16 h 36"/>
                    <a:gd name="T58" fmla="*/ 34 w 38"/>
                    <a:gd name="T59" fmla="*/ 12 h 36"/>
                    <a:gd name="T60" fmla="*/ 35 w 38"/>
                    <a:gd name="T61" fmla="*/ 11 h 36"/>
                    <a:gd name="T62" fmla="*/ 38 w 38"/>
                    <a:gd name="T63" fmla="*/ 6 h 36"/>
                    <a:gd name="T64" fmla="*/ 35 w 38"/>
                    <a:gd name="T65" fmla="*/ 2 h 36"/>
                    <a:gd name="T66" fmla="*/ 31 w 38"/>
                    <a:gd name="T67" fmla="*/ 0 h 36"/>
                    <a:gd name="T68" fmla="*/ 26 w 38"/>
                    <a:gd name="T69" fmla="*/ 2 h 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8"/>
                    <a:gd name="T106" fmla="*/ 0 h 36"/>
                    <a:gd name="T107" fmla="*/ 38 w 38"/>
                    <a:gd name="T108" fmla="*/ 36 h 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8" h="36">
                      <a:moveTo>
                        <a:pt x="26" y="2"/>
                      </a:moveTo>
                      <a:lnTo>
                        <a:pt x="24" y="4"/>
                      </a:lnTo>
                      <a:lnTo>
                        <a:pt x="23" y="6"/>
                      </a:lnTo>
                      <a:lnTo>
                        <a:pt x="20" y="7"/>
                      </a:lnTo>
                      <a:lnTo>
                        <a:pt x="19" y="10"/>
                      </a:lnTo>
                      <a:lnTo>
                        <a:pt x="19" y="9"/>
                      </a:lnTo>
                      <a:lnTo>
                        <a:pt x="19" y="7"/>
                      </a:lnTo>
                      <a:lnTo>
                        <a:pt x="17" y="6"/>
                      </a:lnTo>
                      <a:lnTo>
                        <a:pt x="17" y="5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1"/>
                      </a:lnTo>
                      <a:lnTo>
                        <a:pt x="5" y="2"/>
                      </a:lnTo>
                      <a:lnTo>
                        <a:pt x="4" y="5"/>
                      </a:lnTo>
                      <a:lnTo>
                        <a:pt x="4" y="7"/>
                      </a:lnTo>
                      <a:lnTo>
                        <a:pt x="5" y="10"/>
                      </a:lnTo>
                      <a:lnTo>
                        <a:pt x="7" y="12"/>
                      </a:lnTo>
                      <a:lnTo>
                        <a:pt x="8" y="16"/>
                      </a:lnTo>
                      <a:lnTo>
                        <a:pt x="9" y="18"/>
                      </a:lnTo>
                      <a:lnTo>
                        <a:pt x="8" y="20"/>
                      </a:lnTo>
                      <a:lnTo>
                        <a:pt x="7" y="20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1" y="22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1" y="31"/>
                      </a:lnTo>
                      <a:lnTo>
                        <a:pt x="4" y="33"/>
                      </a:lnTo>
                      <a:lnTo>
                        <a:pt x="5" y="33"/>
                      </a:lnTo>
                      <a:lnTo>
                        <a:pt x="8" y="33"/>
                      </a:lnTo>
                      <a:lnTo>
                        <a:pt x="11" y="32"/>
                      </a:lnTo>
                      <a:lnTo>
                        <a:pt x="13" y="31"/>
                      </a:lnTo>
                      <a:lnTo>
                        <a:pt x="15" y="29"/>
                      </a:lnTo>
                      <a:lnTo>
                        <a:pt x="17" y="28"/>
                      </a:lnTo>
                      <a:lnTo>
                        <a:pt x="19" y="29"/>
                      </a:lnTo>
                      <a:lnTo>
                        <a:pt x="19" y="31"/>
                      </a:lnTo>
                      <a:lnTo>
                        <a:pt x="19" y="32"/>
                      </a:lnTo>
                      <a:lnTo>
                        <a:pt x="20" y="33"/>
                      </a:lnTo>
                      <a:lnTo>
                        <a:pt x="23" y="34"/>
                      </a:lnTo>
                      <a:lnTo>
                        <a:pt x="26" y="36"/>
                      </a:lnTo>
                      <a:lnTo>
                        <a:pt x="27" y="36"/>
                      </a:lnTo>
                      <a:lnTo>
                        <a:pt x="30" y="34"/>
                      </a:lnTo>
                      <a:lnTo>
                        <a:pt x="32" y="32"/>
                      </a:lnTo>
                      <a:lnTo>
                        <a:pt x="34" y="29"/>
                      </a:lnTo>
                      <a:lnTo>
                        <a:pt x="34" y="28"/>
                      </a:lnTo>
                      <a:lnTo>
                        <a:pt x="32" y="26"/>
                      </a:lnTo>
                      <a:lnTo>
                        <a:pt x="31" y="24"/>
                      </a:lnTo>
                      <a:lnTo>
                        <a:pt x="30" y="22"/>
                      </a:lnTo>
                      <a:lnTo>
                        <a:pt x="28" y="21"/>
                      </a:lnTo>
                      <a:lnTo>
                        <a:pt x="27" y="20"/>
                      </a:lnTo>
                      <a:lnTo>
                        <a:pt x="28" y="20"/>
                      </a:lnTo>
                      <a:lnTo>
                        <a:pt x="28" y="18"/>
                      </a:lnTo>
                      <a:lnTo>
                        <a:pt x="30" y="17"/>
                      </a:lnTo>
                      <a:lnTo>
                        <a:pt x="31" y="16"/>
                      </a:lnTo>
                      <a:lnTo>
                        <a:pt x="32" y="13"/>
                      </a:lnTo>
                      <a:lnTo>
                        <a:pt x="34" y="12"/>
                      </a:lnTo>
                      <a:lnTo>
                        <a:pt x="35" y="11"/>
                      </a:lnTo>
                      <a:lnTo>
                        <a:pt x="36" y="9"/>
                      </a:lnTo>
                      <a:lnTo>
                        <a:pt x="38" y="6"/>
                      </a:lnTo>
                      <a:lnTo>
                        <a:pt x="36" y="5"/>
                      </a:lnTo>
                      <a:lnTo>
                        <a:pt x="35" y="2"/>
                      </a:lnTo>
                      <a:lnTo>
                        <a:pt x="32" y="1"/>
                      </a:lnTo>
                      <a:lnTo>
                        <a:pt x="31" y="0"/>
                      </a:lnTo>
                      <a:lnTo>
                        <a:pt x="28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34" name="Freeform 56"/>
                <p:cNvSpPr>
                  <a:spLocks/>
                </p:cNvSpPr>
                <p:nvPr/>
              </p:nvSpPr>
              <p:spPr bwMode="auto">
                <a:xfrm>
                  <a:off x="3311" y="3176"/>
                  <a:ext cx="42" cy="35"/>
                </a:xfrm>
                <a:custGeom>
                  <a:avLst/>
                  <a:gdLst>
                    <a:gd name="T0" fmla="*/ 35 w 42"/>
                    <a:gd name="T1" fmla="*/ 16 h 35"/>
                    <a:gd name="T2" fmla="*/ 31 w 42"/>
                    <a:gd name="T3" fmla="*/ 15 h 35"/>
                    <a:gd name="T4" fmla="*/ 30 w 42"/>
                    <a:gd name="T5" fmla="*/ 14 h 35"/>
                    <a:gd name="T6" fmla="*/ 31 w 42"/>
                    <a:gd name="T7" fmla="*/ 13 h 35"/>
                    <a:gd name="T8" fmla="*/ 35 w 42"/>
                    <a:gd name="T9" fmla="*/ 10 h 35"/>
                    <a:gd name="T10" fmla="*/ 36 w 42"/>
                    <a:gd name="T11" fmla="*/ 7 h 35"/>
                    <a:gd name="T12" fmla="*/ 34 w 42"/>
                    <a:gd name="T13" fmla="*/ 2 h 35"/>
                    <a:gd name="T14" fmla="*/ 28 w 42"/>
                    <a:gd name="T15" fmla="*/ 0 h 35"/>
                    <a:gd name="T16" fmla="*/ 23 w 42"/>
                    <a:gd name="T17" fmla="*/ 3 h 35"/>
                    <a:gd name="T18" fmla="*/ 19 w 42"/>
                    <a:gd name="T19" fmla="*/ 7 h 35"/>
                    <a:gd name="T20" fmla="*/ 15 w 42"/>
                    <a:gd name="T21" fmla="*/ 9 h 35"/>
                    <a:gd name="T22" fmla="*/ 12 w 42"/>
                    <a:gd name="T23" fmla="*/ 8 h 35"/>
                    <a:gd name="T24" fmla="*/ 9 w 42"/>
                    <a:gd name="T25" fmla="*/ 4 h 35"/>
                    <a:gd name="T26" fmla="*/ 4 w 42"/>
                    <a:gd name="T27" fmla="*/ 4 h 35"/>
                    <a:gd name="T28" fmla="*/ 0 w 42"/>
                    <a:gd name="T29" fmla="*/ 8 h 35"/>
                    <a:gd name="T30" fmla="*/ 0 w 42"/>
                    <a:gd name="T31" fmla="*/ 12 h 35"/>
                    <a:gd name="T32" fmla="*/ 3 w 42"/>
                    <a:gd name="T33" fmla="*/ 15 h 35"/>
                    <a:gd name="T34" fmla="*/ 7 w 42"/>
                    <a:gd name="T35" fmla="*/ 19 h 35"/>
                    <a:gd name="T36" fmla="*/ 8 w 42"/>
                    <a:gd name="T37" fmla="*/ 21 h 35"/>
                    <a:gd name="T38" fmla="*/ 7 w 42"/>
                    <a:gd name="T39" fmla="*/ 24 h 35"/>
                    <a:gd name="T40" fmla="*/ 4 w 42"/>
                    <a:gd name="T41" fmla="*/ 27 h 35"/>
                    <a:gd name="T42" fmla="*/ 5 w 42"/>
                    <a:gd name="T43" fmla="*/ 31 h 35"/>
                    <a:gd name="T44" fmla="*/ 9 w 42"/>
                    <a:gd name="T45" fmla="*/ 35 h 35"/>
                    <a:gd name="T46" fmla="*/ 15 w 42"/>
                    <a:gd name="T47" fmla="*/ 34 h 35"/>
                    <a:gd name="T48" fmla="*/ 18 w 42"/>
                    <a:gd name="T49" fmla="*/ 30 h 35"/>
                    <a:gd name="T50" fmla="*/ 19 w 42"/>
                    <a:gd name="T51" fmla="*/ 26 h 35"/>
                    <a:gd name="T52" fmla="*/ 22 w 42"/>
                    <a:gd name="T53" fmla="*/ 26 h 35"/>
                    <a:gd name="T54" fmla="*/ 23 w 42"/>
                    <a:gd name="T55" fmla="*/ 26 h 35"/>
                    <a:gd name="T56" fmla="*/ 27 w 42"/>
                    <a:gd name="T57" fmla="*/ 27 h 35"/>
                    <a:gd name="T58" fmla="*/ 31 w 42"/>
                    <a:gd name="T59" fmla="*/ 29 h 35"/>
                    <a:gd name="T60" fmla="*/ 32 w 42"/>
                    <a:gd name="T61" fmla="*/ 30 h 35"/>
                    <a:gd name="T62" fmla="*/ 38 w 42"/>
                    <a:gd name="T63" fmla="*/ 30 h 35"/>
                    <a:gd name="T64" fmla="*/ 42 w 42"/>
                    <a:gd name="T65" fmla="*/ 26 h 35"/>
                    <a:gd name="T66" fmla="*/ 42 w 42"/>
                    <a:gd name="T67" fmla="*/ 21 h 35"/>
                    <a:gd name="T68" fmla="*/ 38 w 42"/>
                    <a:gd name="T69" fmla="*/ 18 h 3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2"/>
                    <a:gd name="T106" fmla="*/ 0 h 35"/>
                    <a:gd name="T107" fmla="*/ 42 w 42"/>
                    <a:gd name="T108" fmla="*/ 35 h 3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2" h="35">
                      <a:moveTo>
                        <a:pt x="38" y="18"/>
                      </a:moveTo>
                      <a:lnTo>
                        <a:pt x="35" y="16"/>
                      </a:lnTo>
                      <a:lnTo>
                        <a:pt x="34" y="16"/>
                      </a:lnTo>
                      <a:lnTo>
                        <a:pt x="31" y="15"/>
                      </a:lnTo>
                      <a:lnTo>
                        <a:pt x="28" y="15"/>
                      </a:lnTo>
                      <a:lnTo>
                        <a:pt x="30" y="14"/>
                      </a:lnTo>
                      <a:lnTo>
                        <a:pt x="31" y="14"/>
                      </a:lnTo>
                      <a:lnTo>
                        <a:pt x="31" y="13"/>
                      </a:lnTo>
                      <a:lnTo>
                        <a:pt x="32" y="13"/>
                      </a:lnTo>
                      <a:lnTo>
                        <a:pt x="35" y="10"/>
                      </a:lnTo>
                      <a:lnTo>
                        <a:pt x="36" y="8"/>
                      </a:lnTo>
                      <a:lnTo>
                        <a:pt x="36" y="7"/>
                      </a:lnTo>
                      <a:lnTo>
                        <a:pt x="35" y="4"/>
                      </a:lnTo>
                      <a:lnTo>
                        <a:pt x="34" y="2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6" y="2"/>
                      </a:lnTo>
                      <a:lnTo>
                        <a:pt x="23" y="3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6" y="9"/>
                      </a:lnTo>
                      <a:lnTo>
                        <a:pt x="15" y="9"/>
                      </a:lnTo>
                      <a:lnTo>
                        <a:pt x="13" y="8"/>
                      </a:lnTo>
                      <a:lnTo>
                        <a:pt x="12" y="8"/>
                      </a:lnTo>
                      <a:lnTo>
                        <a:pt x="11" y="7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4" y="4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3" y="15"/>
                      </a:lnTo>
                      <a:lnTo>
                        <a:pt x="4" y="18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3"/>
                      </a:lnTo>
                      <a:lnTo>
                        <a:pt x="7" y="24"/>
                      </a:lnTo>
                      <a:lnTo>
                        <a:pt x="5" y="25"/>
                      </a:lnTo>
                      <a:lnTo>
                        <a:pt x="4" y="27"/>
                      </a:lnTo>
                      <a:lnTo>
                        <a:pt x="4" y="29"/>
                      </a:lnTo>
                      <a:lnTo>
                        <a:pt x="5" y="31"/>
                      </a:lnTo>
                      <a:lnTo>
                        <a:pt x="7" y="34"/>
                      </a:lnTo>
                      <a:lnTo>
                        <a:pt x="9" y="35"/>
                      </a:lnTo>
                      <a:lnTo>
                        <a:pt x="12" y="34"/>
                      </a:lnTo>
                      <a:lnTo>
                        <a:pt x="15" y="34"/>
                      </a:lnTo>
                      <a:lnTo>
                        <a:pt x="16" y="31"/>
                      </a:lnTo>
                      <a:lnTo>
                        <a:pt x="18" y="30"/>
                      </a:lnTo>
                      <a:lnTo>
                        <a:pt x="19" y="29"/>
                      </a:lnTo>
                      <a:lnTo>
                        <a:pt x="19" y="26"/>
                      </a:lnTo>
                      <a:lnTo>
                        <a:pt x="20" y="25"/>
                      </a:lnTo>
                      <a:lnTo>
                        <a:pt x="22" y="26"/>
                      </a:lnTo>
                      <a:lnTo>
                        <a:pt x="23" y="26"/>
                      </a:lnTo>
                      <a:lnTo>
                        <a:pt x="24" y="26"/>
                      </a:lnTo>
                      <a:lnTo>
                        <a:pt x="27" y="27"/>
                      </a:lnTo>
                      <a:lnTo>
                        <a:pt x="28" y="27"/>
                      </a:lnTo>
                      <a:lnTo>
                        <a:pt x="31" y="29"/>
                      </a:lnTo>
                      <a:lnTo>
                        <a:pt x="32" y="30"/>
                      </a:lnTo>
                      <a:lnTo>
                        <a:pt x="35" y="30"/>
                      </a:lnTo>
                      <a:lnTo>
                        <a:pt x="38" y="30"/>
                      </a:lnTo>
                      <a:lnTo>
                        <a:pt x="40" y="29"/>
                      </a:lnTo>
                      <a:lnTo>
                        <a:pt x="42" y="26"/>
                      </a:lnTo>
                      <a:lnTo>
                        <a:pt x="42" y="24"/>
                      </a:lnTo>
                      <a:lnTo>
                        <a:pt x="42" y="21"/>
                      </a:lnTo>
                      <a:lnTo>
                        <a:pt x="40" y="19"/>
                      </a:lnTo>
                      <a:lnTo>
                        <a:pt x="38" y="18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35" name="Freeform 57"/>
                <p:cNvSpPr>
                  <a:spLocks/>
                </p:cNvSpPr>
                <p:nvPr/>
              </p:nvSpPr>
              <p:spPr bwMode="auto">
                <a:xfrm>
                  <a:off x="3474" y="3893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0 w 1"/>
                    <a:gd name="T7" fmla="*/ 0 h 2"/>
                    <a:gd name="T8" fmla="*/ 0 w 1"/>
                    <a:gd name="T9" fmla="*/ 0 h 2"/>
                    <a:gd name="T10" fmla="*/ 0 w 1"/>
                    <a:gd name="T11" fmla="*/ 0 h 2"/>
                    <a:gd name="T12" fmla="*/ 0 w 1"/>
                    <a:gd name="T13" fmla="*/ 0 h 2"/>
                    <a:gd name="T14" fmla="*/ 0 w 1"/>
                    <a:gd name="T15" fmla="*/ 2 h 2"/>
                    <a:gd name="T16" fmla="*/ 0 w 1"/>
                    <a:gd name="T17" fmla="*/ 2 h 2"/>
                    <a:gd name="T18" fmla="*/ 0 w 1"/>
                    <a:gd name="T19" fmla="*/ 0 h 2"/>
                    <a:gd name="T20" fmla="*/ 0 w 1"/>
                    <a:gd name="T21" fmla="*/ 0 h 2"/>
                    <a:gd name="T22" fmla="*/ 0 w 1"/>
                    <a:gd name="T23" fmla="*/ 0 h 2"/>
                    <a:gd name="T24" fmla="*/ 0 w 1"/>
                    <a:gd name="T25" fmla="*/ 0 h 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"/>
                    <a:gd name="T40" fmla="*/ 0 h 2"/>
                    <a:gd name="T41" fmla="*/ 1 w 1"/>
                    <a:gd name="T42" fmla="*/ 2 h 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36" name="Freeform 58"/>
                <p:cNvSpPr>
                  <a:spLocks/>
                </p:cNvSpPr>
                <p:nvPr/>
              </p:nvSpPr>
              <p:spPr bwMode="auto">
                <a:xfrm>
                  <a:off x="3420" y="3843"/>
                  <a:ext cx="112" cy="85"/>
                </a:xfrm>
                <a:custGeom>
                  <a:avLst/>
                  <a:gdLst>
                    <a:gd name="T0" fmla="*/ 104 w 112"/>
                    <a:gd name="T1" fmla="*/ 0 h 85"/>
                    <a:gd name="T2" fmla="*/ 102 w 112"/>
                    <a:gd name="T3" fmla="*/ 0 h 85"/>
                    <a:gd name="T4" fmla="*/ 101 w 112"/>
                    <a:gd name="T5" fmla="*/ 1 h 85"/>
                    <a:gd name="T6" fmla="*/ 97 w 112"/>
                    <a:gd name="T7" fmla="*/ 10 h 85"/>
                    <a:gd name="T8" fmla="*/ 96 w 112"/>
                    <a:gd name="T9" fmla="*/ 18 h 85"/>
                    <a:gd name="T10" fmla="*/ 84 w 112"/>
                    <a:gd name="T11" fmla="*/ 15 h 85"/>
                    <a:gd name="T12" fmla="*/ 71 w 112"/>
                    <a:gd name="T13" fmla="*/ 15 h 85"/>
                    <a:gd name="T14" fmla="*/ 62 w 112"/>
                    <a:gd name="T15" fmla="*/ 18 h 85"/>
                    <a:gd name="T16" fmla="*/ 53 w 112"/>
                    <a:gd name="T17" fmla="*/ 22 h 85"/>
                    <a:gd name="T18" fmla="*/ 54 w 112"/>
                    <a:gd name="T19" fmla="*/ 22 h 85"/>
                    <a:gd name="T20" fmla="*/ 55 w 112"/>
                    <a:gd name="T21" fmla="*/ 22 h 85"/>
                    <a:gd name="T22" fmla="*/ 49 w 112"/>
                    <a:gd name="T23" fmla="*/ 26 h 85"/>
                    <a:gd name="T24" fmla="*/ 46 w 112"/>
                    <a:gd name="T25" fmla="*/ 33 h 85"/>
                    <a:gd name="T26" fmla="*/ 44 w 112"/>
                    <a:gd name="T27" fmla="*/ 39 h 85"/>
                    <a:gd name="T28" fmla="*/ 43 w 112"/>
                    <a:gd name="T29" fmla="*/ 44 h 85"/>
                    <a:gd name="T30" fmla="*/ 43 w 112"/>
                    <a:gd name="T31" fmla="*/ 44 h 85"/>
                    <a:gd name="T32" fmla="*/ 42 w 112"/>
                    <a:gd name="T33" fmla="*/ 44 h 85"/>
                    <a:gd name="T34" fmla="*/ 38 w 112"/>
                    <a:gd name="T35" fmla="*/ 47 h 85"/>
                    <a:gd name="T36" fmla="*/ 30 w 112"/>
                    <a:gd name="T37" fmla="*/ 47 h 85"/>
                    <a:gd name="T38" fmla="*/ 20 w 112"/>
                    <a:gd name="T39" fmla="*/ 47 h 85"/>
                    <a:gd name="T40" fmla="*/ 9 w 112"/>
                    <a:gd name="T41" fmla="*/ 49 h 85"/>
                    <a:gd name="T42" fmla="*/ 8 w 112"/>
                    <a:gd name="T43" fmla="*/ 50 h 85"/>
                    <a:gd name="T44" fmla="*/ 7 w 112"/>
                    <a:gd name="T45" fmla="*/ 50 h 85"/>
                    <a:gd name="T46" fmla="*/ 3 w 112"/>
                    <a:gd name="T47" fmla="*/ 56 h 85"/>
                    <a:gd name="T48" fmla="*/ 0 w 112"/>
                    <a:gd name="T49" fmla="*/ 67 h 85"/>
                    <a:gd name="T50" fmla="*/ 7 w 112"/>
                    <a:gd name="T51" fmla="*/ 77 h 85"/>
                    <a:gd name="T52" fmla="*/ 16 w 112"/>
                    <a:gd name="T53" fmla="*/ 85 h 85"/>
                    <a:gd name="T54" fmla="*/ 19 w 112"/>
                    <a:gd name="T55" fmla="*/ 81 h 85"/>
                    <a:gd name="T56" fmla="*/ 20 w 112"/>
                    <a:gd name="T57" fmla="*/ 79 h 85"/>
                    <a:gd name="T58" fmla="*/ 15 w 112"/>
                    <a:gd name="T59" fmla="*/ 70 h 85"/>
                    <a:gd name="T60" fmla="*/ 16 w 112"/>
                    <a:gd name="T61" fmla="*/ 61 h 85"/>
                    <a:gd name="T62" fmla="*/ 23 w 112"/>
                    <a:gd name="T63" fmla="*/ 60 h 85"/>
                    <a:gd name="T64" fmla="*/ 30 w 112"/>
                    <a:gd name="T65" fmla="*/ 60 h 85"/>
                    <a:gd name="T66" fmla="*/ 32 w 112"/>
                    <a:gd name="T67" fmla="*/ 60 h 85"/>
                    <a:gd name="T68" fmla="*/ 36 w 112"/>
                    <a:gd name="T69" fmla="*/ 59 h 85"/>
                    <a:gd name="T70" fmla="*/ 46 w 112"/>
                    <a:gd name="T71" fmla="*/ 53 h 85"/>
                    <a:gd name="T72" fmla="*/ 55 w 112"/>
                    <a:gd name="T73" fmla="*/ 48 h 85"/>
                    <a:gd name="T74" fmla="*/ 58 w 112"/>
                    <a:gd name="T75" fmla="*/ 42 h 85"/>
                    <a:gd name="T76" fmla="*/ 59 w 112"/>
                    <a:gd name="T77" fmla="*/ 36 h 85"/>
                    <a:gd name="T78" fmla="*/ 61 w 112"/>
                    <a:gd name="T79" fmla="*/ 33 h 85"/>
                    <a:gd name="T80" fmla="*/ 61 w 112"/>
                    <a:gd name="T81" fmla="*/ 32 h 85"/>
                    <a:gd name="T82" fmla="*/ 79 w 112"/>
                    <a:gd name="T83" fmla="*/ 27 h 85"/>
                    <a:gd name="T84" fmla="*/ 96 w 112"/>
                    <a:gd name="T85" fmla="*/ 33 h 85"/>
                    <a:gd name="T86" fmla="*/ 100 w 112"/>
                    <a:gd name="T87" fmla="*/ 34 h 85"/>
                    <a:gd name="T88" fmla="*/ 102 w 112"/>
                    <a:gd name="T89" fmla="*/ 34 h 85"/>
                    <a:gd name="T90" fmla="*/ 105 w 112"/>
                    <a:gd name="T91" fmla="*/ 32 h 85"/>
                    <a:gd name="T92" fmla="*/ 106 w 112"/>
                    <a:gd name="T93" fmla="*/ 31 h 85"/>
                    <a:gd name="T94" fmla="*/ 108 w 112"/>
                    <a:gd name="T95" fmla="*/ 26 h 85"/>
                    <a:gd name="T96" fmla="*/ 109 w 112"/>
                    <a:gd name="T97" fmla="*/ 21 h 85"/>
                    <a:gd name="T98" fmla="*/ 110 w 112"/>
                    <a:gd name="T99" fmla="*/ 15 h 85"/>
                    <a:gd name="T100" fmla="*/ 112 w 112"/>
                    <a:gd name="T101" fmla="*/ 10 h 85"/>
                    <a:gd name="T102" fmla="*/ 109 w 112"/>
                    <a:gd name="T103" fmla="*/ 5 h 85"/>
                    <a:gd name="T104" fmla="*/ 105 w 112"/>
                    <a:gd name="T105" fmla="*/ 0 h 8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12"/>
                    <a:gd name="T160" fmla="*/ 0 h 85"/>
                    <a:gd name="T161" fmla="*/ 112 w 112"/>
                    <a:gd name="T162" fmla="*/ 85 h 8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12" h="85">
                      <a:moveTo>
                        <a:pt x="105" y="0"/>
                      </a:moveTo>
                      <a:lnTo>
                        <a:pt x="104" y="0"/>
                      </a:lnTo>
                      <a:lnTo>
                        <a:pt x="102" y="0"/>
                      </a:lnTo>
                      <a:lnTo>
                        <a:pt x="101" y="1"/>
                      </a:lnTo>
                      <a:lnTo>
                        <a:pt x="98" y="6"/>
                      </a:lnTo>
                      <a:lnTo>
                        <a:pt x="97" y="10"/>
                      </a:lnTo>
                      <a:lnTo>
                        <a:pt x="96" y="15"/>
                      </a:lnTo>
                      <a:lnTo>
                        <a:pt x="96" y="18"/>
                      </a:lnTo>
                      <a:lnTo>
                        <a:pt x="89" y="16"/>
                      </a:lnTo>
                      <a:lnTo>
                        <a:pt x="84" y="15"/>
                      </a:lnTo>
                      <a:lnTo>
                        <a:pt x="77" y="15"/>
                      </a:lnTo>
                      <a:lnTo>
                        <a:pt x="71" y="15"/>
                      </a:lnTo>
                      <a:lnTo>
                        <a:pt x="66" y="16"/>
                      </a:lnTo>
                      <a:lnTo>
                        <a:pt x="62" y="18"/>
                      </a:lnTo>
                      <a:lnTo>
                        <a:pt x="57" y="20"/>
                      </a:lnTo>
                      <a:lnTo>
                        <a:pt x="53" y="22"/>
                      </a:lnTo>
                      <a:lnTo>
                        <a:pt x="54" y="22"/>
                      </a:lnTo>
                      <a:lnTo>
                        <a:pt x="55" y="22"/>
                      </a:lnTo>
                      <a:lnTo>
                        <a:pt x="51" y="23"/>
                      </a:lnTo>
                      <a:lnTo>
                        <a:pt x="49" y="26"/>
                      </a:lnTo>
                      <a:lnTo>
                        <a:pt x="47" y="29"/>
                      </a:lnTo>
                      <a:lnTo>
                        <a:pt x="46" y="33"/>
                      </a:lnTo>
                      <a:lnTo>
                        <a:pt x="46" y="36"/>
                      </a:lnTo>
                      <a:lnTo>
                        <a:pt x="44" y="39"/>
                      </a:lnTo>
                      <a:lnTo>
                        <a:pt x="44" y="42"/>
                      </a:lnTo>
                      <a:lnTo>
                        <a:pt x="43" y="44"/>
                      </a:lnTo>
                      <a:lnTo>
                        <a:pt x="42" y="44"/>
                      </a:lnTo>
                      <a:lnTo>
                        <a:pt x="40" y="45"/>
                      </a:lnTo>
                      <a:lnTo>
                        <a:pt x="38" y="47"/>
                      </a:lnTo>
                      <a:lnTo>
                        <a:pt x="34" y="47"/>
                      </a:lnTo>
                      <a:lnTo>
                        <a:pt x="30" y="47"/>
                      </a:lnTo>
                      <a:lnTo>
                        <a:pt x="24" y="47"/>
                      </a:lnTo>
                      <a:lnTo>
                        <a:pt x="20" y="47"/>
                      </a:lnTo>
                      <a:lnTo>
                        <a:pt x="15" y="48"/>
                      </a:lnTo>
                      <a:lnTo>
                        <a:pt x="9" y="49"/>
                      </a:lnTo>
                      <a:lnTo>
                        <a:pt x="8" y="50"/>
                      </a:lnTo>
                      <a:lnTo>
                        <a:pt x="7" y="50"/>
                      </a:lnTo>
                      <a:lnTo>
                        <a:pt x="4" y="53"/>
                      </a:lnTo>
                      <a:lnTo>
                        <a:pt x="3" y="56"/>
                      </a:lnTo>
                      <a:lnTo>
                        <a:pt x="1" y="61"/>
                      </a:lnTo>
                      <a:lnTo>
                        <a:pt x="0" y="67"/>
                      </a:lnTo>
                      <a:lnTo>
                        <a:pt x="3" y="72"/>
                      </a:lnTo>
                      <a:lnTo>
                        <a:pt x="7" y="77"/>
                      </a:lnTo>
                      <a:lnTo>
                        <a:pt x="11" y="81"/>
                      </a:lnTo>
                      <a:lnTo>
                        <a:pt x="16" y="85"/>
                      </a:lnTo>
                      <a:lnTo>
                        <a:pt x="18" y="83"/>
                      </a:lnTo>
                      <a:lnTo>
                        <a:pt x="19" y="81"/>
                      </a:lnTo>
                      <a:lnTo>
                        <a:pt x="19" y="80"/>
                      </a:lnTo>
                      <a:lnTo>
                        <a:pt x="20" y="79"/>
                      </a:lnTo>
                      <a:lnTo>
                        <a:pt x="18" y="75"/>
                      </a:lnTo>
                      <a:lnTo>
                        <a:pt x="15" y="70"/>
                      </a:lnTo>
                      <a:lnTo>
                        <a:pt x="15" y="65"/>
                      </a:lnTo>
                      <a:lnTo>
                        <a:pt x="16" y="61"/>
                      </a:lnTo>
                      <a:lnTo>
                        <a:pt x="19" y="60"/>
                      </a:lnTo>
                      <a:lnTo>
                        <a:pt x="23" y="60"/>
                      </a:lnTo>
                      <a:lnTo>
                        <a:pt x="26" y="60"/>
                      </a:lnTo>
                      <a:lnTo>
                        <a:pt x="30" y="60"/>
                      </a:lnTo>
                      <a:lnTo>
                        <a:pt x="31" y="60"/>
                      </a:lnTo>
                      <a:lnTo>
                        <a:pt x="32" y="60"/>
                      </a:lnTo>
                      <a:lnTo>
                        <a:pt x="35" y="60"/>
                      </a:lnTo>
                      <a:lnTo>
                        <a:pt x="36" y="59"/>
                      </a:lnTo>
                      <a:lnTo>
                        <a:pt x="40" y="56"/>
                      </a:lnTo>
                      <a:lnTo>
                        <a:pt x="46" y="53"/>
                      </a:lnTo>
                      <a:lnTo>
                        <a:pt x="50" y="50"/>
                      </a:lnTo>
                      <a:lnTo>
                        <a:pt x="55" y="48"/>
                      </a:lnTo>
                      <a:lnTo>
                        <a:pt x="57" y="45"/>
                      </a:lnTo>
                      <a:lnTo>
                        <a:pt x="58" y="42"/>
                      </a:lnTo>
                      <a:lnTo>
                        <a:pt x="59" y="38"/>
                      </a:lnTo>
                      <a:lnTo>
                        <a:pt x="59" y="36"/>
                      </a:lnTo>
                      <a:lnTo>
                        <a:pt x="59" y="34"/>
                      </a:lnTo>
                      <a:lnTo>
                        <a:pt x="61" y="33"/>
                      </a:lnTo>
                      <a:lnTo>
                        <a:pt x="61" y="32"/>
                      </a:lnTo>
                      <a:lnTo>
                        <a:pt x="71" y="28"/>
                      </a:lnTo>
                      <a:lnTo>
                        <a:pt x="79" y="27"/>
                      </a:lnTo>
                      <a:lnTo>
                        <a:pt x="88" y="28"/>
                      </a:lnTo>
                      <a:lnTo>
                        <a:pt x="96" y="33"/>
                      </a:lnTo>
                      <a:lnTo>
                        <a:pt x="97" y="34"/>
                      </a:lnTo>
                      <a:lnTo>
                        <a:pt x="100" y="34"/>
                      </a:lnTo>
                      <a:lnTo>
                        <a:pt x="101" y="34"/>
                      </a:lnTo>
                      <a:lnTo>
                        <a:pt x="102" y="34"/>
                      </a:lnTo>
                      <a:lnTo>
                        <a:pt x="104" y="33"/>
                      </a:lnTo>
                      <a:lnTo>
                        <a:pt x="105" y="32"/>
                      </a:lnTo>
                      <a:lnTo>
                        <a:pt x="106" y="32"/>
                      </a:lnTo>
                      <a:lnTo>
                        <a:pt x="106" y="31"/>
                      </a:lnTo>
                      <a:lnTo>
                        <a:pt x="108" y="28"/>
                      </a:lnTo>
                      <a:lnTo>
                        <a:pt x="108" y="26"/>
                      </a:lnTo>
                      <a:lnTo>
                        <a:pt x="108" y="23"/>
                      </a:lnTo>
                      <a:lnTo>
                        <a:pt x="109" y="21"/>
                      </a:lnTo>
                      <a:lnTo>
                        <a:pt x="109" y="18"/>
                      </a:lnTo>
                      <a:lnTo>
                        <a:pt x="110" y="15"/>
                      </a:lnTo>
                      <a:lnTo>
                        <a:pt x="110" y="12"/>
                      </a:lnTo>
                      <a:lnTo>
                        <a:pt x="112" y="10"/>
                      </a:lnTo>
                      <a:lnTo>
                        <a:pt x="110" y="7"/>
                      </a:lnTo>
                      <a:lnTo>
                        <a:pt x="109" y="5"/>
                      </a:lnTo>
                      <a:lnTo>
                        <a:pt x="106" y="2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37" name="Freeform 59"/>
                <p:cNvSpPr>
                  <a:spLocks/>
                </p:cNvSpPr>
                <p:nvPr/>
              </p:nvSpPr>
              <p:spPr bwMode="auto">
                <a:xfrm>
                  <a:off x="3720" y="3902"/>
                  <a:ext cx="151" cy="103"/>
                </a:xfrm>
                <a:custGeom>
                  <a:avLst/>
                  <a:gdLst>
                    <a:gd name="T0" fmla="*/ 144 w 151"/>
                    <a:gd name="T1" fmla="*/ 33 h 103"/>
                    <a:gd name="T2" fmla="*/ 146 w 151"/>
                    <a:gd name="T3" fmla="*/ 27 h 103"/>
                    <a:gd name="T4" fmla="*/ 147 w 151"/>
                    <a:gd name="T5" fmla="*/ 21 h 103"/>
                    <a:gd name="T6" fmla="*/ 150 w 151"/>
                    <a:gd name="T7" fmla="*/ 13 h 103"/>
                    <a:gd name="T8" fmla="*/ 148 w 151"/>
                    <a:gd name="T9" fmla="*/ 8 h 103"/>
                    <a:gd name="T10" fmla="*/ 142 w 151"/>
                    <a:gd name="T11" fmla="*/ 4 h 103"/>
                    <a:gd name="T12" fmla="*/ 139 w 151"/>
                    <a:gd name="T13" fmla="*/ 1 h 103"/>
                    <a:gd name="T14" fmla="*/ 138 w 151"/>
                    <a:gd name="T15" fmla="*/ 1 h 103"/>
                    <a:gd name="T16" fmla="*/ 138 w 151"/>
                    <a:gd name="T17" fmla="*/ 0 h 103"/>
                    <a:gd name="T18" fmla="*/ 138 w 151"/>
                    <a:gd name="T19" fmla="*/ 0 h 103"/>
                    <a:gd name="T20" fmla="*/ 138 w 151"/>
                    <a:gd name="T21" fmla="*/ 1 h 103"/>
                    <a:gd name="T22" fmla="*/ 131 w 151"/>
                    <a:gd name="T23" fmla="*/ 11 h 103"/>
                    <a:gd name="T24" fmla="*/ 128 w 151"/>
                    <a:gd name="T25" fmla="*/ 21 h 103"/>
                    <a:gd name="T26" fmla="*/ 111 w 151"/>
                    <a:gd name="T27" fmla="*/ 17 h 103"/>
                    <a:gd name="T28" fmla="*/ 95 w 151"/>
                    <a:gd name="T29" fmla="*/ 18 h 103"/>
                    <a:gd name="T30" fmla="*/ 80 w 151"/>
                    <a:gd name="T31" fmla="*/ 22 h 103"/>
                    <a:gd name="T32" fmla="*/ 66 w 151"/>
                    <a:gd name="T33" fmla="*/ 27 h 103"/>
                    <a:gd name="T34" fmla="*/ 68 w 151"/>
                    <a:gd name="T35" fmla="*/ 26 h 103"/>
                    <a:gd name="T36" fmla="*/ 69 w 151"/>
                    <a:gd name="T37" fmla="*/ 26 h 103"/>
                    <a:gd name="T38" fmla="*/ 60 w 151"/>
                    <a:gd name="T39" fmla="*/ 31 h 103"/>
                    <a:gd name="T40" fmla="*/ 57 w 151"/>
                    <a:gd name="T41" fmla="*/ 40 h 103"/>
                    <a:gd name="T42" fmla="*/ 55 w 151"/>
                    <a:gd name="T43" fmla="*/ 48 h 103"/>
                    <a:gd name="T44" fmla="*/ 53 w 151"/>
                    <a:gd name="T45" fmla="*/ 54 h 103"/>
                    <a:gd name="T46" fmla="*/ 51 w 151"/>
                    <a:gd name="T47" fmla="*/ 54 h 103"/>
                    <a:gd name="T48" fmla="*/ 51 w 151"/>
                    <a:gd name="T49" fmla="*/ 55 h 103"/>
                    <a:gd name="T50" fmla="*/ 45 w 151"/>
                    <a:gd name="T51" fmla="*/ 58 h 103"/>
                    <a:gd name="T52" fmla="*/ 33 w 151"/>
                    <a:gd name="T53" fmla="*/ 58 h 103"/>
                    <a:gd name="T54" fmla="*/ 19 w 151"/>
                    <a:gd name="T55" fmla="*/ 59 h 103"/>
                    <a:gd name="T56" fmla="*/ 4 w 151"/>
                    <a:gd name="T57" fmla="*/ 61 h 103"/>
                    <a:gd name="T58" fmla="*/ 3 w 151"/>
                    <a:gd name="T59" fmla="*/ 61 h 103"/>
                    <a:gd name="T60" fmla="*/ 2 w 151"/>
                    <a:gd name="T61" fmla="*/ 63 h 103"/>
                    <a:gd name="T62" fmla="*/ 0 w 151"/>
                    <a:gd name="T63" fmla="*/ 64 h 103"/>
                    <a:gd name="T64" fmla="*/ 0 w 151"/>
                    <a:gd name="T65" fmla="*/ 64 h 103"/>
                    <a:gd name="T66" fmla="*/ 4 w 151"/>
                    <a:gd name="T67" fmla="*/ 83 h 103"/>
                    <a:gd name="T68" fmla="*/ 11 w 151"/>
                    <a:gd name="T69" fmla="*/ 103 h 103"/>
                    <a:gd name="T70" fmla="*/ 16 w 151"/>
                    <a:gd name="T71" fmla="*/ 102 h 103"/>
                    <a:gd name="T72" fmla="*/ 22 w 151"/>
                    <a:gd name="T73" fmla="*/ 101 h 103"/>
                    <a:gd name="T74" fmla="*/ 22 w 151"/>
                    <a:gd name="T75" fmla="*/ 99 h 103"/>
                    <a:gd name="T76" fmla="*/ 20 w 151"/>
                    <a:gd name="T77" fmla="*/ 99 h 103"/>
                    <a:gd name="T78" fmla="*/ 16 w 151"/>
                    <a:gd name="T79" fmla="*/ 93 h 103"/>
                    <a:gd name="T80" fmla="*/ 10 w 151"/>
                    <a:gd name="T81" fmla="*/ 81 h 103"/>
                    <a:gd name="T82" fmla="*/ 16 w 151"/>
                    <a:gd name="T83" fmla="*/ 74 h 103"/>
                    <a:gd name="T84" fmla="*/ 27 w 151"/>
                    <a:gd name="T85" fmla="*/ 74 h 103"/>
                    <a:gd name="T86" fmla="*/ 42 w 151"/>
                    <a:gd name="T87" fmla="*/ 72 h 103"/>
                    <a:gd name="T88" fmla="*/ 61 w 151"/>
                    <a:gd name="T89" fmla="*/ 67 h 103"/>
                    <a:gd name="T90" fmla="*/ 72 w 151"/>
                    <a:gd name="T91" fmla="*/ 56 h 103"/>
                    <a:gd name="T92" fmla="*/ 76 w 151"/>
                    <a:gd name="T93" fmla="*/ 47 h 103"/>
                    <a:gd name="T94" fmla="*/ 77 w 151"/>
                    <a:gd name="T95" fmla="*/ 42 h 103"/>
                    <a:gd name="T96" fmla="*/ 77 w 151"/>
                    <a:gd name="T97" fmla="*/ 40 h 103"/>
                    <a:gd name="T98" fmla="*/ 85 w 151"/>
                    <a:gd name="T99" fmla="*/ 36 h 103"/>
                    <a:gd name="T100" fmla="*/ 99 w 151"/>
                    <a:gd name="T101" fmla="*/ 32 h 103"/>
                    <a:gd name="T102" fmla="*/ 111 w 151"/>
                    <a:gd name="T103" fmla="*/ 32 h 103"/>
                    <a:gd name="T104" fmla="*/ 123 w 151"/>
                    <a:gd name="T105" fmla="*/ 36 h 103"/>
                    <a:gd name="T106" fmla="*/ 131 w 151"/>
                    <a:gd name="T107" fmla="*/ 40 h 103"/>
                    <a:gd name="T108" fmla="*/ 135 w 151"/>
                    <a:gd name="T109" fmla="*/ 40 h 103"/>
                    <a:gd name="T110" fmla="*/ 138 w 151"/>
                    <a:gd name="T111" fmla="*/ 39 h 103"/>
                    <a:gd name="T112" fmla="*/ 139 w 151"/>
                    <a:gd name="T113" fmla="*/ 39 h 103"/>
                    <a:gd name="T114" fmla="*/ 140 w 151"/>
                    <a:gd name="T115" fmla="*/ 38 h 103"/>
                    <a:gd name="T116" fmla="*/ 140 w 151"/>
                    <a:gd name="T117" fmla="*/ 38 h 103"/>
                    <a:gd name="T118" fmla="*/ 142 w 151"/>
                    <a:gd name="T119" fmla="*/ 37 h 103"/>
                    <a:gd name="T120" fmla="*/ 143 w 151"/>
                    <a:gd name="T121" fmla="*/ 37 h 10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51"/>
                    <a:gd name="T184" fmla="*/ 0 h 103"/>
                    <a:gd name="T185" fmla="*/ 151 w 151"/>
                    <a:gd name="T186" fmla="*/ 103 h 10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51" h="103">
                      <a:moveTo>
                        <a:pt x="143" y="36"/>
                      </a:moveTo>
                      <a:lnTo>
                        <a:pt x="144" y="33"/>
                      </a:lnTo>
                      <a:lnTo>
                        <a:pt x="144" y="29"/>
                      </a:lnTo>
                      <a:lnTo>
                        <a:pt x="146" y="27"/>
                      </a:lnTo>
                      <a:lnTo>
                        <a:pt x="146" y="24"/>
                      </a:lnTo>
                      <a:lnTo>
                        <a:pt x="147" y="21"/>
                      </a:lnTo>
                      <a:lnTo>
                        <a:pt x="148" y="17"/>
                      </a:lnTo>
                      <a:lnTo>
                        <a:pt x="150" y="13"/>
                      </a:lnTo>
                      <a:lnTo>
                        <a:pt x="151" y="11"/>
                      </a:lnTo>
                      <a:lnTo>
                        <a:pt x="148" y="8"/>
                      </a:lnTo>
                      <a:lnTo>
                        <a:pt x="144" y="6"/>
                      </a:lnTo>
                      <a:lnTo>
                        <a:pt x="142" y="4"/>
                      </a:lnTo>
                      <a:lnTo>
                        <a:pt x="139" y="1"/>
                      </a:lnTo>
                      <a:lnTo>
                        <a:pt x="138" y="1"/>
                      </a:lnTo>
                      <a:lnTo>
                        <a:pt x="138" y="0"/>
                      </a:lnTo>
                      <a:lnTo>
                        <a:pt x="138" y="1"/>
                      </a:lnTo>
                      <a:lnTo>
                        <a:pt x="134" y="6"/>
                      </a:lnTo>
                      <a:lnTo>
                        <a:pt x="131" y="11"/>
                      </a:lnTo>
                      <a:lnTo>
                        <a:pt x="128" y="16"/>
                      </a:lnTo>
                      <a:lnTo>
                        <a:pt x="128" y="21"/>
                      </a:lnTo>
                      <a:lnTo>
                        <a:pt x="119" y="18"/>
                      </a:lnTo>
                      <a:lnTo>
                        <a:pt x="111" y="17"/>
                      </a:lnTo>
                      <a:lnTo>
                        <a:pt x="103" y="17"/>
                      </a:lnTo>
                      <a:lnTo>
                        <a:pt x="95" y="18"/>
                      </a:lnTo>
                      <a:lnTo>
                        <a:pt x="86" y="20"/>
                      </a:lnTo>
                      <a:lnTo>
                        <a:pt x="80" y="22"/>
                      </a:lnTo>
                      <a:lnTo>
                        <a:pt x="73" y="24"/>
                      </a:lnTo>
                      <a:lnTo>
                        <a:pt x="66" y="27"/>
                      </a:lnTo>
                      <a:lnTo>
                        <a:pt x="68" y="27"/>
                      </a:lnTo>
                      <a:lnTo>
                        <a:pt x="68" y="26"/>
                      </a:lnTo>
                      <a:lnTo>
                        <a:pt x="69" y="26"/>
                      </a:lnTo>
                      <a:lnTo>
                        <a:pt x="64" y="28"/>
                      </a:lnTo>
                      <a:lnTo>
                        <a:pt x="60" y="31"/>
                      </a:lnTo>
                      <a:lnTo>
                        <a:pt x="58" y="36"/>
                      </a:lnTo>
                      <a:lnTo>
                        <a:pt x="57" y="40"/>
                      </a:lnTo>
                      <a:lnTo>
                        <a:pt x="57" y="44"/>
                      </a:lnTo>
                      <a:lnTo>
                        <a:pt x="55" y="48"/>
                      </a:lnTo>
                      <a:lnTo>
                        <a:pt x="54" y="51"/>
                      </a:lnTo>
                      <a:lnTo>
                        <a:pt x="53" y="54"/>
                      </a:lnTo>
                      <a:lnTo>
                        <a:pt x="51" y="54"/>
                      </a:lnTo>
                      <a:lnTo>
                        <a:pt x="51" y="55"/>
                      </a:lnTo>
                      <a:lnTo>
                        <a:pt x="49" y="56"/>
                      </a:lnTo>
                      <a:lnTo>
                        <a:pt x="45" y="58"/>
                      </a:lnTo>
                      <a:lnTo>
                        <a:pt x="39" y="58"/>
                      </a:lnTo>
                      <a:lnTo>
                        <a:pt x="33" y="58"/>
                      </a:lnTo>
                      <a:lnTo>
                        <a:pt x="26" y="58"/>
                      </a:lnTo>
                      <a:lnTo>
                        <a:pt x="19" y="59"/>
                      </a:lnTo>
                      <a:lnTo>
                        <a:pt x="11" y="60"/>
                      </a:lnTo>
                      <a:lnTo>
                        <a:pt x="4" y="61"/>
                      </a:lnTo>
                      <a:lnTo>
                        <a:pt x="3" y="61"/>
                      </a:lnTo>
                      <a:lnTo>
                        <a:pt x="2" y="63"/>
                      </a:lnTo>
                      <a:lnTo>
                        <a:pt x="0" y="64"/>
                      </a:lnTo>
                      <a:lnTo>
                        <a:pt x="2" y="74"/>
                      </a:lnTo>
                      <a:lnTo>
                        <a:pt x="4" y="83"/>
                      </a:lnTo>
                      <a:lnTo>
                        <a:pt x="7" y="93"/>
                      </a:lnTo>
                      <a:lnTo>
                        <a:pt x="11" y="103"/>
                      </a:lnTo>
                      <a:lnTo>
                        <a:pt x="14" y="103"/>
                      </a:lnTo>
                      <a:lnTo>
                        <a:pt x="16" y="102"/>
                      </a:lnTo>
                      <a:lnTo>
                        <a:pt x="19" y="102"/>
                      </a:lnTo>
                      <a:lnTo>
                        <a:pt x="22" y="101"/>
                      </a:lnTo>
                      <a:lnTo>
                        <a:pt x="22" y="99"/>
                      </a:lnTo>
                      <a:lnTo>
                        <a:pt x="20" y="99"/>
                      </a:lnTo>
                      <a:lnTo>
                        <a:pt x="16" y="93"/>
                      </a:lnTo>
                      <a:lnTo>
                        <a:pt x="12" y="87"/>
                      </a:lnTo>
                      <a:lnTo>
                        <a:pt x="10" y="81"/>
                      </a:lnTo>
                      <a:lnTo>
                        <a:pt x="12" y="75"/>
                      </a:lnTo>
                      <a:lnTo>
                        <a:pt x="16" y="74"/>
                      </a:lnTo>
                      <a:lnTo>
                        <a:pt x="22" y="74"/>
                      </a:lnTo>
                      <a:lnTo>
                        <a:pt x="27" y="74"/>
                      </a:lnTo>
                      <a:lnTo>
                        <a:pt x="33" y="74"/>
                      </a:lnTo>
                      <a:lnTo>
                        <a:pt x="42" y="72"/>
                      </a:lnTo>
                      <a:lnTo>
                        <a:pt x="53" y="71"/>
                      </a:lnTo>
                      <a:lnTo>
                        <a:pt x="61" y="67"/>
                      </a:lnTo>
                      <a:lnTo>
                        <a:pt x="68" y="61"/>
                      </a:lnTo>
                      <a:lnTo>
                        <a:pt x="72" y="56"/>
                      </a:lnTo>
                      <a:lnTo>
                        <a:pt x="74" y="51"/>
                      </a:lnTo>
                      <a:lnTo>
                        <a:pt x="76" y="47"/>
                      </a:lnTo>
                      <a:lnTo>
                        <a:pt x="77" y="43"/>
                      </a:lnTo>
                      <a:lnTo>
                        <a:pt x="77" y="42"/>
                      </a:lnTo>
                      <a:lnTo>
                        <a:pt x="77" y="40"/>
                      </a:lnTo>
                      <a:lnTo>
                        <a:pt x="77" y="39"/>
                      </a:lnTo>
                      <a:lnTo>
                        <a:pt x="85" y="36"/>
                      </a:lnTo>
                      <a:lnTo>
                        <a:pt x="92" y="33"/>
                      </a:lnTo>
                      <a:lnTo>
                        <a:pt x="99" y="32"/>
                      </a:lnTo>
                      <a:lnTo>
                        <a:pt x="105" y="32"/>
                      </a:lnTo>
                      <a:lnTo>
                        <a:pt x="111" y="32"/>
                      </a:lnTo>
                      <a:lnTo>
                        <a:pt x="116" y="33"/>
                      </a:lnTo>
                      <a:lnTo>
                        <a:pt x="123" y="36"/>
                      </a:lnTo>
                      <a:lnTo>
                        <a:pt x="128" y="39"/>
                      </a:lnTo>
                      <a:lnTo>
                        <a:pt x="131" y="40"/>
                      </a:lnTo>
                      <a:lnTo>
                        <a:pt x="132" y="40"/>
                      </a:lnTo>
                      <a:lnTo>
                        <a:pt x="135" y="40"/>
                      </a:lnTo>
                      <a:lnTo>
                        <a:pt x="136" y="40"/>
                      </a:lnTo>
                      <a:lnTo>
                        <a:pt x="138" y="39"/>
                      </a:lnTo>
                      <a:lnTo>
                        <a:pt x="139" y="39"/>
                      </a:lnTo>
                      <a:lnTo>
                        <a:pt x="140" y="38"/>
                      </a:lnTo>
                      <a:lnTo>
                        <a:pt x="142" y="37"/>
                      </a:lnTo>
                      <a:lnTo>
                        <a:pt x="143" y="37"/>
                      </a:lnTo>
                      <a:lnTo>
                        <a:pt x="143" y="36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38" name="Freeform 60"/>
                <p:cNvSpPr>
                  <a:spLocks/>
                </p:cNvSpPr>
                <p:nvPr/>
              </p:nvSpPr>
              <p:spPr bwMode="auto">
                <a:xfrm>
                  <a:off x="3528" y="2763"/>
                  <a:ext cx="371" cy="165"/>
                </a:xfrm>
                <a:custGeom>
                  <a:avLst/>
                  <a:gdLst>
                    <a:gd name="T0" fmla="*/ 269 w 371"/>
                    <a:gd name="T1" fmla="*/ 11 h 165"/>
                    <a:gd name="T2" fmla="*/ 246 w 371"/>
                    <a:gd name="T3" fmla="*/ 18 h 165"/>
                    <a:gd name="T4" fmla="*/ 218 w 371"/>
                    <a:gd name="T5" fmla="*/ 28 h 165"/>
                    <a:gd name="T6" fmla="*/ 196 w 371"/>
                    <a:gd name="T7" fmla="*/ 42 h 165"/>
                    <a:gd name="T8" fmla="*/ 187 w 371"/>
                    <a:gd name="T9" fmla="*/ 57 h 165"/>
                    <a:gd name="T10" fmla="*/ 176 w 371"/>
                    <a:gd name="T11" fmla="*/ 77 h 165"/>
                    <a:gd name="T12" fmla="*/ 163 w 371"/>
                    <a:gd name="T13" fmla="*/ 93 h 165"/>
                    <a:gd name="T14" fmla="*/ 145 w 371"/>
                    <a:gd name="T15" fmla="*/ 104 h 165"/>
                    <a:gd name="T16" fmla="*/ 124 w 371"/>
                    <a:gd name="T17" fmla="*/ 115 h 165"/>
                    <a:gd name="T18" fmla="*/ 105 w 371"/>
                    <a:gd name="T19" fmla="*/ 124 h 165"/>
                    <a:gd name="T20" fmla="*/ 89 w 371"/>
                    <a:gd name="T21" fmla="*/ 129 h 165"/>
                    <a:gd name="T22" fmla="*/ 70 w 371"/>
                    <a:gd name="T23" fmla="*/ 127 h 165"/>
                    <a:gd name="T24" fmla="*/ 50 w 371"/>
                    <a:gd name="T25" fmla="*/ 114 h 165"/>
                    <a:gd name="T26" fmla="*/ 44 w 371"/>
                    <a:gd name="T27" fmla="*/ 104 h 165"/>
                    <a:gd name="T28" fmla="*/ 29 w 371"/>
                    <a:gd name="T29" fmla="*/ 107 h 165"/>
                    <a:gd name="T30" fmla="*/ 16 w 371"/>
                    <a:gd name="T31" fmla="*/ 115 h 165"/>
                    <a:gd name="T32" fmla="*/ 5 w 371"/>
                    <a:gd name="T33" fmla="*/ 125 h 165"/>
                    <a:gd name="T34" fmla="*/ 0 w 371"/>
                    <a:gd name="T35" fmla="*/ 134 h 165"/>
                    <a:gd name="T36" fmla="*/ 9 w 371"/>
                    <a:gd name="T37" fmla="*/ 154 h 165"/>
                    <a:gd name="T38" fmla="*/ 23 w 371"/>
                    <a:gd name="T39" fmla="*/ 165 h 165"/>
                    <a:gd name="T40" fmla="*/ 48 w 371"/>
                    <a:gd name="T41" fmla="*/ 157 h 165"/>
                    <a:gd name="T42" fmla="*/ 72 w 371"/>
                    <a:gd name="T43" fmla="*/ 154 h 165"/>
                    <a:gd name="T44" fmla="*/ 97 w 371"/>
                    <a:gd name="T45" fmla="*/ 154 h 165"/>
                    <a:gd name="T46" fmla="*/ 120 w 371"/>
                    <a:gd name="T47" fmla="*/ 154 h 165"/>
                    <a:gd name="T48" fmla="*/ 136 w 371"/>
                    <a:gd name="T49" fmla="*/ 153 h 165"/>
                    <a:gd name="T50" fmla="*/ 149 w 371"/>
                    <a:gd name="T51" fmla="*/ 151 h 165"/>
                    <a:gd name="T52" fmla="*/ 164 w 371"/>
                    <a:gd name="T53" fmla="*/ 147 h 165"/>
                    <a:gd name="T54" fmla="*/ 179 w 371"/>
                    <a:gd name="T55" fmla="*/ 142 h 165"/>
                    <a:gd name="T56" fmla="*/ 190 w 371"/>
                    <a:gd name="T57" fmla="*/ 135 h 165"/>
                    <a:gd name="T58" fmla="*/ 195 w 371"/>
                    <a:gd name="T59" fmla="*/ 123 h 165"/>
                    <a:gd name="T60" fmla="*/ 223 w 371"/>
                    <a:gd name="T61" fmla="*/ 84 h 165"/>
                    <a:gd name="T62" fmla="*/ 269 w 371"/>
                    <a:gd name="T63" fmla="*/ 54 h 165"/>
                    <a:gd name="T64" fmla="*/ 309 w 371"/>
                    <a:gd name="T65" fmla="*/ 43 h 165"/>
                    <a:gd name="T66" fmla="*/ 339 w 371"/>
                    <a:gd name="T67" fmla="*/ 24 h 165"/>
                    <a:gd name="T68" fmla="*/ 354 w 371"/>
                    <a:gd name="T69" fmla="*/ 2 h 165"/>
                    <a:gd name="T70" fmla="*/ 367 w 371"/>
                    <a:gd name="T71" fmla="*/ 2 h 165"/>
                    <a:gd name="T72" fmla="*/ 366 w 371"/>
                    <a:gd name="T73" fmla="*/ 0 h 165"/>
                    <a:gd name="T74" fmla="*/ 343 w 371"/>
                    <a:gd name="T75" fmla="*/ 2 h 165"/>
                    <a:gd name="T76" fmla="*/ 312 w 371"/>
                    <a:gd name="T77" fmla="*/ 7 h 165"/>
                    <a:gd name="T78" fmla="*/ 284 w 371"/>
                    <a:gd name="T79" fmla="*/ 10 h 16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71"/>
                    <a:gd name="T121" fmla="*/ 0 h 165"/>
                    <a:gd name="T122" fmla="*/ 371 w 371"/>
                    <a:gd name="T123" fmla="*/ 165 h 16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71" h="165">
                      <a:moveTo>
                        <a:pt x="276" y="10"/>
                      </a:moveTo>
                      <a:lnTo>
                        <a:pt x="269" y="11"/>
                      </a:lnTo>
                      <a:lnTo>
                        <a:pt x="258" y="13"/>
                      </a:lnTo>
                      <a:lnTo>
                        <a:pt x="246" y="18"/>
                      </a:lnTo>
                      <a:lnTo>
                        <a:pt x="231" y="23"/>
                      </a:lnTo>
                      <a:lnTo>
                        <a:pt x="218" y="28"/>
                      </a:lnTo>
                      <a:lnTo>
                        <a:pt x="206" y="34"/>
                      </a:lnTo>
                      <a:lnTo>
                        <a:pt x="196" y="42"/>
                      </a:lnTo>
                      <a:lnTo>
                        <a:pt x="191" y="48"/>
                      </a:lnTo>
                      <a:lnTo>
                        <a:pt x="187" y="57"/>
                      </a:lnTo>
                      <a:lnTo>
                        <a:pt x="182" y="67"/>
                      </a:lnTo>
                      <a:lnTo>
                        <a:pt x="176" y="77"/>
                      </a:lnTo>
                      <a:lnTo>
                        <a:pt x="169" y="86"/>
                      </a:lnTo>
                      <a:lnTo>
                        <a:pt x="163" y="93"/>
                      </a:lnTo>
                      <a:lnTo>
                        <a:pt x="155" y="99"/>
                      </a:lnTo>
                      <a:lnTo>
                        <a:pt x="145" y="104"/>
                      </a:lnTo>
                      <a:lnTo>
                        <a:pt x="134" y="109"/>
                      </a:lnTo>
                      <a:lnTo>
                        <a:pt x="124" y="115"/>
                      </a:lnTo>
                      <a:lnTo>
                        <a:pt x="114" y="120"/>
                      </a:lnTo>
                      <a:lnTo>
                        <a:pt x="105" y="124"/>
                      </a:lnTo>
                      <a:lnTo>
                        <a:pt x="97" y="127"/>
                      </a:lnTo>
                      <a:lnTo>
                        <a:pt x="89" y="129"/>
                      </a:lnTo>
                      <a:lnTo>
                        <a:pt x="79" y="129"/>
                      </a:lnTo>
                      <a:lnTo>
                        <a:pt x="70" y="127"/>
                      </a:lnTo>
                      <a:lnTo>
                        <a:pt x="59" y="123"/>
                      </a:lnTo>
                      <a:lnTo>
                        <a:pt x="50" y="114"/>
                      </a:lnTo>
                      <a:lnTo>
                        <a:pt x="47" y="108"/>
                      </a:lnTo>
                      <a:lnTo>
                        <a:pt x="44" y="104"/>
                      </a:lnTo>
                      <a:lnTo>
                        <a:pt x="35" y="100"/>
                      </a:lnTo>
                      <a:lnTo>
                        <a:pt x="29" y="107"/>
                      </a:lnTo>
                      <a:lnTo>
                        <a:pt x="23" y="111"/>
                      </a:lnTo>
                      <a:lnTo>
                        <a:pt x="16" y="115"/>
                      </a:lnTo>
                      <a:lnTo>
                        <a:pt x="11" y="120"/>
                      </a:lnTo>
                      <a:lnTo>
                        <a:pt x="5" y="125"/>
                      </a:lnTo>
                      <a:lnTo>
                        <a:pt x="1" y="129"/>
                      </a:lnTo>
                      <a:lnTo>
                        <a:pt x="0" y="134"/>
                      </a:lnTo>
                      <a:lnTo>
                        <a:pt x="1" y="140"/>
                      </a:lnTo>
                      <a:lnTo>
                        <a:pt x="9" y="154"/>
                      </a:lnTo>
                      <a:lnTo>
                        <a:pt x="15" y="163"/>
                      </a:lnTo>
                      <a:lnTo>
                        <a:pt x="23" y="165"/>
                      </a:lnTo>
                      <a:lnTo>
                        <a:pt x="36" y="161"/>
                      </a:lnTo>
                      <a:lnTo>
                        <a:pt x="48" y="157"/>
                      </a:lnTo>
                      <a:lnTo>
                        <a:pt x="60" y="156"/>
                      </a:lnTo>
                      <a:lnTo>
                        <a:pt x="72" y="154"/>
                      </a:lnTo>
                      <a:lnTo>
                        <a:pt x="85" y="154"/>
                      </a:lnTo>
                      <a:lnTo>
                        <a:pt x="97" y="154"/>
                      </a:lnTo>
                      <a:lnTo>
                        <a:pt x="109" y="154"/>
                      </a:lnTo>
                      <a:lnTo>
                        <a:pt x="120" y="154"/>
                      </a:lnTo>
                      <a:lnTo>
                        <a:pt x="129" y="154"/>
                      </a:lnTo>
                      <a:lnTo>
                        <a:pt x="136" y="153"/>
                      </a:lnTo>
                      <a:lnTo>
                        <a:pt x="142" y="152"/>
                      </a:lnTo>
                      <a:lnTo>
                        <a:pt x="149" y="151"/>
                      </a:lnTo>
                      <a:lnTo>
                        <a:pt x="157" y="148"/>
                      </a:lnTo>
                      <a:lnTo>
                        <a:pt x="164" y="147"/>
                      </a:lnTo>
                      <a:lnTo>
                        <a:pt x="172" y="145"/>
                      </a:lnTo>
                      <a:lnTo>
                        <a:pt x="179" y="142"/>
                      </a:lnTo>
                      <a:lnTo>
                        <a:pt x="186" y="140"/>
                      </a:lnTo>
                      <a:lnTo>
                        <a:pt x="190" y="135"/>
                      </a:lnTo>
                      <a:lnTo>
                        <a:pt x="192" y="130"/>
                      </a:lnTo>
                      <a:lnTo>
                        <a:pt x="195" y="123"/>
                      </a:lnTo>
                      <a:lnTo>
                        <a:pt x="198" y="116"/>
                      </a:lnTo>
                      <a:lnTo>
                        <a:pt x="223" y="84"/>
                      </a:lnTo>
                      <a:lnTo>
                        <a:pt x="247" y="65"/>
                      </a:lnTo>
                      <a:lnTo>
                        <a:pt x="269" y="54"/>
                      </a:lnTo>
                      <a:lnTo>
                        <a:pt x="291" y="48"/>
                      </a:lnTo>
                      <a:lnTo>
                        <a:pt x="309" y="43"/>
                      </a:lnTo>
                      <a:lnTo>
                        <a:pt x="326" y="37"/>
                      </a:lnTo>
                      <a:lnTo>
                        <a:pt x="339" y="24"/>
                      </a:lnTo>
                      <a:lnTo>
                        <a:pt x="350" y="3"/>
                      </a:lnTo>
                      <a:lnTo>
                        <a:pt x="354" y="2"/>
                      </a:lnTo>
                      <a:lnTo>
                        <a:pt x="361" y="2"/>
                      </a:lnTo>
                      <a:lnTo>
                        <a:pt x="367" y="2"/>
                      </a:lnTo>
                      <a:lnTo>
                        <a:pt x="371" y="1"/>
                      </a:lnTo>
                      <a:lnTo>
                        <a:pt x="366" y="0"/>
                      </a:lnTo>
                      <a:lnTo>
                        <a:pt x="357" y="1"/>
                      </a:lnTo>
                      <a:lnTo>
                        <a:pt x="343" y="2"/>
                      </a:lnTo>
                      <a:lnTo>
                        <a:pt x="328" y="5"/>
                      </a:lnTo>
                      <a:lnTo>
                        <a:pt x="312" y="7"/>
                      </a:lnTo>
                      <a:lnTo>
                        <a:pt x="297" y="8"/>
                      </a:lnTo>
                      <a:lnTo>
                        <a:pt x="284" y="10"/>
                      </a:lnTo>
                      <a:lnTo>
                        <a:pt x="27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39" name="Freeform 61"/>
                <p:cNvSpPr>
                  <a:spLocks/>
                </p:cNvSpPr>
                <p:nvPr/>
              </p:nvSpPr>
              <p:spPr bwMode="auto">
                <a:xfrm>
                  <a:off x="3852" y="2188"/>
                  <a:ext cx="115" cy="267"/>
                </a:xfrm>
                <a:custGeom>
                  <a:avLst/>
                  <a:gdLst>
                    <a:gd name="T0" fmla="*/ 73 w 115"/>
                    <a:gd name="T1" fmla="*/ 259 h 267"/>
                    <a:gd name="T2" fmla="*/ 77 w 115"/>
                    <a:gd name="T3" fmla="*/ 242 h 267"/>
                    <a:gd name="T4" fmla="*/ 78 w 115"/>
                    <a:gd name="T5" fmla="*/ 226 h 267"/>
                    <a:gd name="T6" fmla="*/ 78 w 115"/>
                    <a:gd name="T7" fmla="*/ 209 h 267"/>
                    <a:gd name="T8" fmla="*/ 73 w 115"/>
                    <a:gd name="T9" fmla="*/ 193 h 267"/>
                    <a:gd name="T10" fmla="*/ 61 w 115"/>
                    <a:gd name="T11" fmla="*/ 173 h 267"/>
                    <a:gd name="T12" fmla="*/ 46 w 115"/>
                    <a:gd name="T13" fmla="*/ 153 h 267"/>
                    <a:gd name="T14" fmla="*/ 33 w 115"/>
                    <a:gd name="T15" fmla="*/ 130 h 267"/>
                    <a:gd name="T16" fmla="*/ 19 w 115"/>
                    <a:gd name="T17" fmla="*/ 110 h 267"/>
                    <a:gd name="T18" fmla="*/ 8 w 115"/>
                    <a:gd name="T19" fmla="*/ 89 h 267"/>
                    <a:gd name="T20" fmla="*/ 2 w 115"/>
                    <a:gd name="T21" fmla="*/ 69 h 267"/>
                    <a:gd name="T22" fmla="*/ 0 w 115"/>
                    <a:gd name="T23" fmla="*/ 51 h 267"/>
                    <a:gd name="T24" fmla="*/ 6 w 115"/>
                    <a:gd name="T25" fmla="*/ 35 h 267"/>
                    <a:gd name="T26" fmla="*/ 14 w 115"/>
                    <a:gd name="T27" fmla="*/ 22 h 267"/>
                    <a:gd name="T28" fmla="*/ 19 w 115"/>
                    <a:gd name="T29" fmla="*/ 14 h 267"/>
                    <a:gd name="T30" fmla="*/ 24 w 115"/>
                    <a:gd name="T31" fmla="*/ 9 h 267"/>
                    <a:gd name="T32" fmla="*/ 29 w 115"/>
                    <a:gd name="T33" fmla="*/ 6 h 267"/>
                    <a:gd name="T34" fmla="*/ 33 w 115"/>
                    <a:gd name="T35" fmla="*/ 5 h 267"/>
                    <a:gd name="T36" fmla="*/ 38 w 115"/>
                    <a:gd name="T37" fmla="*/ 5 h 267"/>
                    <a:gd name="T38" fmla="*/ 43 w 115"/>
                    <a:gd name="T39" fmla="*/ 3 h 267"/>
                    <a:gd name="T40" fmla="*/ 50 w 115"/>
                    <a:gd name="T41" fmla="*/ 0 h 267"/>
                    <a:gd name="T42" fmla="*/ 50 w 115"/>
                    <a:gd name="T43" fmla="*/ 2 h 267"/>
                    <a:gd name="T44" fmla="*/ 54 w 115"/>
                    <a:gd name="T45" fmla="*/ 2 h 267"/>
                    <a:gd name="T46" fmla="*/ 59 w 115"/>
                    <a:gd name="T47" fmla="*/ 3 h 267"/>
                    <a:gd name="T48" fmla="*/ 66 w 115"/>
                    <a:gd name="T49" fmla="*/ 5 h 267"/>
                    <a:gd name="T50" fmla="*/ 69 w 115"/>
                    <a:gd name="T51" fmla="*/ 10 h 267"/>
                    <a:gd name="T52" fmla="*/ 69 w 115"/>
                    <a:gd name="T53" fmla="*/ 11 h 267"/>
                    <a:gd name="T54" fmla="*/ 66 w 115"/>
                    <a:gd name="T55" fmla="*/ 13 h 267"/>
                    <a:gd name="T56" fmla="*/ 66 w 115"/>
                    <a:gd name="T57" fmla="*/ 14 h 267"/>
                    <a:gd name="T58" fmla="*/ 69 w 115"/>
                    <a:gd name="T59" fmla="*/ 15 h 267"/>
                    <a:gd name="T60" fmla="*/ 70 w 115"/>
                    <a:gd name="T61" fmla="*/ 18 h 267"/>
                    <a:gd name="T62" fmla="*/ 73 w 115"/>
                    <a:gd name="T63" fmla="*/ 20 h 267"/>
                    <a:gd name="T64" fmla="*/ 74 w 115"/>
                    <a:gd name="T65" fmla="*/ 21 h 267"/>
                    <a:gd name="T66" fmla="*/ 77 w 115"/>
                    <a:gd name="T67" fmla="*/ 27 h 267"/>
                    <a:gd name="T68" fmla="*/ 76 w 115"/>
                    <a:gd name="T69" fmla="*/ 32 h 267"/>
                    <a:gd name="T70" fmla="*/ 72 w 115"/>
                    <a:gd name="T71" fmla="*/ 36 h 267"/>
                    <a:gd name="T72" fmla="*/ 70 w 115"/>
                    <a:gd name="T73" fmla="*/ 37 h 267"/>
                    <a:gd name="T74" fmla="*/ 62 w 115"/>
                    <a:gd name="T75" fmla="*/ 38 h 267"/>
                    <a:gd name="T76" fmla="*/ 58 w 115"/>
                    <a:gd name="T77" fmla="*/ 42 h 267"/>
                    <a:gd name="T78" fmla="*/ 55 w 115"/>
                    <a:gd name="T79" fmla="*/ 47 h 267"/>
                    <a:gd name="T80" fmla="*/ 53 w 115"/>
                    <a:gd name="T81" fmla="*/ 53 h 267"/>
                    <a:gd name="T82" fmla="*/ 45 w 115"/>
                    <a:gd name="T83" fmla="*/ 68 h 267"/>
                    <a:gd name="T84" fmla="*/ 42 w 115"/>
                    <a:gd name="T85" fmla="*/ 80 h 267"/>
                    <a:gd name="T86" fmla="*/ 46 w 115"/>
                    <a:gd name="T87" fmla="*/ 92 h 267"/>
                    <a:gd name="T88" fmla="*/ 55 w 115"/>
                    <a:gd name="T89" fmla="*/ 105 h 267"/>
                    <a:gd name="T90" fmla="*/ 61 w 115"/>
                    <a:gd name="T91" fmla="*/ 108 h 267"/>
                    <a:gd name="T92" fmla="*/ 73 w 115"/>
                    <a:gd name="T93" fmla="*/ 114 h 267"/>
                    <a:gd name="T94" fmla="*/ 84 w 115"/>
                    <a:gd name="T95" fmla="*/ 122 h 267"/>
                    <a:gd name="T96" fmla="*/ 90 w 115"/>
                    <a:gd name="T97" fmla="*/ 130 h 267"/>
                    <a:gd name="T98" fmla="*/ 103 w 115"/>
                    <a:gd name="T99" fmla="*/ 164 h 267"/>
                    <a:gd name="T100" fmla="*/ 111 w 115"/>
                    <a:gd name="T101" fmla="*/ 198 h 267"/>
                    <a:gd name="T102" fmla="*/ 113 w 115"/>
                    <a:gd name="T103" fmla="*/ 232 h 267"/>
                    <a:gd name="T104" fmla="*/ 115 w 115"/>
                    <a:gd name="T105" fmla="*/ 267 h 267"/>
                    <a:gd name="T106" fmla="*/ 108 w 115"/>
                    <a:gd name="T107" fmla="*/ 265 h 267"/>
                    <a:gd name="T108" fmla="*/ 100 w 115"/>
                    <a:gd name="T109" fmla="*/ 264 h 267"/>
                    <a:gd name="T110" fmla="*/ 92 w 115"/>
                    <a:gd name="T111" fmla="*/ 263 h 267"/>
                    <a:gd name="T112" fmla="*/ 85 w 115"/>
                    <a:gd name="T113" fmla="*/ 262 h 267"/>
                    <a:gd name="T114" fmla="*/ 73 w 115"/>
                    <a:gd name="T115" fmla="*/ 259 h 26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15"/>
                    <a:gd name="T175" fmla="*/ 0 h 267"/>
                    <a:gd name="T176" fmla="*/ 115 w 115"/>
                    <a:gd name="T177" fmla="*/ 267 h 267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15" h="267">
                      <a:moveTo>
                        <a:pt x="73" y="259"/>
                      </a:moveTo>
                      <a:lnTo>
                        <a:pt x="77" y="242"/>
                      </a:lnTo>
                      <a:lnTo>
                        <a:pt x="78" y="226"/>
                      </a:lnTo>
                      <a:lnTo>
                        <a:pt x="78" y="209"/>
                      </a:lnTo>
                      <a:lnTo>
                        <a:pt x="73" y="193"/>
                      </a:lnTo>
                      <a:lnTo>
                        <a:pt x="61" y="173"/>
                      </a:lnTo>
                      <a:lnTo>
                        <a:pt x="46" y="153"/>
                      </a:lnTo>
                      <a:lnTo>
                        <a:pt x="33" y="130"/>
                      </a:lnTo>
                      <a:lnTo>
                        <a:pt x="19" y="110"/>
                      </a:lnTo>
                      <a:lnTo>
                        <a:pt x="8" y="89"/>
                      </a:lnTo>
                      <a:lnTo>
                        <a:pt x="2" y="69"/>
                      </a:lnTo>
                      <a:lnTo>
                        <a:pt x="0" y="51"/>
                      </a:lnTo>
                      <a:lnTo>
                        <a:pt x="6" y="35"/>
                      </a:lnTo>
                      <a:lnTo>
                        <a:pt x="14" y="22"/>
                      </a:lnTo>
                      <a:lnTo>
                        <a:pt x="19" y="14"/>
                      </a:lnTo>
                      <a:lnTo>
                        <a:pt x="24" y="9"/>
                      </a:lnTo>
                      <a:lnTo>
                        <a:pt x="29" y="6"/>
                      </a:lnTo>
                      <a:lnTo>
                        <a:pt x="33" y="5"/>
                      </a:lnTo>
                      <a:lnTo>
                        <a:pt x="38" y="5"/>
                      </a:lnTo>
                      <a:lnTo>
                        <a:pt x="43" y="3"/>
                      </a:lnTo>
                      <a:lnTo>
                        <a:pt x="50" y="0"/>
                      </a:lnTo>
                      <a:lnTo>
                        <a:pt x="50" y="2"/>
                      </a:lnTo>
                      <a:lnTo>
                        <a:pt x="54" y="2"/>
                      </a:lnTo>
                      <a:lnTo>
                        <a:pt x="59" y="3"/>
                      </a:lnTo>
                      <a:lnTo>
                        <a:pt x="66" y="5"/>
                      </a:lnTo>
                      <a:lnTo>
                        <a:pt x="69" y="10"/>
                      </a:lnTo>
                      <a:lnTo>
                        <a:pt x="69" y="11"/>
                      </a:lnTo>
                      <a:lnTo>
                        <a:pt x="66" y="13"/>
                      </a:lnTo>
                      <a:lnTo>
                        <a:pt x="66" y="14"/>
                      </a:lnTo>
                      <a:lnTo>
                        <a:pt x="69" y="15"/>
                      </a:lnTo>
                      <a:lnTo>
                        <a:pt x="70" y="18"/>
                      </a:lnTo>
                      <a:lnTo>
                        <a:pt x="73" y="20"/>
                      </a:lnTo>
                      <a:lnTo>
                        <a:pt x="74" y="21"/>
                      </a:lnTo>
                      <a:lnTo>
                        <a:pt x="77" y="27"/>
                      </a:lnTo>
                      <a:lnTo>
                        <a:pt x="76" y="32"/>
                      </a:lnTo>
                      <a:lnTo>
                        <a:pt x="72" y="36"/>
                      </a:lnTo>
                      <a:lnTo>
                        <a:pt x="70" y="37"/>
                      </a:lnTo>
                      <a:lnTo>
                        <a:pt x="62" y="38"/>
                      </a:lnTo>
                      <a:lnTo>
                        <a:pt x="58" y="42"/>
                      </a:lnTo>
                      <a:lnTo>
                        <a:pt x="55" y="47"/>
                      </a:lnTo>
                      <a:lnTo>
                        <a:pt x="53" y="53"/>
                      </a:lnTo>
                      <a:lnTo>
                        <a:pt x="45" y="68"/>
                      </a:lnTo>
                      <a:lnTo>
                        <a:pt x="42" y="80"/>
                      </a:lnTo>
                      <a:lnTo>
                        <a:pt x="46" y="92"/>
                      </a:lnTo>
                      <a:lnTo>
                        <a:pt x="55" y="105"/>
                      </a:lnTo>
                      <a:lnTo>
                        <a:pt x="61" y="108"/>
                      </a:lnTo>
                      <a:lnTo>
                        <a:pt x="73" y="114"/>
                      </a:lnTo>
                      <a:lnTo>
                        <a:pt x="84" y="122"/>
                      </a:lnTo>
                      <a:lnTo>
                        <a:pt x="90" y="130"/>
                      </a:lnTo>
                      <a:lnTo>
                        <a:pt x="103" y="164"/>
                      </a:lnTo>
                      <a:lnTo>
                        <a:pt x="111" y="198"/>
                      </a:lnTo>
                      <a:lnTo>
                        <a:pt x="113" y="232"/>
                      </a:lnTo>
                      <a:lnTo>
                        <a:pt x="115" y="267"/>
                      </a:lnTo>
                      <a:lnTo>
                        <a:pt x="108" y="265"/>
                      </a:lnTo>
                      <a:lnTo>
                        <a:pt x="100" y="264"/>
                      </a:lnTo>
                      <a:lnTo>
                        <a:pt x="92" y="263"/>
                      </a:lnTo>
                      <a:lnTo>
                        <a:pt x="85" y="262"/>
                      </a:lnTo>
                      <a:lnTo>
                        <a:pt x="73" y="2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40" name="Freeform 62"/>
                <p:cNvSpPr>
                  <a:spLocks/>
                </p:cNvSpPr>
                <p:nvPr/>
              </p:nvSpPr>
              <p:spPr bwMode="auto">
                <a:xfrm>
                  <a:off x="4675" y="2693"/>
                  <a:ext cx="167" cy="65"/>
                </a:xfrm>
                <a:custGeom>
                  <a:avLst/>
                  <a:gdLst>
                    <a:gd name="T0" fmla="*/ 0 w 167"/>
                    <a:gd name="T1" fmla="*/ 12 h 65"/>
                    <a:gd name="T2" fmla="*/ 11 w 167"/>
                    <a:gd name="T3" fmla="*/ 17 h 65"/>
                    <a:gd name="T4" fmla="*/ 21 w 167"/>
                    <a:gd name="T5" fmla="*/ 22 h 65"/>
                    <a:gd name="T6" fmla="*/ 32 w 167"/>
                    <a:gd name="T7" fmla="*/ 28 h 65"/>
                    <a:gd name="T8" fmla="*/ 43 w 167"/>
                    <a:gd name="T9" fmla="*/ 34 h 65"/>
                    <a:gd name="T10" fmla="*/ 52 w 167"/>
                    <a:gd name="T11" fmla="*/ 42 h 65"/>
                    <a:gd name="T12" fmla="*/ 63 w 167"/>
                    <a:gd name="T13" fmla="*/ 49 h 65"/>
                    <a:gd name="T14" fmla="*/ 74 w 167"/>
                    <a:gd name="T15" fmla="*/ 55 h 65"/>
                    <a:gd name="T16" fmla="*/ 85 w 167"/>
                    <a:gd name="T17" fmla="*/ 61 h 65"/>
                    <a:gd name="T18" fmla="*/ 93 w 167"/>
                    <a:gd name="T19" fmla="*/ 64 h 65"/>
                    <a:gd name="T20" fmla="*/ 99 w 167"/>
                    <a:gd name="T21" fmla="*/ 65 h 65"/>
                    <a:gd name="T22" fmla="*/ 108 w 167"/>
                    <a:gd name="T23" fmla="*/ 65 h 65"/>
                    <a:gd name="T24" fmla="*/ 113 w 167"/>
                    <a:gd name="T25" fmla="*/ 64 h 65"/>
                    <a:gd name="T26" fmla="*/ 120 w 167"/>
                    <a:gd name="T27" fmla="*/ 62 h 65"/>
                    <a:gd name="T28" fmla="*/ 124 w 167"/>
                    <a:gd name="T29" fmla="*/ 59 h 65"/>
                    <a:gd name="T30" fmla="*/ 128 w 167"/>
                    <a:gd name="T31" fmla="*/ 56 h 65"/>
                    <a:gd name="T32" fmla="*/ 132 w 167"/>
                    <a:gd name="T33" fmla="*/ 53 h 65"/>
                    <a:gd name="T34" fmla="*/ 144 w 167"/>
                    <a:gd name="T35" fmla="*/ 40 h 65"/>
                    <a:gd name="T36" fmla="*/ 156 w 167"/>
                    <a:gd name="T37" fmla="*/ 31 h 65"/>
                    <a:gd name="T38" fmla="*/ 164 w 167"/>
                    <a:gd name="T39" fmla="*/ 21 h 65"/>
                    <a:gd name="T40" fmla="*/ 167 w 167"/>
                    <a:gd name="T41" fmla="*/ 7 h 65"/>
                    <a:gd name="T42" fmla="*/ 161 w 167"/>
                    <a:gd name="T43" fmla="*/ 10 h 65"/>
                    <a:gd name="T44" fmla="*/ 155 w 167"/>
                    <a:gd name="T45" fmla="*/ 12 h 65"/>
                    <a:gd name="T46" fmla="*/ 147 w 167"/>
                    <a:gd name="T47" fmla="*/ 15 h 65"/>
                    <a:gd name="T48" fmla="*/ 139 w 167"/>
                    <a:gd name="T49" fmla="*/ 18 h 65"/>
                    <a:gd name="T50" fmla="*/ 130 w 167"/>
                    <a:gd name="T51" fmla="*/ 21 h 65"/>
                    <a:gd name="T52" fmla="*/ 124 w 167"/>
                    <a:gd name="T53" fmla="*/ 23 h 65"/>
                    <a:gd name="T54" fmla="*/ 117 w 167"/>
                    <a:gd name="T55" fmla="*/ 24 h 65"/>
                    <a:gd name="T56" fmla="*/ 114 w 167"/>
                    <a:gd name="T57" fmla="*/ 26 h 65"/>
                    <a:gd name="T58" fmla="*/ 102 w 167"/>
                    <a:gd name="T59" fmla="*/ 24 h 65"/>
                    <a:gd name="T60" fmla="*/ 90 w 167"/>
                    <a:gd name="T61" fmla="*/ 22 h 65"/>
                    <a:gd name="T62" fmla="*/ 77 w 167"/>
                    <a:gd name="T63" fmla="*/ 18 h 65"/>
                    <a:gd name="T64" fmla="*/ 64 w 167"/>
                    <a:gd name="T65" fmla="*/ 15 h 65"/>
                    <a:gd name="T66" fmla="*/ 51 w 167"/>
                    <a:gd name="T67" fmla="*/ 10 h 65"/>
                    <a:gd name="T68" fmla="*/ 38 w 167"/>
                    <a:gd name="T69" fmla="*/ 6 h 65"/>
                    <a:gd name="T70" fmla="*/ 25 w 167"/>
                    <a:gd name="T71" fmla="*/ 2 h 65"/>
                    <a:gd name="T72" fmla="*/ 13 w 167"/>
                    <a:gd name="T73" fmla="*/ 0 h 65"/>
                    <a:gd name="T74" fmla="*/ 9 w 167"/>
                    <a:gd name="T75" fmla="*/ 1 h 65"/>
                    <a:gd name="T76" fmla="*/ 7 w 167"/>
                    <a:gd name="T77" fmla="*/ 4 h 65"/>
                    <a:gd name="T78" fmla="*/ 4 w 167"/>
                    <a:gd name="T79" fmla="*/ 8 h 65"/>
                    <a:gd name="T80" fmla="*/ 0 w 167"/>
                    <a:gd name="T81" fmla="*/ 12 h 6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67"/>
                    <a:gd name="T124" fmla="*/ 0 h 65"/>
                    <a:gd name="T125" fmla="*/ 167 w 167"/>
                    <a:gd name="T126" fmla="*/ 65 h 6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67" h="65">
                      <a:moveTo>
                        <a:pt x="0" y="12"/>
                      </a:moveTo>
                      <a:lnTo>
                        <a:pt x="11" y="17"/>
                      </a:lnTo>
                      <a:lnTo>
                        <a:pt x="21" y="22"/>
                      </a:lnTo>
                      <a:lnTo>
                        <a:pt x="32" y="28"/>
                      </a:lnTo>
                      <a:lnTo>
                        <a:pt x="43" y="34"/>
                      </a:lnTo>
                      <a:lnTo>
                        <a:pt x="52" y="42"/>
                      </a:lnTo>
                      <a:lnTo>
                        <a:pt x="63" y="49"/>
                      </a:lnTo>
                      <a:lnTo>
                        <a:pt x="74" y="55"/>
                      </a:lnTo>
                      <a:lnTo>
                        <a:pt x="85" y="61"/>
                      </a:lnTo>
                      <a:lnTo>
                        <a:pt x="93" y="64"/>
                      </a:lnTo>
                      <a:lnTo>
                        <a:pt x="99" y="65"/>
                      </a:lnTo>
                      <a:lnTo>
                        <a:pt x="108" y="65"/>
                      </a:lnTo>
                      <a:lnTo>
                        <a:pt x="113" y="64"/>
                      </a:lnTo>
                      <a:lnTo>
                        <a:pt x="120" y="62"/>
                      </a:lnTo>
                      <a:lnTo>
                        <a:pt x="124" y="59"/>
                      </a:lnTo>
                      <a:lnTo>
                        <a:pt x="128" y="56"/>
                      </a:lnTo>
                      <a:lnTo>
                        <a:pt x="132" y="53"/>
                      </a:lnTo>
                      <a:lnTo>
                        <a:pt x="144" y="40"/>
                      </a:lnTo>
                      <a:lnTo>
                        <a:pt x="156" y="31"/>
                      </a:lnTo>
                      <a:lnTo>
                        <a:pt x="164" y="21"/>
                      </a:lnTo>
                      <a:lnTo>
                        <a:pt x="167" y="7"/>
                      </a:lnTo>
                      <a:lnTo>
                        <a:pt x="161" y="10"/>
                      </a:lnTo>
                      <a:lnTo>
                        <a:pt x="155" y="12"/>
                      </a:lnTo>
                      <a:lnTo>
                        <a:pt x="147" y="15"/>
                      </a:lnTo>
                      <a:lnTo>
                        <a:pt x="139" y="18"/>
                      </a:lnTo>
                      <a:lnTo>
                        <a:pt x="130" y="21"/>
                      </a:lnTo>
                      <a:lnTo>
                        <a:pt x="124" y="23"/>
                      </a:lnTo>
                      <a:lnTo>
                        <a:pt x="117" y="24"/>
                      </a:lnTo>
                      <a:lnTo>
                        <a:pt x="114" y="26"/>
                      </a:lnTo>
                      <a:lnTo>
                        <a:pt x="102" y="24"/>
                      </a:lnTo>
                      <a:lnTo>
                        <a:pt x="90" y="22"/>
                      </a:lnTo>
                      <a:lnTo>
                        <a:pt x="77" y="18"/>
                      </a:lnTo>
                      <a:lnTo>
                        <a:pt x="64" y="15"/>
                      </a:lnTo>
                      <a:lnTo>
                        <a:pt x="51" y="10"/>
                      </a:lnTo>
                      <a:lnTo>
                        <a:pt x="38" y="6"/>
                      </a:lnTo>
                      <a:lnTo>
                        <a:pt x="25" y="2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7" y="4"/>
                      </a:lnTo>
                      <a:lnTo>
                        <a:pt x="4" y="8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41" name="Freeform 63"/>
                <p:cNvSpPr>
                  <a:spLocks/>
                </p:cNvSpPr>
                <p:nvPr/>
              </p:nvSpPr>
              <p:spPr bwMode="auto">
                <a:xfrm>
                  <a:off x="4733" y="2990"/>
                  <a:ext cx="164" cy="67"/>
                </a:xfrm>
                <a:custGeom>
                  <a:avLst/>
                  <a:gdLst>
                    <a:gd name="T0" fmla="*/ 0 w 164"/>
                    <a:gd name="T1" fmla="*/ 32 h 67"/>
                    <a:gd name="T2" fmla="*/ 12 w 164"/>
                    <a:gd name="T3" fmla="*/ 34 h 67"/>
                    <a:gd name="T4" fmla="*/ 24 w 164"/>
                    <a:gd name="T5" fmla="*/ 38 h 67"/>
                    <a:gd name="T6" fmla="*/ 36 w 164"/>
                    <a:gd name="T7" fmla="*/ 43 h 67"/>
                    <a:gd name="T8" fmla="*/ 47 w 164"/>
                    <a:gd name="T9" fmla="*/ 47 h 67"/>
                    <a:gd name="T10" fmla="*/ 58 w 164"/>
                    <a:gd name="T11" fmla="*/ 53 h 67"/>
                    <a:gd name="T12" fmla="*/ 70 w 164"/>
                    <a:gd name="T13" fmla="*/ 58 h 67"/>
                    <a:gd name="T14" fmla="*/ 82 w 164"/>
                    <a:gd name="T15" fmla="*/ 62 h 67"/>
                    <a:gd name="T16" fmla="*/ 94 w 164"/>
                    <a:gd name="T17" fmla="*/ 66 h 67"/>
                    <a:gd name="T18" fmla="*/ 102 w 164"/>
                    <a:gd name="T19" fmla="*/ 67 h 67"/>
                    <a:gd name="T20" fmla="*/ 109 w 164"/>
                    <a:gd name="T21" fmla="*/ 67 h 67"/>
                    <a:gd name="T22" fmla="*/ 116 w 164"/>
                    <a:gd name="T23" fmla="*/ 66 h 67"/>
                    <a:gd name="T24" fmla="*/ 122 w 164"/>
                    <a:gd name="T25" fmla="*/ 64 h 67"/>
                    <a:gd name="T26" fmla="*/ 126 w 164"/>
                    <a:gd name="T27" fmla="*/ 61 h 67"/>
                    <a:gd name="T28" fmla="*/ 132 w 164"/>
                    <a:gd name="T29" fmla="*/ 58 h 67"/>
                    <a:gd name="T30" fmla="*/ 134 w 164"/>
                    <a:gd name="T31" fmla="*/ 54 h 67"/>
                    <a:gd name="T32" fmla="*/ 137 w 164"/>
                    <a:gd name="T33" fmla="*/ 50 h 67"/>
                    <a:gd name="T34" fmla="*/ 146 w 164"/>
                    <a:gd name="T35" fmla="*/ 37 h 67"/>
                    <a:gd name="T36" fmla="*/ 157 w 164"/>
                    <a:gd name="T37" fmla="*/ 24 h 67"/>
                    <a:gd name="T38" fmla="*/ 164 w 164"/>
                    <a:gd name="T39" fmla="*/ 13 h 67"/>
                    <a:gd name="T40" fmla="*/ 164 w 164"/>
                    <a:gd name="T41" fmla="*/ 0 h 67"/>
                    <a:gd name="T42" fmla="*/ 159 w 164"/>
                    <a:gd name="T43" fmla="*/ 2 h 67"/>
                    <a:gd name="T44" fmla="*/ 153 w 164"/>
                    <a:gd name="T45" fmla="*/ 6 h 67"/>
                    <a:gd name="T46" fmla="*/ 145 w 164"/>
                    <a:gd name="T47" fmla="*/ 10 h 67"/>
                    <a:gd name="T48" fmla="*/ 138 w 164"/>
                    <a:gd name="T49" fmla="*/ 15 h 67"/>
                    <a:gd name="T50" fmla="*/ 130 w 164"/>
                    <a:gd name="T51" fmla="*/ 18 h 67"/>
                    <a:gd name="T52" fmla="*/ 124 w 164"/>
                    <a:gd name="T53" fmla="*/ 22 h 67"/>
                    <a:gd name="T54" fmla="*/ 118 w 164"/>
                    <a:gd name="T55" fmla="*/ 24 h 67"/>
                    <a:gd name="T56" fmla="*/ 116 w 164"/>
                    <a:gd name="T57" fmla="*/ 26 h 67"/>
                    <a:gd name="T58" fmla="*/ 103 w 164"/>
                    <a:gd name="T59" fmla="*/ 27 h 67"/>
                    <a:gd name="T60" fmla="*/ 90 w 164"/>
                    <a:gd name="T61" fmla="*/ 27 h 67"/>
                    <a:gd name="T62" fmla="*/ 76 w 164"/>
                    <a:gd name="T63" fmla="*/ 26 h 67"/>
                    <a:gd name="T64" fmla="*/ 63 w 164"/>
                    <a:gd name="T65" fmla="*/ 23 h 67"/>
                    <a:gd name="T66" fmla="*/ 50 w 164"/>
                    <a:gd name="T67" fmla="*/ 22 h 67"/>
                    <a:gd name="T68" fmla="*/ 36 w 164"/>
                    <a:gd name="T69" fmla="*/ 20 h 67"/>
                    <a:gd name="T70" fmla="*/ 24 w 164"/>
                    <a:gd name="T71" fmla="*/ 18 h 67"/>
                    <a:gd name="T72" fmla="*/ 11 w 164"/>
                    <a:gd name="T73" fmla="*/ 17 h 67"/>
                    <a:gd name="T74" fmla="*/ 8 w 164"/>
                    <a:gd name="T75" fmla="*/ 18 h 67"/>
                    <a:gd name="T76" fmla="*/ 5 w 164"/>
                    <a:gd name="T77" fmla="*/ 22 h 67"/>
                    <a:gd name="T78" fmla="*/ 2 w 164"/>
                    <a:gd name="T79" fmla="*/ 27 h 67"/>
                    <a:gd name="T80" fmla="*/ 0 w 164"/>
                    <a:gd name="T81" fmla="*/ 32 h 6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64"/>
                    <a:gd name="T124" fmla="*/ 0 h 67"/>
                    <a:gd name="T125" fmla="*/ 164 w 164"/>
                    <a:gd name="T126" fmla="*/ 67 h 6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64" h="67">
                      <a:moveTo>
                        <a:pt x="0" y="32"/>
                      </a:moveTo>
                      <a:lnTo>
                        <a:pt x="12" y="34"/>
                      </a:lnTo>
                      <a:lnTo>
                        <a:pt x="24" y="38"/>
                      </a:lnTo>
                      <a:lnTo>
                        <a:pt x="36" y="43"/>
                      </a:lnTo>
                      <a:lnTo>
                        <a:pt x="47" y="47"/>
                      </a:lnTo>
                      <a:lnTo>
                        <a:pt x="58" y="53"/>
                      </a:lnTo>
                      <a:lnTo>
                        <a:pt x="70" y="58"/>
                      </a:lnTo>
                      <a:lnTo>
                        <a:pt x="82" y="62"/>
                      </a:lnTo>
                      <a:lnTo>
                        <a:pt x="94" y="66"/>
                      </a:lnTo>
                      <a:lnTo>
                        <a:pt x="102" y="67"/>
                      </a:lnTo>
                      <a:lnTo>
                        <a:pt x="109" y="67"/>
                      </a:lnTo>
                      <a:lnTo>
                        <a:pt x="116" y="66"/>
                      </a:lnTo>
                      <a:lnTo>
                        <a:pt x="122" y="64"/>
                      </a:lnTo>
                      <a:lnTo>
                        <a:pt x="126" y="61"/>
                      </a:lnTo>
                      <a:lnTo>
                        <a:pt x="132" y="58"/>
                      </a:lnTo>
                      <a:lnTo>
                        <a:pt x="134" y="54"/>
                      </a:lnTo>
                      <a:lnTo>
                        <a:pt x="137" y="50"/>
                      </a:lnTo>
                      <a:lnTo>
                        <a:pt x="146" y="37"/>
                      </a:lnTo>
                      <a:lnTo>
                        <a:pt x="157" y="24"/>
                      </a:lnTo>
                      <a:lnTo>
                        <a:pt x="164" y="13"/>
                      </a:lnTo>
                      <a:lnTo>
                        <a:pt x="164" y="0"/>
                      </a:lnTo>
                      <a:lnTo>
                        <a:pt x="159" y="2"/>
                      </a:lnTo>
                      <a:lnTo>
                        <a:pt x="153" y="6"/>
                      </a:lnTo>
                      <a:lnTo>
                        <a:pt x="145" y="10"/>
                      </a:lnTo>
                      <a:lnTo>
                        <a:pt x="138" y="15"/>
                      </a:lnTo>
                      <a:lnTo>
                        <a:pt x="130" y="18"/>
                      </a:lnTo>
                      <a:lnTo>
                        <a:pt x="124" y="22"/>
                      </a:lnTo>
                      <a:lnTo>
                        <a:pt x="118" y="24"/>
                      </a:lnTo>
                      <a:lnTo>
                        <a:pt x="116" y="26"/>
                      </a:lnTo>
                      <a:lnTo>
                        <a:pt x="103" y="27"/>
                      </a:lnTo>
                      <a:lnTo>
                        <a:pt x="90" y="27"/>
                      </a:lnTo>
                      <a:lnTo>
                        <a:pt x="76" y="26"/>
                      </a:lnTo>
                      <a:lnTo>
                        <a:pt x="63" y="23"/>
                      </a:lnTo>
                      <a:lnTo>
                        <a:pt x="50" y="22"/>
                      </a:lnTo>
                      <a:lnTo>
                        <a:pt x="36" y="20"/>
                      </a:lnTo>
                      <a:lnTo>
                        <a:pt x="24" y="18"/>
                      </a:lnTo>
                      <a:lnTo>
                        <a:pt x="11" y="17"/>
                      </a:lnTo>
                      <a:lnTo>
                        <a:pt x="8" y="18"/>
                      </a:lnTo>
                      <a:lnTo>
                        <a:pt x="5" y="22"/>
                      </a:lnTo>
                      <a:lnTo>
                        <a:pt x="2" y="27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42" name="Freeform 64"/>
                <p:cNvSpPr>
                  <a:spLocks/>
                </p:cNvSpPr>
                <p:nvPr/>
              </p:nvSpPr>
              <p:spPr bwMode="auto">
                <a:xfrm>
                  <a:off x="4284" y="2539"/>
                  <a:ext cx="539" cy="552"/>
                </a:xfrm>
                <a:custGeom>
                  <a:avLst/>
                  <a:gdLst>
                    <a:gd name="T0" fmla="*/ 56 w 539"/>
                    <a:gd name="T1" fmla="*/ 262 h 552"/>
                    <a:gd name="T2" fmla="*/ 127 w 539"/>
                    <a:gd name="T3" fmla="*/ 312 h 552"/>
                    <a:gd name="T4" fmla="*/ 193 w 539"/>
                    <a:gd name="T5" fmla="*/ 364 h 552"/>
                    <a:gd name="T6" fmla="*/ 237 w 539"/>
                    <a:gd name="T7" fmla="*/ 382 h 552"/>
                    <a:gd name="T8" fmla="*/ 289 w 539"/>
                    <a:gd name="T9" fmla="*/ 391 h 552"/>
                    <a:gd name="T10" fmla="*/ 340 w 539"/>
                    <a:gd name="T11" fmla="*/ 410 h 552"/>
                    <a:gd name="T12" fmla="*/ 383 w 539"/>
                    <a:gd name="T13" fmla="*/ 457 h 552"/>
                    <a:gd name="T14" fmla="*/ 412 w 539"/>
                    <a:gd name="T15" fmla="*/ 513 h 552"/>
                    <a:gd name="T16" fmla="*/ 437 w 539"/>
                    <a:gd name="T17" fmla="*/ 547 h 552"/>
                    <a:gd name="T18" fmla="*/ 462 w 539"/>
                    <a:gd name="T19" fmla="*/ 536 h 552"/>
                    <a:gd name="T20" fmla="*/ 504 w 539"/>
                    <a:gd name="T21" fmla="*/ 486 h 552"/>
                    <a:gd name="T22" fmla="*/ 532 w 539"/>
                    <a:gd name="T23" fmla="*/ 435 h 552"/>
                    <a:gd name="T24" fmla="*/ 511 w 539"/>
                    <a:gd name="T25" fmla="*/ 408 h 552"/>
                    <a:gd name="T26" fmla="*/ 469 w 539"/>
                    <a:gd name="T27" fmla="*/ 402 h 552"/>
                    <a:gd name="T28" fmla="*/ 427 w 539"/>
                    <a:gd name="T29" fmla="*/ 394 h 552"/>
                    <a:gd name="T30" fmla="*/ 402 w 539"/>
                    <a:gd name="T31" fmla="*/ 385 h 552"/>
                    <a:gd name="T32" fmla="*/ 379 w 539"/>
                    <a:gd name="T33" fmla="*/ 374 h 552"/>
                    <a:gd name="T34" fmla="*/ 349 w 539"/>
                    <a:gd name="T35" fmla="*/ 349 h 552"/>
                    <a:gd name="T36" fmla="*/ 318 w 539"/>
                    <a:gd name="T37" fmla="*/ 291 h 552"/>
                    <a:gd name="T38" fmla="*/ 279 w 539"/>
                    <a:gd name="T39" fmla="*/ 242 h 552"/>
                    <a:gd name="T40" fmla="*/ 221 w 539"/>
                    <a:gd name="T41" fmla="*/ 224 h 552"/>
                    <a:gd name="T42" fmla="*/ 170 w 539"/>
                    <a:gd name="T43" fmla="*/ 212 h 552"/>
                    <a:gd name="T44" fmla="*/ 116 w 539"/>
                    <a:gd name="T45" fmla="*/ 205 h 552"/>
                    <a:gd name="T46" fmla="*/ 140 w 539"/>
                    <a:gd name="T47" fmla="*/ 167 h 552"/>
                    <a:gd name="T48" fmla="*/ 173 w 539"/>
                    <a:gd name="T49" fmla="*/ 134 h 552"/>
                    <a:gd name="T50" fmla="*/ 225 w 539"/>
                    <a:gd name="T51" fmla="*/ 122 h 552"/>
                    <a:gd name="T52" fmla="*/ 299 w 539"/>
                    <a:gd name="T53" fmla="*/ 173 h 552"/>
                    <a:gd name="T54" fmla="*/ 371 w 539"/>
                    <a:gd name="T55" fmla="*/ 230 h 552"/>
                    <a:gd name="T56" fmla="*/ 407 w 539"/>
                    <a:gd name="T57" fmla="*/ 215 h 552"/>
                    <a:gd name="T58" fmla="*/ 423 w 539"/>
                    <a:gd name="T59" fmla="*/ 175 h 552"/>
                    <a:gd name="T60" fmla="*/ 461 w 539"/>
                    <a:gd name="T61" fmla="*/ 146 h 552"/>
                    <a:gd name="T62" fmla="*/ 438 w 539"/>
                    <a:gd name="T63" fmla="*/ 129 h 552"/>
                    <a:gd name="T64" fmla="*/ 410 w 539"/>
                    <a:gd name="T65" fmla="*/ 117 h 552"/>
                    <a:gd name="T66" fmla="*/ 392 w 539"/>
                    <a:gd name="T67" fmla="*/ 88 h 552"/>
                    <a:gd name="T68" fmla="*/ 373 w 539"/>
                    <a:gd name="T69" fmla="*/ 47 h 552"/>
                    <a:gd name="T70" fmla="*/ 326 w 539"/>
                    <a:gd name="T71" fmla="*/ 20 h 552"/>
                    <a:gd name="T72" fmla="*/ 275 w 539"/>
                    <a:gd name="T73" fmla="*/ 4 h 552"/>
                    <a:gd name="T74" fmla="*/ 221 w 539"/>
                    <a:gd name="T75" fmla="*/ 0 h 552"/>
                    <a:gd name="T76" fmla="*/ 167 w 539"/>
                    <a:gd name="T77" fmla="*/ 8 h 552"/>
                    <a:gd name="T78" fmla="*/ 115 w 539"/>
                    <a:gd name="T79" fmla="*/ 26 h 552"/>
                    <a:gd name="T80" fmla="*/ 88 w 539"/>
                    <a:gd name="T81" fmla="*/ 42 h 552"/>
                    <a:gd name="T82" fmla="*/ 64 w 539"/>
                    <a:gd name="T83" fmla="*/ 51 h 552"/>
                    <a:gd name="T84" fmla="*/ 46 w 539"/>
                    <a:gd name="T85" fmla="*/ 61 h 552"/>
                    <a:gd name="T86" fmla="*/ 30 w 539"/>
                    <a:gd name="T87" fmla="*/ 130 h 552"/>
                    <a:gd name="T88" fmla="*/ 18 w 539"/>
                    <a:gd name="T89" fmla="*/ 198 h 55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39"/>
                    <a:gd name="T136" fmla="*/ 0 h 552"/>
                    <a:gd name="T137" fmla="*/ 539 w 539"/>
                    <a:gd name="T138" fmla="*/ 552 h 55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39" h="552">
                      <a:moveTo>
                        <a:pt x="0" y="243"/>
                      </a:moveTo>
                      <a:lnTo>
                        <a:pt x="30" y="251"/>
                      </a:lnTo>
                      <a:lnTo>
                        <a:pt x="56" y="262"/>
                      </a:lnTo>
                      <a:lnTo>
                        <a:pt x="81" y="277"/>
                      </a:lnTo>
                      <a:lnTo>
                        <a:pt x="105" y="294"/>
                      </a:lnTo>
                      <a:lnTo>
                        <a:pt x="127" y="312"/>
                      </a:lnTo>
                      <a:lnTo>
                        <a:pt x="150" y="331"/>
                      </a:lnTo>
                      <a:lnTo>
                        <a:pt x="171" y="348"/>
                      </a:lnTo>
                      <a:lnTo>
                        <a:pt x="193" y="364"/>
                      </a:lnTo>
                      <a:lnTo>
                        <a:pt x="206" y="372"/>
                      </a:lnTo>
                      <a:lnTo>
                        <a:pt x="221" y="377"/>
                      </a:lnTo>
                      <a:lnTo>
                        <a:pt x="237" y="382"/>
                      </a:lnTo>
                      <a:lnTo>
                        <a:pt x="255" y="385"/>
                      </a:lnTo>
                      <a:lnTo>
                        <a:pt x="271" y="387"/>
                      </a:lnTo>
                      <a:lnTo>
                        <a:pt x="289" y="391"/>
                      </a:lnTo>
                      <a:lnTo>
                        <a:pt x="305" y="394"/>
                      </a:lnTo>
                      <a:lnTo>
                        <a:pt x="321" y="399"/>
                      </a:lnTo>
                      <a:lnTo>
                        <a:pt x="340" y="410"/>
                      </a:lnTo>
                      <a:lnTo>
                        <a:pt x="357" y="424"/>
                      </a:lnTo>
                      <a:lnTo>
                        <a:pt x="371" y="440"/>
                      </a:lnTo>
                      <a:lnTo>
                        <a:pt x="383" y="457"/>
                      </a:lnTo>
                      <a:lnTo>
                        <a:pt x="392" y="475"/>
                      </a:lnTo>
                      <a:lnTo>
                        <a:pt x="403" y="495"/>
                      </a:lnTo>
                      <a:lnTo>
                        <a:pt x="412" y="513"/>
                      </a:lnTo>
                      <a:lnTo>
                        <a:pt x="423" y="531"/>
                      </a:lnTo>
                      <a:lnTo>
                        <a:pt x="430" y="538"/>
                      </a:lnTo>
                      <a:lnTo>
                        <a:pt x="437" y="547"/>
                      </a:lnTo>
                      <a:lnTo>
                        <a:pt x="442" y="552"/>
                      </a:lnTo>
                      <a:lnTo>
                        <a:pt x="447" y="550"/>
                      </a:lnTo>
                      <a:lnTo>
                        <a:pt x="462" y="536"/>
                      </a:lnTo>
                      <a:lnTo>
                        <a:pt x="477" y="520"/>
                      </a:lnTo>
                      <a:lnTo>
                        <a:pt x="490" y="504"/>
                      </a:lnTo>
                      <a:lnTo>
                        <a:pt x="504" y="486"/>
                      </a:lnTo>
                      <a:lnTo>
                        <a:pt x="515" y="471"/>
                      </a:lnTo>
                      <a:lnTo>
                        <a:pt x="524" y="452"/>
                      </a:lnTo>
                      <a:lnTo>
                        <a:pt x="532" y="435"/>
                      </a:lnTo>
                      <a:lnTo>
                        <a:pt x="539" y="417"/>
                      </a:lnTo>
                      <a:lnTo>
                        <a:pt x="525" y="412"/>
                      </a:lnTo>
                      <a:lnTo>
                        <a:pt x="511" y="408"/>
                      </a:lnTo>
                      <a:lnTo>
                        <a:pt x="497" y="405"/>
                      </a:lnTo>
                      <a:lnTo>
                        <a:pt x="484" y="404"/>
                      </a:lnTo>
                      <a:lnTo>
                        <a:pt x="469" y="402"/>
                      </a:lnTo>
                      <a:lnTo>
                        <a:pt x="455" y="401"/>
                      </a:lnTo>
                      <a:lnTo>
                        <a:pt x="441" y="398"/>
                      </a:lnTo>
                      <a:lnTo>
                        <a:pt x="427" y="394"/>
                      </a:lnTo>
                      <a:lnTo>
                        <a:pt x="419" y="392"/>
                      </a:lnTo>
                      <a:lnTo>
                        <a:pt x="411" y="388"/>
                      </a:lnTo>
                      <a:lnTo>
                        <a:pt x="402" y="385"/>
                      </a:lnTo>
                      <a:lnTo>
                        <a:pt x="394" y="381"/>
                      </a:lnTo>
                      <a:lnTo>
                        <a:pt x="385" y="377"/>
                      </a:lnTo>
                      <a:lnTo>
                        <a:pt x="379" y="374"/>
                      </a:lnTo>
                      <a:lnTo>
                        <a:pt x="371" y="370"/>
                      </a:lnTo>
                      <a:lnTo>
                        <a:pt x="365" y="365"/>
                      </a:lnTo>
                      <a:lnTo>
                        <a:pt x="349" y="349"/>
                      </a:lnTo>
                      <a:lnTo>
                        <a:pt x="337" y="331"/>
                      </a:lnTo>
                      <a:lnTo>
                        <a:pt x="328" y="311"/>
                      </a:lnTo>
                      <a:lnTo>
                        <a:pt x="318" y="291"/>
                      </a:lnTo>
                      <a:lnTo>
                        <a:pt x="309" y="273"/>
                      </a:lnTo>
                      <a:lnTo>
                        <a:pt x="295" y="256"/>
                      </a:lnTo>
                      <a:lnTo>
                        <a:pt x="279" y="242"/>
                      </a:lnTo>
                      <a:lnTo>
                        <a:pt x="256" y="232"/>
                      </a:lnTo>
                      <a:lnTo>
                        <a:pt x="239" y="227"/>
                      </a:lnTo>
                      <a:lnTo>
                        <a:pt x="221" y="224"/>
                      </a:lnTo>
                      <a:lnTo>
                        <a:pt x="204" y="219"/>
                      </a:lnTo>
                      <a:lnTo>
                        <a:pt x="188" y="215"/>
                      </a:lnTo>
                      <a:lnTo>
                        <a:pt x="170" y="212"/>
                      </a:lnTo>
                      <a:lnTo>
                        <a:pt x="153" y="209"/>
                      </a:lnTo>
                      <a:lnTo>
                        <a:pt x="135" y="207"/>
                      </a:lnTo>
                      <a:lnTo>
                        <a:pt x="116" y="205"/>
                      </a:lnTo>
                      <a:lnTo>
                        <a:pt x="123" y="192"/>
                      </a:lnTo>
                      <a:lnTo>
                        <a:pt x="130" y="180"/>
                      </a:lnTo>
                      <a:lnTo>
                        <a:pt x="140" y="167"/>
                      </a:lnTo>
                      <a:lnTo>
                        <a:pt x="150" y="156"/>
                      </a:lnTo>
                      <a:lnTo>
                        <a:pt x="162" y="145"/>
                      </a:lnTo>
                      <a:lnTo>
                        <a:pt x="173" y="134"/>
                      </a:lnTo>
                      <a:lnTo>
                        <a:pt x="185" y="123"/>
                      </a:lnTo>
                      <a:lnTo>
                        <a:pt x="196" y="111"/>
                      </a:lnTo>
                      <a:lnTo>
                        <a:pt x="225" y="122"/>
                      </a:lnTo>
                      <a:lnTo>
                        <a:pt x="252" y="137"/>
                      </a:lnTo>
                      <a:lnTo>
                        <a:pt x="276" y="155"/>
                      </a:lnTo>
                      <a:lnTo>
                        <a:pt x="299" y="173"/>
                      </a:lnTo>
                      <a:lnTo>
                        <a:pt x="322" y="193"/>
                      </a:lnTo>
                      <a:lnTo>
                        <a:pt x="346" y="213"/>
                      </a:lnTo>
                      <a:lnTo>
                        <a:pt x="371" y="230"/>
                      </a:lnTo>
                      <a:lnTo>
                        <a:pt x="399" y="243"/>
                      </a:lnTo>
                      <a:lnTo>
                        <a:pt x="403" y="229"/>
                      </a:lnTo>
                      <a:lnTo>
                        <a:pt x="407" y="215"/>
                      </a:lnTo>
                      <a:lnTo>
                        <a:pt x="411" y="200"/>
                      </a:lnTo>
                      <a:lnTo>
                        <a:pt x="416" y="187"/>
                      </a:lnTo>
                      <a:lnTo>
                        <a:pt x="423" y="175"/>
                      </a:lnTo>
                      <a:lnTo>
                        <a:pt x="433" y="164"/>
                      </a:lnTo>
                      <a:lnTo>
                        <a:pt x="445" y="154"/>
                      </a:lnTo>
                      <a:lnTo>
                        <a:pt x="461" y="146"/>
                      </a:lnTo>
                      <a:lnTo>
                        <a:pt x="455" y="139"/>
                      </a:lnTo>
                      <a:lnTo>
                        <a:pt x="447" y="134"/>
                      </a:lnTo>
                      <a:lnTo>
                        <a:pt x="438" y="129"/>
                      </a:lnTo>
                      <a:lnTo>
                        <a:pt x="429" y="126"/>
                      </a:lnTo>
                      <a:lnTo>
                        <a:pt x="419" y="122"/>
                      </a:lnTo>
                      <a:lnTo>
                        <a:pt x="410" y="117"/>
                      </a:lnTo>
                      <a:lnTo>
                        <a:pt x="403" y="110"/>
                      </a:lnTo>
                      <a:lnTo>
                        <a:pt x="398" y="101"/>
                      </a:lnTo>
                      <a:lnTo>
                        <a:pt x="392" y="88"/>
                      </a:lnTo>
                      <a:lnTo>
                        <a:pt x="388" y="73"/>
                      </a:lnTo>
                      <a:lnTo>
                        <a:pt x="383" y="58"/>
                      </a:lnTo>
                      <a:lnTo>
                        <a:pt x="373" y="47"/>
                      </a:lnTo>
                      <a:lnTo>
                        <a:pt x="359" y="37"/>
                      </a:lnTo>
                      <a:lnTo>
                        <a:pt x="342" y="27"/>
                      </a:lnTo>
                      <a:lnTo>
                        <a:pt x="326" y="20"/>
                      </a:lnTo>
                      <a:lnTo>
                        <a:pt x="310" y="14"/>
                      </a:lnTo>
                      <a:lnTo>
                        <a:pt x="293" y="8"/>
                      </a:lnTo>
                      <a:lnTo>
                        <a:pt x="275" y="4"/>
                      </a:lnTo>
                      <a:lnTo>
                        <a:pt x="258" y="2"/>
                      </a:lnTo>
                      <a:lnTo>
                        <a:pt x="239" y="0"/>
                      </a:lnTo>
                      <a:lnTo>
                        <a:pt x="221" y="0"/>
                      </a:lnTo>
                      <a:lnTo>
                        <a:pt x="202" y="2"/>
                      </a:lnTo>
                      <a:lnTo>
                        <a:pt x="185" y="4"/>
                      </a:lnTo>
                      <a:lnTo>
                        <a:pt x="167" y="8"/>
                      </a:lnTo>
                      <a:lnTo>
                        <a:pt x="150" y="13"/>
                      </a:lnTo>
                      <a:lnTo>
                        <a:pt x="132" y="19"/>
                      </a:lnTo>
                      <a:lnTo>
                        <a:pt x="115" y="26"/>
                      </a:lnTo>
                      <a:lnTo>
                        <a:pt x="99" y="36"/>
                      </a:lnTo>
                      <a:lnTo>
                        <a:pt x="95" y="40"/>
                      </a:lnTo>
                      <a:lnTo>
                        <a:pt x="88" y="42"/>
                      </a:lnTo>
                      <a:lnTo>
                        <a:pt x="80" y="46"/>
                      </a:lnTo>
                      <a:lnTo>
                        <a:pt x="72" y="48"/>
                      </a:lnTo>
                      <a:lnTo>
                        <a:pt x="64" y="51"/>
                      </a:lnTo>
                      <a:lnTo>
                        <a:pt x="56" y="54"/>
                      </a:lnTo>
                      <a:lnTo>
                        <a:pt x="50" y="57"/>
                      </a:lnTo>
                      <a:lnTo>
                        <a:pt x="46" y="61"/>
                      </a:lnTo>
                      <a:lnTo>
                        <a:pt x="39" y="84"/>
                      </a:lnTo>
                      <a:lnTo>
                        <a:pt x="34" y="107"/>
                      </a:lnTo>
                      <a:lnTo>
                        <a:pt x="30" y="130"/>
                      </a:lnTo>
                      <a:lnTo>
                        <a:pt x="27" y="153"/>
                      </a:lnTo>
                      <a:lnTo>
                        <a:pt x="23" y="176"/>
                      </a:lnTo>
                      <a:lnTo>
                        <a:pt x="18" y="198"/>
                      </a:lnTo>
                      <a:lnTo>
                        <a:pt x="11" y="221"/>
                      </a:lnTo>
                      <a:lnTo>
                        <a:pt x="0" y="243"/>
                      </a:lnTo>
                      <a:close/>
                    </a:path>
                  </a:pathLst>
                </a:custGeom>
                <a:solidFill>
                  <a:srgbClr val="FF2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43" name="Freeform 65"/>
                <p:cNvSpPr>
                  <a:spLocks/>
                </p:cNvSpPr>
                <p:nvPr/>
              </p:nvSpPr>
              <p:spPr bwMode="auto">
                <a:xfrm>
                  <a:off x="3736" y="2440"/>
                  <a:ext cx="616" cy="412"/>
                </a:xfrm>
                <a:custGeom>
                  <a:avLst/>
                  <a:gdLst>
                    <a:gd name="T0" fmla="*/ 74 w 616"/>
                    <a:gd name="T1" fmla="*/ 307 h 412"/>
                    <a:gd name="T2" fmla="*/ 54 w 616"/>
                    <a:gd name="T3" fmla="*/ 320 h 412"/>
                    <a:gd name="T4" fmla="*/ 30 w 616"/>
                    <a:gd name="T5" fmla="*/ 335 h 412"/>
                    <a:gd name="T6" fmla="*/ 9 w 616"/>
                    <a:gd name="T7" fmla="*/ 346 h 412"/>
                    <a:gd name="T8" fmla="*/ 17 w 616"/>
                    <a:gd name="T9" fmla="*/ 353 h 412"/>
                    <a:gd name="T10" fmla="*/ 52 w 616"/>
                    <a:gd name="T11" fmla="*/ 365 h 412"/>
                    <a:gd name="T12" fmla="*/ 87 w 616"/>
                    <a:gd name="T13" fmla="*/ 372 h 412"/>
                    <a:gd name="T14" fmla="*/ 119 w 616"/>
                    <a:gd name="T15" fmla="*/ 368 h 412"/>
                    <a:gd name="T16" fmla="*/ 142 w 616"/>
                    <a:gd name="T17" fmla="*/ 351 h 412"/>
                    <a:gd name="T18" fmla="*/ 165 w 616"/>
                    <a:gd name="T19" fmla="*/ 333 h 412"/>
                    <a:gd name="T20" fmla="*/ 188 w 616"/>
                    <a:gd name="T21" fmla="*/ 312 h 412"/>
                    <a:gd name="T22" fmla="*/ 205 w 616"/>
                    <a:gd name="T23" fmla="*/ 288 h 412"/>
                    <a:gd name="T24" fmla="*/ 215 w 616"/>
                    <a:gd name="T25" fmla="*/ 275 h 412"/>
                    <a:gd name="T26" fmla="*/ 224 w 616"/>
                    <a:gd name="T27" fmla="*/ 274 h 412"/>
                    <a:gd name="T28" fmla="*/ 233 w 616"/>
                    <a:gd name="T29" fmla="*/ 272 h 412"/>
                    <a:gd name="T30" fmla="*/ 248 w 616"/>
                    <a:gd name="T31" fmla="*/ 277 h 412"/>
                    <a:gd name="T32" fmla="*/ 268 w 616"/>
                    <a:gd name="T33" fmla="*/ 291 h 412"/>
                    <a:gd name="T34" fmla="*/ 286 w 616"/>
                    <a:gd name="T35" fmla="*/ 309 h 412"/>
                    <a:gd name="T36" fmla="*/ 303 w 616"/>
                    <a:gd name="T37" fmla="*/ 328 h 412"/>
                    <a:gd name="T38" fmla="*/ 324 w 616"/>
                    <a:gd name="T39" fmla="*/ 344 h 412"/>
                    <a:gd name="T40" fmla="*/ 360 w 616"/>
                    <a:gd name="T41" fmla="*/ 358 h 412"/>
                    <a:gd name="T42" fmla="*/ 415 w 616"/>
                    <a:gd name="T43" fmla="*/ 371 h 412"/>
                    <a:gd name="T44" fmla="*/ 468 w 616"/>
                    <a:gd name="T45" fmla="*/ 377 h 412"/>
                    <a:gd name="T46" fmla="*/ 509 w 616"/>
                    <a:gd name="T47" fmla="*/ 380 h 412"/>
                    <a:gd name="T48" fmla="*/ 536 w 616"/>
                    <a:gd name="T49" fmla="*/ 383 h 412"/>
                    <a:gd name="T50" fmla="*/ 556 w 616"/>
                    <a:gd name="T51" fmla="*/ 392 h 412"/>
                    <a:gd name="T52" fmla="*/ 573 w 616"/>
                    <a:gd name="T53" fmla="*/ 403 h 412"/>
                    <a:gd name="T54" fmla="*/ 582 w 616"/>
                    <a:gd name="T55" fmla="*/ 411 h 412"/>
                    <a:gd name="T56" fmla="*/ 598 w 616"/>
                    <a:gd name="T57" fmla="*/ 351 h 412"/>
                    <a:gd name="T58" fmla="*/ 605 w 616"/>
                    <a:gd name="T59" fmla="*/ 211 h 412"/>
                    <a:gd name="T60" fmla="*/ 600 w 616"/>
                    <a:gd name="T61" fmla="*/ 150 h 412"/>
                    <a:gd name="T62" fmla="*/ 569 w 616"/>
                    <a:gd name="T63" fmla="*/ 155 h 412"/>
                    <a:gd name="T64" fmla="*/ 538 w 616"/>
                    <a:gd name="T65" fmla="*/ 162 h 412"/>
                    <a:gd name="T66" fmla="*/ 507 w 616"/>
                    <a:gd name="T67" fmla="*/ 167 h 412"/>
                    <a:gd name="T68" fmla="*/ 474 w 616"/>
                    <a:gd name="T69" fmla="*/ 166 h 412"/>
                    <a:gd name="T70" fmla="*/ 442 w 616"/>
                    <a:gd name="T71" fmla="*/ 162 h 412"/>
                    <a:gd name="T72" fmla="*/ 410 w 616"/>
                    <a:gd name="T73" fmla="*/ 157 h 412"/>
                    <a:gd name="T74" fmla="*/ 380 w 616"/>
                    <a:gd name="T75" fmla="*/ 148 h 412"/>
                    <a:gd name="T76" fmla="*/ 350 w 616"/>
                    <a:gd name="T77" fmla="*/ 136 h 412"/>
                    <a:gd name="T78" fmla="*/ 318 w 616"/>
                    <a:gd name="T79" fmla="*/ 126 h 412"/>
                    <a:gd name="T80" fmla="*/ 287 w 616"/>
                    <a:gd name="T81" fmla="*/ 117 h 412"/>
                    <a:gd name="T82" fmla="*/ 260 w 616"/>
                    <a:gd name="T83" fmla="*/ 103 h 412"/>
                    <a:gd name="T84" fmla="*/ 241 w 616"/>
                    <a:gd name="T85" fmla="*/ 86 h 412"/>
                    <a:gd name="T86" fmla="*/ 239 w 616"/>
                    <a:gd name="T87" fmla="*/ 67 h 412"/>
                    <a:gd name="T88" fmla="*/ 247 w 616"/>
                    <a:gd name="T89" fmla="*/ 45 h 412"/>
                    <a:gd name="T90" fmla="*/ 264 w 616"/>
                    <a:gd name="T91" fmla="*/ 26 h 412"/>
                    <a:gd name="T92" fmla="*/ 259 w 616"/>
                    <a:gd name="T93" fmla="*/ 15 h 412"/>
                    <a:gd name="T94" fmla="*/ 232 w 616"/>
                    <a:gd name="T95" fmla="*/ 11 h 412"/>
                    <a:gd name="T96" fmla="*/ 205 w 616"/>
                    <a:gd name="T97" fmla="*/ 6 h 412"/>
                    <a:gd name="T98" fmla="*/ 178 w 616"/>
                    <a:gd name="T99" fmla="*/ 2 h 412"/>
                    <a:gd name="T100" fmla="*/ 162 w 616"/>
                    <a:gd name="T101" fmla="*/ 20 h 412"/>
                    <a:gd name="T102" fmla="*/ 153 w 616"/>
                    <a:gd name="T103" fmla="*/ 58 h 412"/>
                    <a:gd name="T104" fmla="*/ 138 w 616"/>
                    <a:gd name="T105" fmla="*/ 92 h 412"/>
                    <a:gd name="T106" fmla="*/ 120 w 616"/>
                    <a:gd name="T107" fmla="*/ 126 h 412"/>
                    <a:gd name="T108" fmla="*/ 81 w 616"/>
                    <a:gd name="T109" fmla="*/ 302 h 41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16"/>
                    <a:gd name="T166" fmla="*/ 0 h 412"/>
                    <a:gd name="T167" fmla="*/ 616 w 616"/>
                    <a:gd name="T168" fmla="*/ 412 h 41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16" h="412">
                      <a:moveTo>
                        <a:pt x="81" y="302"/>
                      </a:moveTo>
                      <a:lnTo>
                        <a:pt x="74" y="307"/>
                      </a:lnTo>
                      <a:lnTo>
                        <a:pt x="65" y="313"/>
                      </a:lnTo>
                      <a:lnTo>
                        <a:pt x="54" y="320"/>
                      </a:lnTo>
                      <a:lnTo>
                        <a:pt x="42" y="328"/>
                      </a:lnTo>
                      <a:lnTo>
                        <a:pt x="30" y="335"/>
                      </a:lnTo>
                      <a:lnTo>
                        <a:pt x="18" y="341"/>
                      </a:lnTo>
                      <a:lnTo>
                        <a:pt x="9" y="346"/>
                      </a:lnTo>
                      <a:lnTo>
                        <a:pt x="0" y="350"/>
                      </a:lnTo>
                      <a:lnTo>
                        <a:pt x="17" y="353"/>
                      </a:lnTo>
                      <a:lnTo>
                        <a:pt x="34" y="358"/>
                      </a:lnTo>
                      <a:lnTo>
                        <a:pt x="52" y="365"/>
                      </a:lnTo>
                      <a:lnTo>
                        <a:pt x="70" y="369"/>
                      </a:lnTo>
                      <a:lnTo>
                        <a:pt x="87" y="372"/>
                      </a:lnTo>
                      <a:lnTo>
                        <a:pt x="104" y="372"/>
                      </a:lnTo>
                      <a:lnTo>
                        <a:pt x="119" y="368"/>
                      </a:lnTo>
                      <a:lnTo>
                        <a:pt x="132" y="360"/>
                      </a:lnTo>
                      <a:lnTo>
                        <a:pt x="142" y="351"/>
                      </a:lnTo>
                      <a:lnTo>
                        <a:pt x="153" y="342"/>
                      </a:lnTo>
                      <a:lnTo>
                        <a:pt x="165" y="333"/>
                      </a:lnTo>
                      <a:lnTo>
                        <a:pt x="177" y="323"/>
                      </a:lnTo>
                      <a:lnTo>
                        <a:pt x="188" y="312"/>
                      </a:lnTo>
                      <a:lnTo>
                        <a:pt x="197" y="301"/>
                      </a:lnTo>
                      <a:lnTo>
                        <a:pt x="205" y="288"/>
                      </a:lnTo>
                      <a:lnTo>
                        <a:pt x="209" y="275"/>
                      </a:lnTo>
                      <a:lnTo>
                        <a:pt x="215" y="275"/>
                      </a:lnTo>
                      <a:lnTo>
                        <a:pt x="220" y="275"/>
                      </a:lnTo>
                      <a:lnTo>
                        <a:pt x="224" y="274"/>
                      </a:lnTo>
                      <a:lnTo>
                        <a:pt x="228" y="272"/>
                      </a:lnTo>
                      <a:lnTo>
                        <a:pt x="233" y="272"/>
                      </a:lnTo>
                      <a:lnTo>
                        <a:pt x="240" y="274"/>
                      </a:lnTo>
                      <a:lnTo>
                        <a:pt x="248" y="277"/>
                      </a:lnTo>
                      <a:lnTo>
                        <a:pt x="258" y="284"/>
                      </a:lnTo>
                      <a:lnTo>
                        <a:pt x="268" y="291"/>
                      </a:lnTo>
                      <a:lnTo>
                        <a:pt x="278" y="299"/>
                      </a:lnTo>
                      <a:lnTo>
                        <a:pt x="286" y="309"/>
                      </a:lnTo>
                      <a:lnTo>
                        <a:pt x="295" y="318"/>
                      </a:lnTo>
                      <a:lnTo>
                        <a:pt x="303" y="328"/>
                      </a:lnTo>
                      <a:lnTo>
                        <a:pt x="313" y="336"/>
                      </a:lnTo>
                      <a:lnTo>
                        <a:pt x="324" y="344"/>
                      </a:lnTo>
                      <a:lnTo>
                        <a:pt x="334" y="350"/>
                      </a:lnTo>
                      <a:lnTo>
                        <a:pt x="360" y="358"/>
                      </a:lnTo>
                      <a:lnTo>
                        <a:pt x="388" y="366"/>
                      </a:lnTo>
                      <a:lnTo>
                        <a:pt x="415" y="371"/>
                      </a:lnTo>
                      <a:lnTo>
                        <a:pt x="442" y="374"/>
                      </a:lnTo>
                      <a:lnTo>
                        <a:pt x="468" y="377"/>
                      </a:lnTo>
                      <a:lnTo>
                        <a:pt x="491" y="379"/>
                      </a:lnTo>
                      <a:lnTo>
                        <a:pt x="509" y="380"/>
                      </a:lnTo>
                      <a:lnTo>
                        <a:pt x="524" y="382"/>
                      </a:lnTo>
                      <a:lnTo>
                        <a:pt x="536" y="383"/>
                      </a:lnTo>
                      <a:lnTo>
                        <a:pt x="547" y="387"/>
                      </a:lnTo>
                      <a:lnTo>
                        <a:pt x="556" y="392"/>
                      </a:lnTo>
                      <a:lnTo>
                        <a:pt x="566" y="398"/>
                      </a:lnTo>
                      <a:lnTo>
                        <a:pt x="573" y="403"/>
                      </a:lnTo>
                      <a:lnTo>
                        <a:pt x="579" y="407"/>
                      </a:lnTo>
                      <a:lnTo>
                        <a:pt x="582" y="411"/>
                      </a:lnTo>
                      <a:lnTo>
                        <a:pt x="583" y="412"/>
                      </a:lnTo>
                      <a:lnTo>
                        <a:pt x="598" y="351"/>
                      </a:lnTo>
                      <a:lnTo>
                        <a:pt x="602" y="281"/>
                      </a:lnTo>
                      <a:lnTo>
                        <a:pt x="605" y="211"/>
                      </a:lnTo>
                      <a:lnTo>
                        <a:pt x="616" y="150"/>
                      </a:lnTo>
                      <a:lnTo>
                        <a:pt x="600" y="150"/>
                      </a:lnTo>
                      <a:lnTo>
                        <a:pt x="583" y="152"/>
                      </a:lnTo>
                      <a:lnTo>
                        <a:pt x="569" y="155"/>
                      </a:lnTo>
                      <a:lnTo>
                        <a:pt x="554" y="158"/>
                      </a:lnTo>
                      <a:lnTo>
                        <a:pt x="538" y="162"/>
                      </a:lnTo>
                      <a:lnTo>
                        <a:pt x="523" y="164"/>
                      </a:lnTo>
                      <a:lnTo>
                        <a:pt x="507" y="167"/>
                      </a:lnTo>
                      <a:lnTo>
                        <a:pt x="491" y="167"/>
                      </a:lnTo>
                      <a:lnTo>
                        <a:pt x="474" y="166"/>
                      </a:lnTo>
                      <a:lnTo>
                        <a:pt x="458" y="164"/>
                      </a:lnTo>
                      <a:lnTo>
                        <a:pt x="442" y="162"/>
                      </a:lnTo>
                      <a:lnTo>
                        <a:pt x="426" y="160"/>
                      </a:lnTo>
                      <a:lnTo>
                        <a:pt x="410" y="157"/>
                      </a:lnTo>
                      <a:lnTo>
                        <a:pt x="395" y="152"/>
                      </a:lnTo>
                      <a:lnTo>
                        <a:pt x="380" y="148"/>
                      </a:lnTo>
                      <a:lnTo>
                        <a:pt x="367" y="142"/>
                      </a:lnTo>
                      <a:lnTo>
                        <a:pt x="350" y="136"/>
                      </a:lnTo>
                      <a:lnTo>
                        <a:pt x="334" y="131"/>
                      </a:lnTo>
                      <a:lnTo>
                        <a:pt x="318" y="126"/>
                      </a:lnTo>
                      <a:lnTo>
                        <a:pt x="302" y="121"/>
                      </a:lnTo>
                      <a:lnTo>
                        <a:pt x="287" y="117"/>
                      </a:lnTo>
                      <a:lnTo>
                        <a:pt x="272" y="110"/>
                      </a:lnTo>
                      <a:lnTo>
                        <a:pt x="260" y="103"/>
                      </a:lnTo>
                      <a:lnTo>
                        <a:pt x="248" y="94"/>
                      </a:lnTo>
                      <a:lnTo>
                        <a:pt x="241" y="86"/>
                      </a:lnTo>
                      <a:lnTo>
                        <a:pt x="239" y="77"/>
                      </a:lnTo>
                      <a:lnTo>
                        <a:pt x="239" y="67"/>
                      </a:lnTo>
                      <a:lnTo>
                        <a:pt x="241" y="56"/>
                      </a:lnTo>
                      <a:lnTo>
                        <a:pt x="247" y="45"/>
                      </a:lnTo>
                      <a:lnTo>
                        <a:pt x="255" y="36"/>
                      </a:lnTo>
                      <a:lnTo>
                        <a:pt x="264" y="26"/>
                      </a:lnTo>
                      <a:lnTo>
                        <a:pt x="274" y="17"/>
                      </a:lnTo>
                      <a:lnTo>
                        <a:pt x="259" y="15"/>
                      </a:lnTo>
                      <a:lnTo>
                        <a:pt x="245" y="12"/>
                      </a:lnTo>
                      <a:lnTo>
                        <a:pt x="232" y="11"/>
                      </a:lnTo>
                      <a:lnTo>
                        <a:pt x="219" y="9"/>
                      </a:lnTo>
                      <a:lnTo>
                        <a:pt x="205" y="6"/>
                      </a:lnTo>
                      <a:lnTo>
                        <a:pt x="192" y="5"/>
                      </a:lnTo>
                      <a:lnTo>
                        <a:pt x="178" y="2"/>
                      </a:lnTo>
                      <a:lnTo>
                        <a:pt x="165" y="0"/>
                      </a:lnTo>
                      <a:lnTo>
                        <a:pt x="162" y="20"/>
                      </a:lnTo>
                      <a:lnTo>
                        <a:pt x="158" y="39"/>
                      </a:lnTo>
                      <a:lnTo>
                        <a:pt x="153" y="58"/>
                      </a:lnTo>
                      <a:lnTo>
                        <a:pt x="146" y="75"/>
                      </a:lnTo>
                      <a:lnTo>
                        <a:pt x="138" y="92"/>
                      </a:lnTo>
                      <a:lnTo>
                        <a:pt x="130" y="109"/>
                      </a:lnTo>
                      <a:lnTo>
                        <a:pt x="120" y="126"/>
                      </a:lnTo>
                      <a:lnTo>
                        <a:pt x="111" y="144"/>
                      </a:lnTo>
                      <a:lnTo>
                        <a:pt x="81" y="302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44" name="Freeform 66"/>
                <p:cNvSpPr>
                  <a:spLocks/>
                </p:cNvSpPr>
                <p:nvPr/>
              </p:nvSpPr>
              <p:spPr bwMode="auto">
                <a:xfrm>
                  <a:off x="3614" y="2465"/>
                  <a:ext cx="207" cy="150"/>
                </a:xfrm>
                <a:custGeom>
                  <a:avLst/>
                  <a:gdLst>
                    <a:gd name="T0" fmla="*/ 1 w 207"/>
                    <a:gd name="T1" fmla="*/ 62 h 150"/>
                    <a:gd name="T2" fmla="*/ 4 w 207"/>
                    <a:gd name="T3" fmla="*/ 77 h 150"/>
                    <a:gd name="T4" fmla="*/ 8 w 207"/>
                    <a:gd name="T5" fmla="*/ 92 h 150"/>
                    <a:gd name="T6" fmla="*/ 15 w 207"/>
                    <a:gd name="T7" fmla="*/ 105 h 150"/>
                    <a:gd name="T8" fmla="*/ 24 w 207"/>
                    <a:gd name="T9" fmla="*/ 116 h 150"/>
                    <a:gd name="T10" fmla="*/ 39 w 207"/>
                    <a:gd name="T11" fmla="*/ 126 h 150"/>
                    <a:gd name="T12" fmla="*/ 56 w 207"/>
                    <a:gd name="T13" fmla="*/ 133 h 150"/>
                    <a:gd name="T14" fmla="*/ 74 w 207"/>
                    <a:gd name="T15" fmla="*/ 139 h 150"/>
                    <a:gd name="T16" fmla="*/ 91 w 207"/>
                    <a:gd name="T17" fmla="*/ 144 h 150"/>
                    <a:gd name="T18" fmla="*/ 110 w 207"/>
                    <a:gd name="T19" fmla="*/ 148 h 150"/>
                    <a:gd name="T20" fmla="*/ 129 w 207"/>
                    <a:gd name="T21" fmla="*/ 150 h 150"/>
                    <a:gd name="T22" fmla="*/ 149 w 207"/>
                    <a:gd name="T23" fmla="*/ 150 h 150"/>
                    <a:gd name="T24" fmla="*/ 168 w 207"/>
                    <a:gd name="T25" fmla="*/ 148 h 150"/>
                    <a:gd name="T26" fmla="*/ 184 w 207"/>
                    <a:gd name="T27" fmla="*/ 142 h 150"/>
                    <a:gd name="T28" fmla="*/ 196 w 207"/>
                    <a:gd name="T29" fmla="*/ 131 h 150"/>
                    <a:gd name="T30" fmla="*/ 205 w 207"/>
                    <a:gd name="T31" fmla="*/ 117 h 150"/>
                    <a:gd name="T32" fmla="*/ 207 w 207"/>
                    <a:gd name="T33" fmla="*/ 100 h 150"/>
                    <a:gd name="T34" fmla="*/ 206 w 207"/>
                    <a:gd name="T35" fmla="*/ 82 h 150"/>
                    <a:gd name="T36" fmla="*/ 201 w 207"/>
                    <a:gd name="T37" fmla="*/ 63 h 150"/>
                    <a:gd name="T38" fmla="*/ 192 w 207"/>
                    <a:gd name="T39" fmla="*/ 47 h 150"/>
                    <a:gd name="T40" fmla="*/ 179 w 207"/>
                    <a:gd name="T41" fmla="*/ 34 h 150"/>
                    <a:gd name="T42" fmla="*/ 161 w 207"/>
                    <a:gd name="T43" fmla="*/ 23 h 150"/>
                    <a:gd name="T44" fmla="*/ 145 w 207"/>
                    <a:gd name="T45" fmla="*/ 14 h 150"/>
                    <a:gd name="T46" fmla="*/ 126 w 207"/>
                    <a:gd name="T47" fmla="*/ 8 h 150"/>
                    <a:gd name="T48" fmla="*/ 109 w 207"/>
                    <a:gd name="T49" fmla="*/ 4 h 150"/>
                    <a:gd name="T50" fmla="*/ 90 w 207"/>
                    <a:gd name="T51" fmla="*/ 2 h 150"/>
                    <a:gd name="T52" fmla="*/ 71 w 207"/>
                    <a:gd name="T53" fmla="*/ 1 h 150"/>
                    <a:gd name="T54" fmla="*/ 52 w 207"/>
                    <a:gd name="T55" fmla="*/ 0 h 150"/>
                    <a:gd name="T56" fmla="*/ 34 w 207"/>
                    <a:gd name="T57" fmla="*/ 1 h 150"/>
                    <a:gd name="T58" fmla="*/ 28 w 207"/>
                    <a:gd name="T59" fmla="*/ 2 h 150"/>
                    <a:gd name="T60" fmla="*/ 20 w 207"/>
                    <a:gd name="T61" fmla="*/ 4 h 150"/>
                    <a:gd name="T62" fmla="*/ 13 w 207"/>
                    <a:gd name="T63" fmla="*/ 9 h 150"/>
                    <a:gd name="T64" fmla="*/ 9 w 207"/>
                    <a:gd name="T65" fmla="*/ 13 h 150"/>
                    <a:gd name="T66" fmla="*/ 3 w 207"/>
                    <a:gd name="T67" fmla="*/ 24 h 150"/>
                    <a:gd name="T68" fmla="*/ 0 w 207"/>
                    <a:gd name="T69" fmla="*/ 36 h 150"/>
                    <a:gd name="T70" fmla="*/ 0 w 207"/>
                    <a:gd name="T71" fmla="*/ 50 h 150"/>
                    <a:gd name="T72" fmla="*/ 1 w 207"/>
                    <a:gd name="T73" fmla="*/ 62 h 15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07"/>
                    <a:gd name="T112" fmla="*/ 0 h 150"/>
                    <a:gd name="T113" fmla="*/ 207 w 207"/>
                    <a:gd name="T114" fmla="*/ 150 h 15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07" h="150">
                      <a:moveTo>
                        <a:pt x="1" y="62"/>
                      </a:moveTo>
                      <a:lnTo>
                        <a:pt x="4" y="77"/>
                      </a:lnTo>
                      <a:lnTo>
                        <a:pt x="8" y="92"/>
                      </a:lnTo>
                      <a:lnTo>
                        <a:pt x="15" y="105"/>
                      </a:lnTo>
                      <a:lnTo>
                        <a:pt x="24" y="116"/>
                      </a:lnTo>
                      <a:lnTo>
                        <a:pt x="39" y="126"/>
                      </a:lnTo>
                      <a:lnTo>
                        <a:pt x="56" y="133"/>
                      </a:lnTo>
                      <a:lnTo>
                        <a:pt x="74" y="139"/>
                      </a:lnTo>
                      <a:lnTo>
                        <a:pt x="91" y="144"/>
                      </a:lnTo>
                      <a:lnTo>
                        <a:pt x="110" y="148"/>
                      </a:lnTo>
                      <a:lnTo>
                        <a:pt x="129" y="150"/>
                      </a:lnTo>
                      <a:lnTo>
                        <a:pt x="149" y="150"/>
                      </a:lnTo>
                      <a:lnTo>
                        <a:pt x="168" y="148"/>
                      </a:lnTo>
                      <a:lnTo>
                        <a:pt x="184" y="142"/>
                      </a:lnTo>
                      <a:lnTo>
                        <a:pt x="196" y="131"/>
                      </a:lnTo>
                      <a:lnTo>
                        <a:pt x="205" y="117"/>
                      </a:lnTo>
                      <a:lnTo>
                        <a:pt x="207" y="100"/>
                      </a:lnTo>
                      <a:lnTo>
                        <a:pt x="206" y="82"/>
                      </a:lnTo>
                      <a:lnTo>
                        <a:pt x="201" y="63"/>
                      </a:lnTo>
                      <a:lnTo>
                        <a:pt x="192" y="47"/>
                      </a:lnTo>
                      <a:lnTo>
                        <a:pt x="179" y="34"/>
                      </a:lnTo>
                      <a:lnTo>
                        <a:pt x="161" y="23"/>
                      </a:lnTo>
                      <a:lnTo>
                        <a:pt x="145" y="14"/>
                      </a:lnTo>
                      <a:lnTo>
                        <a:pt x="126" y="8"/>
                      </a:lnTo>
                      <a:lnTo>
                        <a:pt x="109" y="4"/>
                      </a:lnTo>
                      <a:lnTo>
                        <a:pt x="90" y="2"/>
                      </a:lnTo>
                      <a:lnTo>
                        <a:pt x="71" y="1"/>
                      </a:lnTo>
                      <a:lnTo>
                        <a:pt x="52" y="0"/>
                      </a:lnTo>
                      <a:lnTo>
                        <a:pt x="34" y="1"/>
                      </a:lnTo>
                      <a:lnTo>
                        <a:pt x="28" y="2"/>
                      </a:lnTo>
                      <a:lnTo>
                        <a:pt x="20" y="4"/>
                      </a:lnTo>
                      <a:lnTo>
                        <a:pt x="13" y="9"/>
                      </a:lnTo>
                      <a:lnTo>
                        <a:pt x="9" y="13"/>
                      </a:lnTo>
                      <a:lnTo>
                        <a:pt x="3" y="24"/>
                      </a:lnTo>
                      <a:lnTo>
                        <a:pt x="0" y="36"/>
                      </a:lnTo>
                      <a:lnTo>
                        <a:pt x="0" y="50"/>
                      </a:lnTo>
                      <a:lnTo>
                        <a:pt x="1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45" name="Freeform 67"/>
                <p:cNvSpPr>
                  <a:spLocks/>
                </p:cNvSpPr>
                <p:nvPr/>
              </p:nvSpPr>
              <p:spPr bwMode="auto">
                <a:xfrm>
                  <a:off x="4283" y="2640"/>
                  <a:ext cx="23" cy="15"/>
                </a:xfrm>
                <a:custGeom>
                  <a:avLst/>
                  <a:gdLst>
                    <a:gd name="T0" fmla="*/ 23 w 23"/>
                    <a:gd name="T1" fmla="*/ 10 h 15"/>
                    <a:gd name="T2" fmla="*/ 22 w 23"/>
                    <a:gd name="T3" fmla="*/ 12 h 15"/>
                    <a:gd name="T4" fmla="*/ 19 w 23"/>
                    <a:gd name="T5" fmla="*/ 14 h 15"/>
                    <a:gd name="T6" fmla="*/ 15 w 23"/>
                    <a:gd name="T7" fmla="*/ 15 h 15"/>
                    <a:gd name="T8" fmla="*/ 9 w 23"/>
                    <a:gd name="T9" fmla="*/ 15 h 15"/>
                    <a:gd name="T10" fmla="*/ 5 w 23"/>
                    <a:gd name="T11" fmla="*/ 14 h 15"/>
                    <a:gd name="T12" fmla="*/ 3 w 23"/>
                    <a:gd name="T13" fmla="*/ 11 h 15"/>
                    <a:gd name="T14" fmla="*/ 1 w 23"/>
                    <a:gd name="T15" fmla="*/ 9 h 15"/>
                    <a:gd name="T16" fmla="*/ 0 w 23"/>
                    <a:gd name="T17" fmla="*/ 6 h 15"/>
                    <a:gd name="T18" fmla="*/ 1 w 23"/>
                    <a:gd name="T19" fmla="*/ 4 h 15"/>
                    <a:gd name="T20" fmla="*/ 4 w 23"/>
                    <a:gd name="T21" fmla="*/ 1 h 15"/>
                    <a:gd name="T22" fmla="*/ 8 w 23"/>
                    <a:gd name="T23" fmla="*/ 0 h 15"/>
                    <a:gd name="T24" fmla="*/ 12 w 23"/>
                    <a:gd name="T25" fmla="*/ 0 h 15"/>
                    <a:gd name="T26" fmla="*/ 16 w 23"/>
                    <a:gd name="T27" fmla="*/ 1 h 15"/>
                    <a:gd name="T28" fmla="*/ 20 w 23"/>
                    <a:gd name="T29" fmla="*/ 4 h 15"/>
                    <a:gd name="T30" fmla="*/ 22 w 23"/>
                    <a:gd name="T31" fmla="*/ 6 h 15"/>
                    <a:gd name="T32" fmla="*/ 23 w 23"/>
                    <a:gd name="T33" fmla="*/ 1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15"/>
                    <a:gd name="T53" fmla="*/ 23 w 23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15">
                      <a:moveTo>
                        <a:pt x="23" y="10"/>
                      </a:moveTo>
                      <a:lnTo>
                        <a:pt x="22" y="12"/>
                      </a:lnTo>
                      <a:lnTo>
                        <a:pt x="19" y="14"/>
                      </a:lnTo>
                      <a:lnTo>
                        <a:pt x="15" y="15"/>
                      </a:lnTo>
                      <a:lnTo>
                        <a:pt x="9" y="15"/>
                      </a:lnTo>
                      <a:lnTo>
                        <a:pt x="5" y="14"/>
                      </a:lnTo>
                      <a:lnTo>
                        <a:pt x="3" y="11"/>
                      </a:lnTo>
                      <a:lnTo>
                        <a:pt x="1" y="9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1"/>
                      </a:lnTo>
                      <a:lnTo>
                        <a:pt x="20" y="4"/>
                      </a:lnTo>
                      <a:lnTo>
                        <a:pt x="22" y="6"/>
                      </a:lnTo>
                      <a:lnTo>
                        <a:pt x="23" y="1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46" name="Freeform 68"/>
                <p:cNvSpPr>
                  <a:spLocks/>
                </p:cNvSpPr>
                <p:nvPr/>
              </p:nvSpPr>
              <p:spPr bwMode="auto">
                <a:xfrm>
                  <a:off x="4288" y="2611"/>
                  <a:ext cx="23" cy="14"/>
                </a:xfrm>
                <a:custGeom>
                  <a:avLst/>
                  <a:gdLst>
                    <a:gd name="T0" fmla="*/ 23 w 23"/>
                    <a:gd name="T1" fmla="*/ 9 h 14"/>
                    <a:gd name="T2" fmla="*/ 22 w 23"/>
                    <a:gd name="T3" fmla="*/ 12 h 14"/>
                    <a:gd name="T4" fmla="*/ 19 w 23"/>
                    <a:gd name="T5" fmla="*/ 13 h 14"/>
                    <a:gd name="T6" fmla="*/ 15 w 23"/>
                    <a:gd name="T7" fmla="*/ 14 h 14"/>
                    <a:gd name="T8" fmla="*/ 11 w 23"/>
                    <a:gd name="T9" fmla="*/ 14 h 14"/>
                    <a:gd name="T10" fmla="*/ 7 w 23"/>
                    <a:gd name="T11" fmla="*/ 13 h 14"/>
                    <a:gd name="T12" fmla="*/ 3 w 23"/>
                    <a:gd name="T13" fmla="*/ 11 h 14"/>
                    <a:gd name="T14" fmla="*/ 2 w 23"/>
                    <a:gd name="T15" fmla="*/ 8 h 14"/>
                    <a:gd name="T16" fmla="*/ 0 w 23"/>
                    <a:gd name="T17" fmla="*/ 6 h 14"/>
                    <a:gd name="T18" fmla="*/ 2 w 23"/>
                    <a:gd name="T19" fmla="*/ 2 h 14"/>
                    <a:gd name="T20" fmla="*/ 6 w 23"/>
                    <a:gd name="T21" fmla="*/ 1 h 14"/>
                    <a:gd name="T22" fmla="*/ 9 w 23"/>
                    <a:gd name="T23" fmla="*/ 0 h 14"/>
                    <a:gd name="T24" fmla="*/ 14 w 23"/>
                    <a:gd name="T25" fmla="*/ 0 h 14"/>
                    <a:gd name="T26" fmla="*/ 18 w 23"/>
                    <a:gd name="T27" fmla="*/ 1 h 14"/>
                    <a:gd name="T28" fmla="*/ 21 w 23"/>
                    <a:gd name="T29" fmla="*/ 3 h 14"/>
                    <a:gd name="T30" fmla="*/ 22 w 23"/>
                    <a:gd name="T31" fmla="*/ 6 h 14"/>
                    <a:gd name="T32" fmla="*/ 23 w 23"/>
                    <a:gd name="T33" fmla="*/ 9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14"/>
                    <a:gd name="T53" fmla="*/ 23 w 23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14">
                      <a:moveTo>
                        <a:pt x="23" y="9"/>
                      </a:moveTo>
                      <a:lnTo>
                        <a:pt x="22" y="12"/>
                      </a:lnTo>
                      <a:lnTo>
                        <a:pt x="19" y="13"/>
                      </a:lnTo>
                      <a:lnTo>
                        <a:pt x="15" y="14"/>
                      </a:lnTo>
                      <a:lnTo>
                        <a:pt x="11" y="14"/>
                      </a:lnTo>
                      <a:lnTo>
                        <a:pt x="7" y="13"/>
                      </a:lnTo>
                      <a:lnTo>
                        <a:pt x="3" y="11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8" y="1"/>
                      </a:lnTo>
                      <a:lnTo>
                        <a:pt x="21" y="3"/>
                      </a:lnTo>
                      <a:lnTo>
                        <a:pt x="22" y="6"/>
                      </a:lnTo>
                      <a:lnTo>
                        <a:pt x="23" y="9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47" name="Freeform 69"/>
                <p:cNvSpPr>
                  <a:spLocks/>
                </p:cNvSpPr>
                <p:nvPr/>
              </p:nvSpPr>
              <p:spPr bwMode="auto">
                <a:xfrm>
                  <a:off x="4283" y="2703"/>
                  <a:ext cx="23" cy="14"/>
                </a:xfrm>
                <a:custGeom>
                  <a:avLst/>
                  <a:gdLst>
                    <a:gd name="T0" fmla="*/ 23 w 23"/>
                    <a:gd name="T1" fmla="*/ 8 h 14"/>
                    <a:gd name="T2" fmla="*/ 22 w 23"/>
                    <a:gd name="T3" fmla="*/ 11 h 14"/>
                    <a:gd name="T4" fmla="*/ 19 w 23"/>
                    <a:gd name="T5" fmla="*/ 13 h 14"/>
                    <a:gd name="T6" fmla="*/ 15 w 23"/>
                    <a:gd name="T7" fmla="*/ 14 h 14"/>
                    <a:gd name="T8" fmla="*/ 11 w 23"/>
                    <a:gd name="T9" fmla="*/ 14 h 14"/>
                    <a:gd name="T10" fmla="*/ 7 w 23"/>
                    <a:gd name="T11" fmla="*/ 13 h 14"/>
                    <a:gd name="T12" fmla="*/ 3 w 23"/>
                    <a:gd name="T13" fmla="*/ 11 h 14"/>
                    <a:gd name="T14" fmla="*/ 1 w 23"/>
                    <a:gd name="T15" fmla="*/ 8 h 14"/>
                    <a:gd name="T16" fmla="*/ 0 w 23"/>
                    <a:gd name="T17" fmla="*/ 5 h 14"/>
                    <a:gd name="T18" fmla="*/ 1 w 23"/>
                    <a:gd name="T19" fmla="*/ 2 h 14"/>
                    <a:gd name="T20" fmla="*/ 5 w 23"/>
                    <a:gd name="T21" fmla="*/ 0 h 14"/>
                    <a:gd name="T22" fmla="*/ 8 w 23"/>
                    <a:gd name="T23" fmla="*/ 0 h 14"/>
                    <a:gd name="T24" fmla="*/ 14 w 23"/>
                    <a:gd name="T25" fmla="*/ 0 h 14"/>
                    <a:gd name="T26" fmla="*/ 18 w 23"/>
                    <a:gd name="T27" fmla="*/ 1 h 14"/>
                    <a:gd name="T28" fmla="*/ 20 w 23"/>
                    <a:gd name="T29" fmla="*/ 3 h 14"/>
                    <a:gd name="T30" fmla="*/ 22 w 23"/>
                    <a:gd name="T31" fmla="*/ 6 h 14"/>
                    <a:gd name="T32" fmla="*/ 23 w 23"/>
                    <a:gd name="T33" fmla="*/ 8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14"/>
                    <a:gd name="T53" fmla="*/ 23 w 23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14">
                      <a:moveTo>
                        <a:pt x="23" y="8"/>
                      </a:moveTo>
                      <a:lnTo>
                        <a:pt x="22" y="11"/>
                      </a:lnTo>
                      <a:lnTo>
                        <a:pt x="19" y="13"/>
                      </a:lnTo>
                      <a:lnTo>
                        <a:pt x="15" y="14"/>
                      </a:lnTo>
                      <a:lnTo>
                        <a:pt x="11" y="14"/>
                      </a:lnTo>
                      <a:lnTo>
                        <a:pt x="7" y="13"/>
                      </a:lnTo>
                      <a:lnTo>
                        <a:pt x="3" y="11"/>
                      </a:lnTo>
                      <a:lnTo>
                        <a:pt x="1" y="8"/>
                      </a:lnTo>
                      <a:lnTo>
                        <a:pt x="0" y="5"/>
                      </a:lnTo>
                      <a:lnTo>
                        <a:pt x="1" y="2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8" y="1"/>
                      </a:lnTo>
                      <a:lnTo>
                        <a:pt x="20" y="3"/>
                      </a:lnTo>
                      <a:lnTo>
                        <a:pt x="22" y="6"/>
                      </a:lnTo>
                      <a:lnTo>
                        <a:pt x="23" y="8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48" name="Freeform 70"/>
                <p:cNvSpPr>
                  <a:spLocks/>
                </p:cNvSpPr>
                <p:nvPr/>
              </p:nvSpPr>
              <p:spPr bwMode="auto">
                <a:xfrm>
                  <a:off x="4280" y="2742"/>
                  <a:ext cx="23" cy="15"/>
                </a:xfrm>
                <a:custGeom>
                  <a:avLst/>
                  <a:gdLst>
                    <a:gd name="T0" fmla="*/ 23 w 23"/>
                    <a:gd name="T1" fmla="*/ 9 h 15"/>
                    <a:gd name="T2" fmla="*/ 22 w 23"/>
                    <a:gd name="T3" fmla="*/ 11 h 15"/>
                    <a:gd name="T4" fmla="*/ 19 w 23"/>
                    <a:gd name="T5" fmla="*/ 13 h 15"/>
                    <a:gd name="T6" fmla="*/ 15 w 23"/>
                    <a:gd name="T7" fmla="*/ 15 h 15"/>
                    <a:gd name="T8" fmla="*/ 11 w 23"/>
                    <a:gd name="T9" fmla="*/ 15 h 15"/>
                    <a:gd name="T10" fmla="*/ 7 w 23"/>
                    <a:gd name="T11" fmla="*/ 13 h 15"/>
                    <a:gd name="T12" fmla="*/ 3 w 23"/>
                    <a:gd name="T13" fmla="*/ 11 h 15"/>
                    <a:gd name="T14" fmla="*/ 2 w 23"/>
                    <a:gd name="T15" fmla="*/ 9 h 15"/>
                    <a:gd name="T16" fmla="*/ 0 w 23"/>
                    <a:gd name="T17" fmla="*/ 5 h 15"/>
                    <a:gd name="T18" fmla="*/ 2 w 23"/>
                    <a:gd name="T19" fmla="*/ 2 h 15"/>
                    <a:gd name="T20" fmla="*/ 6 w 23"/>
                    <a:gd name="T21" fmla="*/ 0 h 15"/>
                    <a:gd name="T22" fmla="*/ 8 w 23"/>
                    <a:gd name="T23" fmla="*/ 0 h 15"/>
                    <a:gd name="T24" fmla="*/ 14 w 23"/>
                    <a:gd name="T25" fmla="*/ 0 h 15"/>
                    <a:gd name="T26" fmla="*/ 18 w 23"/>
                    <a:gd name="T27" fmla="*/ 1 h 15"/>
                    <a:gd name="T28" fmla="*/ 21 w 23"/>
                    <a:gd name="T29" fmla="*/ 4 h 15"/>
                    <a:gd name="T30" fmla="*/ 22 w 23"/>
                    <a:gd name="T31" fmla="*/ 6 h 15"/>
                    <a:gd name="T32" fmla="*/ 23 w 23"/>
                    <a:gd name="T33" fmla="*/ 9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15"/>
                    <a:gd name="T53" fmla="*/ 23 w 23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15">
                      <a:moveTo>
                        <a:pt x="23" y="9"/>
                      </a:moveTo>
                      <a:lnTo>
                        <a:pt x="22" y="11"/>
                      </a:lnTo>
                      <a:lnTo>
                        <a:pt x="19" y="13"/>
                      </a:lnTo>
                      <a:lnTo>
                        <a:pt x="15" y="15"/>
                      </a:lnTo>
                      <a:lnTo>
                        <a:pt x="11" y="15"/>
                      </a:lnTo>
                      <a:lnTo>
                        <a:pt x="7" y="13"/>
                      </a:lnTo>
                      <a:lnTo>
                        <a:pt x="3" y="11"/>
                      </a:lnTo>
                      <a:lnTo>
                        <a:pt x="2" y="9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2" y="6"/>
                      </a:lnTo>
                      <a:lnTo>
                        <a:pt x="23" y="9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49" name="Freeform 71"/>
                <p:cNvSpPr>
                  <a:spLocks/>
                </p:cNvSpPr>
                <p:nvPr/>
              </p:nvSpPr>
              <p:spPr bwMode="auto">
                <a:xfrm>
                  <a:off x="4278" y="2770"/>
                  <a:ext cx="23" cy="15"/>
                </a:xfrm>
                <a:custGeom>
                  <a:avLst/>
                  <a:gdLst>
                    <a:gd name="T0" fmla="*/ 23 w 23"/>
                    <a:gd name="T1" fmla="*/ 10 h 15"/>
                    <a:gd name="T2" fmla="*/ 21 w 23"/>
                    <a:gd name="T3" fmla="*/ 12 h 15"/>
                    <a:gd name="T4" fmla="*/ 19 w 23"/>
                    <a:gd name="T5" fmla="*/ 14 h 15"/>
                    <a:gd name="T6" fmla="*/ 14 w 23"/>
                    <a:gd name="T7" fmla="*/ 15 h 15"/>
                    <a:gd name="T8" fmla="*/ 9 w 23"/>
                    <a:gd name="T9" fmla="*/ 15 h 15"/>
                    <a:gd name="T10" fmla="*/ 5 w 23"/>
                    <a:gd name="T11" fmla="*/ 14 h 15"/>
                    <a:gd name="T12" fmla="*/ 2 w 23"/>
                    <a:gd name="T13" fmla="*/ 11 h 15"/>
                    <a:gd name="T14" fmla="*/ 1 w 23"/>
                    <a:gd name="T15" fmla="*/ 9 h 15"/>
                    <a:gd name="T16" fmla="*/ 0 w 23"/>
                    <a:gd name="T17" fmla="*/ 6 h 15"/>
                    <a:gd name="T18" fmla="*/ 1 w 23"/>
                    <a:gd name="T19" fmla="*/ 4 h 15"/>
                    <a:gd name="T20" fmla="*/ 4 w 23"/>
                    <a:gd name="T21" fmla="*/ 1 h 15"/>
                    <a:gd name="T22" fmla="*/ 8 w 23"/>
                    <a:gd name="T23" fmla="*/ 0 h 15"/>
                    <a:gd name="T24" fmla="*/ 12 w 23"/>
                    <a:gd name="T25" fmla="*/ 0 h 15"/>
                    <a:gd name="T26" fmla="*/ 16 w 23"/>
                    <a:gd name="T27" fmla="*/ 1 h 15"/>
                    <a:gd name="T28" fmla="*/ 20 w 23"/>
                    <a:gd name="T29" fmla="*/ 4 h 15"/>
                    <a:gd name="T30" fmla="*/ 21 w 23"/>
                    <a:gd name="T31" fmla="*/ 6 h 15"/>
                    <a:gd name="T32" fmla="*/ 23 w 23"/>
                    <a:gd name="T33" fmla="*/ 1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15"/>
                    <a:gd name="T53" fmla="*/ 23 w 23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15">
                      <a:moveTo>
                        <a:pt x="23" y="10"/>
                      </a:moveTo>
                      <a:lnTo>
                        <a:pt x="21" y="12"/>
                      </a:lnTo>
                      <a:lnTo>
                        <a:pt x="19" y="14"/>
                      </a:lnTo>
                      <a:lnTo>
                        <a:pt x="14" y="15"/>
                      </a:lnTo>
                      <a:lnTo>
                        <a:pt x="9" y="15"/>
                      </a:lnTo>
                      <a:lnTo>
                        <a:pt x="5" y="14"/>
                      </a:lnTo>
                      <a:lnTo>
                        <a:pt x="2" y="11"/>
                      </a:lnTo>
                      <a:lnTo>
                        <a:pt x="1" y="9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1"/>
                      </a:lnTo>
                      <a:lnTo>
                        <a:pt x="20" y="4"/>
                      </a:lnTo>
                      <a:lnTo>
                        <a:pt x="21" y="6"/>
                      </a:lnTo>
                      <a:lnTo>
                        <a:pt x="23" y="1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50" name="Freeform 72"/>
                <p:cNvSpPr>
                  <a:spLocks/>
                </p:cNvSpPr>
                <p:nvPr/>
              </p:nvSpPr>
              <p:spPr bwMode="auto">
                <a:xfrm>
                  <a:off x="4274" y="2796"/>
                  <a:ext cx="21" cy="15"/>
                </a:xfrm>
                <a:custGeom>
                  <a:avLst/>
                  <a:gdLst>
                    <a:gd name="T0" fmla="*/ 21 w 21"/>
                    <a:gd name="T1" fmla="*/ 9 h 15"/>
                    <a:gd name="T2" fmla="*/ 20 w 21"/>
                    <a:gd name="T3" fmla="*/ 12 h 15"/>
                    <a:gd name="T4" fmla="*/ 17 w 21"/>
                    <a:gd name="T5" fmla="*/ 13 h 15"/>
                    <a:gd name="T6" fmla="*/ 14 w 21"/>
                    <a:gd name="T7" fmla="*/ 15 h 15"/>
                    <a:gd name="T8" fmla="*/ 9 w 21"/>
                    <a:gd name="T9" fmla="*/ 15 h 15"/>
                    <a:gd name="T10" fmla="*/ 5 w 21"/>
                    <a:gd name="T11" fmla="*/ 13 h 15"/>
                    <a:gd name="T12" fmla="*/ 1 w 21"/>
                    <a:gd name="T13" fmla="*/ 11 h 15"/>
                    <a:gd name="T14" fmla="*/ 0 w 21"/>
                    <a:gd name="T15" fmla="*/ 9 h 15"/>
                    <a:gd name="T16" fmla="*/ 0 w 21"/>
                    <a:gd name="T17" fmla="*/ 6 h 15"/>
                    <a:gd name="T18" fmla="*/ 1 w 21"/>
                    <a:gd name="T19" fmla="*/ 2 h 15"/>
                    <a:gd name="T20" fmla="*/ 4 w 21"/>
                    <a:gd name="T21" fmla="*/ 1 h 15"/>
                    <a:gd name="T22" fmla="*/ 6 w 21"/>
                    <a:gd name="T23" fmla="*/ 0 h 15"/>
                    <a:gd name="T24" fmla="*/ 12 w 21"/>
                    <a:gd name="T25" fmla="*/ 0 h 15"/>
                    <a:gd name="T26" fmla="*/ 16 w 21"/>
                    <a:gd name="T27" fmla="*/ 1 h 15"/>
                    <a:gd name="T28" fmla="*/ 18 w 21"/>
                    <a:gd name="T29" fmla="*/ 4 h 15"/>
                    <a:gd name="T30" fmla="*/ 21 w 21"/>
                    <a:gd name="T31" fmla="*/ 6 h 15"/>
                    <a:gd name="T32" fmla="*/ 21 w 21"/>
                    <a:gd name="T33" fmla="*/ 9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"/>
                    <a:gd name="T52" fmla="*/ 0 h 15"/>
                    <a:gd name="T53" fmla="*/ 21 w 21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" h="15">
                      <a:moveTo>
                        <a:pt x="21" y="9"/>
                      </a:moveTo>
                      <a:lnTo>
                        <a:pt x="20" y="12"/>
                      </a:lnTo>
                      <a:lnTo>
                        <a:pt x="17" y="13"/>
                      </a:lnTo>
                      <a:lnTo>
                        <a:pt x="14" y="15"/>
                      </a:lnTo>
                      <a:lnTo>
                        <a:pt x="9" y="15"/>
                      </a:lnTo>
                      <a:lnTo>
                        <a:pt x="5" y="13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6" y="1"/>
                      </a:lnTo>
                      <a:lnTo>
                        <a:pt x="18" y="4"/>
                      </a:lnTo>
                      <a:lnTo>
                        <a:pt x="21" y="6"/>
                      </a:lnTo>
                      <a:lnTo>
                        <a:pt x="21" y="9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51" name="Freeform 73"/>
                <p:cNvSpPr>
                  <a:spLocks/>
                </p:cNvSpPr>
                <p:nvPr/>
              </p:nvSpPr>
              <p:spPr bwMode="auto">
                <a:xfrm>
                  <a:off x="4660" y="2666"/>
                  <a:ext cx="69" cy="112"/>
                </a:xfrm>
                <a:custGeom>
                  <a:avLst/>
                  <a:gdLst>
                    <a:gd name="T0" fmla="*/ 69 w 69"/>
                    <a:gd name="T1" fmla="*/ 6 h 112"/>
                    <a:gd name="T2" fmla="*/ 66 w 69"/>
                    <a:gd name="T3" fmla="*/ 5 h 112"/>
                    <a:gd name="T4" fmla="*/ 62 w 69"/>
                    <a:gd name="T5" fmla="*/ 2 h 112"/>
                    <a:gd name="T6" fmla="*/ 59 w 69"/>
                    <a:gd name="T7" fmla="*/ 1 h 112"/>
                    <a:gd name="T8" fmla="*/ 55 w 69"/>
                    <a:gd name="T9" fmla="*/ 0 h 112"/>
                    <a:gd name="T10" fmla="*/ 51 w 69"/>
                    <a:gd name="T11" fmla="*/ 5 h 112"/>
                    <a:gd name="T12" fmla="*/ 47 w 69"/>
                    <a:gd name="T13" fmla="*/ 10 h 112"/>
                    <a:gd name="T14" fmla="*/ 43 w 69"/>
                    <a:gd name="T15" fmla="*/ 16 h 112"/>
                    <a:gd name="T16" fmla="*/ 40 w 69"/>
                    <a:gd name="T17" fmla="*/ 21 h 112"/>
                    <a:gd name="T18" fmla="*/ 35 w 69"/>
                    <a:gd name="T19" fmla="*/ 29 h 112"/>
                    <a:gd name="T20" fmla="*/ 30 w 69"/>
                    <a:gd name="T21" fmla="*/ 38 h 112"/>
                    <a:gd name="T22" fmla="*/ 23 w 69"/>
                    <a:gd name="T23" fmla="*/ 44 h 112"/>
                    <a:gd name="T24" fmla="*/ 13 w 69"/>
                    <a:gd name="T25" fmla="*/ 48 h 112"/>
                    <a:gd name="T26" fmla="*/ 12 w 69"/>
                    <a:gd name="T27" fmla="*/ 48 h 112"/>
                    <a:gd name="T28" fmla="*/ 9 w 69"/>
                    <a:gd name="T29" fmla="*/ 49 h 112"/>
                    <a:gd name="T30" fmla="*/ 8 w 69"/>
                    <a:gd name="T31" fmla="*/ 50 h 112"/>
                    <a:gd name="T32" fmla="*/ 8 w 69"/>
                    <a:gd name="T33" fmla="*/ 51 h 112"/>
                    <a:gd name="T34" fmla="*/ 5 w 69"/>
                    <a:gd name="T35" fmla="*/ 62 h 112"/>
                    <a:gd name="T36" fmla="*/ 4 w 69"/>
                    <a:gd name="T37" fmla="*/ 72 h 112"/>
                    <a:gd name="T38" fmla="*/ 3 w 69"/>
                    <a:gd name="T39" fmla="*/ 82 h 112"/>
                    <a:gd name="T40" fmla="*/ 1 w 69"/>
                    <a:gd name="T41" fmla="*/ 92 h 112"/>
                    <a:gd name="T42" fmla="*/ 1 w 69"/>
                    <a:gd name="T43" fmla="*/ 96 h 112"/>
                    <a:gd name="T44" fmla="*/ 1 w 69"/>
                    <a:gd name="T45" fmla="*/ 98 h 112"/>
                    <a:gd name="T46" fmla="*/ 0 w 69"/>
                    <a:gd name="T47" fmla="*/ 102 h 112"/>
                    <a:gd name="T48" fmla="*/ 0 w 69"/>
                    <a:gd name="T49" fmla="*/ 105 h 112"/>
                    <a:gd name="T50" fmla="*/ 3 w 69"/>
                    <a:gd name="T51" fmla="*/ 107 h 112"/>
                    <a:gd name="T52" fmla="*/ 7 w 69"/>
                    <a:gd name="T53" fmla="*/ 109 h 112"/>
                    <a:gd name="T54" fmla="*/ 9 w 69"/>
                    <a:gd name="T55" fmla="*/ 110 h 112"/>
                    <a:gd name="T56" fmla="*/ 12 w 69"/>
                    <a:gd name="T57" fmla="*/ 112 h 112"/>
                    <a:gd name="T58" fmla="*/ 13 w 69"/>
                    <a:gd name="T59" fmla="*/ 107 h 112"/>
                    <a:gd name="T60" fmla="*/ 13 w 69"/>
                    <a:gd name="T61" fmla="*/ 102 h 112"/>
                    <a:gd name="T62" fmla="*/ 15 w 69"/>
                    <a:gd name="T63" fmla="*/ 98 h 112"/>
                    <a:gd name="T64" fmla="*/ 15 w 69"/>
                    <a:gd name="T65" fmla="*/ 93 h 112"/>
                    <a:gd name="T66" fmla="*/ 16 w 69"/>
                    <a:gd name="T67" fmla="*/ 85 h 112"/>
                    <a:gd name="T68" fmla="*/ 18 w 69"/>
                    <a:gd name="T69" fmla="*/ 75 h 112"/>
                    <a:gd name="T70" fmla="*/ 19 w 69"/>
                    <a:gd name="T71" fmla="*/ 66 h 112"/>
                    <a:gd name="T72" fmla="*/ 20 w 69"/>
                    <a:gd name="T73" fmla="*/ 58 h 112"/>
                    <a:gd name="T74" fmla="*/ 32 w 69"/>
                    <a:gd name="T75" fmla="*/ 53 h 112"/>
                    <a:gd name="T76" fmla="*/ 40 w 69"/>
                    <a:gd name="T77" fmla="*/ 45 h 112"/>
                    <a:gd name="T78" fmla="*/ 47 w 69"/>
                    <a:gd name="T79" fmla="*/ 37 h 112"/>
                    <a:gd name="T80" fmla="*/ 53 w 69"/>
                    <a:gd name="T81" fmla="*/ 27 h 112"/>
                    <a:gd name="T82" fmla="*/ 55 w 69"/>
                    <a:gd name="T83" fmla="*/ 22 h 112"/>
                    <a:gd name="T84" fmla="*/ 59 w 69"/>
                    <a:gd name="T85" fmla="*/ 17 h 112"/>
                    <a:gd name="T86" fmla="*/ 62 w 69"/>
                    <a:gd name="T87" fmla="*/ 12 h 112"/>
                    <a:gd name="T88" fmla="*/ 65 w 69"/>
                    <a:gd name="T89" fmla="*/ 8 h 112"/>
                    <a:gd name="T90" fmla="*/ 66 w 69"/>
                    <a:gd name="T91" fmla="*/ 7 h 112"/>
                    <a:gd name="T92" fmla="*/ 67 w 69"/>
                    <a:gd name="T93" fmla="*/ 7 h 112"/>
                    <a:gd name="T94" fmla="*/ 67 w 69"/>
                    <a:gd name="T95" fmla="*/ 7 h 112"/>
                    <a:gd name="T96" fmla="*/ 69 w 69"/>
                    <a:gd name="T97" fmla="*/ 6 h 11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9"/>
                    <a:gd name="T148" fmla="*/ 0 h 112"/>
                    <a:gd name="T149" fmla="*/ 69 w 69"/>
                    <a:gd name="T150" fmla="*/ 112 h 11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9" h="112">
                      <a:moveTo>
                        <a:pt x="69" y="6"/>
                      </a:moveTo>
                      <a:lnTo>
                        <a:pt x="66" y="5"/>
                      </a:lnTo>
                      <a:lnTo>
                        <a:pt x="62" y="2"/>
                      </a:lnTo>
                      <a:lnTo>
                        <a:pt x="59" y="1"/>
                      </a:lnTo>
                      <a:lnTo>
                        <a:pt x="55" y="0"/>
                      </a:lnTo>
                      <a:lnTo>
                        <a:pt x="51" y="5"/>
                      </a:lnTo>
                      <a:lnTo>
                        <a:pt x="47" y="10"/>
                      </a:lnTo>
                      <a:lnTo>
                        <a:pt x="43" y="16"/>
                      </a:lnTo>
                      <a:lnTo>
                        <a:pt x="40" y="21"/>
                      </a:lnTo>
                      <a:lnTo>
                        <a:pt x="35" y="29"/>
                      </a:lnTo>
                      <a:lnTo>
                        <a:pt x="30" y="38"/>
                      </a:lnTo>
                      <a:lnTo>
                        <a:pt x="23" y="44"/>
                      </a:lnTo>
                      <a:lnTo>
                        <a:pt x="13" y="48"/>
                      </a:lnTo>
                      <a:lnTo>
                        <a:pt x="12" y="48"/>
                      </a:lnTo>
                      <a:lnTo>
                        <a:pt x="9" y="49"/>
                      </a:lnTo>
                      <a:lnTo>
                        <a:pt x="8" y="50"/>
                      </a:lnTo>
                      <a:lnTo>
                        <a:pt x="8" y="51"/>
                      </a:lnTo>
                      <a:lnTo>
                        <a:pt x="5" y="62"/>
                      </a:lnTo>
                      <a:lnTo>
                        <a:pt x="4" y="72"/>
                      </a:lnTo>
                      <a:lnTo>
                        <a:pt x="3" y="82"/>
                      </a:lnTo>
                      <a:lnTo>
                        <a:pt x="1" y="92"/>
                      </a:lnTo>
                      <a:lnTo>
                        <a:pt x="1" y="96"/>
                      </a:lnTo>
                      <a:lnTo>
                        <a:pt x="1" y="98"/>
                      </a:lnTo>
                      <a:lnTo>
                        <a:pt x="0" y="102"/>
                      </a:lnTo>
                      <a:lnTo>
                        <a:pt x="0" y="105"/>
                      </a:lnTo>
                      <a:lnTo>
                        <a:pt x="3" y="107"/>
                      </a:lnTo>
                      <a:lnTo>
                        <a:pt x="7" y="109"/>
                      </a:lnTo>
                      <a:lnTo>
                        <a:pt x="9" y="110"/>
                      </a:lnTo>
                      <a:lnTo>
                        <a:pt x="12" y="112"/>
                      </a:lnTo>
                      <a:lnTo>
                        <a:pt x="13" y="107"/>
                      </a:lnTo>
                      <a:lnTo>
                        <a:pt x="13" y="102"/>
                      </a:lnTo>
                      <a:lnTo>
                        <a:pt x="15" y="98"/>
                      </a:lnTo>
                      <a:lnTo>
                        <a:pt x="15" y="93"/>
                      </a:lnTo>
                      <a:lnTo>
                        <a:pt x="16" y="85"/>
                      </a:lnTo>
                      <a:lnTo>
                        <a:pt x="18" y="75"/>
                      </a:lnTo>
                      <a:lnTo>
                        <a:pt x="19" y="66"/>
                      </a:lnTo>
                      <a:lnTo>
                        <a:pt x="20" y="58"/>
                      </a:lnTo>
                      <a:lnTo>
                        <a:pt x="32" y="53"/>
                      </a:lnTo>
                      <a:lnTo>
                        <a:pt x="40" y="45"/>
                      </a:lnTo>
                      <a:lnTo>
                        <a:pt x="47" y="37"/>
                      </a:lnTo>
                      <a:lnTo>
                        <a:pt x="53" y="27"/>
                      </a:lnTo>
                      <a:lnTo>
                        <a:pt x="55" y="22"/>
                      </a:lnTo>
                      <a:lnTo>
                        <a:pt x="59" y="17"/>
                      </a:lnTo>
                      <a:lnTo>
                        <a:pt x="62" y="12"/>
                      </a:lnTo>
                      <a:lnTo>
                        <a:pt x="65" y="8"/>
                      </a:lnTo>
                      <a:lnTo>
                        <a:pt x="66" y="7"/>
                      </a:lnTo>
                      <a:lnTo>
                        <a:pt x="67" y="7"/>
                      </a:lnTo>
                      <a:lnTo>
                        <a:pt x="69" y="6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52" name="Freeform 74"/>
                <p:cNvSpPr>
                  <a:spLocks/>
                </p:cNvSpPr>
                <p:nvPr/>
              </p:nvSpPr>
              <p:spPr bwMode="auto">
                <a:xfrm>
                  <a:off x="4713" y="2947"/>
                  <a:ext cx="101" cy="141"/>
                </a:xfrm>
                <a:custGeom>
                  <a:avLst/>
                  <a:gdLst>
                    <a:gd name="T0" fmla="*/ 101 w 101"/>
                    <a:gd name="T1" fmla="*/ 6 h 141"/>
                    <a:gd name="T2" fmla="*/ 95 w 101"/>
                    <a:gd name="T3" fmla="*/ 5 h 141"/>
                    <a:gd name="T4" fmla="*/ 91 w 101"/>
                    <a:gd name="T5" fmla="*/ 2 h 141"/>
                    <a:gd name="T6" fmla="*/ 86 w 101"/>
                    <a:gd name="T7" fmla="*/ 1 h 141"/>
                    <a:gd name="T8" fmla="*/ 80 w 101"/>
                    <a:gd name="T9" fmla="*/ 0 h 141"/>
                    <a:gd name="T10" fmla="*/ 75 w 101"/>
                    <a:gd name="T11" fmla="*/ 5 h 141"/>
                    <a:gd name="T12" fmla="*/ 71 w 101"/>
                    <a:gd name="T13" fmla="*/ 10 h 141"/>
                    <a:gd name="T14" fmla="*/ 67 w 101"/>
                    <a:gd name="T15" fmla="*/ 16 h 141"/>
                    <a:gd name="T16" fmla="*/ 63 w 101"/>
                    <a:gd name="T17" fmla="*/ 21 h 141"/>
                    <a:gd name="T18" fmla="*/ 55 w 101"/>
                    <a:gd name="T19" fmla="*/ 31 h 141"/>
                    <a:gd name="T20" fmla="*/ 47 w 101"/>
                    <a:gd name="T21" fmla="*/ 39 h 141"/>
                    <a:gd name="T22" fmla="*/ 39 w 101"/>
                    <a:gd name="T23" fmla="*/ 45 h 141"/>
                    <a:gd name="T24" fmla="*/ 26 w 101"/>
                    <a:gd name="T25" fmla="*/ 49 h 141"/>
                    <a:gd name="T26" fmla="*/ 24 w 101"/>
                    <a:gd name="T27" fmla="*/ 49 h 141"/>
                    <a:gd name="T28" fmla="*/ 22 w 101"/>
                    <a:gd name="T29" fmla="*/ 50 h 141"/>
                    <a:gd name="T30" fmla="*/ 21 w 101"/>
                    <a:gd name="T31" fmla="*/ 53 h 141"/>
                    <a:gd name="T32" fmla="*/ 20 w 101"/>
                    <a:gd name="T33" fmla="*/ 54 h 141"/>
                    <a:gd name="T34" fmla="*/ 16 w 101"/>
                    <a:gd name="T35" fmla="*/ 66 h 141"/>
                    <a:gd name="T36" fmla="*/ 12 w 101"/>
                    <a:gd name="T37" fmla="*/ 77 h 141"/>
                    <a:gd name="T38" fmla="*/ 9 w 101"/>
                    <a:gd name="T39" fmla="*/ 90 h 141"/>
                    <a:gd name="T40" fmla="*/ 6 w 101"/>
                    <a:gd name="T41" fmla="*/ 101 h 141"/>
                    <a:gd name="T42" fmla="*/ 5 w 101"/>
                    <a:gd name="T43" fmla="*/ 107 h 141"/>
                    <a:gd name="T44" fmla="*/ 4 w 101"/>
                    <a:gd name="T45" fmla="*/ 114 h 141"/>
                    <a:gd name="T46" fmla="*/ 1 w 101"/>
                    <a:gd name="T47" fmla="*/ 121 h 141"/>
                    <a:gd name="T48" fmla="*/ 0 w 101"/>
                    <a:gd name="T49" fmla="*/ 128 h 141"/>
                    <a:gd name="T50" fmla="*/ 2 w 101"/>
                    <a:gd name="T51" fmla="*/ 131 h 141"/>
                    <a:gd name="T52" fmla="*/ 5 w 101"/>
                    <a:gd name="T53" fmla="*/ 134 h 141"/>
                    <a:gd name="T54" fmla="*/ 8 w 101"/>
                    <a:gd name="T55" fmla="*/ 137 h 141"/>
                    <a:gd name="T56" fmla="*/ 10 w 101"/>
                    <a:gd name="T57" fmla="*/ 141 h 141"/>
                    <a:gd name="T58" fmla="*/ 12 w 101"/>
                    <a:gd name="T59" fmla="*/ 140 h 141"/>
                    <a:gd name="T60" fmla="*/ 13 w 101"/>
                    <a:gd name="T61" fmla="*/ 139 h 141"/>
                    <a:gd name="T62" fmla="*/ 13 w 101"/>
                    <a:gd name="T63" fmla="*/ 137 h 141"/>
                    <a:gd name="T64" fmla="*/ 14 w 101"/>
                    <a:gd name="T65" fmla="*/ 136 h 141"/>
                    <a:gd name="T66" fmla="*/ 17 w 101"/>
                    <a:gd name="T67" fmla="*/ 128 h 141"/>
                    <a:gd name="T68" fmla="*/ 18 w 101"/>
                    <a:gd name="T69" fmla="*/ 120 h 141"/>
                    <a:gd name="T70" fmla="*/ 21 w 101"/>
                    <a:gd name="T71" fmla="*/ 112 h 141"/>
                    <a:gd name="T72" fmla="*/ 22 w 101"/>
                    <a:gd name="T73" fmla="*/ 104 h 141"/>
                    <a:gd name="T74" fmla="*/ 25 w 101"/>
                    <a:gd name="T75" fmla="*/ 93 h 141"/>
                    <a:gd name="T76" fmla="*/ 26 w 101"/>
                    <a:gd name="T77" fmla="*/ 83 h 141"/>
                    <a:gd name="T78" fmla="*/ 29 w 101"/>
                    <a:gd name="T79" fmla="*/ 72 h 141"/>
                    <a:gd name="T80" fmla="*/ 33 w 101"/>
                    <a:gd name="T81" fmla="*/ 63 h 141"/>
                    <a:gd name="T82" fmla="*/ 41 w 101"/>
                    <a:gd name="T83" fmla="*/ 60 h 141"/>
                    <a:gd name="T84" fmla="*/ 48 w 101"/>
                    <a:gd name="T85" fmla="*/ 58 h 141"/>
                    <a:gd name="T86" fmla="*/ 53 w 101"/>
                    <a:gd name="T87" fmla="*/ 54 h 141"/>
                    <a:gd name="T88" fmla="*/ 60 w 101"/>
                    <a:gd name="T89" fmla="*/ 49 h 141"/>
                    <a:gd name="T90" fmla="*/ 64 w 101"/>
                    <a:gd name="T91" fmla="*/ 44 h 141"/>
                    <a:gd name="T92" fmla="*/ 70 w 101"/>
                    <a:gd name="T93" fmla="*/ 39 h 141"/>
                    <a:gd name="T94" fmla="*/ 74 w 101"/>
                    <a:gd name="T95" fmla="*/ 34 h 141"/>
                    <a:gd name="T96" fmla="*/ 78 w 101"/>
                    <a:gd name="T97" fmla="*/ 29 h 141"/>
                    <a:gd name="T98" fmla="*/ 82 w 101"/>
                    <a:gd name="T99" fmla="*/ 23 h 141"/>
                    <a:gd name="T100" fmla="*/ 86 w 101"/>
                    <a:gd name="T101" fmla="*/ 17 h 141"/>
                    <a:gd name="T102" fmla="*/ 90 w 101"/>
                    <a:gd name="T103" fmla="*/ 12 h 141"/>
                    <a:gd name="T104" fmla="*/ 95 w 101"/>
                    <a:gd name="T105" fmla="*/ 9 h 141"/>
                    <a:gd name="T106" fmla="*/ 96 w 101"/>
                    <a:gd name="T107" fmla="*/ 7 h 141"/>
                    <a:gd name="T108" fmla="*/ 98 w 101"/>
                    <a:gd name="T109" fmla="*/ 7 h 141"/>
                    <a:gd name="T110" fmla="*/ 99 w 101"/>
                    <a:gd name="T111" fmla="*/ 6 h 141"/>
                    <a:gd name="T112" fmla="*/ 101 w 101"/>
                    <a:gd name="T113" fmla="*/ 6 h 14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01"/>
                    <a:gd name="T172" fmla="*/ 0 h 141"/>
                    <a:gd name="T173" fmla="*/ 101 w 101"/>
                    <a:gd name="T174" fmla="*/ 141 h 14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01" h="141">
                      <a:moveTo>
                        <a:pt x="101" y="6"/>
                      </a:moveTo>
                      <a:lnTo>
                        <a:pt x="95" y="5"/>
                      </a:lnTo>
                      <a:lnTo>
                        <a:pt x="91" y="2"/>
                      </a:lnTo>
                      <a:lnTo>
                        <a:pt x="86" y="1"/>
                      </a:lnTo>
                      <a:lnTo>
                        <a:pt x="80" y="0"/>
                      </a:lnTo>
                      <a:lnTo>
                        <a:pt x="75" y="5"/>
                      </a:lnTo>
                      <a:lnTo>
                        <a:pt x="71" y="10"/>
                      </a:lnTo>
                      <a:lnTo>
                        <a:pt x="67" y="16"/>
                      </a:lnTo>
                      <a:lnTo>
                        <a:pt x="63" y="21"/>
                      </a:lnTo>
                      <a:lnTo>
                        <a:pt x="55" y="31"/>
                      </a:lnTo>
                      <a:lnTo>
                        <a:pt x="47" y="39"/>
                      </a:lnTo>
                      <a:lnTo>
                        <a:pt x="39" y="45"/>
                      </a:lnTo>
                      <a:lnTo>
                        <a:pt x="26" y="49"/>
                      </a:lnTo>
                      <a:lnTo>
                        <a:pt x="24" y="49"/>
                      </a:lnTo>
                      <a:lnTo>
                        <a:pt x="22" y="50"/>
                      </a:lnTo>
                      <a:lnTo>
                        <a:pt x="21" y="53"/>
                      </a:lnTo>
                      <a:lnTo>
                        <a:pt x="20" y="54"/>
                      </a:lnTo>
                      <a:lnTo>
                        <a:pt x="16" y="66"/>
                      </a:lnTo>
                      <a:lnTo>
                        <a:pt x="12" y="77"/>
                      </a:lnTo>
                      <a:lnTo>
                        <a:pt x="9" y="90"/>
                      </a:lnTo>
                      <a:lnTo>
                        <a:pt x="6" y="101"/>
                      </a:lnTo>
                      <a:lnTo>
                        <a:pt x="5" y="107"/>
                      </a:lnTo>
                      <a:lnTo>
                        <a:pt x="4" y="114"/>
                      </a:lnTo>
                      <a:lnTo>
                        <a:pt x="1" y="121"/>
                      </a:lnTo>
                      <a:lnTo>
                        <a:pt x="0" y="128"/>
                      </a:lnTo>
                      <a:lnTo>
                        <a:pt x="2" y="131"/>
                      </a:lnTo>
                      <a:lnTo>
                        <a:pt x="5" y="134"/>
                      </a:lnTo>
                      <a:lnTo>
                        <a:pt x="8" y="137"/>
                      </a:lnTo>
                      <a:lnTo>
                        <a:pt x="10" y="141"/>
                      </a:lnTo>
                      <a:lnTo>
                        <a:pt x="12" y="140"/>
                      </a:lnTo>
                      <a:lnTo>
                        <a:pt x="13" y="139"/>
                      </a:lnTo>
                      <a:lnTo>
                        <a:pt x="13" y="137"/>
                      </a:lnTo>
                      <a:lnTo>
                        <a:pt x="14" y="136"/>
                      </a:lnTo>
                      <a:lnTo>
                        <a:pt x="17" y="128"/>
                      </a:lnTo>
                      <a:lnTo>
                        <a:pt x="18" y="120"/>
                      </a:lnTo>
                      <a:lnTo>
                        <a:pt x="21" y="112"/>
                      </a:lnTo>
                      <a:lnTo>
                        <a:pt x="22" y="104"/>
                      </a:lnTo>
                      <a:lnTo>
                        <a:pt x="25" y="93"/>
                      </a:lnTo>
                      <a:lnTo>
                        <a:pt x="26" y="83"/>
                      </a:lnTo>
                      <a:lnTo>
                        <a:pt x="29" y="72"/>
                      </a:lnTo>
                      <a:lnTo>
                        <a:pt x="33" y="63"/>
                      </a:lnTo>
                      <a:lnTo>
                        <a:pt x="41" y="60"/>
                      </a:lnTo>
                      <a:lnTo>
                        <a:pt x="48" y="58"/>
                      </a:lnTo>
                      <a:lnTo>
                        <a:pt x="53" y="54"/>
                      </a:lnTo>
                      <a:lnTo>
                        <a:pt x="60" y="49"/>
                      </a:lnTo>
                      <a:lnTo>
                        <a:pt x="64" y="44"/>
                      </a:lnTo>
                      <a:lnTo>
                        <a:pt x="70" y="39"/>
                      </a:lnTo>
                      <a:lnTo>
                        <a:pt x="74" y="34"/>
                      </a:lnTo>
                      <a:lnTo>
                        <a:pt x="78" y="29"/>
                      </a:lnTo>
                      <a:lnTo>
                        <a:pt x="82" y="23"/>
                      </a:lnTo>
                      <a:lnTo>
                        <a:pt x="86" y="17"/>
                      </a:lnTo>
                      <a:lnTo>
                        <a:pt x="90" y="12"/>
                      </a:lnTo>
                      <a:lnTo>
                        <a:pt x="95" y="9"/>
                      </a:lnTo>
                      <a:lnTo>
                        <a:pt x="96" y="7"/>
                      </a:lnTo>
                      <a:lnTo>
                        <a:pt x="98" y="7"/>
                      </a:lnTo>
                      <a:lnTo>
                        <a:pt x="99" y="6"/>
                      </a:lnTo>
                      <a:lnTo>
                        <a:pt x="101" y="6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53" name="Freeform 75"/>
                <p:cNvSpPr>
                  <a:spLocks/>
                </p:cNvSpPr>
                <p:nvPr/>
              </p:nvSpPr>
              <p:spPr bwMode="auto">
                <a:xfrm>
                  <a:off x="3899" y="2445"/>
                  <a:ext cx="103" cy="29"/>
                </a:xfrm>
                <a:custGeom>
                  <a:avLst/>
                  <a:gdLst>
                    <a:gd name="T0" fmla="*/ 22 w 103"/>
                    <a:gd name="T1" fmla="*/ 17 h 29"/>
                    <a:gd name="T2" fmla="*/ 29 w 103"/>
                    <a:gd name="T3" fmla="*/ 20 h 29"/>
                    <a:gd name="T4" fmla="*/ 35 w 103"/>
                    <a:gd name="T5" fmla="*/ 21 h 29"/>
                    <a:gd name="T6" fmla="*/ 43 w 103"/>
                    <a:gd name="T7" fmla="*/ 23 h 29"/>
                    <a:gd name="T8" fmla="*/ 50 w 103"/>
                    <a:gd name="T9" fmla="*/ 24 h 29"/>
                    <a:gd name="T10" fmla="*/ 57 w 103"/>
                    <a:gd name="T11" fmla="*/ 26 h 29"/>
                    <a:gd name="T12" fmla="*/ 64 w 103"/>
                    <a:gd name="T13" fmla="*/ 26 h 29"/>
                    <a:gd name="T14" fmla="*/ 70 w 103"/>
                    <a:gd name="T15" fmla="*/ 27 h 29"/>
                    <a:gd name="T16" fmla="*/ 77 w 103"/>
                    <a:gd name="T17" fmla="*/ 28 h 29"/>
                    <a:gd name="T18" fmla="*/ 81 w 103"/>
                    <a:gd name="T19" fmla="*/ 28 h 29"/>
                    <a:gd name="T20" fmla="*/ 85 w 103"/>
                    <a:gd name="T21" fmla="*/ 28 h 29"/>
                    <a:gd name="T22" fmla="*/ 88 w 103"/>
                    <a:gd name="T23" fmla="*/ 29 h 29"/>
                    <a:gd name="T24" fmla="*/ 92 w 103"/>
                    <a:gd name="T25" fmla="*/ 29 h 29"/>
                    <a:gd name="T26" fmla="*/ 95 w 103"/>
                    <a:gd name="T27" fmla="*/ 27 h 29"/>
                    <a:gd name="T28" fmla="*/ 97 w 103"/>
                    <a:gd name="T29" fmla="*/ 23 h 29"/>
                    <a:gd name="T30" fmla="*/ 100 w 103"/>
                    <a:gd name="T31" fmla="*/ 21 h 29"/>
                    <a:gd name="T32" fmla="*/ 103 w 103"/>
                    <a:gd name="T33" fmla="*/ 18 h 29"/>
                    <a:gd name="T34" fmla="*/ 97 w 103"/>
                    <a:gd name="T35" fmla="*/ 18 h 29"/>
                    <a:gd name="T36" fmla="*/ 91 w 103"/>
                    <a:gd name="T37" fmla="*/ 17 h 29"/>
                    <a:gd name="T38" fmla="*/ 85 w 103"/>
                    <a:gd name="T39" fmla="*/ 17 h 29"/>
                    <a:gd name="T40" fmla="*/ 80 w 103"/>
                    <a:gd name="T41" fmla="*/ 16 h 29"/>
                    <a:gd name="T42" fmla="*/ 73 w 103"/>
                    <a:gd name="T43" fmla="*/ 15 h 29"/>
                    <a:gd name="T44" fmla="*/ 66 w 103"/>
                    <a:gd name="T45" fmla="*/ 13 h 29"/>
                    <a:gd name="T46" fmla="*/ 60 w 103"/>
                    <a:gd name="T47" fmla="*/ 13 h 29"/>
                    <a:gd name="T48" fmla="*/ 53 w 103"/>
                    <a:gd name="T49" fmla="*/ 12 h 29"/>
                    <a:gd name="T50" fmla="*/ 46 w 103"/>
                    <a:gd name="T51" fmla="*/ 11 h 29"/>
                    <a:gd name="T52" fmla="*/ 39 w 103"/>
                    <a:gd name="T53" fmla="*/ 10 h 29"/>
                    <a:gd name="T54" fmla="*/ 33 w 103"/>
                    <a:gd name="T55" fmla="*/ 7 h 29"/>
                    <a:gd name="T56" fmla="*/ 26 w 103"/>
                    <a:gd name="T57" fmla="*/ 6 h 29"/>
                    <a:gd name="T58" fmla="*/ 21 w 103"/>
                    <a:gd name="T59" fmla="*/ 5 h 29"/>
                    <a:gd name="T60" fmla="*/ 15 w 103"/>
                    <a:gd name="T61" fmla="*/ 2 h 29"/>
                    <a:gd name="T62" fmla="*/ 8 w 103"/>
                    <a:gd name="T63" fmla="*/ 1 h 29"/>
                    <a:gd name="T64" fmla="*/ 2 w 103"/>
                    <a:gd name="T65" fmla="*/ 0 h 29"/>
                    <a:gd name="T66" fmla="*/ 0 w 103"/>
                    <a:gd name="T67" fmla="*/ 4 h 29"/>
                    <a:gd name="T68" fmla="*/ 0 w 103"/>
                    <a:gd name="T69" fmla="*/ 6 h 29"/>
                    <a:gd name="T70" fmla="*/ 0 w 103"/>
                    <a:gd name="T71" fmla="*/ 10 h 29"/>
                    <a:gd name="T72" fmla="*/ 0 w 103"/>
                    <a:gd name="T73" fmla="*/ 12 h 29"/>
                    <a:gd name="T74" fmla="*/ 6 w 103"/>
                    <a:gd name="T75" fmla="*/ 13 h 29"/>
                    <a:gd name="T76" fmla="*/ 11 w 103"/>
                    <a:gd name="T77" fmla="*/ 15 h 29"/>
                    <a:gd name="T78" fmla="*/ 17 w 103"/>
                    <a:gd name="T79" fmla="*/ 16 h 29"/>
                    <a:gd name="T80" fmla="*/ 22 w 103"/>
                    <a:gd name="T81" fmla="*/ 17 h 2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03"/>
                    <a:gd name="T124" fmla="*/ 0 h 29"/>
                    <a:gd name="T125" fmla="*/ 103 w 103"/>
                    <a:gd name="T126" fmla="*/ 29 h 2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03" h="29">
                      <a:moveTo>
                        <a:pt x="22" y="17"/>
                      </a:moveTo>
                      <a:lnTo>
                        <a:pt x="29" y="20"/>
                      </a:lnTo>
                      <a:lnTo>
                        <a:pt x="35" y="21"/>
                      </a:lnTo>
                      <a:lnTo>
                        <a:pt x="43" y="23"/>
                      </a:lnTo>
                      <a:lnTo>
                        <a:pt x="50" y="24"/>
                      </a:lnTo>
                      <a:lnTo>
                        <a:pt x="57" y="26"/>
                      </a:lnTo>
                      <a:lnTo>
                        <a:pt x="64" y="26"/>
                      </a:lnTo>
                      <a:lnTo>
                        <a:pt x="70" y="27"/>
                      </a:lnTo>
                      <a:lnTo>
                        <a:pt x="77" y="28"/>
                      </a:lnTo>
                      <a:lnTo>
                        <a:pt x="81" y="28"/>
                      </a:lnTo>
                      <a:lnTo>
                        <a:pt x="85" y="28"/>
                      </a:lnTo>
                      <a:lnTo>
                        <a:pt x="88" y="29"/>
                      </a:lnTo>
                      <a:lnTo>
                        <a:pt x="92" y="29"/>
                      </a:lnTo>
                      <a:lnTo>
                        <a:pt x="95" y="27"/>
                      </a:lnTo>
                      <a:lnTo>
                        <a:pt x="97" y="23"/>
                      </a:lnTo>
                      <a:lnTo>
                        <a:pt x="100" y="21"/>
                      </a:lnTo>
                      <a:lnTo>
                        <a:pt x="103" y="18"/>
                      </a:lnTo>
                      <a:lnTo>
                        <a:pt x="97" y="18"/>
                      </a:lnTo>
                      <a:lnTo>
                        <a:pt x="91" y="17"/>
                      </a:lnTo>
                      <a:lnTo>
                        <a:pt x="85" y="17"/>
                      </a:lnTo>
                      <a:lnTo>
                        <a:pt x="80" y="16"/>
                      </a:lnTo>
                      <a:lnTo>
                        <a:pt x="73" y="15"/>
                      </a:lnTo>
                      <a:lnTo>
                        <a:pt x="66" y="13"/>
                      </a:lnTo>
                      <a:lnTo>
                        <a:pt x="60" y="13"/>
                      </a:lnTo>
                      <a:lnTo>
                        <a:pt x="53" y="12"/>
                      </a:lnTo>
                      <a:lnTo>
                        <a:pt x="46" y="11"/>
                      </a:lnTo>
                      <a:lnTo>
                        <a:pt x="39" y="10"/>
                      </a:lnTo>
                      <a:lnTo>
                        <a:pt x="33" y="7"/>
                      </a:lnTo>
                      <a:lnTo>
                        <a:pt x="26" y="6"/>
                      </a:lnTo>
                      <a:lnTo>
                        <a:pt x="21" y="5"/>
                      </a:lnTo>
                      <a:lnTo>
                        <a:pt x="15" y="2"/>
                      </a:lnTo>
                      <a:lnTo>
                        <a:pt x="8" y="1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6" y="13"/>
                      </a:lnTo>
                      <a:lnTo>
                        <a:pt x="11" y="15"/>
                      </a:lnTo>
                      <a:lnTo>
                        <a:pt x="17" y="16"/>
                      </a:lnTo>
                      <a:lnTo>
                        <a:pt x="22" y="17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54" name="Freeform 76"/>
                <p:cNvSpPr>
                  <a:spLocks/>
                </p:cNvSpPr>
                <p:nvPr/>
              </p:nvSpPr>
              <p:spPr bwMode="auto">
                <a:xfrm>
                  <a:off x="3751" y="2774"/>
                  <a:ext cx="117" cy="35"/>
                </a:xfrm>
                <a:custGeom>
                  <a:avLst/>
                  <a:gdLst>
                    <a:gd name="T0" fmla="*/ 88 w 117"/>
                    <a:gd name="T1" fmla="*/ 19 h 35"/>
                    <a:gd name="T2" fmla="*/ 81 w 117"/>
                    <a:gd name="T3" fmla="*/ 18 h 35"/>
                    <a:gd name="T4" fmla="*/ 74 w 117"/>
                    <a:gd name="T5" fmla="*/ 17 h 35"/>
                    <a:gd name="T6" fmla="*/ 68 w 117"/>
                    <a:gd name="T7" fmla="*/ 16 h 35"/>
                    <a:gd name="T8" fmla="*/ 61 w 117"/>
                    <a:gd name="T9" fmla="*/ 13 h 35"/>
                    <a:gd name="T10" fmla="*/ 54 w 117"/>
                    <a:gd name="T11" fmla="*/ 12 h 35"/>
                    <a:gd name="T12" fmla="*/ 47 w 117"/>
                    <a:gd name="T13" fmla="*/ 10 h 35"/>
                    <a:gd name="T14" fmla="*/ 42 w 117"/>
                    <a:gd name="T15" fmla="*/ 8 h 35"/>
                    <a:gd name="T16" fmla="*/ 35 w 117"/>
                    <a:gd name="T17" fmla="*/ 6 h 35"/>
                    <a:gd name="T18" fmla="*/ 31 w 117"/>
                    <a:gd name="T19" fmla="*/ 5 h 35"/>
                    <a:gd name="T20" fmla="*/ 27 w 117"/>
                    <a:gd name="T21" fmla="*/ 2 h 35"/>
                    <a:gd name="T22" fmla="*/ 22 w 117"/>
                    <a:gd name="T23" fmla="*/ 1 h 35"/>
                    <a:gd name="T24" fmla="*/ 16 w 117"/>
                    <a:gd name="T25" fmla="*/ 0 h 35"/>
                    <a:gd name="T26" fmla="*/ 12 w 117"/>
                    <a:gd name="T27" fmla="*/ 2 h 35"/>
                    <a:gd name="T28" fmla="*/ 8 w 117"/>
                    <a:gd name="T29" fmla="*/ 4 h 35"/>
                    <a:gd name="T30" fmla="*/ 4 w 117"/>
                    <a:gd name="T31" fmla="*/ 6 h 35"/>
                    <a:gd name="T32" fmla="*/ 0 w 117"/>
                    <a:gd name="T33" fmla="*/ 8 h 35"/>
                    <a:gd name="T34" fmla="*/ 0 w 117"/>
                    <a:gd name="T35" fmla="*/ 8 h 35"/>
                    <a:gd name="T36" fmla="*/ 2 w 117"/>
                    <a:gd name="T37" fmla="*/ 8 h 35"/>
                    <a:gd name="T38" fmla="*/ 2 w 117"/>
                    <a:gd name="T39" fmla="*/ 10 h 35"/>
                    <a:gd name="T40" fmla="*/ 2 w 117"/>
                    <a:gd name="T41" fmla="*/ 10 h 35"/>
                    <a:gd name="T42" fmla="*/ 10 w 117"/>
                    <a:gd name="T43" fmla="*/ 11 h 35"/>
                    <a:gd name="T44" fmla="*/ 18 w 117"/>
                    <a:gd name="T45" fmla="*/ 12 h 35"/>
                    <a:gd name="T46" fmla="*/ 23 w 117"/>
                    <a:gd name="T47" fmla="*/ 15 h 35"/>
                    <a:gd name="T48" fmla="*/ 30 w 117"/>
                    <a:gd name="T49" fmla="*/ 17 h 35"/>
                    <a:gd name="T50" fmla="*/ 37 w 117"/>
                    <a:gd name="T51" fmla="*/ 19 h 35"/>
                    <a:gd name="T52" fmla="*/ 43 w 117"/>
                    <a:gd name="T53" fmla="*/ 22 h 35"/>
                    <a:gd name="T54" fmla="*/ 50 w 117"/>
                    <a:gd name="T55" fmla="*/ 24 h 35"/>
                    <a:gd name="T56" fmla="*/ 57 w 117"/>
                    <a:gd name="T57" fmla="*/ 26 h 35"/>
                    <a:gd name="T58" fmla="*/ 64 w 117"/>
                    <a:gd name="T59" fmla="*/ 27 h 35"/>
                    <a:gd name="T60" fmla="*/ 72 w 117"/>
                    <a:gd name="T61" fmla="*/ 28 h 35"/>
                    <a:gd name="T62" fmla="*/ 78 w 117"/>
                    <a:gd name="T63" fmla="*/ 29 h 35"/>
                    <a:gd name="T64" fmla="*/ 85 w 117"/>
                    <a:gd name="T65" fmla="*/ 31 h 35"/>
                    <a:gd name="T66" fmla="*/ 89 w 117"/>
                    <a:gd name="T67" fmla="*/ 32 h 35"/>
                    <a:gd name="T68" fmla="*/ 94 w 117"/>
                    <a:gd name="T69" fmla="*/ 33 h 35"/>
                    <a:gd name="T70" fmla="*/ 99 w 117"/>
                    <a:gd name="T71" fmla="*/ 34 h 35"/>
                    <a:gd name="T72" fmla="*/ 103 w 117"/>
                    <a:gd name="T73" fmla="*/ 35 h 35"/>
                    <a:gd name="T74" fmla="*/ 107 w 117"/>
                    <a:gd name="T75" fmla="*/ 33 h 35"/>
                    <a:gd name="T76" fmla="*/ 111 w 117"/>
                    <a:gd name="T77" fmla="*/ 32 h 35"/>
                    <a:gd name="T78" fmla="*/ 115 w 117"/>
                    <a:gd name="T79" fmla="*/ 29 h 35"/>
                    <a:gd name="T80" fmla="*/ 117 w 117"/>
                    <a:gd name="T81" fmla="*/ 26 h 35"/>
                    <a:gd name="T82" fmla="*/ 117 w 117"/>
                    <a:gd name="T83" fmla="*/ 26 h 35"/>
                    <a:gd name="T84" fmla="*/ 117 w 117"/>
                    <a:gd name="T85" fmla="*/ 26 h 35"/>
                    <a:gd name="T86" fmla="*/ 117 w 117"/>
                    <a:gd name="T87" fmla="*/ 26 h 35"/>
                    <a:gd name="T88" fmla="*/ 117 w 117"/>
                    <a:gd name="T89" fmla="*/ 26 h 35"/>
                    <a:gd name="T90" fmla="*/ 117 w 117"/>
                    <a:gd name="T91" fmla="*/ 26 h 35"/>
                    <a:gd name="T92" fmla="*/ 117 w 117"/>
                    <a:gd name="T93" fmla="*/ 26 h 35"/>
                    <a:gd name="T94" fmla="*/ 117 w 117"/>
                    <a:gd name="T95" fmla="*/ 26 h 35"/>
                    <a:gd name="T96" fmla="*/ 117 w 117"/>
                    <a:gd name="T97" fmla="*/ 26 h 35"/>
                    <a:gd name="T98" fmla="*/ 111 w 117"/>
                    <a:gd name="T99" fmla="*/ 24 h 35"/>
                    <a:gd name="T100" fmla="*/ 103 w 117"/>
                    <a:gd name="T101" fmla="*/ 22 h 35"/>
                    <a:gd name="T102" fmla="*/ 94 w 117"/>
                    <a:gd name="T103" fmla="*/ 21 h 35"/>
                    <a:gd name="T104" fmla="*/ 88 w 117"/>
                    <a:gd name="T105" fmla="*/ 19 h 3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17"/>
                    <a:gd name="T160" fmla="*/ 0 h 35"/>
                    <a:gd name="T161" fmla="*/ 117 w 117"/>
                    <a:gd name="T162" fmla="*/ 35 h 3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17" h="35">
                      <a:moveTo>
                        <a:pt x="88" y="19"/>
                      </a:moveTo>
                      <a:lnTo>
                        <a:pt x="81" y="18"/>
                      </a:lnTo>
                      <a:lnTo>
                        <a:pt x="74" y="17"/>
                      </a:lnTo>
                      <a:lnTo>
                        <a:pt x="68" y="16"/>
                      </a:lnTo>
                      <a:lnTo>
                        <a:pt x="61" y="13"/>
                      </a:lnTo>
                      <a:lnTo>
                        <a:pt x="54" y="12"/>
                      </a:lnTo>
                      <a:lnTo>
                        <a:pt x="47" y="10"/>
                      </a:lnTo>
                      <a:lnTo>
                        <a:pt x="42" y="8"/>
                      </a:lnTo>
                      <a:lnTo>
                        <a:pt x="35" y="6"/>
                      </a:lnTo>
                      <a:lnTo>
                        <a:pt x="31" y="5"/>
                      </a:lnTo>
                      <a:lnTo>
                        <a:pt x="27" y="2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12" y="2"/>
                      </a:ln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10" y="11"/>
                      </a:lnTo>
                      <a:lnTo>
                        <a:pt x="18" y="12"/>
                      </a:lnTo>
                      <a:lnTo>
                        <a:pt x="23" y="15"/>
                      </a:lnTo>
                      <a:lnTo>
                        <a:pt x="30" y="17"/>
                      </a:lnTo>
                      <a:lnTo>
                        <a:pt x="37" y="19"/>
                      </a:lnTo>
                      <a:lnTo>
                        <a:pt x="43" y="22"/>
                      </a:lnTo>
                      <a:lnTo>
                        <a:pt x="50" y="24"/>
                      </a:lnTo>
                      <a:lnTo>
                        <a:pt x="57" y="26"/>
                      </a:lnTo>
                      <a:lnTo>
                        <a:pt x="64" y="27"/>
                      </a:lnTo>
                      <a:lnTo>
                        <a:pt x="72" y="28"/>
                      </a:lnTo>
                      <a:lnTo>
                        <a:pt x="78" y="29"/>
                      </a:lnTo>
                      <a:lnTo>
                        <a:pt x="85" y="31"/>
                      </a:lnTo>
                      <a:lnTo>
                        <a:pt x="89" y="32"/>
                      </a:lnTo>
                      <a:lnTo>
                        <a:pt x="94" y="33"/>
                      </a:lnTo>
                      <a:lnTo>
                        <a:pt x="99" y="34"/>
                      </a:lnTo>
                      <a:lnTo>
                        <a:pt x="103" y="35"/>
                      </a:lnTo>
                      <a:lnTo>
                        <a:pt x="107" y="33"/>
                      </a:lnTo>
                      <a:lnTo>
                        <a:pt x="111" y="32"/>
                      </a:lnTo>
                      <a:lnTo>
                        <a:pt x="115" y="29"/>
                      </a:lnTo>
                      <a:lnTo>
                        <a:pt x="117" y="26"/>
                      </a:lnTo>
                      <a:lnTo>
                        <a:pt x="111" y="24"/>
                      </a:lnTo>
                      <a:lnTo>
                        <a:pt x="103" y="22"/>
                      </a:lnTo>
                      <a:lnTo>
                        <a:pt x="94" y="21"/>
                      </a:lnTo>
                      <a:lnTo>
                        <a:pt x="88" y="19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55" name="Freeform 77"/>
                <p:cNvSpPr>
                  <a:spLocks/>
                </p:cNvSpPr>
                <p:nvPr/>
              </p:nvSpPr>
              <p:spPr bwMode="auto">
                <a:xfrm>
                  <a:off x="4268" y="2140"/>
                  <a:ext cx="326" cy="133"/>
                </a:xfrm>
                <a:custGeom>
                  <a:avLst/>
                  <a:gdLst>
                    <a:gd name="T0" fmla="*/ 4 w 326"/>
                    <a:gd name="T1" fmla="*/ 34 h 133"/>
                    <a:gd name="T2" fmla="*/ 10 w 326"/>
                    <a:gd name="T3" fmla="*/ 43 h 133"/>
                    <a:gd name="T4" fmla="*/ 22 w 326"/>
                    <a:gd name="T5" fmla="*/ 54 h 133"/>
                    <a:gd name="T6" fmla="*/ 45 w 326"/>
                    <a:gd name="T7" fmla="*/ 69 h 133"/>
                    <a:gd name="T8" fmla="*/ 70 w 326"/>
                    <a:gd name="T9" fmla="*/ 86 h 133"/>
                    <a:gd name="T10" fmla="*/ 89 w 326"/>
                    <a:gd name="T11" fmla="*/ 102 h 133"/>
                    <a:gd name="T12" fmla="*/ 107 w 326"/>
                    <a:gd name="T13" fmla="*/ 113 h 133"/>
                    <a:gd name="T14" fmla="*/ 131 w 326"/>
                    <a:gd name="T15" fmla="*/ 116 h 133"/>
                    <a:gd name="T16" fmla="*/ 148 w 326"/>
                    <a:gd name="T17" fmla="*/ 112 h 133"/>
                    <a:gd name="T18" fmla="*/ 159 w 326"/>
                    <a:gd name="T19" fmla="*/ 108 h 133"/>
                    <a:gd name="T20" fmla="*/ 173 w 326"/>
                    <a:gd name="T21" fmla="*/ 104 h 133"/>
                    <a:gd name="T22" fmla="*/ 185 w 326"/>
                    <a:gd name="T23" fmla="*/ 99 h 133"/>
                    <a:gd name="T24" fmla="*/ 194 w 326"/>
                    <a:gd name="T25" fmla="*/ 96 h 133"/>
                    <a:gd name="T26" fmla="*/ 208 w 326"/>
                    <a:gd name="T27" fmla="*/ 91 h 133"/>
                    <a:gd name="T28" fmla="*/ 222 w 326"/>
                    <a:gd name="T29" fmla="*/ 85 h 133"/>
                    <a:gd name="T30" fmla="*/ 235 w 326"/>
                    <a:gd name="T31" fmla="*/ 79 h 133"/>
                    <a:gd name="T32" fmla="*/ 259 w 326"/>
                    <a:gd name="T33" fmla="*/ 73 h 133"/>
                    <a:gd name="T34" fmla="*/ 280 w 326"/>
                    <a:gd name="T35" fmla="*/ 77 h 133"/>
                    <a:gd name="T36" fmla="*/ 288 w 326"/>
                    <a:gd name="T37" fmla="*/ 90 h 133"/>
                    <a:gd name="T38" fmla="*/ 292 w 326"/>
                    <a:gd name="T39" fmla="*/ 112 h 133"/>
                    <a:gd name="T40" fmla="*/ 300 w 326"/>
                    <a:gd name="T41" fmla="*/ 128 h 133"/>
                    <a:gd name="T42" fmla="*/ 314 w 326"/>
                    <a:gd name="T43" fmla="*/ 132 h 133"/>
                    <a:gd name="T44" fmla="*/ 322 w 326"/>
                    <a:gd name="T45" fmla="*/ 113 h 133"/>
                    <a:gd name="T46" fmla="*/ 326 w 326"/>
                    <a:gd name="T47" fmla="*/ 78 h 133"/>
                    <a:gd name="T48" fmla="*/ 296 w 326"/>
                    <a:gd name="T49" fmla="*/ 62 h 133"/>
                    <a:gd name="T50" fmla="*/ 260 w 326"/>
                    <a:gd name="T51" fmla="*/ 56 h 133"/>
                    <a:gd name="T52" fmla="*/ 226 w 326"/>
                    <a:gd name="T53" fmla="*/ 56 h 133"/>
                    <a:gd name="T54" fmla="*/ 195 w 326"/>
                    <a:gd name="T55" fmla="*/ 61 h 133"/>
                    <a:gd name="T56" fmla="*/ 166 w 326"/>
                    <a:gd name="T57" fmla="*/ 64 h 133"/>
                    <a:gd name="T58" fmla="*/ 138 w 326"/>
                    <a:gd name="T59" fmla="*/ 68 h 133"/>
                    <a:gd name="T60" fmla="*/ 111 w 326"/>
                    <a:gd name="T61" fmla="*/ 66 h 133"/>
                    <a:gd name="T62" fmla="*/ 82 w 326"/>
                    <a:gd name="T63" fmla="*/ 57 h 133"/>
                    <a:gd name="T64" fmla="*/ 64 w 326"/>
                    <a:gd name="T65" fmla="*/ 47 h 133"/>
                    <a:gd name="T66" fmla="*/ 47 w 326"/>
                    <a:gd name="T67" fmla="*/ 35 h 133"/>
                    <a:gd name="T68" fmla="*/ 26 w 326"/>
                    <a:gd name="T69" fmla="*/ 20 h 133"/>
                    <a:gd name="T70" fmla="*/ 7 w 326"/>
                    <a:gd name="T71" fmla="*/ 5 h 133"/>
                    <a:gd name="T72" fmla="*/ 0 w 326"/>
                    <a:gd name="T73" fmla="*/ 4 h 133"/>
                    <a:gd name="T74" fmla="*/ 4 w 326"/>
                    <a:gd name="T75" fmla="*/ 21 h 13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26"/>
                    <a:gd name="T115" fmla="*/ 0 h 133"/>
                    <a:gd name="T116" fmla="*/ 326 w 326"/>
                    <a:gd name="T117" fmla="*/ 133 h 13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26" h="133">
                      <a:moveTo>
                        <a:pt x="4" y="30"/>
                      </a:moveTo>
                      <a:lnTo>
                        <a:pt x="4" y="34"/>
                      </a:lnTo>
                      <a:lnTo>
                        <a:pt x="6" y="38"/>
                      </a:lnTo>
                      <a:lnTo>
                        <a:pt x="10" y="43"/>
                      </a:lnTo>
                      <a:lnTo>
                        <a:pt x="15" y="48"/>
                      </a:lnTo>
                      <a:lnTo>
                        <a:pt x="22" y="54"/>
                      </a:lnTo>
                      <a:lnTo>
                        <a:pt x="33" y="62"/>
                      </a:lnTo>
                      <a:lnTo>
                        <a:pt x="45" y="69"/>
                      </a:lnTo>
                      <a:lnTo>
                        <a:pt x="59" y="78"/>
                      </a:lnTo>
                      <a:lnTo>
                        <a:pt x="70" y="86"/>
                      </a:lnTo>
                      <a:lnTo>
                        <a:pt x="80" y="95"/>
                      </a:lnTo>
                      <a:lnTo>
                        <a:pt x="89" y="102"/>
                      </a:lnTo>
                      <a:lnTo>
                        <a:pt x="97" y="108"/>
                      </a:lnTo>
                      <a:lnTo>
                        <a:pt x="107" y="113"/>
                      </a:lnTo>
                      <a:lnTo>
                        <a:pt x="117" y="116"/>
                      </a:lnTo>
                      <a:lnTo>
                        <a:pt x="131" y="116"/>
                      </a:lnTo>
                      <a:lnTo>
                        <a:pt x="146" y="113"/>
                      </a:lnTo>
                      <a:lnTo>
                        <a:pt x="148" y="112"/>
                      </a:lnTo>
                      <a:lnTo>
                        <a:pt x="154" y="111"/>
                      </a:lnTo>
                      <a:lnTo>
                        <a:pt x="159" y="108"/>
                      </a:lnTo>
                      <a:lnTo>
                        <a:pt x="166" y="106"/>
                      </a:lnTo>
                      <a:lnTo>
                        <a:pt x="173" y="104"/>
                      </a:lnTo>
                      <a:lnTo>
                        <a:pt x="179" y="101"/>
                      </a:lnTo>
                      <a:lnTo>
                        <a:pt x="185" y="99"/>
                      </a:lnTo>
                      <a:lnTo>
                        <a:pt x="187" y="96"/>
                      </a:lnTo>
                      <a:lnTo>
                        <a:pt x="194" y="96"/>
                      </a:lnTo>
                      <a:lnTo>
                        <a:pt x="201" y="94"/>
                      </a:lnTo>
                      <a:lnTo>
                        <a:pt x="208" y="91"/>
                      </a:lnTo>
                      <a:lnTo>
                        <a:pt x="216" y="88"/>
                      </a:lnTo>
                      <a:lnTo>
                        <a:pt x="222" y="85"/>
                      </a:lnTo>
                      <a:lnTo>
                        <a:pt x="229" y="81"/>
                      </a:lnTo>
                      <a:lnTo>
                        <a:pt x="235" y="79"/>
                      </a:lnTo>
                      <a:lnTo>
                        <a:pt x="240" y="77"/>
                      </a:lnTo>
                      <a:lnTo>
                        <a:pt x="259" y="73"/>
                      </a:lnTo>
                      <a:lnTo>
                        <a:pt x="271" y="73"/>
                      </a:lnTo>
                      <a:lnTo>
                        <a:pt x="280" y="77"/>
                      </a:lnTo>
                      <a:lnTo>
                        <a:pt x="286" y="83"/>
                      </a:lnTo>
                      <a:lnTo>
                        <a:pt x="288" y="90"/>
                      </a:lnTo>
                      <a:lnTo>
                        <a:pt x="291" y="101"/>
                      </a:lnTo>
                      <a:lnTo>
                        <a:pt x="292" y="112"/>
                      </a:lnTo>
                      <a:lnTo>
                        <a:pt x="295" y="126"/>
                      </a:lnTo>
                      <a:lnTo>
                        <a:pt x="300" y="128"/>
                      </a:lnTo>
                      <a:lnTo>
                        <a:pt x="307" y="131"/>
                      </a:lnTo>
                      <a:lnTo>
                        <a:pt x="314" y="132"/>
                      </a:lnTo>
                      <a:lnTo>
                        <a:pt x="322" y="133"/>
                      </a:lnTo>
                      <a:lnTo>
                        <a:pt x="322" y="113"/>
                      </a:lnTo>
                      <a:lnTo>
                        <a:pt x="326" y="94"/>
                      </a:lnTo>
                      <a:lnTo>
                        <a:pt x="326" y="78"/>
                      </a:lnTo>
                      <a:lnTo>
                        <a:pt x="317" y="68"/>
                      </a:lnTo>
                      <a:lnTo>
                        <a:pt x="296" y="62"/>
                      </a:lnTo>
                      <a:lnTo>
                        <a:pt x="278" y="58"/>
                      </a:lnTo>
                      <a:lnTo>
                        <a:pt x="260" y="56"/>
                      </a:lnTo>
                      <a:lnTo>
                        <a:pt x="244" y="56"/>
                      </a:lnTo>
                      <a:lnTo>
                        <a:pt x="226" y="56"/>
                      </a:lnTo>
                      <a:lnTo>
                        <a:pt x="212" y="58"/>
                      </a:lnTo>
                      <a:lnTo>
                        <a:pt x="195" y="61"/>
                      </a:lnTo>
                      <a:lnTo>
                        <a:pt x="181" y="62"/>
                      </a:lnTo>
                      <a:lnTo>
                        <a:pt x="166" y="64"/>
                      </a:lnTo>
                      <a:lnTo>
                        <a:pt x="152" y="67"/>
                      </a:lnTo>
                      <a:lnTo>
                        <a:pt x="138" y="68"/>
                      </a:lnTo>
                      <a:lnTo>
                        <a:pt x="124" y="68"/>
                      </a:lnTo>
                      <a:lnTo>
                        <a:pt x="111" y="66"/>
                      </a:lnTo>
                      <a:lnTo>
                        <a:pt x="96" y="63"/>
                      </a:lnTo>
                      <a:lnTo>
                        <a:pt x="82" y="57"/>
                      </a:lnTo>
                      <a:lnTo>
                        <a:pt x="68" y="50"/>
                      </a:lnTo>
                      <a:lnTo>
                        <a:pt x="64" y="47"/>
                      </a:lnTo>
                      <a:lnTo>
                        <a:pt x="57" y="41"/>
                      </a:lnTo>
                      <a:lnTo>
                        <a:pt x="47" y="35"/>
                      </a:lnTo>
                      <a:lnTo>
                        <a:pt x="37" y="27"/>
                      </a:lnTo>
                      <a:lnTo>
                        <a:pt x="26" y="20"/>
                      </a:lnTo>
                      <a:lnTo>
                        <a:pt x="15" y="11"/>
                      </a:lnTo>
                      <a:lnTo>
                        <a:pt x="7" y="5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2" y="11"/>
                      </a:lnTo>
                      <a:lnTo>
                        <a:pt x="4" y="21"/>
                      </a:lnTo>
                      <a:lnTo>
                        <a:pt x="4" y="30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56" name="Freeform 78"/>
                <p:cNvSpPr>
                  <a:spLocks/>
                </p:cNvSpPr>
                <p:nvPr/>
              </p:nvSpPr>
              <p:spPr bwMode="auto">
                <a:xfrm>
                  <a:off x="4260" y="2020"/>
                  <a:ext cx="321" cy="147"/>
                </a:xfrm>
                <a:custGeom>
                  <a:avLst/>
                  <a:gdLst>
                    <a:gd name="T0" fmla="*/ 3 w 321"/>
                    <a:gd name="T1" fmla="*/ 116 h 147"/>
                    <a:gd name="T2" fmla="*/ 7 w 321"/>
                    <a:gd name="T3" fmla="*/ 106 h 147"/>
                    <a:gd name="T4" fmla="*/ 19 w 321"/>
                    <a:gd name="T5" fmla="*/ 93 h 147"/>
                    <a:gd name="T6" fmla="*/ 41 w 321"/>
                    <a:gd name="T7" fmla="*/ 77 h 147"/>
                    <a:gd name="T8" fmla="*/ 66 w 321"/>
                    <a:gd name="T9" fmla="*/ 59 h 147"/>
                    <a:gd name="T10" fmla="*/ 82 w 321"/>
                    <a:gd name="T11" fmla="*/ 42 h 147"/>
                    <a:gd name="T12" fmla="*/ 100 w 321"/>
                    <a:gd name="T13" fmla="*/ 31 h 147"/>
                    <a:gd name="T14" fmla="*/ 123 w 321"/>
                    <a:gd name="T15" fmla="*/ 26 h 147"/>
                    <a:gd name="T16" fmla="*/ 140 w 321"/>
                    <a:gd name="T17" fmla="*/ 30 h 147"/>
                    <a:gd name="T18" fmla="*/ 152 w 321"/>
                    <a:gd name="T19" fmla="*/ 32 h 147"/>
                    <a:gd name="T20" fmla="*/ 166 w 321"/>
                    <a:gd name="T21" fmla="*/ 37 h 147"/>
                    <a:gd name="T22" fmla="*/ 178 w 321"/>
                    <a:gd name="T23" fmla="*/ 41 h 147"/>
                    <a:gd name="T24" fmla="*/ 189 w 321"/>
                    <a:gd name="T25" fmla="*/ 43 h 147"/>
                    <a:gd name="T26" fmla="*/ 202 w 321"/>
                    <a:gd name="T27" fmla="*/ 47 h 147"/>
                    <a:gd name="T28" fmla="*/ 217 w 321"/>
                    <a:gd name="T29" fmla="*/ 53 h 147"/>
                    <a:gd name="T30" fmla="*/ 229 w 321"/>
                    <a:gd name="T31" fmla="*/ 59 h 147"/>
                    <a:gd name="T32" fmla="*/ 253 w 321"/>
                    <a:gd name="T33" fmla="*/ 63 h 147"/>
                    <a:gd name="T34" fmla="*/ 275 w 321"/>
                    <a:gd name="T35" fmla="*/ 58 h 147"/>
                    <a:gd name="T36" fmla="*/ 283 w 321"/>
                    <a:gd name="T37" fmla="*/ 43 h 147"/>
                    <a:gd name="T38" fmla="*/ 286 w 321"/>
                    <a:gd name="T39" fmla="*/ 21 h 147"/>
                    <a:gd name="T40" fmla="*/ 291 w 321"/>
                    <a:gd name="T41" fmla="*/ 5 h 147"/>
                    <a:gd name="T42" fmla="*/ 304 w 321"/>
                    <a:gd name="T43" fmla="*/ 1 h 147"/>
                    <a:gd name="T44" fmla="*/ 315 w 321"/>
                    <a:gd name="T45" fmla="*/ 20 h 147"/>
                    <a:gd name="T46" fmla="*/ 321 w 321"/>
                    <a:gd name="T47" fmla="*/ 55 h 147"/>
                    <a:gd name="T48" fmla="*/ 294 w 321"/>
                    <a:gd name="T49" fmla="*/ 73 h 147"/>
                    <a:gd name="T50" fmla="*/ 256 w 321"/>
                    <a:gd name="T51" fmla="*/ 80 h 147"/>
                    <a:gd name="T52" fmla="*/ 222 w 321"/>
                    <a:gd name="T53" fmla="*/ 81 h 147"/>
                    <a:gd name="T54" fmla="*/ 191 w 321"/>
                    <a:gd name="T55" fmla="*/ 79 h 147"/>
                    <a:gd name="T56" fmla="*/ 162 w 321"/>
                    <a:gd name="T57" fmla="*/ 76 h 147"/>
                    <a:gd name="T58" fmla="*/ 133 w 321"/>
                    <a:gd name="T59" fmla="*/ 75 h 147"/>
                    <a:gd name="T60" fmla="*/ 107 w 321"/>
                    <a:gd name="T61" fmla="*/ 77 h 147"/>
                    <a:gd name="T62" fmla="*/ 78 w 321"/>
                    <a:gd name="T63" fmla="*/ 89 h 147"/>
                    <a:gd name="T64" fmla="*/ 61 w 321"/>
                    <a:gd name="T65" fmla="*/ 100 h 147"/>
                    <a:gd name="T66" fmla="*/ 45 w 321"/>
                    <a:gd name="T67" fmla="*/ 112 h 147"/>
                    <a:gd name="T68" fmla="*/ 24 w 321"/>
                    <a:gd name="T69" fmla="*/ 128 h 147"/>
                    <a:gd name="T70" fmla="*/ 7 w 321"/>
                    <a:gd name="T71" fmla="*/ 143 h 147"/>
                    <a:gd name="T72" fmla="*/ 0 w 321"/>
                    <a:gd name="T73" fmla="*/ 145 h 147"/>
                    <a:gd name="T74" fmla="*/ 3 w 321"/>
                    <a:gd name="T75" fmla="*/ 128 h 14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21"/>
                    <a:gd name="T115" fmla="*/ 0 h 147"/>
                    <a:gd name="T116" fmla="*/ 321 w 321"/>
                    <a:gd name="T117" fmla="*/ 147 h 14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21" h="147">
                      <a:moveTo>
                        <a:pt x="3" y="119"/>
                      </a:moveTo>
                      <a:lnTo>
                        <a:pt x="3" y="116"/>
                      </a:lnTo>
                      <a:lnTo>
                        <a:pt x="4" y="111"/>
                      </a:lnTo>
                      <a:lnTo>
                        <a:pt x="7" y="106"/>
                      </a:lnTo>
                      <a:lnTo>
                        <a:pt x="12" y="100"/>
                      </a:lnTo>
                      <a:lnTo>
                        <a:pt x="19" y="93"/>
                      </a:lnTo>
                      <a:lnTo>
                        <a:pt x="28" y="86"/>
                      </a:lnTo>
                      <a:lnTo>
                        <a:pt x="41" y="77"/>
                      </a:lnTo>
                      <a:lnTo>
                        <a:pt x="55" y="68"/>
                      </a:lnTo>
                      <a:lnTo>
                        <a:pt x="66" y="59"/>
                      </a:lnTo>
                      <a:lnTo>
                        <a:pt x="74" y="50"/>
                      </a:lnTo>
                      <a:lnTo>
                        <a:pt x="82" y="42"/>
                      </a:lnTo>
                      <a:lnTo>
                        <a:pt x="90" y="36"/>
                      </a:lnTo>
                      <a:lnTo>
                        <a:pt x="100" y="31"/>
                      </a:lnTo>
                      <a:lnTo>
                        <a:pt x="111" y="27"/>
                      </a:lnTo>
                      <a:lnTo>
                        <a:pt x="123" y="26"/>
                      </a:lnTo>
                      <a:lnTo>
                        <a:pt x="137" y="28"/>
                      </a:lnTo>
                      <a:lnTo>
                        <a:pt x="140" y="30"/>
                      </a:lnTo>
                      <a:lnTo>
                        <a:pt x="146" y="31"/>
                      </a:lnTo>
                      <a:lnTo>
                        <a:pt x="152" y="32"/>
                      </a:lnTo>
                      <a:lnTo>
                        <a:pt x="159" y="35"/>
                      </a:lnTo>
                      <a:lnTo>
                        <a:pt x="166" y="37"/>
                      </a:lnTo>
                      <a:lnTo>
                        <a:pt x="173" y="39"/>
                      </a:lnTo>
                      <a:lnTo>
                        <a:pt x="178" y="41"/>
                      </a:lnTo>
                      <a:lnTo>
                        <a:pt x="182" y="43"/>
                      </a:lnTo>
                      <a:lnTo>
                        <a:pt x="189" y="43"/>
                      </a:lnTo>
                      <a:lnTo>
                        <a:pt x="195" y="44"/>
                      </a:lnTo>
                      <a:lnTo>
                        <a:pt x="202" y="47"/>
                      </a:lnTo>
                      <a:lnTo>
                        <a:pt x="210" y="49"/>
                      </a:lnTo>
                      <a:lnTo>
                        <a:pt x="217" y="53"/>
                      </a:lnTo>
                      <a:lnTo>
                        <a:pt x="224" y="57"/>
                      </a:lnTo>
                      <a:lnTo>
                        <a:pt x="229" y="59"/>
                      </a:lnTo>
                      <a:lnTo>
                        <a:pt x="234" y="60"/>
                      </a:lnTo>
                      <a:lnTo>
                        <a:pt x="253" y="63"/>
                      </a:lnTo>
                      <a:lnTo>
                        <a:pt x="267" y="62"/>
                      </a:lnTo>
                      <a:lnTo>
                        <a:pt x="275" y="58"/>
                      </a:lnTo>
                      <a:lnTo>
                        <a:pt x="280" y="52"/>
                      </a:lnTo>
                      <a:lnTo>
                        <a:pt x="283" y="43"/>
                      </a:lnTo>
                      <a:lnTo>
                        <a:pt x="284" y="32"/>
                      </a:lnTo>
                      <a:lnTo>
                        <a:pt x="286" y="21"/>
                      </a:lnTo>
                      <a:lnTo>
                        <a:pt x="287" y="8"/>
                      </a:lnTo>
                      <a:lnTo>
                        <a:pt x="291" y="5"/>
                      </a:lnTo>
                      <a:lnTo>
                        <a:pt x="298" y="3"/>
                      </a:lnTo>
                      <a:lnTo>
                        <a:pt x="304" y="1"/>
                      </a:lnTo>
                      <a:lnTo>
                        <a:pt x="313" y="0"/>
                      </a:lnTo>
                      <a:lnTo>
                        <a:pt x="315" y="20"/>
                      </a:lnTo>
                      <a:lnTo>
                        <a:pt x="319" y="38"/>
                      </a:lnTo>
                      <a:lnTo>
                        <a:pt x="321" y="55"/>
                      </a:lnTo>
                      <a:lnTo>
                        <a:pt x="313" y="65"/>
                      </a:lnTo>
                      <a:lnTo>
                        <a:pt x="294" y="73"/>
                      </a:lnTo>
                      <a:lnTo>
                        <a:pt x="275" y="77"/>
                      </a:lnTo>
                      <a:lnTo>
                        <a:pt x="256" y="80"/>
                      </a:lnTo>
                      <a:lnTo>
                        <a:pt x="240" y="81"/>
                      </a:lnTo>
                      <a:lnTo>
                        <a:pt x="222" y="81"/>
                      </a:lnTo>
                      <a:lnTo>
                        <a:pt x="208" y="80"/>
                      </a:lnTo>
                      <a:lnTo>
                        <a:pt x="191" y="79"/>
                      </a:lnTo>
                      <a:lnTo>
                        <a:pt x="177" y="77"/>
                      </a:lnTo>
                      <a:lnTo>
                        <a:pt x="162" y="76"/>
                      </a:lnTo>
                      <a:lnTo>
                        <a:pt x="148" y="75"/>
                      </a:lnTo>
                      <a:lnTo>
                        <a:pt x="133" y="75"/>
                      </a:lnTo>
                      <a:lnTo>
                        <a:pt x="120" y="75"/>
                      </a:lnTo>
                      <a:lnTo>
                        <a:pt x="107" y="77"/>
                      </a:lnTo>
                      <a:lnTo>
                        <a:pt x="92" y="82"/>
                      </a:lnTo>
                      <a:lnTo>
                        <a:pt x="78" y="89"/>
                      </a:lnTo>
                      <a:lnTo>
                        <a:pt x="65" y="97"/>
                      </a:lnTo>
                      <a:lnTo>
                        <a:pt x="61" y="100"/>
                      </a:lnTo>
                      <a:lnTo>
                        <a:pt x="54" y="104"/>
                      </a:lnTo>
                      <a:lnTo>
                        <a:pt x="45" y="112"/>
                      </a:lnTo>
                      <a:lnTo>
                        <a:pt x="35" y="119"/>
                      </a:lnTo>
                      <a:lnTo>
                        <a:pt x="24" y="128"/>
                      </a:lnTo>
                      <a:lnTo>
                        <a:pt x="15" y="135"/>
                      </a:lnTo>
                      <a:lnTo>
                        <a:pt x="7" y="143"/>
                      </a:lnTo>
                      <a:lnTo>
                        <a:pt x="2" y="147"/>
                      </a:lnTo>
                      <a:lnTo>
                        <a:pt x="0" y="145"/>
                      </a:lnTo>
                      <a:lnTo>
                        <a:pt x="0" y="138"/>
                      </a:lnTo>
                      <a:lnTo>
                        <a:pt x="3" y="128"/>
                      </a:lnTo>
                      <a:lnTo>
                        <a:pt x="3" y="119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57" name="Freeform 79"/>
                <p:cNvSpPr>
                  <a:spLocks/>
                </p:cNvSpPr>
                <p:nvPr/>
              </p:nvSpPr>
              <p:spPr bwMode="auto">
                <a:xfrm>
                  <a:off x="3840" y="2208"/>
                  <a:ext cx="230" cy="96"/>
                </a:xfrm>
                <a:custGeom>
                  <a:avLst/>
                  <a:gdLst>
                    <a:gd name="T0" fmla="*/ 214 w 230"/>
                    <a:gd name="T1" fmla="*/ 0 h 96"/>
                    <a:gd name="T2" fmla="*/ 207 w 230"/>
                    <a:gd name="T3" fmla="*/ 4 h 96"/>
                    <a:gd name="T4" fmla="*/ 201 w 230"/>
                    <a:gd name="T5" fmla="*/ 7 h 96"/>
                    <a:gd name="T6" fmla="*/ 193 w 230"/>
                    <a:gd name="T7" fmla="*/ 10 h 96"/>
                    <a:gd name="T8" fmla="*/ 185 w 230"/>
                    <a:gd name="T9" fmla="*/ 11 h 96"/>
                    <a:gd name="T10" fmla="*/ 176 w 230"/>
                    <a:gd name="T11" fmla="*/ 13 h 96"/>
                    <a:gd name="T12" fmla="*/ 168 w 230"/>
                    <a:gd name="T13" fmla="*/ 15 h 96"/>
                    <a:gd name="T14" fmla="*/ 162 w 230"/>
                    <a:gd name="T15" fmla="*/ 15 h 96"/>
                    <a:gd name="T16" fmla="*/ 155 w 230"/>
                    <a:gd name="T17" fmla="*/ 16 h 96"/>
                    <a:gd name="T18" fmla="*/ 141 w 230"/>
                    <a:gd name="T19" fmla="*/ 20 h 96"/>
                    <a:gd name="T20" fmla="*/ 129 w 230"/>
                    <a:gd name="T21" fmla="*/ 22 h 96"/>
                    <a:gd name="T22" fmla="*/ 117 w 230"/>
                    <a:gd name="T23" fmla="*/ 25 h 96"/>
                    <a:gd name="T24" fmla="*/ 105 w 230"/>
                    <a:gd name="T25" fmla="*/ 26 h 96"/>
                    <a:gd name="T26" fmla="*/ 94 w 230"/>
                    <a:gd name="T27" fmla="*/ 28 h 96"/>
                    <a:gd name="T28" fmla="*/ 82 w 230"/>
                    <a:gd name="T29" fmla="*/ 31 h 96"/>
                    <a:gd name="T30" fmla="*/ 70 w 230"/>
                    <a:gd name="T31" fmla="*/ 33 h 96"/>
                    <a:gd name="T32" fmla="*/ 57 w 230"/>
                    <a:gd name="T33" fmla="*/ 37 h 96"/>
                    <a:gd name="T34" fmla="*/ 46 w 230"/>
                    <a:gd name="T35" fmla="*/ 39 h 96"/>
                    <a:gd name="T36" fmla="*/ 34 w 230"/>
                    <a:gd name="T37" fmla="*/ 42 h 96"/>
                    <a:gd name="T38" fmla="*/ 22 w 230"/>
                    <a:gd name="T39" fmla="*/ 45 h 96"/>
                    <a:gd name="T40" fmla="*/ 11 w 230"/>
                    <a:gd name="T41" fmla="*/ 50 h 96"/>
                    <a:gd name="T42" fmla="*/ 3 w 230"/>
                    <a:gd name="T43" fmla="*/ 58 h 96"/>
                    <a:gd name="T44" fmla="*/ 0 w 230"/>
                    <a:gd name="T45" fmla="*/ 66 h 96"/>
                    <a:gd name="T46" fmla="*/ 3 w 230"/>
                    <a:gd name="T47" fmla="*/ 77 h 96"/>
                    <a:gd name="T48" fmla="*/ 12 w 230"/>
                    <a:gd name="T49" fmla="*/ 92 h 96"/>
                    <a:gd name="T50" fmla="*/ 18 w 230"/>
                    <a:gd name="T51" fmla="*/ 96 h 96"/>
                    <a:gd name="T52" fmla="*/ 23 w 230"/>
                    <a:gd name="T53" fmla="*/ 94 h 96"/>
                    <a:gd name="T54" fmla="*/ 30 w 230"/>
                    <a:gd name="T55" fmla="*/ 94 h 96"/>
                    <a:gd name="T56" fmla="*/ 36 w 230"/>
                    <a:gd name="T57" fmla="*/ 94 h 96"/>
                    <a:gd name="T58" fmla="*/ 36 w 230"/>
                    <a:gd name="T59" fmla="*/ 81 h 96"/>
                    <a:gd name="T60" fmla="*/ 43 w 230"/>
                    <a:gd name="T61" fmla="*/ 69 h 96"/>
                    <a:gd name="T62" fmla="*/ 54 w 230"/>
                    <a:gd name="T63" fmla="*/ 61 h 96"/>
                    <a:gd name="T64" fmla="*/ 66 w 230"/>
                    <a:gd name="T65" fmla="*/ 55 h 96"/>
                    <a:gd name="T66" fmla="*/ 81 w 230"/>
                    <a:gd name="T67" fmla="*/ 52 h 96"/>
                    <a:gd name="T68" fmla="*/ 97 w 230"/>
                    <a:gd name="T69" fmla="*/ 49 h 96"/>
                    <a:gd name="T70" fmla="*/ 113 w 230"/>
                    <a:gd name="T71" fmla="*/ 47 h 96"/>
                    <a:gd name="T72" fmla="*/ 128 w 230"/>
                    <a:gd name="T73" fmla="*/ 45 h 96"/>
                    <a:gd name="T74" fmla="*/ 144 w 230"/>
                    <a:gd name="T75" fmla="*/ 43 h 96"/>
                    <a:gd name="T76" fmla="*/ 159 w 230"/>
                    <a:gd name="T77" fmla="*/ 40 h 96"/>
                    <a:gd name="T78" fmla="*/ 174 w 230"/>
                    <a:gd name="T79" fmla="*/ 38 h 96"/>
                    <a:gd name="T80" fmla="*/ 189 w 230"/>
                    <a:gd name="T81" fmla="*/ 33 h 96"/>
                    <a:gd name="T82" fmla="*/ 195 w 230"/>
                    <a:gd name="T83" fmla="*/ 31 h 96"/>
                    <a:gd name="T84" fmla="*/ 205 w 230"/>
                    <a:gd name="T85" fmla="*/ 27 h 96"/>
                    <a:gd name="T86" fmla="*/ 214 w 230"/>
                    <a:gd name="T87" fmla="*/ 23 h 96"/>
                    <a:gd name="T88" fmla="*/ 224 w 230"/>
                    <a:gd name="T89" fmla="*/ 18 h 96"/>
                    <a:gd name="T90" fmla="*/ 229 w 230"/>
                    <a:gd name="T91" fmla="*/ 15 h 96"/>
                    <a:gd name="T92" fmla="*/ 230 w 230"/>
                    <a:gd name="T93" fmla="*/ 10 h 96"/>
                    <a:gd name="T94" fmla="*/ 226 w 230"/>
                    <a:gd name="T95" fmla="*/ 5 h 96"/>
                    <a:gd name="T96" fmla="*/ 214 w 230"/>
                    <a:gd name="T97" fmla="*/ 0 h 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30"/>
                    <a:gd name="T148" fmla="*/ 0 h 96"/>
                    <a:gd name="T149" fmla="*/ 230 w 230"/>
                    <a:gd name="T150" fmla="*/ 96 h 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30" h="96">
                      <a:moveTo>
                        <a:pt x="214" y="0"/>
                      </a:moveTo>
                      <a:lnTo>
                        <a:pt x="207" y="4"/>
                      </a:lnTo>
                      <a:lnTo>
                        <a:pt x="201" y="7"/>
                      </a:lnTo>
                      <a:lnTo>
                        <a:pt x="193" y="10"/>
                      </a:lnTo>
                      <a:lnTo>
                        <a:pt x="185" y="11"/>
                      </a:lnTo>
                      <a:lnTo>
                        <a:pt x="176" y="13"/>
                      </a:lnTo>
                      <a:lnTo>
                        <a:pt x="168" y="15"/>
                      </a:lnTo>
                      <a:lnTo>
                        <a:pt x="162" y="15"/>
                      </a:lnTo>
                      <a:lnTo>
                        <a:pt x="155" y="16"/>
                      </a:lnTo>
                      <a:lnTo>
                        <a:pt x="141" y="20"/>
                      </a:lnTo>
                      <a:lnTo>
                        <a:pt x="129" y="22"/>
                      </a:lnTo>
                      <a:lnTo>
                        <a:pt x="117" y="25"/>
                      </a:lnTo>
                      <a:lnTo>
                        <a:pt x="105" y="26"/>
                      </a:lnTo>
                      <a:lnTo>
                        <a:pt x="94" y="28"/>
                      </a:lnTo>
                      <a:lnTo>
                        <a:pt x="82" y="31"/>
                      </a:lnTo>
                      <a:lnTo>
                        <a:pt x="70" y="33"/>
                      </a:lnTo>
                      <a:lnTo>
                        <a:pt x="57" y="37"/>
                      </a:lnTo>
                      <a:lnTo>
                        <a:pt x="46" y="39"/>
                      </a:lnTo>
                      <a:lnTo>
                        <a:pt x="34" y="42"/>
                      </a:lnTo>
                      <a:lnTo>
                        <a:pt x="22" y="45"/>
                      </a:lnTo>
                      <a:lnTo>
                        <a:pt x="11" y="50"/>
                      </a:lnTo>
                      <a:lnTo>
                        <a:pt x="3" y="58"/>
                      </a:lnTo>
                      <a:lnTo>
                        <a:pt x="0" y="66"/>
                      </a:lnTo>
                      <a:lnTo>
                        <a:pt x="3" y="77"/>
                      </a:lnTo>
                      <a:lnTo>
                        <a:pt x="12" y="92"/>
                      </a:lnTo>
                      <a:lnTo>
                        <a:pt x="18" y="96"/>
                      </a:lnTo>
                      <a:lnTo>
                        <a:pt x="23" y="94"/>
                      </a:lnTo>
                      <a:lnTo>
                        <a:pt x="30" y="94"/>
                      </a:lnTo>
                      <a:lnTo>
                        <a:pt x="36" y="94"/>
                      </a:lnTo>
                      <a:lnTo>
                        <a:pt x="36" y="81"/>
                      </a:lnTo>
                      <a:lnTo>
                        <a:pt x="43" y="69"/>
                      </a:lnTo>
                      <a:lnTo>
                        <a:pt x="54" y="61"/>
                      </a:lnTo>
                      <a:lnTo>
                        <a:pt x="66" y="55"/>
                      </a:lnTo>
                      <a:lnTo>
                        <a:pt x="81" y="52"/>
                      </a:lnTo>
                      <a:lnTo>
                        <a:pt x="97" y="49"/>
                      </a:lnTo>
                      <a:lnTo>
                        <a:pt x="113" y="47"/>
                      </a:lnTo>
                      <a:lnTo>
                        <a:pt x="128" y="45"/>
                      </a:lnTo>
                      <a:lnTo>
                        <a:pt x="144" y="43"/>
                      </a:lnTo>
                      <a:lnTo>
                        <a:pt x="159" y="40"/>
                      </a:lnTo>
                      <a:lnTo>
                        <a:pt x="174" y="38"/>
                      </a:lnTo>
                      <a:lnTo>
                        <a:pt x="189" y="33"/>
                      </a:lnTo>
                      <a:lnTo>
                        <a:pt x="195" y="31"/>
                      </a:lnTo>
                      <a:lnTo>
                        <a:pt x="205" y="27"/>
                      </a:lnTo>
                      <a:lnTo>
                        <a:pt x="214" y="23"/>
                      </a:lnTo>
                      <a:lnTo>
                        <a:pt x="224" y="18"/>
                      </a:lnTo>
                      <a:lnTo>
                        <a:pt x="229" y="15"/>
                      </a:lnTo>
                      <a:lnTo>
                        <a:pt x="230" y="10"/>
                      </a:lnTo>
                      <a:lnTo>
                        <a:pt x="226" y="5"/>
                      </a:lnTo>
                      <a:lnTo>
                        <a:pt x="214" y="0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58" name="Freeform 80"/>
                <p:cNvSpPr>
                  <a:spLocks/>
                </p:cNvSpPr>
                <p:nvPr/>
              </p:nvSpPr>
              <p:spPr bwMode="auto">
                <a:xfrm>
                  <a:off x="3872" y="1924"/>
                  <a:ext cx="217" cy="142"/>
                </a:xfrm>
                <a:custGeom>
                  <a:avLst/>
                  <a:gdLst>
                    <a:gd name="T0" fmla="*/ 201 w 217"/>
                    <a:gd name="T1" fmla="*/ 142 h 142"/>
                    <a:gd name="T2" fmla="*/ 196 w 217"/>
                    <a:gd name="T3" fmla="*/ 137 h 142"/>
                    <a:gd name="T4" fmla="*/ 188 w 217"/>
                    <a:gd name="T5" fmla="*/ 132 h 142"/>
                    <a:gd name="T6" fmla="*/ 179 w 217"/>
                    <a:gd name="T7" fmla="*/ 128 h 142"/>
                    <a:gd name="T8" fmla="*/ 170 w 217"/>
                    <a:gd name="T9" fmla="*/ 124 h 142"/>
                    <a:gd name="T10" fmla="*/ 159 w 217"/>
                    <a:gd name="T11" fmla="*/ 122 h 142"/>
                    <a:gd name="T12" fmla="*/ 150 w 217"/>
                    <a:gd name="T13" fmla="*/ 119 h 142"/>
                    <a:gd name="T14" fmla="*/ 142 w 217"/>
                    <a:gd name="T15" fmla="*/ 117 h 142"/>
                    <a:gd name="T16" fmla="*/ 135 w 217"/>
                    <a:gd name="T17" fmla="*/ 115 h 142"/>
                    <a:gd name="T18" fmla="*/ 123 w 217"/>
                    <a:gd name="T19" fmla="*/ 107 h 142"/>
                    <a:gd name="T20" fmla="*/ 112 w 217"/>
                    <a:gd name="T21" fmla="*/ 102 h 142"/>
                    <a:gd name="T22" fmla="*/ 103 w 217"/>
                    <a:gd name="T23" fmla="*/ 96 h 142"/>
                    <a:gd name="T24" fmla="*/ 92 w 217"/>
                    <a:gd name="T25" fmla="*/ 91 h 142"/>
                    <a:gd name="T26" fmla="*/ 81 w 217"/>
                    <a:gd name="T27" fmla="*/ 86 h 142"/>
                    <a:gd name="T28" fmla="*/ 72 w 217"/>
                    <a:gd name="T29" fmla="*/ 81 h 142"/>
                    <a:gd name="T30" fmla="*/ 61 w 217"/>
                    <a:gd name="T31" fmla="*/ 75 h 142"/>
                    <a:gd name="T32" fmla="*/ 49 w 217"/>
                    <a:gd name="T33" fmla="*/ 69 h 142"/>
                    <a:gd name="T34" fmla="*/ 38 w 217"/>
                    <a:gd name="T35" fmla="*/ 64 h 142"/>
                    <a:gd name="T36" fmla="*/ 27 w 217"/>
                    <a:gd name="T37" fmla="*/ 57 h 142"/>
                    <a:gd name="T38" fmla="*/ 17 w 217"/>
                    <a:gd name="T39" fmla="*/ 51 h 142"/>
                    <a:gd name="T40" fmla="*/ 7 w 217"/>
                    <a:gd name="T41" fmla="*/ 42 h 142"/>
                    <a:gd name="T42" fmla="*/ 2 w 217"/>
                    <a:gd name="T43" fmla="*/ 34 h 142"/>
                    <a:gd name="T44" fmla="*/ 0 w 217"/>
                    <a:gd name="T45" fmla="*/ 24 h 142"/>
                    <a:gd name="T46" fmla="*/ 7 w 217"/>
                    <a:gd name="T47" fmla="*/ 13 h 142"/>
                    <a:gd name="T48" fmla="*/ 21 w 217"/>
                    <a:gd name="T49" fmla="*/ 2 h 142"/>
                    <a:gd name="T50" fmla="*/ 27 w 217"/>
                    <a:gd name="T51" fmla="*/ 0 h 142"/>
                    <a:gd name="T52" fmla="*/ 33 w 217"/>
                    <a:gd name="T53" fmla="*/ 3 h 142"/>
                    <a:gd name="T54" fmla="*/ 39 w 217"/>
                    <a:gd name="T55" fmla="*/ 7 h 142"/>
                    <a:gd name="T56" fmla="*/ 48 w 217"/>
                    <a:gd name="T57" fmla="*/ 8 h 142"/>
                    <a:gd name="T58" fmla="*/ 42 w 217"/>
                    <a:gd name="T59" fmla="*/ 21 h 142"/>
                    <a:gd name="T60" fmla="*/ 46 w 217"/>
                    <a:gd name="T61" fmla="*/ 34 h 142"/>
                    <a:gd name="T62" fmla="*/ 54 w 217"/>
                    <a:gd name="T63" fmla="*/ 45 h 142"/>
                    <a:gd name="T64" fmla="*/ 64 w 217"/>
                    <a:gd name="T65" fmla="*/ 53 h 142"/>
                    <a:gd name="T66" fmla="*/ 77 w 217"/>
                    <a:gd name="T67" fmla="*/ 62 h 142"/>
                    <a:gd name="T68" fmla="*/ 92 w 217"/>
                    <a:gd name="T69" fmla="*/ 68 h 142"/>
                    <a:gd name="T70" fmla="*/ 105 w 217"/>
                    <a:gd name="T71" fmla="*/ 74 h 142"/>
                    <a:gd name="T72" fmla="*/ 120 w 217"/>
                    <a:gd name="T73" fmla="*/ 80 h 142"/>
                    <a:gd name="T74" fmla="*/ 135 w 217"/>
                    <a:gd name="T75" fmla="*/ 85 h 142"/>
                    <a:gd name="T76" fmla="*/ 149 w 217"/>
                    <a:gd name="T77" fmla="*/ 91 h 142"/>
                    <a:gd name="T78" fmla="*/ 162 w 217"/>
                    <a:gd name="T79" fmla="*/ 99 h 142"/>
                    <a:gd name="T80" fmla="*/ 174 w 217"/>
                    <a:gd name="T81" fmla="*/ 107 h 142"/>
                    <a:gd name="T82" fmla="*/ 181 w 217"/>
                    <a:gd name="T83" fmla="*/ 111 h 142"/>
                    <a:gd name="T84" fmla="*/ 189 w 217"/>
                    <a:gd name="T85" fmla="*/ 116 h 142"/>
                    <a:gd name="T86" fmla="*/ 200 w 217"/>
                    <a:gd name="T87" fmla="*/ 122 h 142"/>
                    <a:gd name="T88" fmla="*/ 209 w 217"/>
                    <a:gd name="T89" fmla="*/ 128 h 142"/>
                    <a:gd name="T90" fmla="*/ 216 w 217"/>
                    <a:gd name="T91" fmla="*/ 133 h 142"/>
                    <a:gd name="T92" fmla="*/ 217 w 217"/>
                    <a:gd name="T93" fmla="*/ 138 h 142"/>
                    <a:gd name="T94" fmla="*/ 213 w 217"/>
                    <a:gd name="T95" fmla="*/ 140 h 142"/>
                    <a:gd name="T96" fmla="*/ 201 w 217"/>
                    <a:gd name="T97" fmla="*/ 142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17"/>
                    <a:gd name="T148" fmla="*/ 0 h 142"/>
                    <a:gd name="T149" fmla="*/ 217 w 217"/>
                    <a:gd name="T150" fmla="*/ 142 h 14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17" h="142">
                      <a:moveTo>
                        <a:pt x="201" y="142"/>
                      </a:moveTo>
                      <a:lnTo>
                        <a:pt x="196" y="137"/>
                      </a:lnTo>
                      <a:lnTo>
                        <a:pt x="188" y="132"/>
                      </a:lnTo>
                      <a:lnTo>
                        <a:pt x="179" y="128"/>
                      </a:lnTo>
                      <a:lnTo>
                        <a:pt x="170" y="124"/>
                      </a:lnTo>
                      <a:lnTo>
                        <a:pt x="159" y="122"/>
                      </a:lnTo>
                      <a:lnTo>
                        <a:pt x="150" y="119"/>
                      </a:lnTo>
                      <a:lnTo>
                        <a:pt x="142" y="117"/>
                      </a:lnTo>
                      <a:lnTo>
                        <a:pt x="135" y="115"/>
                      </a:lnTo>
                      <a:lnTo>
                        <a:pt x="123" y="107"/>
                      </a:lnTo>
                      <a:lnTo>
                        <a:pt x="112" y="102"/>
                      </a:lnTo>
                      <a:lnTo>
                        <a:pt x="103" y="96"/>
                      </a:lnTo>
                      <a:lnTo>
                        <a:pt x="92" y="91"/>
                      </a:lnTo>
                      <a:lnTo>
                        <a:pt x="81" y="86"/>
                      </a:lnTo>
                      <a:lnTo>
                        <a:pt x="72" y="81"/>
                      </a:lnTo>
                      <a:lnTo>
                        <a:pt x="61" y="75"/>
                      </a:lnTo>
                      <a:lnTo>
                        <a:pt x="49" y="69"/>
                      </a:lnTo>
                      <a:lnTo>
                        <a:pt x="38" y="64"/>
                      </a:lnTo>
                      <a:lnTo>
                        <a:pt x="27" y="57"/>
                      </a:lnTo>
                      <a:lnTo>
                        <a:pt x="17" y="51"/>
                      </a:lnTo>
                      <a:lnTo>
                        <a:pt x="7" y="42"/>
                      </a:lnTo>
                      <a:lnTo>
                        <a:pt x="2" y="34"/>
                      </a:lnTo>
                      <a:lnTo>
                        <a:pt x="0" y="24"/>
                      </a:lnTo>
                      <a:lnTo>
                        <a:pt x="7" y="13"/>
                      </a:lnTo>
                      <a:lnTo>
                        <a:pt x="21" y="2"/>
                      </a:lnTo>
                      <a:lnTo>
                        <a:pt x="27" y="0"/>
                      </a:lnTo>
                      <a:lnTo>
                        <a:pt x="33" y="3"/>
                      </a:lnTo>
                      <a:lnTo>
                        <a:pt x="39" y="7"/>
                      </a:lnTo>
                      <a:lnTo>
                        <a:pt x="48" y="8"/>
                      </a:lnTo>
                      <a:lnTo>
                        <a:pt x="42" y="21"/>
                      </a:lnTo>
                      <a:lnTo>
                        <a:pt x="46" y="34"/>
                      </a:lnTo>
                      <a:lnTo>
                        <a:pt x="54" y="45"/>
                      </a:lnTo>
                      <a:lnTo>
                        <a:pt x="64" y="53"/>
                      </a:lnTo>
                      <a:lnTo>
                        <a:pt x="77" y="62"/>
                      </a:lnTo>
                      <a:lnTo>
                        <a:pt x="92" y="68"/>
                      </a:lnTo>
                      <a:lnTo>
                        <a:pt x="105" y="74"/>
                      </a:lnTo>
                      <a:lnTo>
                        <a:pt x="120" y="80"/>
                      </a:lnTo>
                      <a:lnTo>
                        <a:pt x="135" y="85"/>
                      </a:lnTo>
                      <a:lnTo>
                        <a:pt x="149" y="91"/>
                      </a:lnTo>
                      <a:lnTo>
                        <a:pt x="162" y="99"/>
                      </a:lnTo>
                      <a:lnTo>
                        <a:pt x="174" y="107"/>
                      </a:lnTo>
                      <a:lnTo>
                        <a:pt x="181" y="111"/>
                      </a:lnTo>
                      <a:lnTo>
                        <a:pt x="189" y="116"/>
                      </a:lnTo>
                      <a:lnTo>
                        <a:pt x="200" y="122"/>
                      </a:lnTo>
                      <a:lnTo>
                        <a:pt x="209" y="128"/>
                      </a:lnTo>
                      <a:lnTo>
                        <a:pt x="216" y="133"/>
                      </a:lnTo>
                      <a:lnTo>
                        <a:pt x="217" y="138"/>
                      </a:lnTo>
                      <a:lnTo>
                        <a:pt x="213" y="140"/>
                      </a:lnTo>
                      <a:lnTo>
                        <a:pt x="201" y="142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59" name="Freeform 81"/>
                <p:cNvSpPr>
                  <a:spLocks/>
                </p:cNvSpPr>
                <p:nvPr/>
              </p:nvSpPr>
              <p:spPr bwMode="auto">
                <a:xfrm>
                  <a:off x="3988" y="2008"/>
                  <a:ext cx="345" cy="245"/>
                </a:xfrm>
                <a:custGeom>
                  <a:avLst/>
                  <a:gdLst>
                    <a:gd name="T0" fmla="*/ 68 w 345"/>
                    <a:gd name="T1" fmla="*/ 179 h 245"/>
                    <a:gd name="T2" fmla="*/ 51 w 345"/>
                    <a:gd name="T3" fmla="*/ 191 h 245"/>
                    <a:gd name="T4" fmla="*/ 33 w 345"/>
                    <a:gd name="T5" fmla="*/ 201 h 245"/>
                    <a:gd name="T6" fmla="*/ 14 w 345"/>
                    <a:gd name="T7" fmla="*/ 210 h 245"/>
                    <a:gd name="T8" fmla="*/ 0 w 345"/>
                    <a:gd name="T9" fmla="*/ 220 h 245"/>
                    <a:gd name="T10" fmla="*/ 6 w 345"/>
                    <a:gd name="T11" fmla="*/ 236 h 245"/>
                    <a:gd name="T12" fmla="*/ 18 w 345"/>
                    <a:gd name="T13" fmla="*/ 244 h 245"/>
                    <a:gd name="T14" fmla="*/ 39 w 345"/>
                    <a:gd name="T15" fmla="*/ 240 h 245"/>
                    <a:gd name="T16" fmla="*/ 55 w 345"/>
                    <a:gd name="T17" fmla="*/ 236 h 245"/>
                    <a:gd name="T18" fmla="*/ 72 w 345"/>
                    <a:gd name="T19" fmla="*/ 226 h 245"/>
                    <a:gd name="T20" fmla="*/ 89 w 345"/>
                    <a:gd name="T21" fmla="*/ 213 h 245"/>
                    <a:gd name="T22" fmla="*/ 107 w 345"/>
                    <a:gd name="T23" fmla="*/ 202 h 245"/>
                    <a:gd name="T24" fmla="*/ 133 w 345"/>
                    <a:gd name="T25" fmla="*/ 195 h 245"/>
                    <a:gd name="T26" fmla="*/ 186 w 345"/>
                    <a:gd name="T27" fmla="*/ 199 h 245"/>
                    <a:gd name="T28" fmla="*/ 244 w 345"/>
                    <a:gd name="T29" fmla="*/ 216 h 245"/>
                    <a:gd name="T30" fmla="*/ 298 w 345"/>
                    <a:gd name="T31" fmla="*/ 232 h 245"/>
                    <a:gd name="T32" fmla="*/ 325 w 345"/>
                    <a:gd name="T33" fmla="*/ 183 h 245"/>
                    <a:gd name="T34" fmla="*/ 344 w 345"/>
                    <a:gd name="T35" fmla="*/ 75 h 245"/>
                    <a:gd name="T36" fmla="*/ 333 w 345"/>
                    <a:gd name="T37" fmla="*/ 24 h 245"/>
                    <a:gd name="T38" fmla="*/ 303 w 345"/>
                    <a:gd name="T39" fmla="*/ 27 h 245"/>
                    <a:gd name="T40" fmla="*/ 269 w 345"/>
                    <a:gd name="T41" fmla="*/ 29 h 245"/>
                    <a:gd name="T42" fmla="*/ 233 w 345"/>
                    <a:gd name="T43" fmla="*/ 32 h 245"/>
                    <a:gd name="T44" fmla="*/ 197 w 345"/>
                    <a:gd name="T45" fmla="*/ 34 h 245"/>
                    <a:gd name="T46" fmla="*/ 164 w 345"/>
                    <a:gd name="T47" fmla="*/ 35 h 245"/>
                    <a:gd name="T48" fmla="*/ 139 w 345"/>
                    <a:gd name="T49" fmla="*/ 37 h 245"/>
                    <a:gd name="T50" fmla="*/ 121 w 345"/>
                    <a:gd name="T51" fmla="*/ 37 h 245"/>
                    <a:gd name="T52" fmla="*/ 16 w 345"/>
                    <a:gd name="T53" fmla="*/ 0 h 245"/>
                    <a:gd name="T54" fmla="*/ 10 w 345"/>
                    <a:gd name="T55" fmla="*/ 10 h 245"/>
                    <a:gd name="T56" fmla="*/ 7 w 345"/>
                    <a:gd name="T57" fmla="*/ 17 h 245"/>
                    <a:gd name="T58" fmla="*/ 20 w 345"/>
                    <a:gd name="T59" fmla="*/ 31 h 245"/>
                    <a:gd name="T60" fmla="*/ 41 w 345"/>
                    <a:gd name="T61" fmla="*/ 43 h 245"/>
                    <a:gd name="T62" fmla="*/ 63 w 345"/>
                    <a:gd name="T63" fmla="*/ 54 h 245"/>
                    <a:gd name="T64" fmla="*/ 88 w 345"/>
                    <a:gd name="T65" fmla="*/ 62 h 245"/>
                    <a:gd name="T66" fmla="*/ 89 w 345"/>
                    <a:gd name="T67" fmla="*/ 105 h 245"/>
                    <a:gd name="T68" fmla="*/ 73 w 345"/>
                    <a:gd name="T69" fmla="*/ 173 h 24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45"/>
                    <a:gd name="T106" fmla="*/ 0 h 245"/>
                    <a:gd name="T107" fmla="*/ 345 w 345"/>
                    <a:gd name="T108" fmla="*/ 245 h 24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45" h="245">
                      <a:moveTo>
                        <a:pt x="73" y="173"/>
                      </a:moveTo>
                      <a:lnTo>
                        <a:pt x="68" y="179"/>
                      </a:lnTo>
                      <a:lnTo>
                        <a:pt x="59" y="185"/>
                      </a:lnTo>
                      <a:lnTo>
                        <a:pt x="51" y="191"/>
                      </a:lnTo>
                      <a:lnTo>
                        <a:pt x="42" y="196"/>
                      </a:lnTo>
                      <a:lnTo>
                        <a:pt x="33" y="201"/>
                      </a:lnTo>
                      <a:lnTo>
                        <a:pt x="23" y="206"/>
                      </a:lnTo>
                      <a:lnTo>
                        <a:pt x="14" y="210"/>
                      </a:lnTo>
                      <a:lnTo>
                        <a:pt x="7" y="212"/>
                      </a:lnTo>
                      <a:lnTo>
                        <a:pt x="0" y="220"/>
                      </a:lnTo>
                      <a:lnTo>
                        <a:pt x="2" y="227"/>
                      </a:lnTo>
                      <a:lnTo>
                        <a:pt x="6" y="236"/>
                      </a:lnTo>
                      <a:lnTo>
                        <a:pt x="6" y="245"/>
                      </a:lnTo>
                      <a:lnTo>
                        <a:pt x="18" y="244"/>
                      </a:lnTo>
                      <a:lnTo>
                        <a:pt x="28" y="242"/>
                      </a:lnTo>
                      <a:lnTo>
                        <a:pt x="39" y="240"/>
                      </a:lnTo>
                      <a:lnTo>
                        <a:pt x="47" y="238"/>
                      </a:lnTo>
                      <a:lnTo>
                        <a:pt x="55" y="236"/>
                      </a:lnTo>
                      <a:lnTo>
                        <a:pt x="63" y="231"/>
                      </a:lnTo>
                      <a:lnTo>
                        <a:pt x="72" y="226"/>
                      </a:lnTo>
                      <a:lnTo>
                        <a:pt x="81" y="220"/>
                      </a:lnTo>
                      <a:lnTo>
                        <a:pt x="89" y="213"/>
                      </a:lnTo>
                      <a:lnTo>
                        <a:pt x="98" y="207"/>
                      </a:lnTo>
                      <a:lnTo>
                        <a:pt x="107" y="202"/>
                      </a:lnTo>
                      <a:lnTo>
                        <a:pt x="112" y="201"/>
                      </a:lnTo>
                      <a:lnTo>
                        <a:pt x="133" y="195"/>
                      </a:lnTo>
                      <a:lnTo>
                        <a:pt x="159" y="195"/>
                      </a:lnTo>
                      <a:lnTo>
                        <a:pt x="186" y="199"/>
                      </a:lnTo>
                      <a:lnTo>
                        <a:pt x="216" y="207"/>
                      </a:lnTo>
                      <a:lnTo>
                        <a:pt x="244" y="216"/>
                      </a:lnTo>
                      <a:lnTo>
                        <a:pt x="272" y="226"/>
                      </a:lnTo>
                      <a:lnTo>
                        <a:pt x="298" y="232"/>
                      </a:lnTo>
                      <a:lnTo>
                        <a:pt x="322" y="234"/>
                      </a:lnTo>
                      <a:lnTo>
                        <a:pt x="325" y="183"/>
                      </a:lnTo>
                      <a:lnTo>
                        <a:pt x="334" y="129"/>
                      </a:lnTo>
                      <a:lnTo>
                        <a:pt x="344" y="75"/>
                      </a:lnTo>
                      <a:lnTo>
                        <a:pt x="345" y="23"/>
                      </a:lnTo>
                      <a:lnTo>
                        <a:pt x="333" y="24"/>
                      </a:lnTo>
                      <a:lnTo>
                        <a:pt x="319" y="26"/>
                      </a:lnTo>
                      <a:lnTo>
                        <a:pt x="303" y="27"/>
                      </a:lnTo>
                      <a:lnTo>
                        <a:pt x="287" y="28"/>
                      </a:lnTo>
                      <a:lnTo>
                        <a:pt x="269" y="29"/>
                      </a:lnTo>
                      <a:lnTo>
                        <a:pt x="251" y="31"/>
                      </a:lnTo>
                      <a:lnTo>
                        <a:pt x="233" y="32"/>
                      </a:lnTo>
                      <a:lnTo>
                        <a:pt x="214" y="33"/>
                      </a:lnTo>
                      <a:lnTo>
                        <a:pt x="197" y="34"/>
                      </a:lnTo>
                      <a:lnTo>
                        <a:pt x="181" y="35"/>
                      </a:lnTo>
                      <a:lnTo>
                        <a:pt x="164" y="35"/>
                      </a:lnTo>
                      <a:lnTo>
                        <a:pt x="151" y="37"/>
                      </a:lnTo>
                      <a:lnTo>
                        <a:pt x="139" y="37"/>
                      </a:lnTo>
                      <a:lnTo>
                        <a:pt x="129" y="37"/>
                      </a:lnTo>
                      <a:lnTo>
                        <a:pt x="121" y="37"/>
                      </a:lnTo>
                      <a:lnTo>
                        <a:pt x="117" y="37"/>
                      </a:lnTo>
                      <a:lnTo>
                        <a:pt x="16" y="0"/>
                      </a:lnTo>
                      <a:lnTo>
                        <a:pt x="14" y="4"/>
                      </a:lnTo>
                      <a:lnTo>
                        <a:pt x="10" y="10"/>
                      </a:lnTo>
                      <a:lnTo>
                        <a:pt x="8" y="15"/>
                      </a:lnTo>
                      <a:lnTo>
                        <a:pt x="7" y="17"/>
                      </a:lnTo>
                      <a:lnTo>
                        <a:pt x="12" y="23"/>
                      </a:lnTo>
                      <a:lnTo>
                        <a:pt x="20" y="31"/>
                      </a:lnTo>
                      <a:lnTo>
                        <a:pt x="30" y="37"/>
                      </a:lnTo>
                      <a:lnTo>
                        <a:pt x="41" y="43"/>
                      </a:lnTo>
                      <a:lnTo>
                        <a:pt x="51" y="48"/>
                      </a:lnTo>
                      <a:lnTo>
                        <a:pt x="63" y="54"/>
                      </a:lnTo>
                      <a:lnTo>
                        <a:pt x="76" y="59"/>
                      </a:lnTo>
                      <a:lnTo>
                        <a:pt x="88" y="62"/>
                      </a:lnTo>
                      <a:lnTo>
                        <a:pt x="89" y="75"/>
                      </a:lnTo>
                      <a:lnTo>
                        <a:pt x="89" y="105"/>
                      </a:lnTo>
                      <a:lnTo>
                        <a:pt x="85" y="142"/>
                      </a:lnTo>
                      <a:lnTo>
                        <a:pt x="73" y="173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60" name="Freeform 82"/>
                <p:cNvSpPr>
                  <a:spLocks/>
                </p:cNvSpPr>
                <p:nvPr/>
              </p:nvSpPr>
              <p:spPr bwMode="auto">
                <a:xfrm>
                  <a:off x="3910" y="2083"/>
                  <a:ext cx="129" cy="86"/>
                </a:xfrm>
                <a:custGeom>
                  <a:avLst/>
                  <a:gdLst>
                    <a:gd name="T0" fmla="*/ 4 w 129"/>
                    <a:gd name="T1" fmla="*/ 26 h 86"/>
                    <a:gd name="T2" fmla="*/ 1 w 129"/>
                    <a:gd name="T3" fmla="*/ 40 h 86"/>
                    <a:gd name="T4" fmla="*/ 0 w 129"/>
                    <a:gd name="T5" fmla="*/ 55 h 86"/>
                    <a:gd name="T6" fmla="*/ 1 w 129"/>
                    <a:gd name="T7" fmla="*/ 67 h 86"/>
                    <a:gd name="T8" fmla="*/ 10 w 129"/>
                    <a:gd name="T9" fmla="*/ 75 h 86"/>
                    <a:gd name="T10" fmla="*/ 23 w 129"/>
                    <a:gd name="T11" fmla="*/ 80 h 86"/>
                    <a:gd name="T12" fmla="*/ 36 w 129"/>
                    <a:gd name="T13" fmla="*/ 83 h 86"/>
                    <a:gd name="T14" fmla="*/ 51 w 129"/>
                    <a:gd name="T15" fmla="*/ 84 h 86"/>
                    <a:gd name="T16" fmla="*/ 66 w 129"/>
                    <a:gd name="T17" fmla="*/ 86 h 86"/>
                    <a:gd name="T18" fmla="*/ 80 w 129"/>
                    <a:gd name="T19" fmla="*/ 84 h 86"/>
                    <a:gd name="T20" fmla="*/ 93 w 129"/>
                    <a:gd name="T21" fmla="*/ 83 h 86"/>
                    <a:gd name="T22" fmla="*/ 104 w 129"/>
                    <a:gd name="T23" fmla="*/ 80 h 86"/>
                    <a:gd name="T24" fmla="*/ 113 w 129"/>
                    <a:gd name="T25" fmla="*/ 75 h 86"/>
                    <a:gd name="T26" fmla="*/ 124 w 129"/>
                    <a:gd name="T27" fmla="*/ 62 h 86"/>
                    <a:gd name="T28" fmla="*/ 129 w 129"/>
                    <a:gd name="T29" fmla="*/ 45 h 86"/>
                    <a:gd name="T30" fmla="*/ 128 w 129"/>
                    <a:gd name="T31" fmla="*/ 23 h 86"/>
                    <a:gd name="T32" fmla="*/ 119 w 129"/>
                    <a:gd name="T33" fmla="*/ 1 h 86"/>
                    <a:gd name="T34" fmla="*/ 102 w 129"/>
                    <a:gd name="T35" fmla="*/ 3 h 86"/>
                    <a:gd name="T36" fmla="*/ 85 w 129"/>
                    <a:gd name="T37" fmla="*/ 2 h 86"/>
                    <a:gd name="T38" fmla="*/ 67 w 129"/>
                    <a:gd name="T39" fmla="*/ 1 h 86"/>
                    <a:gd name="T40" fmla="*/ 50 w 129"/>
                    <a:gd name="T41" fmla="*/ 0 h 86"/>
                    <a:gd name="T42" fmla="*/ 32 w 129"/>
                    <a:gd name="T43" fmla="*/ 1 h 86"/>
                    <a:gd name="T44" fmla="*/ 19 w 129"/>
                    <a:gd name="T45" fmla="*/ 5 h 86"/>
                    <a:gd name="T46" fmla="*/ 10 w 129"/>
                    <a:gd name="T47" fmla="*/ 12 h 86"/>
                    <a:gd name="T48" fmla="*/ 4 w 129"/>
                    <a:gd name="T49" fmla="*/ 26 h 8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29"/>
                    <a:gd name="T76" fmla="*/ 0 h 86"/>
                    <a:gd name="T77" fmla="*/ 129 w 129"/>
                    <a:gd name="T78" fmla="*/ 86 h 8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29" h="86">
                      <a:moveTo>
                        <a:pt x="4" y="26"/>
                      </a:moveTo>
                      <a:lnTo>
                        <a:pt x="1" y="40"/>
                      </a:lnTo>
                      <a:lnTo>
                        <a:pt x="0" y="55"/>
                      </a:lnTo>
                      <a:lnTo>
                        <a:pt x="1" y="67"/>
                      </a:lnTo>
                      <a:lnTo>
                        <a:pt x="10" y="75"/>
                      </a:lnTo>
                      <a:lnTo>
                        <a:pt x="23" y="80"/>
                      </a:lnTo>
                      <a:lnTo>
                        <a:pt x="36" y="83"/>
                      </a:lnTo>
                      <a:lnTo>
                        <a:pt x="51" y="84"/>
                      </a:lnTo>
                      <a:lnTo>
                        <a:pt x="66" y="86"/>
                      </a:lnTo>
                      <a:lnTo>
                        <a:pt x="80" y="84"/>
                      </a:lnTo>
                      <a:lnTo>
                        <a:pt x="93" y="83"/>
                      </a:lnTo>
                      <a:lnTo>
                        <a:pt x="104" y="80"/>
                      </a:lnTo>
                      <a:lnTo>
                        <a:pt x="113" y="75"/>
                      </a:lnTo>
                      <a:lnTo>
                        <a:pt x="124" y="62"/>
                      </a:lnTo>
                      <a:lnTo>
                        <a:pt x="129" y="45"/>
                      </a:lnTo>
                      <a:lnTo>
                        <a:pt x="128" y="23"/>
                      </a:lnTo>
                      <a:lnTo>
                        <a:pt x="119" y="1"/>
                      </a:lnTo>
                      <a:lnTo>
                        <a:pt x="102" y="3"/>
                      </a:lnTo>
                      <a:lnTo>
                        <a:pt x="85" y="2"/>
                      </a:lnTo>
                      <a:lnTo>
                        <a:pt x="67" y="1"/>
                      </a:lnTo>
                      <a:lnTo>
                        <a:pt x="50" y="0"/>
                      </a:lnTo>
                      <a:lnTo>
                        <a:pt x="32" y="1"/>
                      </a:lnTo>
                      <a:lnTo>
                        <a:pt x="19" y="5"/>
                      </a:lnTo>
                      <a:lnTo>
                        <a:pt x="10" y="12"/>
                      </a:lnTo>
                      <a:lnTo>
                        <a:pt x="4" y="26"/>
                      </a:lnTo>
                      <a:close/>
                    </a:path>
                  </a:pathLst>
                </a:custGeom>
                <a:solidFill>
                  <a:srgbClr val="A366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61" name="Freeform 83"/>
                <p:cNvSpPr>
                  <a:spLocks/>
                </p:cNvSpPr>
                <p:nvPr/>
              </p:nvSpPr>
              <p:spPr bwMode="auto">
                <a:xfrm>
                  <a:off x="4283" y="2055"/>
                  <a:ext cx="36" cy="166"/>
                </a:xfrm>
                <a:custGeom>
                  <a:avLst/>
                  <a:gdLst>
                    <a:gd name="T0" fmla="*/ 8 w 36"/>
                    <a:gd name="T1" fmla="*/ 158 h 166"/>
                    <a:gd name="T2" fmla="*/ 8 w 36"/>
                    <a:gd name="T3" fmla="*/ 149 h 166"/>
                    <a:gd name="T4" fmla="*/ 9 w 36"/>
                    <a:gd name="T5" fmla="*/ 146 h 166"/>
                    <a:gd name="T6" fmla="*/ 12 w 36"/>
                    <a:gd name="T7" fmla="*/ 144 h 166"/>
                    <a:gd name="T8" fmla="*/ 14 w 36"/>
                    <a:gd name="T9" fmla="*/ 143 h 166"/>
                    <a:gd name="T10" fmla="*/ 16 w 36"/>
                    <a:gd name="T11" fmla="*/ 139 h 166"/>
                    <a:gd name="T12" fmla="*/ 16 w 36"/>
                    <a:gd name="T13" fmla="*/ 138 h 166"/>
                    <a:gd name="T14" fmla="*/ 16 w 36"/>
                    <a:gd name="T15" fmla="*/ 130 h 166"/>
                    <a:gd name="T16" fmla="*/ 15 w 36"/>
                    <a:gd name="T17" fmla="*/ 117 h 166"/>
                    <a:gd name="T18" fmla="*/ 18 w 36"/>
                    <a:gd name="T19" fmla="*/ 104 h 166"/>
                    <a:gd name="T20" fmla="*/ 18 w 36"/>
                    <a:gd name="T21" fmla="*/ 101 h 166"/>
                    <a:gd name="T22" fmla="*/ 22 w 36"/>
                    <a:gd name="T23" fmla="*/ 96 h 166"/>
                    <a:gd name="T24" fmla="*/ 23 w 36"/>
                    <a:gd name="T25" fmla="*/ 92 h 166"/>
                    <a:gd name="T26" fmla="*/ 23 w 36"/>
                    <a:gd name="T27" fmla="*/ 92 h 166"/>
                    <a:gd name="T28" fmla="*/ 26 w 36"/>
                    <a:gd name="T29" fmla="*/ 76 h 166"/>
                    <a:gd name="T30" fmla="*/ 24 w 36"/>
                    <a:gd name="T31" fmla="*/ 63 h 166"/>
                    <a:gd name="T32" fmla="*/ 26 w 36"/>
                    <a:gd name="T33" fmla="*/ 52 h 166"/>
                    <a:gd name="T34" fmla="*/ 30 w 36"/>
                    <a:gd name="T35" fmla="*/ 47 h 166"/>
                    <a:gd name="T36" fmla="*/ 34 w 36"/>
                    <a:gd name="T37" fmla="*/ 41 h 166"/>
                    <a:gd name="T38" fmla="*/ 36 w 36"/>
                    <a:gd name="T39" fmla="*/ 33 h 166"/>
                    <a:gd name="T40" fmla="*/ 34 w 36"/>
                    <a:gd name="T41" fmla="*/ 19 h 166"/>
                    <a:gd name="T42" fmla="*/ 30 w 36"/>
                    <a:gd name="T43" fmla="*/ 2 h 166"/>
                    <a:gd name="T44" fmla="*/ 28 w 36"/>
                    <a:gd name="T45" fmla="*/ 1 h 166"/>
                    <a:gd name="T46" fmla="*/ 26 w 36"/>
                    <a:gd name="T47" fmla="*/ 0 h 166"/>
                    <a:gd name="T48" fmla="*/ 23 w 36"/>
                    <a:gd name="T49" fmla="*/ 2 h 166"/>
                    <a:gd name="T50" fmla="*/ 24 w 36"/>
                    <a:gd name="T51" fmla="*/ 14 h 166"/>
                    <a:gd name="T52" fmla="*/ 30 w 36"/>
                    <a:gd name="T53" fmla="*/ 29 h 166"/>
                    <a:gd name="T54" fmla="*/ 28 w 36"/>
                    <a:gd name="T55" fmla="*/ 38 h 166"/>
                    <a:gd name="T56" fmla="*/ 26 w 36"/>
                    <a:gd name="T57" fmla="*/ 42 h 166"/>
                    <a:gd name="T58" fmla="*/ 22 w 36"/>
                    <a:gd name="T59" fmla="*/ 49 h 166"/>
                    <a:gd name="T60" fmla="*/ 18 w 36"/>
                    <a:gd name="T61" fmla="*/ 58 h 166"/>
                    <a:gd name="T62" fmla="*/ 19 w 36"/>
                    <a:gd name="T63" fmla="*/ 71 h 166"/>
                    <a:gd name="T64" fmla="*/ 18 w 36"/>
                    <a:gd name="T65" fmla="*/ 85 h 166"/>
                    <a:gd name="T66" fmla="*/ 16 w 36"/>
                    <a:gd name="T67" fmla="*/ 90 h 166"/>
                    <a:gd name="T68" fmla="*/ 16 w 36"/>
                    <a:gd name="T69" fmla="*/ 92 h 166"/>
                    <a:gd name="T70" fmla="*/ 14 w 36"/>
                    <a:gd name="T71" fmla="*/ 98 h 166"/>
                    <a:gd name="T72" fmla="*/ 11 w 36"/>
                    <a:gd name="T73" fmla="*/ 100 h 166"/>
                    <a:gd name="T74" fmla="*/ 8 w 36"/>
                    <a:gd name="T75" fmla="*/ 112 h 166"/>
                    <a:gd name="T76" fmla="*/ 9 w 36"/>
                    <a:gd name="T77" fmla="*/ 127 h 166"/>
                    <a:gd name="T78" fmla="*/ 9 w 36"/>
                    <a:gd name="T79" fmla="*/ 137 h 166"/>
                    <a:gd name="T80" fmla="*/ 9 w 36"/>
                    <a:gd name="T81" fmla="*/ 137 h 166"/>
                    <a:gd name="T82" fmla="*/ 9 w 36"/>
                    <a:gd name="T83" fmla="*/ 138 h 166"/>
                    <a:gd name="T84" fmla="*/ 8 w 36"/>
                    <a:gd name="T85" fmla="*/ 139 h 166"/>
                    <a:gd name="T86" fmla="*/ 9 w 36"/>
                    <a:gd name="T87" fmla="*/ 138 h 166"/>
                    <a:gd name="T88" fmla="*/ 3 w 36"/>
                    <a:gd name="T89" fmla="*/ 143 h 166"/>
                    <a:gd name="T90" fmla="*/ 1 w 36"/>
                    <a:gd name="T91" fmla="*/ 155 h 166"/>
                    <a:gd name="T92" fmla="*/ 4 w 36"/>
                    <a:gd name="T93" fmla="*/ 165 h 166"/>
                    <a:gd name="T94" fmla="*/ 7 w 36"/>
                    <a:gd name="T95" fmla="*/ 166 h 166"/>
                    <a:gd name="T96" fmla="*/ 11 w 36"/>
                    <a:gd name="T97" fmla="*/ 166 h 166"/>
                    <a:gd name="T98" fmla="*/ 11 w 36"/>
                    <a:gd name="T99" fmla="*/ 163 h 16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6"/>
                    <a:gd name="T151" fmla="*/ 0 h 166"/>
                    <a:gd name="T152" fmla="*/ 36 w 36"/>
                    <a:gd name="T153" fmla="*/ 166 h 16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6" h="166">
                      <a:moveTo>
                        <a:pt x="11" y="163"/>
                      </a:moveTo>
                      <a:lnTo>
                        <a:pt x="9" y="160"/>
                      </a:lnTo>
                      <a:lnTo>
                        <a:pt x="8" y="158"/>
                      </a:lnTo>
                      <a:lnTo>
                        <a:pt x="7" y="154"/>
                      </a:lnTo>
                      <a:lnTo>
                        <a:pt x="7" y="152"/>
                      </a:lnTo>
                      <a:lnTo>
                        <a:pt x="8" y="149"/>
                      </a:lnTo>
                      <a:lnTo>
                        <a:pt x="8" y="148"/>
                      </a:lnTo>
                      <a:lnTo>
                        <a:pt x="9" y="147"/>
                      </a:lnTo>
                      <a:lnTo>
                        <a:pt x="9" y="146"/>
                      </a:lnTo>
                      <a:lnTo>
                        <a:pt x="11" y="144"/>
                      </a:lnTo>
                      <a:lnTo>
                        <a:pt x="12" y="144"/>
                      </a:lnTo>
                      <a:lnTo>
                        <a:pt x="14" y="144"/>
                      </a:lnTo>
                      <a:lnTo>
                        <a:pt x="14" y="143"/>
                      </a:lnTo>
                      <a:lnTo>
                        <a:pt x="15" y="142"/>
                      </a:lnTo>
                      <a:lnTo>
                        <a:pt x="15" y="141"/>
                      </a:lnTo>
                      <a:lnTo>
                        <a:pt x="16" y="139"/>
                      </a:lnTo>
                      <a:lnTo>
                        <a:pt x="16" y="138"/>
                      </a:lnTo>
                      <a:lnTo>
                        <a:pt x="16" y="133"/>
                      </a:lnTo>
                      <a:lnTo>
                        <a:pt x="16" y="130"/>
                      </a:lnTo>
                      <a:lnTo>
                        <a:pt x="16" y="126"/>
                      </a:lnTo>
                      <a:lnTo>
                        <a:pt x="16" y="122"/>
                      </a:lnTo>
                      <a:lnTo>
                        <a:pt x="15" y="117"/>
                      </a:lnTo>
                      <a:lnTo>
                        <a:pt x="15" y="112"/>
                      </a:lnTo>
                      <a:lnTo>
                        <a:pt x="16" y="108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8" y="101"/>
                      </a:lnTo>
                      <a:lnTo>
                        <a:pt x="19" y="100"/>
                      </a:lnTo>
                      <a:lnTo>
                        <a:pt x="20" y="98"/>
                      </a:lnTo>
                      <a:lnTo>
                        <a:pt x="22" y="96"/>
                      </a:lnTo>
                      <a:lnTo>
                        <a:pt x="23" y="94"/>
                      </a:lnTo>
                      <a:lnTo>
                        <a:pt x="23" y="92"/>
                      </a:lnTo>
                      <a:lnTo>
                        <a:pt x="24" y="87"/>
                      </a:lnTo>
                      <a:lnTo>
                        <a:pt x="26" y="81"/>
                      </a:lnTo>
                      <a:lnTo>
                        <a:pt x="26" y="76"/>
                      </a:lnTo>
                      <a:lnTo>
                        <a:pt x="26" y="71"/>
                      </a:lnTo>
                      <a:lnTo>
                        <a:pt x="24" y="67"/>
                      </a:lnTo>
                      <a:lnTo>
                        <a:pt x="24" y="63"/>
                      </a:lnTo>
                      <a:lnTo>
                        <a:pt x="24" y="60"/>
                      </a:lnTo>
                      <a:lnTo>
                        <a:pt x="26" y="55"/>
                      </a:lnTo>
                      <a:lnTo>
                        <a:pt x="26" y="52"/>
                      </a:lnTo>
                      <a:lnTo>
                        <a:pt x="27" y="51"/>
                      </a:lnTo>
                      <a:lnTo>
                        <a:pt x="28" y="49"/>
                      </a:lnTo>
                      <a:lnTo>
                        <a:pt x="30" y="47"/>
                      </a:lnTo>
                      <a:lnTo>
                        <a:pt x="31" y="45"/>
                      </a:lnTo>
                      <a:lnTo>
                        <a:pt x="32" y="44"/>
                      </a:lnTo>
                      <a:lnTo>
                        <a:pt x="34" y="41"/>
                      </a:lnTo>
                      <a:lnTo>
                        <a:pt x="35" y="40"/>
                      </a:lnTo>
                      <a:lnTo>
                        <a:pt x="36" y="36"/>
                      </a:lnTo>
                      <a:lnTo>
                        <a:pt x="36" y="33"/>
                      </a:lnTo>
                      <a:lnTo>
                        <a:pt x="36" y="29"/>
                      </a:lnTo>
                      <a:lnTo>
                        <a:pt x="35" y="25"/>
                      </a:lnTo>
                      <a:lnTo>
                        <a:pt x="34" y="19"/>
                      </a:lnTo>
                      <a:lnTo>
                        <a:pt x="31" y="14"/>
                      </a:lnTo>
                      <a:lnTo>
                        <a:pt x="30" y="8"/>
                      </a:lnTo>
                      <a:lnTo>
                        <a:pt x="30" y="2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3" y="1"/>
                      </a:lnTo>
                      <a:lnTo>
                        <a:pt x="23" y="2"/>
                      </a:lnTo>
                      <a:lnTo>
                        <a:pt x="23" y="8"/>
                      </a:lnTo>
                      <a:lnTo>
                        <a:pt x="24" y="14"/>
                      </a:lnTo>
                      <a:lnTo>
                        <a:pt x="27" y="20"/>
                      </a:lnTo>
                      <a:lnTo>
                        <a:pt x="28" y="27"/>
                      </a:lnTo>
                      <a:lnTo>
                        <a:pt x="30" y="29"/>
                      </a:lnTo>
                      <a:lnTo>
                        <a:pt x="30" y="33"/>
                      </a:lnTo>
                      <a:lnTo>
                        <a:pt x="30" y="35"/>
                      </a:lnTo>
                      <a:lnTo>
                        <a:pt x="28" y="38"/>
                      </a:lnTo>
                      <a:lnTo>
                        <a:pt x="28" y="39"/>
                      </a:lnTo>
                      <a:lnTo>
                        <a:pt x="27" y="40"/>
                      </a:lnTo>
                      <a:lnTo>
                        <a:pt x="26" y="42"/>
                      </a:lnTo>
                      <a:lnTo>
                        <a:pt x="24" y="44"/>
                      </a:lnTo>
                      <a:lnTo>
                        <a:pt x="23" y="46"/>
                      </a:lnTo>
                      <a:lnTo>
                        <a:pt x="22" y="49"/>
                      </a:lnTo>
                      <a:lnTo>
                        <a:pt x="20" y="51"/>
                      </a:lnTo>
                      <a:lnTo>
                        <a:pt x="19" y="55"/>
                      </a:lnTo>
                      <a:lnTo>
                        <a:pt x="18" y="58"/>
                      </a:lnTo>
                      <a:lnTo>
                        <a:pt x="18" y="62"/>
                      </a:lnTo>
                      <a:lnTo>
                        <a:pt x="18" y="67"/>
                      </a:lnTo>
                      <a:lnTo>
                        <a:pt x="19" y="71"/>
                      </a:lnTo>
                      <a:lnTo>
                        <a:pt x="19" y="76"/>
                      </a:lnTo>
                      <a:lnTo>
                        <a:pt x="19" y="81"/>
                      </a:lnTo>
                      <a:lnTo>
                        <a:pt x="18" y="85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5" y="94"/>
                      </a:lnTo>
                      <a:lnTo>
                        <a:pt x="15" y="95"/>
                      </a:lnTo>
                      <a:lnTo>
                        <a:pt x="14" y="98"/>
                      </a:lnTo>
                      <a:lnTo>
                        <a:pt x="12" y="99"/>
                      </a:lnTo>
                      <a:lnTo>
                        <a:pt x="11" y="100"/>
                      </a:lnTo>
                      <a:lnTo>
                        <a:pt x="8" y="106"/>
                      </a:lnTo>
                      <a:lnTo>
                        <a:pt x="8" y="112"/>
                      </a:lnTo>
                      <a:lnTo>
                        <a:pt x="8" y="117"/>
                      </a:lnTo>
                      <a:lnTo>
                        <a:pt x="9" y="123"/>
                      </a:lnTo>
                      <a:lnTo>
                        <a:pt x="9" y="127"/>
                      </a:lnTo>
                      <a:lnTo>
                        <a:pt x="9" y="130"/>
                      </a:lnTo>
                      <a:lnTo>
                        <a:pt x="9" y="133"/>
                      </a:lnTo>
                      <a:lnTo>
                        <a:pt x="9" y="137"/>
                      </a:lnTo>
                      <a:lnTo>
                        <a:pt x="9" y="138"/>
                      </a:lnTo>
                      <a:lnTo>
                        <a:pt x="8" y="139"/>
                      </a:lnTo>
                      <a:lnTo>
                        <a:pt x="9" y="138"/>
                      </a:lnTo>
                      <a:lnTo>
                        <a:pt x="7" y="139"/>
                      </a:lnTo>
                      <a:lnTo>
                        <a:pt x="5" y="141"/>
                      </a:lnTo>
                      <a:lnTo>
                        <a:pt x="3" y="143"/>
                      </a:lnTo>
                      <a:lnTo>
                        <a:pt x="1" y="147"/>
                      </a:lnTo>
                      <a:lnTo>
                        <a:pt x="0" y="152"/>
                      </a:lnTo>
                      <a:lnTo>
                        <a:pt x="1" y="155"/>
                      </a:lnTo>
                      <a:lnTo>
                        <a:pt x="3" y="159"/>
                      </a:lnTo>
                      <a:lnTo>
                        <a:pt x="4" y="163"/>
                      </a:lnTo>
                      <a:lnTo>
                        <a:pt x="4" y="165"/>
                      </a:lnTo>
                      <a:lnTo>
                        <a:pt x="5" y="166"/>
                      </a:lnTo>
                      <a:lnTo>
                        <a:pt x="7" y="166"/>
                      </a:lnTo>
                      <a:lnTo>
                        <a:pt x="8" y="166"/>
                      </a:lnTo>
                      <a:lnTo>
                        <a:pt x="9" y="166"/>
                      </a:lnTo>
                      <a:lnTo>
                        <a:pt x="11" y="166"/>
                      </a:lnTo>
                      <a:lnTo>
                        <a:pt x="11" y="165"/>
                      </a:lnTo>
                      <a:lnTo>
                        <a:pt x="11" y="164"/>
                      </a:lnTo>
                      <a:lnTo>
                        <a:pt x="11" y="163"/>
                      </a:lnTo>
                      <a:close/>
                    </a:path>
                  </a:pathLst>
                </a:custGeom>
                <a:solidFill>
                  <a:srgbClr val="FF21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62" name="Freeform 84"/>
                <p:cNvSpPr>
                  <a:spLocks/>
                </p:cNvSpPr>
                <p:nvPr/>
              </p:nvSpPr>
              <p:spPr bwMode="auto">
                <a:xfrm>
                  <a:off x="4264" y="2055"/>
                  <a:ext cx="38" cy="166"/>
                </a:xfrm>
                <a:custGeom>
                  <a:avLst/>
                  <a:gdLst>
                    <a:gd name="T0" fmla="*/ 10 w 38"/>
                    <a:gd name="T1" fmla="*/ 158 h 166"/>
                    <a:gd name="T2" fmla="*/ 8 w 38"/>
                    <a:gd name="T3" fmla="*/ 149 h 166"/>
                    <a:gd name="T4" fmla="*/ 11 w 38"/>
                    <a:gd name="T5" fmla="*/ 146 h 166"/>
                    <a:gd name="T6" fmla="*/ 12 w 38"/>
                    <a:gd name="T7" fmla="*/ 144 h 166"/>
                    <a:gd name="T8" fmla="*/ 15 w 38"/>
                    <a:gd name="T9" fmla="*/ 143 h 166"/>
                    <a:gd name="T10" fmla="*/ 16 w 38"/>
                    <a:gd name="T11" fmla="*/ 139 h 166"/>
                    <a:gd name="T12" fmla="*/ 16 w 38"/>
                    <a:gd name="T13" fmla="*/ 138 h 166"/>
                    <a:gd name="T14" fmla="*/ 16 w 38"/>
                    <a:gd name="T15" fmla="*/ 130 h 166"/>
                    <a:gd name="T16" fmla="*/ 15 w 38"/>
                    <a:gd name="T17" fmla="*/ 117 h 166"/>
                    <a:gd name="T18" fmla="*/ 18 w 38"/>
                    <a:gd name="T19" fmla="*/ 104 h 166"/>
                    <a:gd name="T20" fmla="*/ 19 w 38"/>
                    <a:gd name="T21" fmla="*/ 101 h 166"/>
                    <a:gd name="T22" fmla="*/ 22 w 38"/>
                    <a:gd name="T23" fmla="*/ 96 h 166"/>
                    <a:gd name="T24" fmla="*/ 23 w 38"/>
                    <a:gd name="T25" fmla="*/ 92 h 166"/>
                    <a:gd name="T26" fmla="*/ 23 w 38"/>
                    <a:gd name="T27" fmla="*/ 92 h 166"/>
                    <a:gd name="T28" fmla="*/ 26 w 38"/>
                    <a:gd name="T29" fmla="*/ 76 h 166"/>
                    <a:gd name="T30" fmla="*/ 26 w 38"/>
                    <a:gd name="T31" fmla="*/ 63 h 166"/>
                    <a:gd name="T32" fmla="*/ 27 w 38"/>
                    <a:gd name="T33" fmla="*/ 52 h 166"/>
                    <a:gd name="T34" fmla="*/ 31 w 38"/>
                    <a:gd name="T35" fmla="*/ 47 h 166"/>
                    <a:gd name="T36" fmla="*/ 34 w 38"/>
                    <a:gd name="T37" fmla="*/ 41 h 166"/>
                    <a:gd name="T38" fmla="*/ 38 w 38"/>
                    <a:gd name="T39" fmla="*/ 33 h 166"/>
                    <a:gd name="T40" fmla="*/ 34 w 38"/>
                    <a:gd name="T41" fmla="*/ 19 h 166"/>
                    <a:gd name="T42" fmla="*/ 31 w 38"/>
                    <a:gd name="T43" fmla="*/ 2 h 166"/>
                    <a:gd name="T44" fmla="*/ 30 w 38"/>
                    <a:gd name="T45" fmla="*/ 1 h 166"/>
                    <a:gd name="T46" fmla="*/ 26 w 38"/>
                    <a:gd name="T47" fmla="*/ 0 h 166"/>
                    <a:gd name="T48" fmla="*/ 23 w 38"/>
                    <a:gd name="T49" fmla="*/ 2 h 166"/>
                    <a:gd name="T50" fmla="*/ 24 w 38"/>
                    <a:gd name="T51" fmla="*/ 14 h 166"/>
                    <a:gd name="T52" fmla="*/ 30 w 38"/>
                    <a:gd name="T53" fmla="*/ 29 h 166"/>
                    <a:gd name="T54" fmla="*/ 28 w 38"/>
                    <a:gd name="T55" fmla="*/ 38 h 166"/>
                    <a:gd name="T56" fmla="*/ 27 w 38"/>
                    <a:gd name="T57" fmla="*/ 42 h 166"/>
                    <a:gd name="T58" fmla="*/ 22 w 38"/>
                    <a:gd name="T59" fmla="*/ 49 h 166"/>
                    <a:gd name="T60" fmla="*/ 19 w 38"/>
                    <a:gd name="T61" fmla="*/ 58 h 166"/>
                    <a:gd name="T62" fmla="*/ 19 w 38"/>
                    <a:gd name="T63" fmla="*/ 71 h 166"/>
                    <a:gd name="T64" fmla="*/ 19 w 38"/>
                    <a:gd name="T65" fmla="*/ 85 h 166"/>
                    <a:gd name="T66" fmla="*/ 16 w 38"/>
                    <a:gd name="T67" fmla="*/ 90 h 166"/>
                    <a:gd name="T68" fmla="*/ 16 w 38"/>
                    <a:gd name="T69" fmla="*/ 92 h 166"/>
                    <a:gd name="T70" fmla="*/ 14 w 38"/>
                    <a:gd name="T71" fmla="*/ 98 h 166"/>
                    <a:gd name="T72" fmla="*/ 12 w 38"/>
                    <a:gd name="T73" fmla="*/ 100 h 166"/>
                    <a:gd name="T74" fmla="*/ 8 w 38"/>
                    <a:gd name="T75" fmla="*/ 112 h 166"/>
                    <a:gd name="T76" fmla="*/ 10 w 38"/>
                    <a:gd name="T77" fmla="*/ 127 h 166"/>
                    <a:gd name="T78" fmla="*/ 10 w 38"/>
                    <a:gd name="T79" fmla="*/ 137 h 166"/>
                    <a:gd name="T80" fmla="*/ 10 w 38"/>
                    <a:gd name="T81" fmla="*/ 137 h 166"/>
                    <a:gd name="T82" fmla="*/ 10 w 38"/>
                    <a:gd name="T83" fmla="*/ 138 h 166"/>
                    <a:gd name="T84" fmla="*/ 10 w 38"/>
                    <a:gd name="T85" fmla="*/ 139 h 166"/>
                    <a:gd name="T86" fmla="*/ 10 w 38"/>
                    <a:gd name="T87" fmla="*/ 138 h 166"/>
                    <a:gd name="T88" fmla="*/ 4 w 38"/>
                    <a:gd name="T89" fmla="*/ 143 h 166"/>
                    <a:gd name="T90" fmla="*/ 2 w 38"/>
                    <a:gd name="T91" fmla="*/ 155 h 166"/>
                    <a:gd name="T92" fmla="*/ 6 w 38"/>
                    <a:gd name="T93" fmla="*/ 165 h 166"/>
                    <a:gd name="T94" fmla="*/ 7 w 38"/>
                    <a:gd name="T95" fmla="*/ 166 h 166"/>
                    <a:gd name="T96" fmla="*/ 11 w 38"/>
                    <a:gd name="T97" fmla="*/ 166 h 166"/>
                    <a:gd name="T98" fmla="*/ 11 w 38"/>
                    <a:gd name="T99" fmla="*/ 163 h 16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8"/>
                    <a:gd name="T151" fmla="*/ 0 h 166"/>
                    <a:gd name="T152" fmla="*/ 38 w 38"/>
                    <a:gd name="T153" fmla="*/ 166 h 16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8" h="166">
                      <a:moveTo>
                        <a:pt x="11" y="163"/>
                      </a:moveTo>
                      <a:lnTo>
                        <a:pt x="11" y="160"/>
                      </a:lnTo>
                      <a:lnTo>
                        <a:pt x="10" y="158"/>
                      </a:lnTo>
                      <a:lnTo>
                        <a:pt x="8" y="154"/>
                      </a:lnTo>
                      <a:lnTo>
                        <a:pt x="8" y="152"/>
                      </a:lnTo>
                      <a:lnTo>
                        <a:pt x="8" y="149"/>
                      </a:lnTo>
                      <a:lnTo>
                        <a:pt x="8" y="148"/>
                      </a:lnTo>
                      <a:lnTo>
                        <a:pt x="10" y="147"/>
                      </a:lnTo>
                      <a:lnTo>
                        <a:pt x="11" y="146"/>
                      </a:lnTo>
                      <a:lnTo>
                        <a:pt x="12" y="144"/>
                      </a:lnTo>
                      <a:lnTo>
                        <a:pt x="14" y="144"/>
                      </a:lnTo>
                      <a:lnTo>
                        <a:pt x="15" y="143"/>
                      </a:lnTo>
                      <a:lnTo>
                        <a:pt x="15" y="142"/>
                      </a:lnTo>
                      <a:lnTo>
                        <a:pt x="15" y="141"/>
                      </a:lnTo>
                      <a:lnTo>
                        <a:pt x="16" y="139"/>
                      </a:lnTo>
                      <a:lnTo>
                        <a:pt x="16" y="138"/>
                      </a:lnTo>
                      <a:lnTo>
                        <a:pt x="16" y="133"/>
                      </a:lnTo>
                      <a:lnTo>
                        <a:pt x="16" y="130"/>
                      </a:lnTo>
                      <a:lnTo>
                        <a:pt x="16" y="126"/>
                      </a:lnTo>
                      <a:lnTo>
                        <a:pt x="16" y="122"/>
                      </a:lnTo>
                      <a:lnTo>
                        <a:pt x="15" y="117"/>
                      </a:lnTo>
                      <a:lnTo>
                        <a:pt x="15" y="112"/>
                      </a:lnTo>
                      <a:lnTo>
                        <a:pt x="16" y="108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9" y="101"/>
                      </a:lnTo>
                      <a:lnTo>
                        <a:pt x="19" y="100"/>
                      </a:lnTo>
                      <a:lnTo>
                        <a:pt x="20" y="98"/>
                      </a:lnTo>
                      <a:lnTo>
                        <a:pt x="22" y="96"/>
                      </a:lnTo>
                      <a:lnTo>
                        <a:pt x="23" y="94"/>
                      </a:lnTo>
                      <a:lnTo>
                        <a:pt x="23" y="92"/>
                      </a:lnTo>
                      <a:lnTo>
                        <a:pt x="24" y="87"/>
                      </a:lnTo>
                      <a:lnTo>
                        <a:pt x="26" y="81"/>
                      </a:lnTo>
                      <a:lnTo>
                        <a:pt x="26" y="76"/>
                      </a:lnTo>
                      <a:lnTo>
                        <a:pt x="26" y="71"/>
                      </a:lnTo>
                      <a:lnTo>
                        <a:pt x="26" y="67"/>
                      </a:lnTo>
                      <a:lnTo>
                        <a:pt x="26" y="63"/>
                      </a:lnTo>
                      <a:lnTo>
                        <a:pt x="26" y="60"/>
                      </a:lnTo>
                      <a:lnTo>
                        <a:pt x="26" y="55"/>
                      </a:lnTo>
                      <a:lnTo>
                        <a:pt x="27" y="52"/>
                      </a:lnTo>
                      <a:lnTo>
                        <a:pt x="28" y="51"/>
                      </a:lnTo>
                      <a:lnTo>
                        <a:pt x="30" y="49"/>
                      </a:lnTo>
                      <a:lnTo>
                        <a:pt x="31" y="47"/>
                      </a:lnTo>
                      <a:lnTo>
                        <a:pt x="33" y="45"/>
                      </a:lnTo>
                      <a:lnTo>
                        <a:pt x="34" y="44"/>
                      </a:lnTo>
                      <a:lnTo>
                        <a:pt x="34" y="41"/>
                      </a:lnTo>
                      <a:lnTo>
                        <a:pt x="35" y="40"/>
                      </a:lnTo>
                      <a:lnTo>
                        <a:pt x="37" y="36"/>
                      </a:lnTo>
                      <a:lnTo>
                        <a:pt x="38" y="33"/>
                      </a:lnTo>
                      <a:lnTo>
                        <a:pt x="37" y="29"/>
                      </a:lnTo>
                      <a:lnTo>
                        <a:pt x="35" y="25"/>
                      </a:lnTo>
                      <a:lnTo>
                        <a:pt x="34" y="19"/>
                      </a:lnTo>
                      <a:lnTo>
                        <a:pt x="33" y="14"/>
                      </a:lnTo>
                      <a:lnTo>
                        <a:pt x="31" y="8"/>
                      </a:lnTo>
                      <a:lnTo>
                        <a:pt x="31" y="2"/>
                      </a:lnTo>
                      <a:lnTo>
                        <a:pt x="31" y="1"/>
                      </a:lnTo>
                      <a:lnTo>
                        <a:pt x="30" y="1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3" y="1"/>
                      </a:lnTo>
                      <a:lnTo>
                        <a:pt x="23" y="2"/>
                      </a:lnTo>
                      <a:lnTo>
                        <a:pt x="23" y="8"/>
                      </a:lnTo>
                      <a:lnTo>
                        <a:pt x="24" y="14"/>
                      </a:lnTo>
                      <a:lnTo>
                        <a:pt x="27" y="20"/>
                      </a:lnTo>
                      <a:lnTo>
                        <a:pt x="28" y="27"/>
                      </a:lnTo>
                      <a:lnTo>
                        <a:pt x="30" y="29"/>
                      </a:lnTo>
                      <a:lnTo>
                        <a:pt x="30" y="33"/>
                      </a:lnTo>
                      <a:lnTo>
                        <a:pt x="30" y="35"/>
                      </a:lnTo>
                      <a:lnTo>
                        <a:pt x="28" y="38"/>
                      </a:lnTo>
                      <a:lnTo>
                        <a:pt x="28" y="39"/>
                      </a:lnTo>
                      <a:lnTo>
                        <a:pt x="27" y="40"/>
                      </a:lnTo>
                      <a:lnTo>
                        <a:pt x="27" y="42"/>
                      </a:lnTo>
                      <a:lnTo>
                        <a:pt x="26" y="44"/>
                      </a:lnTo>
                      <a:lnTo>
                        <a:pt x="24" y="46"/>
                      </a:lnTo>
                      <a:lnTo>
                        <a:pt x="22" y="49"/>
                      </a:lnTo>
                      <a:lnTo>
                        <a:pt x="20" y="51"/>
                      </a:lnTo>
                      <a:lnTo>
                        <a:pt x="19" y="55"/>
                      </a:lnTo>
                      <a:lnTo>
                        <a:pt x="19" y="58"/>
                      </a:lnTo>
                      <a:lnTo>
                        <a:pt x="19" y="62"/>
                      </a:lnTo>
                      <a:lnTo>
                        <a:pt x="19" y="67"/>
                      </a:lnTo>
                      <a:lnTo>
                        <a:pt x="19" y="71"/>
                      </a:lnTo>
                      <a:lnTo>
                        <a:pt x="19" y="76"/>
                      </a:lnTo>
                      <a:lnTo>
                        <a:pt x="19" y="81"/>
                      </a:lnTo>
                      <a:lnTo>
                        <a:pt x="19" y="85"/>
                      </a:lnTo>
                      <a:lnTo>
                        <a:pt x="18" y="90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5" y="94"/>
                      </a:lnTo>
                      <a:lnTo>
                        <a:pt x="15" y="95"/>
                      </a:lnTo>
                      <a:lnTo>
                        <a:pt x="14" y="98"/>
                      </a:lnTo>
                      <a:lnTo>
                        <a:pt x="12" y="99"/>
                      </a:lnTo>
                      <a:lnTo>
                        <a:pt x="12" y="100"/>
                      </a:lnTo>
                      <a:lnTo>
                        <a:pt x="11" y="100"/>
                      </a:lnTo>
                      <a:lnTo>
                        <a:pt x="10" y="106"/>
                      </a:lnTo>
                      <a:lnTo>
                        <a:pt x="8" y="112"/>
                      </a:lnTo>
                      <a:lnTo>
                        <a:pt x="8" y="117"/>
                      </a:lnTo>
                      <a:lnTo>
                        <a:pt x="10" y="123"/>
                      </a:lnTo>
                      <a:lnTo>
                        <a:pt x="10" y="127"/>
                      </a:lnTo>
                      <a:lnTo>
                        <a:pt x="10" y="130"/>
                      </a:lnTo>
                      <a:lnTo>
                        <a:pt x="10" y="133"/>
                      </a:lnTo>
                      <a:lnTo>
                        <a:pt x="10" y="137"/>
                      </a:lnTo>
                      <a:lnTo>
                        <a:pt x="11" y="137"/>
                      </a:lnTo>
                      <a:lnTo>
                        <a:pt x="10" y="137"/>
                      </a:lnTo>
                      <a:lnTo>
                        <a:pt x="10" y="138"/>
                      </a:lnTo>
                      <a:lnTo>
                        <a:pt x="10" y="139"/>
                      </a:lnTo>
                      <a:lnTo>
                        <a:pt x="8" y="139"/>
                      </a:lnTo>
                      <a:lnTo>
                        <a:pt x="10" y="139"/>
                      </a:lnTo>
                      <a:lnTo>
                        <a:pt x="10" y="138"/>
                      </a:lnTo>
                      <a:lnTo>
                        <a:pt x="8" y="139"/>
                      </a:lnTo>
                      <a:lnTo>
                        <a:pt x="6" y="141"/>
                      </a:lnTo>
                      <a:lnTo>
                        <a:pt x="4" y="143"/>
                      </a:lnTo>
                      <a:lnTo>
                        <a:pt x="2" y="147"/>
                      </a:lnTo>
                      <a:lnTo>
                        <a:pt x="0" y="152"/>
                      </a:lnTo>
                      <a:lnTo>
                        <a:pt x="2" y="155"/>
                      </a:lnTo>
                      <a:lnTo>
                        <a:pt x="3" y="159"/>
                      </a:lnTo>
                      <a:lnTo>
                        <a:pt x="4" y="163"/>
                      </a:lnTo>
                      <a:lnTo>
                        <a:pt x="6" y="165"/>
                      </a:lnTo>
                      <a:lnTo>
                        <a:pt x="6" y="166"/>
                      </a:lnTo>
                      <a:lnTo>
                        <a:pt x="7" y="166"/>
                      </a:lnTo>
                      <a:lnTo>
                        <a:pt x="8" y="166"/>
                      </a:lnTo>
                      <a:lnTo>
                        <a:pt x="10" y="166"/>
                      </a:lnTo>
                      <a:lnTo>
                        <a:pt x="11" y="166"/>
                      </a:lnTo>
                      <a:lnTo>
                        <a:pt x="11" y="165"/>
                      </a:lnTo>
                      <a:lnTo>
                        <a:pt x="11" y="164"/>
                      </a:lnTo>
                      <a:lnTo>
                        <a:pt x="11" y="163"/>
                      </a:lnTo>
                      <a:close/>
                    </a:path>
                  </a:pathLst>
                </a:custGeom>
                <a:solidFill>
                  <a:srgbClr val="FF21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63" name="Freeform 85"/>
                <p:cNvSpPr>
                  <a:spLocks/>
                </p:cNvSpPr>
                <p:nvPr/>
              </p:nvSpPr>
              <p:spPr bwMode="auto">
                <a:xfrm>
                  <a:off x="4244" y="2055"/>
                  <a:ext cx="36" cy="166"/>
                </a:xfrm>
                <a:custGeom>
                  <a:avLst/>
                  <a:gdLst>
                    <a:gd name="T0" fmla="*/ 8 w 36"/>
                    <a:gd name="T1" fmla="*/ 158 h 166"/>
                    <a:gd name="T2" fmla="*/ 8 w 36"/>
                    <a:gd name="T3" fmla="*/ 149 h 166"/>
                    <a:gd name="T4" fmla="*/ 9 w 36"/>
                    <a:gd name="T5" fmla="*/ 146 h 166"/>
                    <a:gd name="T6" fmla="*/ 12 w 36"/>
                    <a:gd name="T7" fmla="*/ 144 h 166"/>
                    <a:gd name="T8" fmla="*/ 15 w 36"/>
                    <a:gd name="T9" fmla="*/ 143 h 166"/>
                    <a:gd name="T10" fmla="*/ 16 w 36"/>
                    <a:gd name="T11" fmla="*/ 139 h 166"/>
                    <a:gd name="T12" fmla="*/ 16 w 36"/>
                    <a:gd name="T13" fmla="*/ 138 h 166"/>
                    <a:gd name="T14" fmla="*/ 16 w 36"/>
                    <a:gd name="T15" fmla="*/ 130 h 166"/>
                    <a:gd name="T16" fmla="*/ 15 w 36"/>
                    <a:gd name="T17" fmla="*/ 117 h 166"/>
                    <a:gd name="T18" fmla="*/ 18 w 36"/>
                    <a:gd name="T19" fmla="*/ 104 h 166"/>
                    <a:gd name="T20" fmla="*/ 18 w 36"/>
                    <a:gd name="T21" fmla="*/ 101 h 166"/>
                    <a:gd name="T22" fmla="*/ 22 w 36"/>
                    <a:gd name="T23" fmla="*/ 96 h 166"/>
                    <a:gd name="T24" fmla="*/ 23 w 36"/>
                    <a:gd name="T25" fmla="*/ 92 h 166"/>
                    <a:gd name="T26" fmla="*/ 23 w 36"/>
                    <a:gd name="T27" fmla="*/ 92 h 166"/>
                    <a:gd name="T28" fmla="*/ 26 w 36"/>
                    <a:gd name="T29" fmla="*/ 76 h 166"/>
                    <a:gd name="T30" fmla="*/ 24 w 36"/>
                    <a:gd name="T31" fmla="*/ 63 h 166"/>
                    <a:gd name="T32" fmla="*/ 26 w 36"/>
                    <a:gd name="T33" fmla="*/ 52 h 166"/>
                    <a:gd name="T34" fmla="*/ 31 w 36"/>
                    <a:gd name="T35" fmla="*/ 47 h 166"/>
                    <a:gd name="T36" fmla="*/ 34 w 36"/>
                    <a:gd name="T37" fmla="*/ 41 h 166"/>
                    <a:gd name="T38" fmla="*/ 36 w 36"/>
                    <a:gd name="T39" fmla="*/ 33 h 166"/>
                    <a:gd name="T40" fmla="*/ 34 w 36"/>
                    <a:gd name="T41" fmla="*/ 19 h 166"/>
                    <a:gd name="T42" fmla="*/ 30 w 36"/>
                    <a:gd name="T43" fmla="*/ 2 h 166"/>
                    <a:gd name="T44" fmla="*/ 28 w 36"/>
                    <a:gd name="T45" fmla="*/ 1 h 166"/>
                    <a:gd name="T46" fmla="*/ 26 w 36"/>
                    <a:gd name="T47" fmla="*/ 0 h 166"/>
                    <a:gd name="T48" fmla="*/ 23 w 36"/>
                    <a:gd name="T49" fmla="*/ 2 h 166"/>
                    <a:gd name="T50" fmla="*/ 24 w 36"/>
                    <a:gd name="T51" fmla="*/ 14 h 166"/>
                    <a:gd name="T52" fmla="*/ 30 w 36"/>
                    <a:gd name="T53" fmla="*/ 29 h 166"/>
                    <a:gd name="T54" fmla="*/ 28 w 36"/>
                    <a:gd name="T55" fmla="*/ 38 h 166"/>
                    <a:gd name="T56" fmla="*/ 26 w 36"/>
                    <a:gd name="T57" fmla="*/ 42 h 166"/>
                    <a:gd name="T58" fmla="*/ 22 w 36"/>
                    <a:gd name="T59" fmla="*/ 49 h 166"/>
                    <a:gd name="T60" fmla="*/ 18 w 36"/>
                    <a:gd name="T61" fmla="*/ 58 h 166"/>
                    <a:gd name="T62" fmla="*/ 19 w 36"/>
                    <a:gd name="T63" fmla="*/ 71 h 166"/>
                    <a:gd name="T64" fmla="*/ 18 w 36"/>
                    <a:gd name="T65" fmla="*/ 85 h 166"/>
                    <a:gd name="T66" fmla="*/ 16 w 36"/>
                    <a:gd name="T67" fmla="*/ 90 h 166"/>
                    <a:gd name="T68" fmla="*/ 16 w 36"/>
                    <a:gd name="T69" fmla="*/ 92 h 166"/>
                    <a:gd name="T70" fmla="*/ 13 w 36"/>
                    <a:gd name="T71" fmla="*/ 98 h 166"/>
                    <a:gd name="T72" fmla="*/ 12 w 36"/>
                    <a:gd name="T73" fmla="*/ 100 h 166"/>
                    <a:gd name="T74" fmla="*/ 8 w 36"/>
                    <a:gd name="T75" fmla="*/ 112 h 166"/>
                    <a:gd name="T76" fmla="*/ 9 w 36"/>
                    <a:gd name="T77" fmla="*/ 127 h 166"/>
                    <a:gd name="T78" fmla="*/ 9 w 36"/>
                    <a:gd name="T79" fmla="*/ 137 h 166"/>
                    <a:gd name="T80" fmla="*/ 9 w 36"/>
                    <a:gd name="T81" fmla="*/ 137 h 166"/>
                    <a:gd name="T82" fmla="*/ 9 w 36"/>
                    <a:gd name="T83" fmla="*/ 138 h 166"/>
                    <a:gd name="T84" fmla="*/ 8 w 36"/>
                    <a:gd name="T85" fmla="*/ 139 h 166"/>
                    <a:gd name="T86" fmla="*/ 9 w 36"/>
                    <a:gd name="T87" fmla="*/ 138 h 166"/>
                    <a:gd name="T88" fmla="*/ 4 w 36"/>
                    <a:gd name="T89" fmla="*/ 143 h 166"/>
                    <a:gd name="T90" fmla="*/ 1 w 36"/>
                    <a:gd name="T91" fmla="*/ 155 h 166"/>
                    <a:gd name="T92" fmla="*/ 5 w 36"/>
                    <a:gd name="T93" fmla="*/ 165 h 166"/>
                    <a:gd name="T94" fmla="*/ 7 w 36"/>
                    <a:gd name="T95" fmla="*/ 166 h 166"/>
                    <a:gd name="T96" fmla="*/ 11 w 36"/>
                    <a:gd name="T97" fmla="*/ 166 h 166"/>
                    <a:gd name="T98" fmla="*/ 11 w 36"/>
                    <a:gd name="T99" fmla="*/ 163 h 16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6"/>
                    <a:gd name="T151" fmla="*/ 0 h 166"/>
                    <a:gd name="T152" fmla="*/ 36 w 36"/>
                    <a:gd name="T153" fmla="*/ 166 h 16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6" h="166">
                      <a:moveTo>
                        <a:pt x="11" y="163"/>
                      </a:moveTo>
                      <a:lnTo>
                        <a:pt x="9" y="160"/>
                      </a:lnTo>
                      <a:lnTo>
                        <a:pt x="8" y="158"/>
                      </a:lnTo>
                      <a:lnTo>
                        <a:pt x="7" y="154"/>
                      </a:lnTo>
                      <a:lnTo>
                        <a:pt x="7" y="152"/>
                      </a:lnTo>
                      <a:lnTo>
                        <a:pt x="8" y="149"/>
                      </a:lnTo>
                      <a:lnTo>
                        <a:pt x="8" y="148"/>
                      </a:lnTo>
                      <a:lnTo>
                        <a:pt x="9" y="147"/>
                      </a:lnTo>
                      <a:lnTo>
                        <a:pt x="9" y="146"/>
                      </a:lnTo>
                      <a:lnTo>
                        <a:pt x="11" y="144"/>
                      </a:lnTo>
                      <a:lnTo>
                        <a:pt x="12" y="144"/>
                      </a:lnTo>
                      <a:lnTo>
                        <a:pt x="13" y="144"/>
                      </a:lnTo>
                      <a:lnTo>
                        <a:pt x="15" y="143"/>
                      </a:lnTo>
                      <a:lnTo>
                        <a:pt x="15" y="142"/>
                      </a:lnTo>
                      <a:lnTo>
                        <a:pt x="15" y="141"/>
                      </a:lnTo>
                      <a:lnTo>
                        <a:pt x="16" y="139"/>
                      </a:lnTo>
                      <a:lnTo>
                        <a:pt x="16" y="138"/>
                      </a:lnTo>
                      <a:lnTo>
                        <a:pt x="16" y="133"/>
                      </a:lnTo>
                      <a:lnTo>
                        <a:pt x="16" y="130"/>
                      </a:lnTo>
                      <a:lnTo>
                        <a:pt x="16" y="126"/>
                      </a:lnTo>
                      <a:lnTo>
                        <a:pt x="16" y="122"/>
                      </a:lnTo>
                      <a:lnTo>
                        <a:pt x="15" y="117"/>
                      </a:lnTo>
                      <a:lnTo>
                        <a:pt x="15" y="112"/>
                      </a:lnTo>
                      <a:lnTo>
                        <a:pt x="16" y="108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8" y="101"/>
                      </a:lnTo>
                      <a:lnTo>
                        <a:pt x="19" y="100"/>
                      </a:lnTo>
                      <a:lnTo>
                        <a:pt x="20" y="98"/>
                      </a:lnTo>
                      <a:lnTo>
                        <a:pt x="22" y="96"/>
                      </a:lnTo>
                      <a:lnTo>
                        <a:pt x="23" y="94"/>
                      </a:lnTo>
                      <a:lnTo>
                        <a:pt x="23" y="92"/>
                      </a:lnTo>
                      <a:lnTo>
                        <a:pt x="24" y="87"/>
                      </a:lnTo>
                      <a:lnTo>
                        <a:pt x="26" y="81"/>
                      </a:lnTo>
                      <a:lnTo>
                        <a:pt x="26" y="76"/>
                      </a:lnTo>
                      <a:lnTo>
                        <a:pt x="26" y="71"/>
                      </a:lnTo>
                      <a:lnTo>
                        <a:pt x="24" y="67"/>
                      </a:lnTo>
                      <a:lnTo>
                        <a:pt x="24" y="63"/>
                      </a:lnTo>
                      <a:lnTo>
                        <a:pt x="24" y="60"/>
                      </a:lnTo>
                      <a:lnTo>
                        <a:pt x="26" y="55"/>
                      </a:lnTo>
                      <a:lnTo>
                        <a:pt x="26" y="52"/>
                      </a:lnTo>
                      <a:lnTo>
                        <a:pt x="27" y="51"/>
                      </a:lnTo>
                      <a:lnTo>
                        <a:pt x="30" y="49"/>
                      </a:lnTo>
                      <a:lnTo>
                        <a:pt x="31" y="47"/>
                      </a:lnTo>
                      <a:lnTo>
                        <a:pt x="32" y="45"/>
                      </a:lnTo>
                      <a:lnTo>
                        <a:pt x="34" y="44"/>
                      </a:lnTo>
                      <a:lnTo>
                        <a:pt x="34" y="41"/>
                      </a:lnTo>
                      <a:lnTo>
                        <a:pt x="35" y="40"/>
                      </a:lnTo>
                      <a:lnTo>
                        <a:pt x="36" y="36"/>
                      </a:lnTo>
                      <a:lnTo>
                        <a:pt x="36" y="33"/>
                      </a:lnTo>
                      <a:lnTo>
                        <a:pt x="36" y="29"/>
                      </a:lnTo>
                      <a:lnTo>
                        <a:pt x="35" y="25"/>
                      </a:lnTo>
                      <a:lnTo>
                        <a:pt x="34" y="19"/>
                      </a:lnTo>
                      <a:lnTo>
                        <a:pt x="31" y="14"/>
                      </a:lnTo>
                      <a:lnTo>
                        <a:pt x="30" y="8"/>
                      </a:lnTo>
                      <a:lnTo>
                        <a:pt x="30" y="2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3" y="1"/>
                      </a:lnTo>
                      <a:lnTo>
                        <a:pt x="23" y="2"/>
                      </a:lnTo>
                      <a:lnTo>
                        <a:pt x="23" y="8"/>
                      </a:lnTo>
                      <a:lnTo>
                        <a:pt x="24" y="14"/>
                      </a:lnTo>
                      <a:lnTo>
                        <a:pt x="27" y="20"/>
                      </a:lnTo>
                      <a:lnTo>
                        <a:pt x="28" y="27"/>
                      </a:lnTo>
                      <a:lnTo>
                        <a:pt x="30" y="29"/>
                      </a:lnTo>
                      <a:lnTo>
                        <a:pt x="30" y="33"/>
                      </a:lnTo>
                      <a:lnTo>
                        <a:pt x="30" y="35"/>
                      </a:lnTo>
                      <a:lnTo>
                        <a:pt x="28" y="38"/>
                      </a:lnTo>
                      <a:lnTo>
                        <a:pt x="28" y="39"/>
                      </a:lnTo>
                      <a:lnTo>
                        <a:pt x="27" y="40"/>
                      </a:lnTo>
                      <a:lnTo>
                        <a:pt x="26" y="42"/>
                      </a:lnTo>
                      <a:lnTo>
                        <a:pt x="24" y="44"/>
                      </a:lnTo>
                      <a:lnTo>
                        <a:pt x="23" y="46"/>
                      </a:lnTo>
                      <a:lnTo>
                        <a:pt x="22" y="49"/>
                      </a:lnTo>
                      <a:lnTo>
                        <a:pt x="20" y="51"/>
                      </a:lnTo>
                      <a:lnTo>
                        <a:pt x="19" y="55"/>
                      </a:lnTo>
                      <a:lnTo>
                        <a:pt x="18" y="58"/>
                      </a:lnTo>
                      <a:lnTo>
                        <a:pt x="18" y="62"/>
                      </a:lnTo>
                      <a:lnTo>
                        <a:pt x="18" y="67"/>
                      </a:lnTo>
                      <a:lnTo>
                        <a:pt x="19" y="71"/>
                      </a:lnTo>
                      <a:lnTo>
                        <a:pt x="19" y="76"/>
                      </a:lnTo>
                      <a:lnTo>
                        <a:pt x="19" y="81"/>
                      </a:lnTo>
                      <a:lnTo>
                        <a:pt x="18" y="85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5" y="94"/>
                      </a:lnTo>
                      <a:lnTo>
                        <a:pt x="15" y="95"/>
                      </a:lnTo>
                      <a:lnTo>
                        <a:pt x="13" y="98"/>
                      </a:lnTo>
                      <a:lnTo>
                        <a:pt x="12" y="99"/>
                      </a:lnTo>
                      <a:lnTo>
                        <a:pt x="12" y="100"/>
                      </a:lnTo>
                      <a:lnTo>
                        <a:pt x="11" y="100"/>
                      </a:lnTo>
                      <a:lnTo>
                        <a:pt x="9" y="106"/>
                      </a:lnTo>
                      <a:lnTo>
                        <a:pt x="8" y="112"/>
                      </a:lnTo>
                      <a:lnTo>
                        <a:pt x="8" y="117"/>
                      </a:lnTo>
                      <a:lnTo>
                        <a:pt x="9" y="123"/>
                      </a:lnTo>
                      <a:lnTo>
                        <a:pt x="9" y="127"/>
                      </a:lnTo>
                      <a:lnTo>
                        <a:pt x="9" y="130"/>
                      </a:lnTo>
                      <a:lnTo>
                        <a:pt x="9" y="133"/>
                      </a:lnTo>
                      <a:lnTo>
                        <a:pt x="9" y="137"/>
                      </a:lnTo>
                      <a:lnTo>
                        <a:pt x="9" y="138"/>
                      </a:lnTo>
                      <a:lnTo>
                        <a:pt x="8" y="139"/>
                      </a:lnTo>
                      <a:lnTo>
                        <a:pt x="9" y="138"/>
                      </a:lnTo>
                      <a:lnTo>
                        <a:pt x="8" y="139"/>
                      </a:lnTo>
                      <a:lnTo>
                        <a:pt x="5" y="141"/>
                      </a:lnTo>
                      <a:lnTo>
                        <a:pt x="4" y="143"/>
                      </a:lnTo>
                      <a:lnTo>
                        <a:pt x="1" y="147"/>
                      </a:lnTo>
                      <a:lnTo>
                        <a:pt x="0" y="152"/>
                      </a:lnTo>
                      <a:lnTo>
                        <a:pt x="1" y="155"/>
                      </a:lnTo>
                      <a:lnTo>
                        <a:pt x="3" y="159"/>
                      </a:lnTo>
                      <a:lnTo>
                        <a:pt x="4" y="163"/>
                      </a:lnTo>
                      <a:lnTo>
                        <a:pt x="5" y="165"/>
                      </a:lnTo>
                      <a:lnTo>
                        <a:pt x="5" y="166"/>
                      </a:lnTo>
                      <a:lnTo>
                        <a:pt x="7" y="166"/>
                      </a:lnTo>
                      <a:lnTo>
                        <a:pt x="8" y="166"/>
                      </a:lnTo>
                      <a:lnTo>
                        <a:pt x="9" y="166"/>
                      </a:lnTo>
                      <a:lnTo>
                        <a:pt x="11" y="166"/>
                      </a:lnTo>
                      <a:lnTo>
                        <a:pt x="11" y="165"/>
                      </a:lnTo>
                      <a:lnTo>
                        <a:pt x="11" y="164"/>
                      </a:lnTo>
                      <a:lnTo>
                        <a:pt x="11" y="163"/>
                      </a:lnTo>
                      <a:close/>
                    </a:path>
                  </a:pathLst>
                </a:custGeom>
                <a:solidFill>
                  <a:srgbClr val="FF21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64" name="Freeform 86"/>
                <p:cNvSpPr>
                  <a:spLocks/>
                </p:cNvSpPr>
                <p:nvPr/>
              </p:nvSpPr>
              <p:spPr bwMode="auto">
                <a:xfrm>
                  <a:off x="4718" y="1586"/>
                  <a:ext cx="167" cy="60"/>
                </a:xfrm>
                <a:custGeom>
                  <a:avLst/>
                  <a:gdLst>
                    <a:gd name="T0" fmla="*/ 0 w 167"/>
                    <a:gd name="T1" fmla="*/ 45 h 60"/>
                    <a:gd name="T2" fmla="*/ 12 w 167"/>
                    <a:gd name="T3" fmla="*/ 41 h 60"/>
                    <a:gd name="T4" fmla="*/ 23 w 167"/>
                    <a:gd name="T5" fmla="*/ 36 h 60"/>
                    <a:gd name="T6" fmla="*/ 34 w 167"/>
                    <a:gd name="T7" fmla="*/ 32 h 60"/>
                    <a:gd name="T8" fmla="*/ 44 w 167"/>
                    <a:gd name="T9" fmla="*/ 25 h 60"/>
                    <a:gd name="T10" fmla="*/ 55 w 167"/>
                    <a:gd name="T11" fmla="*/ 19 h 60"/>
                    <a:gd name="T12" fmla="*/ 66 w 167"/>
                    <a:gd name="T13" fmla="*/ 13 h 60"/>
                    <a:gd name="T14" fmla="*/ 78 w 167"/>
                    <a:gd name="T15" fmla="*/ 7 h 60"/>
                    <a:gd name="T16" fmla="*/ 89 w 167"/>
                    <a:gd name="T17" fmla="*/ 2 h 60"/>
                    <a:gd name="T18" fmla="*/ 97 w 167"/>
                    <a:gd name="T19" fmla="*/ 0 h 60"/>
                    <a:gd name="T20" fmla="*/ 104 w 167"/>
                    <a:gd name="T21" fmla="*/ 0 h 60"/>
                    <a:gd name="T22" fmla="*/ 110 w 167"/>
                    <a:gd name="T23" fmla="*/ 0 h 60"/>
                    <a:gd name="T24" fmla="*/ 117 w 167"/>
                    <a:gd name="T25" fmla="*/ 1 h 60"/>
                    <a:gd name="T26" fmla="*/ 122 w 167"/>
                    <a:gd name="T27" fmla="*/ 3 h 60"/>
                    <a:gd name="T28" fmla="*/ 128 w 167"/>
                    <a:gd name="T29" fmla="*/ 6 h 60"/>
                    <a:gd name="T30" fmla="*/ 132 w 167"/>
                    <a:gd name="T31" fmla="*/ 9 h 60"/>
                    <a:gd name="T32" fmla="*/ 135 w 167"/>
                    <a:gd name="T33" fmla="*/ 13 h 60"/>
                    <a:gd name="T34" fmla="*/ 145 w 167"/>
                    <a:gd name="T35" fmla="*/ 25 h 60"/>
                    <a:gd name="T36" fmla="*/ 157 w 167"/>
                    <a:gd name="T37" fmla="*/ 35 h 60"/>
                    <a:gd name="T38" fmla="*/ 166 w 167"/>
                    <a:gd name="T39" fmla="*/ 46 h 60"/>
                    <a:gd name="T40" fmla="*/ 167 w 167"/>
                    <a:gd name="T41" fmla="*/ 60 h 60"/>
                    <a:gd name="T42" fmla="*/ 161 w 167"/>
                    <a:gd name="T43" fmla="*/ 57 h 60"/>
                    <a:gd name="T44" fmla="*/ 155 w 167"/>
                    <a:gd name="T45" fmla="*/ 55 h 60"/>
                    <a:gd name="T46" fmla="*/ 148 w 167"/>
                    <a:gd name="T47" fmla="*/ 51 h 60"/>
                    <a:gd name="T48" fmla="*/ 140 w 167"/>
                    <a:gd name="T49" fmla="*/ 47 h 60"/>
                    <a:gd name="T50" fmla="*/ 132 w 167"/>
                    <a:gd name="T51" fmla="*/ 45 h 60"/>
                    <a:gd name="T52" fmla="*/ 125 w 167"/>
                    <a:gd name="T53" fmla="*/ 41 h 60"/>
                    <a:gd name="T54" fmla="*/ 118 w 167"/>
                    <a:gd name="T55" fmla="*/ 40 h 60"/>
                    <a:gd name="T56" fmla="*/ 116 w 167"/>
                    <a:gd name="T57" fmla="*/ 39 h 60"/>
                    <a:gd name="T58" fmla="*/ 104 w 167"/>
                    <a:gd name="T59" fmla="*/ 39 h 60"/>
                    <a:gd name="T60" fmla="*/ 90 w 167"/>
                    <a:gd name="T61" fmla="*/ 41 h 60"/>
                    <a:gd name="T62" fmla="*/ 78 w 167"/>
                    <a:gd name="T63" fmla="*/ 44 h 60"/>
                    <a:gd name="T64" fmla="*/ 65 w 167"/>
                    <a:gd name="T65" fmla="*/ 47 h 60"/>
                    <a:gd name="T66" fmla="*/ 51 w 167"/>
                    <a:gd name="T67" fmla="*/ 51 h 60"/>
                    <a:gd name="T68" fmla="*/ 39 w 167"/>
                    <a:gd name="T69" fmla="*/ 55 h 60"/>
                    <a:gd name="T70" fmla="*/ 26 w 167"/>
                    <a:gd name="T71" fmla="*/ 57 h 60"/>
                    <a:gd name="T72" fmla="*/ 13 w 167"/>
                    <a:gd name="T73" fmla="*/ 60 h 60"/>
                    <a:gd name="T74" fmla="*/ 9 w 167"/>
                    <a:gd name="T75" fmla="*/ 59 h 60"/>
                    <a:gd name="T76" fmla="*/ 7 w 167"/>
                    <a:gd name="T77" fmla="*/ 54 h 60"/>
                    <a:gd name="T78" fmla="*/ 4 w 167"/>
                    <a:gd name="T79" fmla="*/ 50 h 60"/>
                    <a:gd name="T80" fmla="*/ 0 w 167"/>
                    <a:gd name="T81" fmla="*/ 45 h 6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67"/>
                    <a:gd name="T124" fmla="*/ 0 h 60"/>
                    <a:gd name="T125" fmla="*/ 167 w 167"/>
                    <a:gd name="T126" fmla="*/ 60 h 6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67" h="60">
                      <a:moveTo>
                        <a:pt x="0" y="45"/>
                      </a:moveTo>
                      <a:lnTo>
                        <a:pt x="12" y="41"/>
                      </a:lnTo>
                      <a:lnTo>
                        <a:pt x="23" y="36"/>
                      </a:lnTo>
                      <a:lnTo>
                        <a:pt x="34" y="32"/>
                      </a:lnTo>
                      <a:lnTo>
                        <a:pt x="44" y="25"/>
                      </a:lnTo>
                      <a:lnTo>
                        <a:pt x="55" y="19"/>
                      </a:lnTo>
                      <a:lnTo>
                        <a:pt x="66" y="13"/>
                      </a:lnTo>
                      <a:lnTo>
                        <a:pt x="78" y="7"/>
                      </a:lnTo>
                      <a:lnTo>
                        <a:pt x="89" y="2"/>
                      </a:lnTo>
                      <a:lnTo>
                        <a:pt x="97" y="0"/>
                      </a:lnTo>
                      <a:lnTo>
                        <a:pt x="104" y="0"/>
                      </a:lnTo>
                      <a:lnTo>
                        <a:pt x="110" y="0"/>
                      </a:lnTo>
                      <a:lnTo>
                        <a:pt x="117" y="1"/>
                      </a:lnTo>
                      <a:lnTo>
                        <a:pt x="122" y="3"/>
                      </a:lnTo>
                      <a:lnTo>
                        <a:pt x="128" y="6"/>
                      </a:lnTo>
                      <a:lnTo>
                        <a:pt x="132" y="9"/>
                      </a:lnTo>
                      <a:lnTo>
                        <a:pt x="135" y="13"/>
                      </a:lnTo>
                      <a:lnTo>
                        <a:pt x="145" y="25"/>
                      </a:lnTo>
                      <a:lnTo>
                        <a:pt x="157" y="35"/>
                      </a:lnTo>
                      <a:lnTo>
                        <a:pt x="166" y="46"/>
                      </a:lnTo>
                      <a:lnTo>
                        <a:pt x="167" y="60"/>
                      </a:lnTo>
                      <a:lnTo>
                        <a:pt x="161" y="57"/>
                      </a:lnTo>
                      <a:lnTo>
                        <a:pt x="155" y="55"/>
                      </a:lnTo>
                      <a:lnTo>
                        <a:pt x="148" y="51"/>
                      </a:lnTo>
                      <a:lnTo>
                        <a:pt x="140" y="47"/>
                      </a:lnTo>
                      <a:lnTo>
                        <a:pt x="132" y="45"/>
                      </a:lnTo>
                      <a:lnTo>
                        <a:pt x="125" y="41"/>
                      </a:lnTo>
                      <a:lnTo>
                        <a:pt x="118" y="40"/>
                      </a:lnTo>
                      <a:lnTo>
                        <a:pt x="116" y="39"/>
                      </a:lnTo>
                      <a:lnTo>
                        <a:pt x="104" y="39"/>
                      </a:lnTo>
                      <a:lnTo>
                        <a:pt x="90" y="41"/>
                      </a:lnTo>
                      <a:lnTo>
                        <a:pt x="78" y="44"/>
                      </a:lnTo>
                      <a:lnTo>
                        <a:pt x="65" y="47"/>
                      </a:lnTo>
                      <a:lnTo>
                        <a:pt x="51" y="51"/>
                      </a:lnTo>
                      <a:lnTo>
                        <a:pt x="39" y="55"/>
                      </a:lnTo>
                      <a:lnTo>
                        <a:pt x="26" y="57"/>
                      </a:lnTo>
                      <a:lnTo>
                        <a:pt x="13" y="60"/>
                      </a:lnTo>
                      <a:lnTo>
                        <a:pt x="9" y="59"/>
                      </a:lnTo>
                      <a:lnTo>
                        <a:pt x="7" y="54"/>
                      </a:lnTo>
                      <a:lnTo>
                        <a:pt x="4" y="5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E2BF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65" name="Freeform 87"/>
                <p:cNvSpPr>
                  <a:spLocks/>
                </p:cNvSpPr>
                <p:nvPr/>
              </p:nvSpPr>
              <p:spPr bwMode="auto">
                <a:xfrm>
                  <a:off x="4799" y="1290"/>
                  <a:ext cx="161" cy="70"/>
                </a:xfrm>
                <a:custGeom>
                  <a:avLst/>
                  <a:gdLst>
                    <a:gd name="T0" fmla="*/ 0 w 161"/>
                    <a:gd name="T1" fmla="*/ 28 h 70"/>
                    <a:gd name="T2" fmla="*/ 12 w 161"/>
                    <a:gd name="T3" fmla="*/ 27 h 70"/>
                    <a:gd name="T4" fmla="*/ 24 w 161"/>
                    <a:gd name="T5" fmla="*/ 24 h 70"/>
                    <a:gd name="T6" fmla="*/ 35 w 161"/>
                    <a:gd name="T7" fmla="*/ 21 h 70"/>
                    <a:gd name="T8" fmla="*/ 47 w 161"/>
                    <a:gd name="T9" fmla="*/ 16 h 70"/>
                    <a:gd name="T10" fmla="*/ 59 w 161"/>
                    <a:gd name="T11" fmla="*/ 12 h 70"/>
                    <a:gd name="T12" fmla="*/ 71 w 161"/>
                    <a:gd name="T13" fmla="*/ 7 h 70"/>
                    <a:gd name="T14" fmla="*/ 83 w 161"/>
                    <a:gd name="T15" fmla="*/ 3 h 70"/>
                    <a:gd name="T16" fmla="*/ 95 w 161"/>
                    <a:gd name="T17" fmla="*/ 0 h 70"/>
                    <a:gd name="T18" fmla="*/ 103 w 161"/>
                    <a:gd name="T19" fmla="*/ 0 h 70"/>
                    <a:gd name="T20" fmla="*/ 110 w 161"/>
                    <a:gd name="T21" fmla="*/ 0 h 70"/>
                    <a:gd name="T22" fmla="*/ 117 w 161"/>
                    <a:gd name="T23" fmla="*/ 2 h 70"/>
                    <a:gd name="T24" fmla="*/ 122 w 161"/>
                    <a:gd name="T25" fmla="*/ 5 h 70"/>
                    <a:gd name="T26" fmla="*/ 128 w 161"/>
                    <a:gd name="T27" fmla="*/ 7 h 70"/>
                    <a:gd name="T28" fmla="*/ 132 w 161"/>
                    <a:gd name="T29" fmla="*/ 11 h 70"/>
                    <a:gd name="T30" fmla="*/ 134 w 161"/>
                    <a:gd name="T31" fmla="*/ 15 h 70"/>
                    <a:gd name="T32" fmla="*/ 137 w 161"/>
                    <a:gd name="T33" fmla="*/ 18 h 70"/>
                    <a:gd name="T34" fmla="*/ 145 w 161"/>
                    <a:gd name="T35" fmla="*/ 32 h 70"/>
                    <a:gd name="T36" fmla="*/ 156 w 161"/>
                    <a:gd name="T37" fmla="*/ 44 h 70"/>
                    <a:gd name="T38" fmla="*/ 161 w 161"/>
                    <a:gd name="T39" fmla="*/ 56 h 70"/>
                    <a:gd name="T40" fmla="*/ 161 w 161"/>
                    <a:gd name="T41" fmla="*/ 70 h 70"/>
                    <a:gd name="T42" fmla="*/ 156 w 161"/>
                    <a:gd name="T43" fmla="*/ 67 h 70"/>
                    <a:gd name="T44" fmla="*/ 150 w 161"/>
                    <a:gd name="T45" fmla="*/ 64 h 70"/>
                    <a:gd name="T46" fmla="*/ 142 w 161"/>
                    <a:gd name="T47" fmla="*/ 59 h 70"/>
                    <a:gd name="T48" fmla="*/ 136 w 161"/>
                    <a:gd name="T49" fmla="*/ 54 h 70"/>
                    <a:gd name="T50" fmla="*/ 129 w 161"/>
                    <a:gd name="T51" fmla="*/ 49 h 70"/>
                    <a:gd name="T52" fmla="*/ 122 w 161"/>
                    <a:gd name="T53" fmla="*/ 45 h 70"/>
                    <a:gd name="T54" fmla="*/ 117 w 161"/>
                    <a:gd name="T55" fmla="*/ 43 h 70"/>
                    <a:gd name="T56" fmla="*/ 114 w 161"/>
                    <a:gd name="T57" fmla="*/ 42 h 70"/>
                    <a:gd name="T58" fmla="*/ 102 w 161"/>
                    <a:gd name="T59" fmla="*/ 39 h 70"/>
                    <a:gd name="T60" fmla="*/ 89 w 161"/>
                    <a:gd name="T61" fmla="*/ 39 h 70"/>
                    <a:gd name="T62" fmla="*/ 75 w 161"/>
                    <a:gd name="T63" fmla="*/ 40 h 70"/>
                    <a:gd name="T64" fmla="*/ 62 w 161"/>
                    <a:gd name="T65" fmla="*/ 40 h 70"/>
                    <a:gd name="T66" fmla="*/ 48 w 161"/>
                    <a:gd name="T67" fmla="*/ 43 h 70"/>
                    <a:gd name="T68" fmla="*/ 35 w 161"/>
                    <a:gd name="T69" fmla="*/ 44 h 70"/>
                    <a:gd name="T70" fmla="*/ 21 w 161"/>
                    <a:gd name="T71" fmla="*/ 44 h 70"/>
                    <a:gd name="T72" fmla="*/ 9 w 161"/>
                    <a:gd name="T73" fmla="*/ 44 h 70"/>
                    <a:gd name="T74" fmla="*/ 6 w 161"/>
                    <a:gd name="T75" fmla="*/ 43 h 70"/>
                    <a:gd name="T76" fmla="*/ 4 w 161"/>
                    <a:gd name="T77" fmla="*/ 38 h 70"/>
                    <a:gd name="T78" fmla="*/ 2 w 161"/>
                    <a:gd name="T79" fmla="*/ 33 h 70"/>
                    <a:gd name="T80" fmla="*/ 0 w 161"/>
                    <a:gd name="T81" fmla="*/ 28 h 7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61"/>
                    <a:gd name="T124" fmla="*/ 0 h 70"/>
                    <a:gd name="T125" fmla="*/ 161 w 161"/>
                    <a:gd name="T126" fmla="*/ 70 h 7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61" h="70">
                      <a:moveTo>
                        <a:pt x="0" y="28"/>
                      </a:moveTo>
                      <a:lnTo>
                        <a:pt x="12" y="27"/>
                      </a:lnTo>
                      <a:lnTo>
                        <a:pt x="24" y="24"/>
                      </a:lnTo>
                      <a:lnTo>
                        <a:pt x="35" y="21"/>
                      </a:lnTo>
                      <a:lnTo>
                        <a:pt x="47" y="16"/>
                      </a:lnTo>
                      <a:lnTo>
                        <a:pt x="59" y="12"/>
                      </a:lnTo>
                      <a:lnTo>
                        <a:pt x="71" y="7"/>
                      </a:lnTo>
                      <a:lnTo>
                        <a:pt x="83" y="3"/>
                      </a:lnTo>
                      <a:lnTo>
                        <a:pt x="95" y="0"/>
                      </a:lnTo>
                      <a:lnTo>
                        <a:pt x="103" y="0"/>
                      </a:lnTo>
                      <a:lnTo>
                        <a:pt x="110" y="0"/>
                      </a:lnTo>
                      <a:lnTo>
                        <a:pt x="117" y="2"/>
                      </a:lnTo>
                      <a:lnTo>
                        <a:pt x="122" y="5"/>
                      </a:lnTo>
                      <a:lnTo>
                        <a:pt x="128" y="7"/>
                      </a:lnTo>
                      <a:lnTo>
                        <a:pt x="132" y="11"/>
                      </a:lnTo>
                      <a:lnTo>
                        <a:pt x="134" y="15"/>
                      </a:lnTo>
                      <a:lnTo>
                        <a:pt x="137" y="18"/>
                      </a:lnTo>
                      <a:lnTo>
                        <a:pt x="145" y="32"/>
                      </a:lnTo>
                      <a:lnTo>
                        <a:pt x="156" y="44"/>
                      </a:lnTo>
                      <a:lnTo>
                        <a:pt x="161" y="56"/>
                      </a:lnTo>
                      <a:lnTo>
                        <a:pt x="161" y="70"/>
                      </a:lnTo>
                      <a:lnTo>
                        <a:pt x="156" y="67"/>
                      </a:lnTo>
                      <a:lnTo>
                        <a:pt x="150" y="64"/>
                      </a:lnTo>
                      <a:lnTo>
                        <a:pt x="142" y="59"/>
                      </a:lnTo>
                      <a:lnTo>
                        <a:pt x="136" y="54"/>
                      </a:lnTo>
                      <a:lnTo>
                        <a:pt x="129" y="49"/>
                      </a:lnTo>
                      <a:lnTo>
                        <a:pt x="122" y="45"/>
                      </a:lnTo>
                      <a:lnTo>
                        <a:pt x="117" y="43"/>
                      </a:lnTo>
                      <a:lnTo>
                        <a:pt x="114" y="42"/>
                      </a:lnTo>
                      <a:lnTo>
                        <a:pt x="102" y="39"/>
                      </a:lnTo>
                      <a:lnTo>
                        <a:pt x="89" y="39"/>
                      </a:lnTo>
                      <a:lnTo>
                        <a:pt x="75" y="40"/>
                      </a:lnTo>
                      <a:lnTo>
                        <a:pt x="62" y="40"/>
                      </a:lnTo>
                      <a:lnTo>
                        <a:pt x="48" y="43"/>
                      </a:lnTo>
                      <a:lnTo>
                        <a:pt x="35" y="44"/>
                      </a:lnTo>
                      <a:lnTo>
                        <a:pt x="21" y="44"/>
                      </a:lnTo>
                      <a:lnTo>
                        <a:pt x="9" y="44"/>
                      </a:lnTo>
                      <a:lnTo>
                        <a:pt x="6" y="43"/>
                      </a:lnTo>
                      <a:lnTo>
                        <a:pt x="4" y="38"/>
                      </a:lnTo>
                      <a:lnTo>
                        <a:pt x="2" y="3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E2BF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66" name="Freeform 88"/>
                <p:cNvSpPr>
                  <a:spLocks/>
                </p:cNvSpPr>
                <p:nvPr/>
              </p:nvSpPr>
              <p:spPr bwMode="auto">
                <a:xfrm>
                  <a:off x="3588" y="1347"/>
                  <a:ext cx="361" cy="185"/>
                </a:xfrm>
                <a:custGeom>
                  <a:avLst/>
                  <a:gdLst>
                    <a:gd name="T0" fmla="*/ 255 w 361"/>
                    <a:gd name="T1" fmla="*/ 166 h 185"/>
                    <a:gd name="T2" fmla="*/ 233 w 361"/>
                    <a:gd name="T3" fmla="*/ 159 h 185"/>
                    <a:gd name="T4" fmla="*/ 213 w 361"/>
                    <a:gd name="T5" fmla="*/ 147 h 185"/>
                    <a:gd name="T6" fmla="*/ 198 w 361"/>
                    <a:gd name="T7" fmla="*/ 129 h 185"/>
                    <a:gd name="T8" fmla="*/ 189 w 361"/>
                    <a:gd name="T9" fmla="*/ 104 h 185"/>
                    <a:gd name="T10" fmla="*/ 181 w 361"/>
                    <a:gd name="T11" fmla="*/ 86 h 185"/>
                    <a:gd name="T12" fmla="*/ 169 w 361"/>
                    <a:gd name="T13" fmla="*/ 77 h 185"/>
                    <a:gd name="T14" fmla="*/ 147 w 361"/>
                    <a:gd name="T15" fmla="*/ 69 h 185"/>
                    <a:gd name="T16" fmla="*/ 122 w 361"/>
                    <a:gd name="T17" fmla="*/ 57 h 185"/>
                    <a:gd name="T18" fmla="*/ 104 w 361"/>
                    <a:gd name="T19" fmla="*/ 46 h 185"/>
                    <a:gd name="T20" fmla="*/ 87 w 361"/>
                    <a:gd name="T21" fmla="*/ 41 h 185"/>
                    <a:gd name="T22" fmla="*/ 68 w 361"/>
                    <a:gd name="T23" fmla="*/ 42 h 185"/>
                    <a:gd name="T24" fmla="*/ 47 w 361"/>
                    <a:gd name="T25" fmla="*/ 53 h 185"/>
                    <a:gd name="T26" fmla="*/ 42 w 361"/>
                    <a:gd name="T27" fmla="*/ 63 h 185"/>
                    <a:gd name="T28" fmla="*/ 21 w 361"/>
                    <a:gd name="T29" fmla="*/ 54 h 185"/>
                    <a:gd name="T30" fmla="*/ 0 w 361"/>
                    <a:gd name="T31" fmla="*/ 36 h 185"/>
                    <a:gd name="T32" fmla="*/ 8 w 361"/>
                    <a:gd name="T33" fmla="*/ 12 h 185"/>
                    <a:gd name="T34" fmla="*/ 25 w 361"/>
                    <a:gd name="T35" fmla="*/ 0 h 185"/>
                    <a:gd name="T36" fmla="*/ 49 w 361"/>
                    <a:gd name="T37" fmla="*/ 10 h 185"/>
                    <a:gd name="T38" fmla="*/ 73 w 361"/>
                    <a:gd name="T39" fmla="*/ 14 h 185"/>
                    <a:gd name="T40" fmla="*/ 99 w 361"/>
                    <a:gd name="T41" fmla="*/ 15 h 185"/>
                    <a:gd name="T42" fmla="*/ 120 w 361"/>
                    <a:gd name="T43" fmla="*/ 15 h 185"/>
                    <a:gd name="T44" fmla="*/ 136 w 361"/>
                    <a:gd name="T45" fmla="*/ 18 h 185"/>
                    <a:gd name="T46" fmla="*/ 150 w 361"/>
                    <a:gd name="T47" fmla="*/ 21 h 185"/>
                    <a:gd name="T48" fmla="*/ 163 w 361"/>
                    <a:gd name="T49" fmla="*/ 26 h 185"/>
                    <a:gd name="T50" fmla="*/ 178 w 361"/>
                    <a:gd name="T51" fmla="*/ 32 h 185"/>
                    <a:gd name="T52" fmla="*/ 190 w 361"/>
                    <a:gd name="T53" fmla="*/ 39 h 185"/>
                    <a:gd name="T54" fmla="*/ 208 w 361"/>
                    <a:gd name="T55" fmla="*/ 46 h 185"/>
                    <a:gd name="T56" fmla="*/ 241 w 361"/>
                    <a:gd name="T57" fmla="*/ 88 h 185"/>
                    <a:gd name="T58" fmla="*/ 294 w 361"/>
                    <a:gd name="T59" fmla="*/ 133 h 185"/>
                    <a:gd name="T60" fmla="*/ 333 w 361"/>
                    <a:gd name="T61" fmla="*/ 154 h 185"/>
                    <a:gd name="T62" fmla="*/ 350 w 361"/>
                    <a:gd name="T63" fmla="*/ 163 h 185"/>
                    <a:gd name="T64" fmla="*/ 348 w 361"/>
                    <a:gd name="T65" fmla="*/ 170 h 185"/>
                    <a:gd name="T66" fmla="*/ 358 w 361"/>
                    <a:gd name="T67" fmla="*/ 180 h 185"/>
                    <a:gd name="T68" fmla="*/ 356 w 361"/>
                    <a:gd name="T69" fmla="*/ 185 h 185"/>
                    <a:gd name="T70" fmla="*/ 333 w 361"/>
                    <a:gd name="T71" fmla="*/ 181 h 185"/>
                    <a:gd name="T72" fmla="*/ 302 w 361"/>
                    <a:gd name="T73" fmla="*/ 175 h 185"/>
                    <a:gd name="T74" fmla="*/ 274 w 361"/>
                    <a:gd name="T75" fmla="*/ 170 h 18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61"/>
                    <a:gd name="T115" fmla="*/ 0 h 185"/>
                    <a:gd name="T116" fmla="*/ 361 w 361"/>
                    <a:gd name="T117" fmla="*/ 185 h 18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61" h="185">
                      <a:moveTo>
                        <a:pt x="266" y="170"/>
                      </a:moveTo>
                      <a:lnTo>
                        <a:pt x="255" y="166"/>
                      </a:lnTo>
                      <a:lnTo>
                        <a:pt x="244" y="163"/>
                      </a:lnTo>
                      <a:lnTo>
                        <a:pt x="233" y="159"/>
                      </a:lnTo>
                      <a:lnTo>
                        <a:pt x="222" y="153"/>
                      </a:lnTo>
                      <a:lnTo>
                        <a:pt x="213" y="147"/>
                      </a:lnTo>
                      <a:lnTo>
                        <a:pt x="205" y="139"/>
                      </a:lnTo>
                      <a:lnTo>
                        <a:pt x="198" y="129"/>
                      </a:lnTo>
                      <a:lnTo>
                        <a:pt x="194" y="120"/>
                      </a:lnTo>
                      <a:lnTo>
                        <a:pt x="189" y="104"/>
                      </a:lnTo>
                      <a:lnTo>
                        <a:pt x="185" y="94"/>
                      </a:lnTo>
                      <a:lnTo>
                        <a:pt x="181" y="86"/>
                      </a:lnTo>
                      <a:lnTo>
                        <a:pt x="175" y="80"/>
                      </a:lnTo>
                      <a:lnTo>
                        <a:pt x="169" y="77"/>
                      </a:lnTo>
                      <a:lnTo>
                        <a:pt x="159" y="73"/>
                      </a:lnTo>
                      <a:lnTo>
                        <a:pt x="147" y="69"/>
                      </a:lnTo>
                      <a:lnTo>
                        <a:pt x="132" y="63"/>
                      </a:lnTo>
                      <a:lnTo>
                        <a:pt x="122" y="57"/>
                      </a:lnTo>
                      <a:lnTo>
                        <a:pt x="112" y="51"/>
                      </a:lnTo>
                      <a:lnTo>
                        <a:pt x="104" y="46"/>
                      </a:lnTo>
                      <a:lnTo>
                        <a:pt x="95" y="42"/>
                      </a:lnTo>
                      <a:lnTo>
                        <a:pt x="87" y="41"/>
                      </a:lnTo>
                      <a:lnTo>
                        <a:pt x="77" y="40"/>
                      </a:lnTo>
                      <a:lnTo>
                        <a:pt x="68" y="42"/>
                      </a:lnTo>
                      <a:lnTo>
                        <a:pt x="57" y="46"/>
                      </a:lnTo>
                      <a:lnTo>
                        <a:pt x="47" y="53"/>
                      </a:lnTo>
                      <a:lnTo>
                        <a:pt x="45" y="59"/>
                      </a:lnTo>
                      <a:lnTo>
                        <a:pt x="42" y="63"/>
                      </a:lnTo>
                      <a:lnTo>
                        <a:pt x="31" y="66"/>
                      </a:lnTo>
                      <a:lnTo>
                        <a:pt x="21" y="54"/>
                      </a:lnTo>
                      <a:lnTo>
                        <a:pt x="8" y="45"/>
                      </a:lnTo>
                      <a:lnTo>
                        <a:pt x="0" y="36"/>
                      </a:lnTo>
                      <a:lnTo>
                        <a:pt x="0" y="25"/>
                      </a:lnTo>
                      <a:lnTo>
                        <a:pt x="8" y="12"/>
                      </a:lnTo>
                      <a:lnTo>
                        <a:pt x="15" y="3"/>
                      </a:lnTo>
                      <a:lnTo>
                        <a:pt x="25" y="0"/>
                      </a:lnTo>
                      <a:lnTo>
                        <a:pt x="38" y="7"/>
                      </a:lnTo>
                      <a:lnTo>
                        <a:pt x="49" y="10"/>
                      </a:lnTo>
                      <a:lnTo>
                        <a:pt x="61" y="13"/>
                      </a:lnTo>
                      <a:lnTo>
                        <a:pt x="73" y="14"/>
                      </a:lnTo>
                      <a:lnTo>
                        <a:pt x="87" y="15"/>
                      </a:lnTo>
                      <a:lnTo>
                        <a:pt x="99" y="15"/>
                      </a:lnTo>
                      <a:lnTo>
                        <a:pt x="109" y="15"/>
                      </a:lnTo>
                      <a:lnTo>
                        <a:pt x="120" y="15"/>
                      </a:lnTo>
                      <a:lnTo>
                        <a:pt x="130" y="16"/>
                      </a:lnTo>
                      <a:lnTo>
                        <a:pt x="136" y="18"/>
                      </a:lnTo>
                      <a:lnTo>
                        <a:pt x="143" y="20"/>
                      </a:lnTo>
                      <a:lnTo>
                        <a:pt x="150" y="21"/>
                      </a:lnTo>
                      <a:lnTo>
                        <a:pt x="157" y="24"/>
                      </a:lnTo>
                      <a:lnTo>
                        <a:pt x="163" y="26"/>
                      </a:lnTo>
                      <a:lnTo>
                        <a:pt x="171" y="30"/>
                      </a:lnTo>
                      <a:lnTo>
                        <a:pt x="178" y="32"/>
                      </a:lnTo>
                      <a:lnTo>
                        <a:pt x="185" y="35"/>
                      </a:lnTo>
                      <a:lnTo>
                        <a:pt x="190" y="39"/>
                      </a:lnTo>
                      <a:lnTo>
                        <a:pt x="200" y="42"/>
                      </a:lnTo>
                      <a:lnTo>
                        <a:pt x="208" y="46"/>
                      </a:lnTo>
                      <a:lnTo>
                        <a:pt x="213" y="52"/>
                      </a:lnTo>
                      <a:lnTo>
                        <a:pt x="241" y="88"/>
                      </a:lnTo>
                      <a:lnTo>
                        <a:pt x="268" y="115"/>
                      </a:lnTo>
                      <a:lnTo>
                        <a:pt x="294" y="133"/>
                      </a:lnTo>
                      <a:lnTo>
                        <a:pt x="315" y="145"/>
                      </a:lnTo>
                      <a:lnTo>
                        <a:pt x="333" y="154"/>
                      </a:lnTo>
                      <a:lnTo>
                        <a:pt x="345" y="159"/>
                      </a:lnTo>
                      <a:lnTo>
                        <a:pt x="350" y="163"/>
                      </a:lnTo>
                      <a:lnTo>
                        <a:pt x="348" y="167"/>
                      </a:lnTo>
                      <a:lnTo>
                        <a:pt x="348" y="170"/>
                      </a:lnTo>
                      <a:lnTo>
                        <a:pt x="353" y="175"/>
                      </a:lnTo>
                      <a:lnTo>
                        <a:pt x="358" y="180"/>
                      </a:lnTo>
                      <a:lnTo>
                        <a:pt x="361" y="183"/>
                      </a:lnTo>
                      <a:lnTo>
                        <a:pt x="356" y="185"/>
                      </a:lnTo>
                      <a:lnTo>
                        <a:pt x="346" y="183"/>
                      </a:lnTo>
                      <a:lnTo>
                        <a:pt x="333" y="181"/>
                      </a:lnTo>
                      <a:lnTo>
                        <a:pt x="318" y="178"/>
                      </a:lnTo>
                      <a:lnTo>
                        <a:pt x="302" y="175"/>
                      </a:lnTo>
                      <a:lnTo>
                        <a:pt x="287" y="172"/>
                      </a:lnTo>
                      <a:lnTo>
                        <a:pt x="274" y="170"/>
                      </a:lnTo>
                      <a:lnTo>
                        <a:pt x="266" y="170"/>
                      </a:lnTo>
                      <a:close/>
                    </a:path>
                  </a:pathLst>
                </a:custGeom>
                <a:solidFill>
                  <a:srgbClr val="E2BF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67" name="Freeform 89"/>
                <p:cNvSpPr>
                  <a:spLocks/>
                </p:cNvSpPr>
                <p:nvPr/>
              </p:nvSpPr>
              <p:spPr bwMode="auto">
                <a:xfrm>
                  <a:off x="3863" y="1827"/>
                  <a:ext cx="159" cy="262"/>
                </a:xfrm>
                <a:custGeom>
                  <a:avLst/>
                  <a:gdLst>
                    <a:gd name="T0" fmla="*/ 90 w 159"/>
                    <a:gd name="T1" fmla="*/ 19 h 262"/>
                    <a:gd name="T2" fmla="*/ 89 w 159"/>
                    <a:gd name="T3" fmla="*/ 53 h 262"/>
                    <a:gd name="T4" fmla="*/ 69 w 159"/>
                    <a:gd name="T5" fmla="*/ 89 h 262"/>
                    <a:gd name="T6" fmla="*/ 38 w 159"/>
                    <a:gd name="T7" fmla="*/ 129 h 262"/>
                    <a:gd name="T8" fmla="*/ 11 w 159"/>
                    <a:gd name="T9" fmla="*/ 170 h 262"/>
                    <a:gd name="T10" fmla="*/ 0 w 159"/>
                    <a:gd name="T11" fmla="*/ 208 h 262"/>
                    <a:gd name="T12" fmla="*/ 11 w 159"/>
                    <a:gd name="T13" fmla="*/ 237 h 262"/>
                    <a:gd name="T14" fmla="*/ 22 w 159"/>
                    <a:gd name="T15" fmla="*/ 251 h 262"/>
                    <a:gd name="T16" fmla="*/ 31 w 159"/>
                    <a:gd name="T17" fmla="*/ 256 h 262"/>
                    <a:gd name="T18" fmla="*/ 40 w 159"/>
                    <a:gd name="T19" fmla="*/ 258 h 262"/>
                    <a:gd name="T20" fmla="*/ 47 w 159"/>
                    <a:gd name="T21" fmla="*/ 261 h 262"/>
                    <a:gd name="T22" fmla="*/ 57 w 159"/>
                    <a:gd name="T23" fmla="*/ 259 h 262"/>
                    <a:gd name="T24" fmla="*/ 67 w 159"/>
                    <a:gd name="T25" fmla="*/ 253 h 262"/>
                    <a:gd name="T26" fmla="*/ 65 w 159"/>
                    <a:gd name="T27" fmla="*/ 251 h 262"/>
                    <a:gd name="T28" fmla="*/ 66 w 159"/>
                    <a:gd name="T29" fmla="*/ 247 h 262"/>
                    <a:gd name="T30" fmla="*/ 70 w 159"/>
                    <a:gd name="T31" fmla="*/ 243 h 262"/>
                    <a:gd name="T32" fmla="*/ 75 w 159"/>
                    <a:gd name="T33" fmla="*/ 236 h 262"/>
                    <a:gd name="T34" fmla="*/ 71 w 159"/>
                    <a:gd name="T35" fmla="*/ 228 h 262"/>
                    <a:gd name="T36" fmla="*/ 62 w 159"/>
                    <a:gd name="T37" fmla="*/ 224 h 262"/>
                    <a:gd name="T38" fmla="*/ 57 w 159"/>
                    <a:gd name="T39" fmla="*/ 215 h 262"/>
                    <a:gd name="T40" fmla="*/ 46 w 159"/>
                    <a:gd name="T41" fmla="*/ 193 h 262"/>
                    <a:gd name="T42" fmla="*/ 50 w 159"/>
                    <a:gd name="T43" fmla="*/ 170 h 262"/>
                    <a:gd name="T44" fmla="*/ 66 w 159"/>
                    <a:gd name="T45" fmla="*/ 155 h 262"/>
                    <a:gd name="T46" fmla="*/ 89 w 159"/>
                    <a:gd name="T47" fmla="*/ 142 h 262"/>
                    <a:gd name="T48" fmla="*/ 106 w 159"/>
                    <a:gd name="T49" fmla="*/ 118 h 262"/>
                    <a:gd name="T50" fmla="*/ 127 w 159"/>
                    <a:gd name="T51" fmla="*/ 86 h 262"/>
                    <a:gd name="T52" fmla="*/ 144 w 159"/>
                    <a:gd name="T53" fmla="*/ 54 h 262"/>
                    <a:gd name="T54" fmla="*/ 156 w 159"/>
                    <a:gd name="T55" fmla="*/ 23 h 262"/>
                    <a:gd name="T56" fmla="*/ 153 w 159"/>
                    <a:gd name="T57" fmla="*/ 5 h 262"/>
                    <a:gd name="T58" fmla="*/ 139 w 159"/>
                    <a:gd name="T59" fmla="*/ 4 h 262"/>
                    <a:gd name="T60" fmla="*/ 120 w 159"/>
                    <a:gd name="T61" fmla="*/ 2 h 262"/>
                    <a:gd name="T62" fmla="*/ 105 w 159"/>
                    <a:gd name="T63" fmla="*/ 0 h 262"/>
                    <a:gd name="T64" fmla="*/ 88 w 159"/>
                    <a:gd name="T65" fmla="*/ 2 h 2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9"/>
                    <a:gd name="T100" fmla="*/ 0 h 262"/>
                    <a:gd name="T101" fmla="*/ 159 w 159"/>
                    <a:gd name="T102" fmla="*/ 262 h 26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9" h="262">
                      <a:moveTo>
                        <a:pt x="88" y="2"/>
                      </a:moveTo>
                      <a:lnTo>
                        <a:pt x="90" y="19"/>
                      </a:lnTo>
                      <a:lnTo>
                        <a:pt x="92" y="37"/>
                      </a:lnTo>
                      <a:lnTo>
                        <a:pt x="89" y="53"/>
                      </a:lnTo>
                      <a:lnTo>
                        <a:pt x="82" y="69"/>
                      </a:lnTo>
                      <a:lnTo>
                        <a:pt x="69" y="89"/>
                      </a:lnTo>
                      <a:lnTo>
                        <a:pt x="54" y="108"/>
                      </a:lnTo>
                      <a:lnTo>
                        <a:pt x="38" y="129"/>
                      </a:lnTo>
                      <a:lnTo>
                        <a:pt x="23" y="150"/>
                      </a:lnTo>
                      <a:lnTo>
                        <a:pt x="11" y="170"/>
                      </a:lnTo>
                      <a:lnTo>
                        <a:pt x="3" y="189"/>
                      </a:lnTo>
                      <a:lnTo>
                        <a:pt x="0" y="208"/>
                      </a:lnTo>
                      <a:lnTo>
                        <a:pt x="4" y="224"/>
                      </a:lnTo>
                      <a:lnTo>
                        <a:pt x="11" y="237"/>
                      </a:lnTo>
                      <a:lnTo>
                        <a:pt x="18" y="246"/>
                      </a:lnTo>
                      <a:lnTo>
                        <a:pt x="22" y="251"/>
                      </a:lnTo>
                      <a:lnTo>
                        <a:pt x="27" y="253"/>
                      </a:lnTo>
                      <a:lnTo>
                        <a:pt x="31" y="256"/>
                      </a:lnTo>
                      <a:lnTo>
                        <a:pt x="35" y="257"/>
                      </a:lnTo>
                      <a:lnTo>
                        <a:pt x="40" y="258"/>
                      </a:lnTo>
                      <a:lnTo>
                        <a:pt x="47" y="262"/>
                      </a:lnTo>
                      <a:lnTo>
                        <a:pt x="47" y="261"/>
                      </a:lnTo>
                      <a:lnTo>
                        <a:pt x="51" y="259"/>
                      </a:lnTo>
                      <a:lnTo>
                        <a:pt x="57" y="259"/>
                      </a:lnTo>
                      <a:lnTo>
                        <a:pt x="65" y="257"/>
                      </a:lnTo>
                      <a:lnTo>
                        <a:pt x="67" y="253"/>
                      </a:lnTo>
                      <a:lnTo>
                        <a:pt x="67" y="251"/>
                      </a:lnTo>
                      <a:lnTo>
                        <a:pt x="65" y="251"/>
                      </a:lnTo>
                      <a:lnTo>
                        <a:pt x="65" y="250"/>
                      </a:lnTo>
                      <a:lnTo>
                        <a:pt x="66" y="247"/>
                      </a:lnTo>
                      <a:lnTo>
                        <a:pt x="69" y="245"/>
                      </a:lnTo>
                      <a:lnTo>
                        <a:pt x="70" y="243"/>
                      </a:lnTo>
                      <a:lnTo>
                        <a:pt x="73" y="241"/>
                      </a:lnTo>
                      <a:lnTo>
                        <a:pt x="75" y="236"/>
                      </a:lnTo>
                      <a:lnTo>
                        <a:pt x="74" y="231"/>
                      </a:lnTo>
                      <a:lnTo>
                        <a:pt x="71" y="228"/>
                      </a:lnTo>
                      <a:lnTo>
                        <a:pt x="70" y="226"/>
                      </a:lnTo>
                      <a:lnTo>
                        <a:pt x="62" y="224"/>
                      </a:lnTo>
                      <a:lnTo>
                        <a:pt x="59" y="220"/>
                      </a:lnTo>
                      <a:lnTo>
                        <a:pt x="57" y="215"/>
                      </a:lnTo>
                      <a:lnTo>
                        <a:pt x="53" y="209"/>
                      </a:lnTo>
                      <a:lnTo>
                        <a:pt x="46" y="193"/>
                      </a:lnTo>
                      <a:lnTo>
                        <a:pt x="44" y="181"/>
                      </a:lnTo>
                      <a:lnTo>
                        <a:pt x="50" y="170"/>
                      </a:lnTo>
                      <a:lnTo>
                        <a:pt x="59" y="158"/>
                      </a:lnTo>
                      <a:lnTo>
                        <a:pt x="66" y="155"/>
                      </a:lnTo>
                      <a:lnTo>
                        <a:pt x="77" y="149"/>
                      </a:lnTo>
                      <a:lnTo>
                        <a:pt x="89" y="142"/>
                      </a:lnTo>
                      <a:lnTo>
                        <a:pt x="97" y="134"/>
                      </a:lnTo>
                      <a:lnTo>
                        <a:pt x="106" y="118"/>
                      </a:lnTo>
                      <a:lnTo>
                        <a:pt x="116" y="102"/>
                      </a:lnTo>
                      <a:lnTo>
                        <a:pt x="127" y="86"/>
                      </a:lnTo>
                      <a:lnTo>
                        <a:pt x="136" y="70"/>
                      </a:lnTo>
                      <a:lnTo>
                        <a:pt x="144" y="54"/>
                      </a:lnTo>
                      <a:lnTo>
                        <a:pt x="151" y="38"/>
                      </a:lnTo>
                      <a:lnTo>
                        <a:pt x="156" y="23"/>
                      </a:lnTo>
                      <a:lnTo>
                        <a:pt x="159" y="5"/>
                      </a:lnTo>
                      <a:lnTo>
                        <a:pt x="153" y="5"/>
                      </a:lnTo>
                      <a:lnTo>
                        <a:pt x="147" y="5"/>
                      </a:lnTo>
                      <a:lnTo>
                        <a:pt x="139" y="4"/>
                      </a:lnTo>
                      <a:lnTo>
                        <a:pt x="129" y="3"/>
                      </a:lnTo>
                      <a:lnTo>
                        <a:pt x="120" y="2"/>
                      </a:lnTo>
                      <a:lnTo>
                        <a:pt x="112" y="0"/>
                      </a:lnTo>
                      <a:lnTo>
                        <a:pt x="105" y="0"/>
                      </a:lnTo>
                      <a:lnTo>
                        <a:pt x="100" y="0"/>
                      </a:lnTo>
                      <a:lnTo>
                        <a:pt x="88" y="2"/>
                      </a:lnTo>
                      <a:close/>
                    </a:path>
                  </a:pathLst>
                </a:custGeom>
                <a:solidFill>
                  <a:srgbClr val="E2BF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68" name="Freeform 90"/>
                <p:cNvSpPr>
                  <a:spLocks/>
                </p:cNvSpPr>
                <p:nvPr/>
              </p:nvSpPr>
              <p:spPr bwMode="auto">
                <a:xfrm>
                  <a:off x="4334" y="1249"/>
                  <a:ext cx="550" cy="540"/>
                </a:xfrm>
                <a:custGeom>
                  <a:avLst/>
                  <a:gdLst>
                    <a:gd name="T0" fmla="*/ 58 w 550"/>
                    <a:gd name="T1" fmla="*/ 268 h 540"/>
                    <a:gd name="T2" fmla="*/ 132 w 550"/>
                    <a:gd name="T3" fmla="*/ 222 h 540"/>
                    <a:gd name="T4" fmla="*/ 201 w 550"/>
                    <a:gd name="T5" fmla="*/ 173 h 540"/>
                    <a:gd name="T6" fmla="*/ 247 w 550"/>
                    <a:gd name="T7" fmla="*/ 159 h 540"/>
                    <a:gd name="T8" fmla="*/ 296 w 550"/>
                    <a:gd name="T9" fmla="*/ 154 h 540"/>
                    <a:gd name="T10" fmla="*/ 350 w 550"/>
                    <a:gd name="T11" fmla="*/ 137 h 540"/>
                    <a:gd name="T12" fmla="*/ 395 w 550"/>
                    <a:gd name="T13" fmla="*/ 92 h 540"/>
                    <a:gd name="T14" fmla="*/ 430 w 550"/>
                    <a:gd name="T15" fmla="*/ 37 h 540"/>
                    <a:gd name="T16" fmla="*/ 457 w 550"/>
                    <a:gd name="T17" fmla="*/ 5 h 540"/>
                    <a:gd name="T18" fmla="*/ 481 w 550"/>
                    <a:gd name="T19" fmla="*/ 19 h 540"/>
                    <a:gd name="T20" fmla="*/ 519 w 550"/>
                    <a:gd name="T21" fmla="*/ 69 h 540"/>
                    <a:gd name="T22" fmla="*/ 544 w 550"/>
                    <a:gd name="T23" fmla="*/ 122 h 540"/>
                    <a:gd name="T24" fmla="*/ 521 w 550"/>
                    <a:gd name="T25" fmla="*/ 148 h 540"/>
                    <a:gd name="T26" fmla="*/ 478 w 550"/>
                    <a:gd name="T27" fmla="*/ 151 h 540"/>
                    <a:gd name="T28" fmla="*/ 436 w 550"/>
                    <a:gd name="T29" fmla="*/ 156 h 540"/>
                    <a:gd name="T30" fmla="*/ 411 w 550"/>
                    <a:gd name="T31" fmla="*/ 165 h 540"/>
                    <a:gd name="T32" fmla="*/ 387 w 550"/>
                    <a:gd name="T33" fmla="*/ 175 h 540"/>
                    <a:gd name="T34" fmla="*/ 356 w 550"/>
                    <a:gd name="T35" fmla="*/ 198 h 540"/>
                    <a:gd name="T36" fmla="*/ 321 w 550"/>
                    <a:gd name="T37" fmla="*/ 253 h 540"/>
                    <a:gd name="T38" fmla="*/ 278 w 550"/>
                    <a:gd name="T39" fmla="*/ 301 h 540"/>
                    <a:gd name="T40" fmla="*/ 220 w 550"/>
                    <a:gd name="T41" fmla="*/ 317 h 540"/>
                    <a:gd name="T42" fmla="*/ 167 w 550"/>
                    <a:gd name="T43" fmla="*/ 324 h 540"/>
                    <a:gd name="T44" fmla="*/ 113 w 550"/>
                    <a:gd name="T45" fmla="*/ 328 h 540"/>
                    <a:gd name="T46" fmla="*/ 135 w 550"/>
                    <a:gd name="T47" fmla="*/ 369 h 540"/>
                    <a:gd name="T48" fmla="*/ 166 w 550"/>
                    <a:gd name="T49" fmla="*/ 403 h 540"/>
                    <a:gd name="T50" fmla="*/ 217 w 550"/>
                    <a:gd name="T51" fmla="*/ 416 h 540"/>
                    <a:gd name="T52" fmla="*/ 294 w 550"/>
                    <a:gd name="T53" fmla="*/ 370 h 540"/>
                    <a:gd name="T54" fmla="*/ 369 w 550"/>
                    <a:gd name="T55" fmla="*/ 318 h 540"/>
                    <a:gd name="T56" fmla="*/ 404 w 550"/>
                    <a:gd name="T57" fmla="*/ 335 h 540"/>
                    <a:gd name="T58" fmla="*/ 418 w 550"/>
                    <a:gd name="T59" fmla="*/ 376 h 540"/>
                    <a:gd name="T60" fmla="*/ 454 w 550"/>
                    <a:gd name="T61" fmla="*/ 407 h 540"/>
                    <a:gd name="T62" fmla="*/ 430 w 550"/>
                    <a:gd name="T63" fmla="*/ 421 h 540"/>
                    <a:gd name="T64" fmla="*/ 400 w 550"/>
                    <a:gd name="T65" fmla="*/ 432 h 540"/>
                    <a:gd name="T66" fmla="*/ 380 w 550"/>
                    <a:gd name="T67" fmla="*/ 461 h 540"/>
                    <a:gd name="T68" fmla="*/ 360 w 550"/>
                    <a:gd name="T69" fmla="*/ 500 h 540"/>
                    <a:gd name="T70" fmla="*/ 311 w 550"/>
                    <a:gd name="T71" fmla="*/ 524 h 540"/>
                    <a:gd name="T72" fmla="*/ 259 w 550"/>
                    <a:gd name="T73" fmla="*/ 538 h 540"/>
                    <a:gd name="T74" fmla="*/ 204 w 550"/>
                    <a:gd name="T75" fmla="*/ 539 h 540"/>
                    <a:gd name="T76" fmla="*/ 151 w 550"/>
                    <a:gd name="T77" fmla="*/ 528 h 540"/>
                    <a:gd name="T78" fmla="*/ 100 w 550"/>
                    <a:gd name="T79" fmla="*/ 506 h 540"/>
                    <a:gd name="T80" fmla="*/ 74 w 550"/>
                    <a:gd name="T81" fmla="*/ 490 h 540"/>
                    <a:gd name="T82" fmla="*/ 50 w 550"/>
                    <a:gd name="T83" fmla="*/ 479 h 540"/>
                    <a:gd name="T84" fmla="*/ 33 w 550"/>
                    <a:gd name="T85" fmla="*/ 469 h 540"/>
                    <a:gd name="T86" fmla="*/ 15 w 550"/>
                    <a:gd name="T87" fmla="*/ 330 h 54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50"/>
                    <a:gd name="T133" fmla="*/ 0 h 540"/>
                    <a:gd name="T134" fmla="*/ 550 w 550"/>
                    <a:gd name="T135" fmla="*/ 540 h 54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50" h="540">
                      <a:moveTo>
                        <a:pt x="0" y="284"/>
                      </a:moveTo>
                      <a:lnTo>
                        <a:pt x="30" y="278"/>
                      </a:lnTo>
                      <a:lnTo>
                        <a:pt x="58" y="268"/>
                      </a:lnTo>
                      <a:lnTo>
                        <a:pt x="84" y="254"/>
                      </a:lnTo>
                      <a:lnTo>
                        <a:pt x="108" y="240"/>
                      </a:lnTo>
                      <a:lnTo>
                        <a:pt x="132" y="222"/>
                      </a:lnTo>
                      <a:lnTo>
                        <a:pt x="155" y="205"/>
                      </a:lnTo>
                      <a:lnTo>
                        <a:pt x="178" y="188"/>
                      </a:lnTo>
                      <a:lnTo>
                        <a:pt x="201" y="173"/>
                      </a:lnTo>
                      <a:lnTo>
                        <a:pt x="216" y="166"/>
                      </a:lnTo>
                      <a:lnTo>
                        <a:pt x="230" y="161"/>
                      </a:lnTo>
                      <a:lnTo>
                        <a:pt x="247" y="159"/>
                      </a:lnTo>
                      <a:lnTo>
                        <a:pt x="263" y="156"/>
                      </a:lnTo>
                      <a:lnTo>
                        <a:pt x="280" y="155"/>
                      </a:lnTo>
                      <a:lnTo>
                        <a:pt x="296" y="154"/>
                      </a:lnTo>
                      <a:lnTo>
                        <a:pt x="314" y="151"/>
                      </a:lnTo>
                      <a:lnTo>
                        <a:pt x="330" y="146"/>
                      </a:lnTo>
                      <a:lnTo>
                        <a:pt x="350" y="137"/>
                      </a:lnTo>
                      <a:lnTo>
                        <a:pt x="368" y="124"/>
                      </a:lnTo>
                      <a:lnTo>
                        <a:pt x="383" y="108"/>
                      </a:lnTo>
                      <a:lnTo>
                        <a:pt x="395" y="92"/>
                      </a:lnTo>
                      <a:lnTo>
                        <a:pt x="407" y="74"/>
                      </a:lnTo>
                      <a:lnTo>
                        <a:pt x="419" y="56"/>
                      </a:lnTo>
                      <a:lnTo>
                        <a:pt x="430" y="37"/>
                      </a:lnTo>
                      <a:lnTo>
                        <a:pt x="442" y="20"/>
                      </a:lnTo>
                      <a:lnTo>
                        <a:pt x="450" y="14"/>
                      </a:lnTo>
                      <a:lnTo>
                        <a:pt x="457" y="5"/>
                      </a:lnTo>
                      <a:lnTo>
                        <a:pt x="462" y="0"/>
                      </a:lnTo>
                      <a:lnTo>
                        <a:pt x="467" y="3"/>
                      </a:lnTo>
                      <a:lnTo>
                        <a:pt x="481" y="19"/>
                      </a:lnTo>
                      <a:lnTo>
                        <a:pt x="494" y="35"/>
                      </a:lnTo>
                      <a:lnTo>
                        <a:pt x="506" y="52"/>
                      </a:lnTo>
                      <a:lnTo>
                        <a:pt x="519" y="69"/>
                      </a:lnTo>
                      <a:lnTo>
                        <a:pt x="529" y="86"/>
                      </a:lnTo>
                      <a:lnTo>
                        <a:pt x="537" y="103"/>
                      </a:lnTo>
                      <a:lnTo>
                        <a:pt x="544" y="122"/>
                      </a:lnTo>
                      <a:lnTo>
                        <a:pt x="550" y="140"/>
                      </a:lnTo>
                      <a:lnTo>
                        <a:pt x="536" y="144"/>
                      </a:lnTo>
                      <a:lnTo>
                        <a:pt x="521" y="148"/>
                      </a:lnTo>
                      <a:lnTo>
                        <a:pt x="508" y="149"/>
                      </a:lnTo>
                      <a:lnTo>
                        <a:pt x="493" y="150"/>
                      </a:lnTo>
                      <a:lnTo>
                        <a:pt x="478" y="151"/>
                      </a:lnTo>
                      <a:lnTo>
                        <a:pt x="465" y="152"/>
                      </a:lnTo>
                      <a:lnTo>
                        <a:pt x="450" y="154"/>
                      </a:lnTo>
                      <a:lnTo>
                        <a:pt x="436" y="156"/>
                      </a:lnTo>
                      <a:lnTo>
                        <a:pt x="428" y="159"/>
                      </a:lnTo>
                      <a:lnTo>
                        <a:pt x="419" y="162"/>
                      </a:lnTo>
                      <a:lnTo>
                        <a:pt x="411" y="165"/>
                      </a:lnTo>
                      <a:lnTo>
                        <a:pt x="403" y="167"/>
                      </a:lnTo>
                      <a:lnTo>
                        <a:pt x="393" y="171"/>
                      </a:lnTo>
                      <a:lnTo>
                        <a:pt x="387" y="175"/>
                      </a:lnTo>
                      <a:lnTo>
                        <a:pt x="380" y="178"/>
                      </a:lnTo>
                      <a:lnTo>
                        <a:pt x="373" y="183"/>
                      </a:lnTo>
                      <a:lnTo>
                        <a:pt x="356" y="198"/>
                      </a:lnTo>
                      <a:lnTo>
                        <a:pt x="344" y="215"/>
                      </a:lnTo>
                      <a:lnTo>
                        <a:pt x="331" y="234"/>
                      </a:lnTo>
                      <a:lnTo>
                        <a:pt x="321" y="253"/>
                      </a:lnTo>
                      <a:lnTo>
                        <a:pt x="310" y="272"/>
                      </a:lnTo>
                      <a:lnTo>
                        <a:pt x="295" y="288"/>
                      </a:lnTo>
                      <a:lnTo>
                        <a:pt x="278" y="301"/>
                      </a:lnTo>
                      <a:lnTo>
                        <a:pt x="255" y="310"/>
                      </a:lnTo>
                      <a:lnTo>
                        <a:pt x="237" y="313"/>
                      </a:lnTo>
                      <a:lnTo>
                        <a:pt x="220" y="317"/>
                      </a:lnTo>
                      <a:lnTo>
                        <a:pt x="202" y="319"/>
                      </a:lnTo>
                      <a:lnTo>
                        <a:pt x="185" y="322"/>
                      </a:lnTo>
                      <a:lnTo>
                        <a:pt x="167" y="324"/>
                      </a:lnTo>
                      <a:lnTo>
                        <a:pt x="150" y="327"/>
                      </a:lnTo>
                      <a:lnTo>
                        <a:pt x="132" y="328"/>
                      </a:lnTo>
                      <a:lnTo>
                        <a:pt x="113" y="328"/>
                      </a:lnTo>
                      <a:lnTo>
                        <a:pt x="119" y="343"/>
                      </a:lnTo>
                      <a:lnTo>
                        <a:pt x="125" y="355"/>
                      </a:lnTo>
                      <a:lnTo>
                        <a:pt x="135" y="369"/>
                      </a:lnTo>
                      <a:lnTo>
                        <a:pt x="144" y="380"/>
                      </a:lnTo>
                      <a:lnTo>
                        <a:pt x="155" y="392"/>
                      </a:lnTo>
                      <a:lnTo>
                        <a:pt x="166" y="403"/>
                      </a:lnTo>
                      <a:lnTo>
                        <a:pt x="177" y="414"/>
                      </a:lnTo>
                      <a:lnTo>
                        <a:pt x="186" y="426"/>
                      </a:lnTo>
                      <a:lnTo>
                        <a:pt x="217" y="416"/>
                      </a:lnTo>
                      <a:lnTo>
                        <a:pt x="244" y="403"/>
                      </a:lnTo>
                      <a:lnTo>
                        <a:pt x="269" y="387"/>
                      </a:lnTo>
                      <a:lnTo>
                        <a:pt x="294" y="370"/>
                      </a:lnTo>
                      <a:lnTo>
                        <a:pt x="318" y="351"/>
                      </a:lnTo>
                      <a:lnTo>
                        <a:pt x="344" y="333"/>
                      </a:lnTo>
                      <a:lnTo>
                        <a:pt x="369" y="318"/>
                      </a:lnTo>
                      <a:lnTo>
                        <a:pt x="397" y="306"/>
                      </a:lnTo>
                      <a:lnTo>
                        <a:pt x="401" y="321"/>
                      </a:lnTo>
                      <a:lnTo>
                        <a:pt x="404" y="335"/>
                      </a:lnTo>
                      <a:lnTo>
                        <a:pt x="408" y="350"/>
                      </a:lnTo>
                      <a:lnTo>
                        <a:pt x="412" y="364"/>
                      </a:lnTo>
                      <a:lnTo>
                        <a:pt x="418" y="376"/>
                      </a:lnTo>
                      <a:lnTo>
                        <a:pt x="427" y="388"/>
                      </a:lnTo>
                      <a:lnTo>
                        <a:pt x="438" y="398"/>
                      </a:lnTo>
                      <a:lnTo>
                        <a:pt x="454" y="407"/>
                      </a:lnTo>
                      <a:lnTo>
                        <a:pt x="447" y="413"/>
                      </a:lnTo>
                      <a:lnTo>
                        <a:pt x="439" y="418"/>
                      </a:lnTo>
                      <a:lnTo>
                        <a:pt x="430" y="421"/>
                      </a:lnTo>
                      <a:lnTo>
                        <a:pt x="420" y="425"/>
                      </a:lnTo>
                      <a:lnTo>
                        <a:pt x="410" y="429"/>
                      </a:lnTo>
                      <a:lnTo>
                        <a:pt x="400" y="432"/>
                      </a:lnTo>
                      <a:lnTo>
                        <a:pt x="393" y="438"/>
                      </a:lnTo>
                      <a:lnTo>
                        <a:pt x="387" y="447"/>
                      </a:lnTo>
                      <a:lnTo>
                        <a:pt x="380" y="461"/>
                      </a:lnTo>
                      <a:lnTo>
                        <a:pt x="376" y="475"/>
                      </a:lnTo>
                      <a:lnTo>
                        <a:pt x="369" y="489"/>
                      </a:lnTo>
                      <a:lnTo>
                        <a:pt x="360" y="500"/>
                      </a:lnTo>
                      <a:lnTo>
                        <a:pt x="344" y="510"/>
                      </a:lnTo>
                      <a:lnTo>
                        <a:pt x="327" y="517"/>
                      </a:lnTo>
                      <a:lnTo>
                        <a:pt x="311" y="524"/>
                      </a:lnTo>
                      <a:lnTo>
                        <a:pt x="294" y="531"/>
                      </a:lnTo>
                      <a:lnTo>
                        <a:pt x="276" y="534"/>
                      </a:lnTo>
                      <a:lnTo>
                        <a:pt x="259" y="538"/>
                      </a:lnTo>
                      <a:lnTo>
                        <a:pt x="240" y="539"/>
                      </a:lnTo>
                      <a:lnTo>
                        <a:pt x="222" y="540"/>
                      </a:lnTo>
                      <a:lnTo>
                        <a:pt x="204" y="539"/>
                      </a:lnTo>
                      <a:lnTo>
                        <a:pt x="186" y="537"/>
                      </a:lnTo>
                      <a:lnTo>
                        <a:pt x="169" y="533"/>
                      </a:lnTo>
                      <a:lnTo>
                        <a:pt x="151" y="528"/>
                      </a:lnTo>
                      <a:lnTo>
                        <a:pt x="134" y="523"/>
                      </a:lnTo>
                      <a:lnTo>
                        <a:pt x="116" y="515"/>
                      </a:lnTo>
                      <a:lnTo>
                        <a:pt x="100" y="506"/>
                      </a:lnTo>
                      <a:lnTo>
                        <a:pt x="84" y="496"/>
                      </a:lnTo>
                      <a:lnTo>
                        <a:pt x="80" y="493"/>
                      </a:lnTo>
                      <a:lnTo>
                        <a:pt x="74" y="490"/>
                      </a:lnTo>
                      <a:lnTo>
                        <a:pt x="66" y="486"/>
                      </a:lnTo>
                      <a:lnTo>
                        <a:pt x="58" y="483"/>
                      </a:lnTo>
                      <a:lnTo>
                        <a:pt x="50" y="479"/>
                      </a:lnTo>
                      <a:lnTo>
                        <a:pt x="42" y="475"/>
                      </a:lnTo>
                      <a:lnTo>
                        <a:pt x="37" y="473"/>
                      </a:lnTo>
                      <a:lnTo>
                        <a:pt x="33" y="469"/>
                      </a:lnTo>
                      <a:lnTo>
                        <a:pt x="24" y="423"/>
                      </a:lnTo>
                      <a:lnTo>
                        <a:pt x="20" y="376"/>
                      </a:lnTo>
                      <a:lnTo>
                        <a:pt x="15" y="330"/>
                      </a:lnTo>
                      <a:lnTo>
                        <a:pt x="0" y="284"/>
                      </a:lnTo>
                      <a:close/>
                    </a:path>
                  </a:pathLst>
                </a:custGeom>
                <a:solidFill>
                  <a:srgbClr val="B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69" name="Freeform 91"/>
                <p:cNvSpPr>
                  <a:spLocks/>
                </p:cNvSpPr>
                <p:nvPr/>
              </p:nvSpPr>
              <p:spPr bwMode="auto">
                <a:xfrm>
                  <a:off x="3788" y="1465"/>
                  <a:ext cx="611" cy="387"/>
                </a:xfrm>
                <a:custGeom>
                  <a:avLst/>
                  <a:gdLst>
                    <a:gd name="T0" fmla="*/ 84 w 611"/>
                    <a:gd name="T1" fmla="*/ 137 h 387"/>
                    <a:gd name="T2" fmla="*/ 72 w 611"/>
                    <a:gd name="T3" fmla="*/ 75 h 387"/>
                    <a:gd name="T4" fmla="*/ 55 w 611"/>
                    <a:gd name="T5" fmla="*/ 58 h 387"/>
                    <a:gd name="T6" fmla="*/ 33 w 611"/>
                    <a:gd name="T7" fmla="*/ 41 h 387"/>
                    <a:gd name="T8" fmla="*/ 10 w 611"/>
                    <a:gd name="T9" fmla="*/ 30 h 387"/>
                    <a:gd name="T10" fmla="*/ 6 w 611"/>
                    <a:gd name="T11" fmla="*/ 22 h 387"/>
                    <a:gd name="T12" fmla="*/ 36 w 611"/>
                    <a:gd name="T13" fmla="*/ 13 h 387"/>
                    <a:gd name="T14" fmla="*/ 78 w 611"/>
                    <a:gd name="T15" fmla="*/ 9 h 387"/>
                    <a:gd name="T16" fmla="*/ 117 w 611"/>
                    <a:gd name="T17" fmla="*/ 16 h 387"/>
                    <a:gd name="T18" fmla="*/ 141 w 611"/>
                    <a:gd name="T19" fmla="*/ 35 h 387"/>
                    <a:gd name="T20" fmla="*/ 163 w 611"/>
                    <a:gd name="T21" fmla="*/ 56 h 387"/>
                    <a:gd name="T22" fmla="*/ 184 w 611"/>
                    <a:gd name="T23" fmla="*/ 78 h 387"/>
                    <a:gd name="T24" fmla="*/ 200 w 611"/>
                    <a:gd name="T25" fmla="*/ 102 h 387"/>
                    <a:gd name="T26" fmla="*/ 208 w 611"/>
                    <a:gd name="T27" fmla="*/ 116 h 387"/>
                    <a:gd name="T28" fmla="*/ 218 w 611"/>
                    <a:gd name="T29" fmla="*/ 118 h 387"/>
                    <a:gd name="T30" fmla="*/ 227 w 611"/>
                    <a:gd name="T31" fmla="*/ 119 h 387"/>
                    <a:gd name="T32" fmla="*/ 242 w 611"/>
                    <a:gd name="T33" fmla="*/ 116 h 387"/>
                    <a:gd name="T34" fmla="*/ 262 w 611"/>
                    <a:gd name="T35" fmla="*/ 103 h 387"/>
                    <a:gd name="T36" fmla="*/ 282 w 611"/>
                    <a:gd name="T37" fmla="*/ 85 h 387"/>
                    <a:gd name="T38" fmla="*/ 301 w 611"/>
                    <a:gd name="T39" fmla="*/ 68 h 387"/>
                    <a:gd name="T40" fmla="*/ 321 w 611"/>
                    <a:gd name="T41" fmla="*/ 53 h 387"/>
                    <a:gd name="T42" fmla="*/ 359 w 611"/>
                    <a:gd name="T43" fmla="*/ 40 h 387"/>
                    <a:gd name="T44" fmla="*/ 416 w 611"/>
                    <a:gd name="T45" fmla="*/ 31 h 387"/>
                    <a:gd name="T46" fmla="*/ 468 w 611"/>
                    <a:gd name="T47" fmla="*/ 29 h 387"/>
                    <a:gd name="T48" fmla="*/ 510 w 611"/>
                    <a:gd name="T49" fmla="*/ 27 h 387"/>
                    <a:gd name="T50" fmla="*/ 537 w 611"/>
                    <a:gd name="T51" fmla="*/ 26 h 387"/>
                    <a:gd name="T52" fmla="*/ 558 w 611"/>
                    <a:gd name="T53" fmla="*/ 19 h 387"/>
                    <a:gd name="T54" fmla="*/ 576 w 611"/>
                    <a:gd name="T55" fmla="*/ 9 h 387"/>
                    <a:gd name="T56" fmla="*/ 585 w 611"/>
                    <a:gd name="T57" fmla="*/ 2 h 387"/>
                    <a:gd name="T58" fmla="*/ 597 w 611"/>
                    <a:gd name="T59" fmla="*/ 65 h 387"/>
                    <a:gd name="T60" fmla="*/ 603 w 611"/>
                    <a:gd name="T61" fmla="*/ 220 h 387"/>
                    <a:gd name="T62" fmla="*/ 595 w 611"/>
                    <a:gd name="T63" fmla="*/ 283 h 387"/>
                    <a:gd name="T64" fmla="*/ 561 w 611"/>
                    <a:gd name="T65" fmla="*/ 270 h 387"/>
                    <a:gd name="T66" fmla="*/ 526 w 611"/>
                    <a:gd name="T67" fmla="*/ 254 h 387"/>
                    <a:gd name="T68" fmla="*/ 492 w 611"/>
                    <a:gd name="T69" fmla="*/ 242 h 387"/>
                    <a:gd name="T70" fmla="*/ 460 w 611"/>
                    <a:gd name="T71" fmla="*/ 240 h 387"/>
                    <a:gd name="T72" fmla="*/ 426 w 611"/>
                    <a:gd name="T73" fmla="*/ 241 h 387"/>
                    <a:gd name="T74" fmla="*/ 395 w 611"/>
                    <a:gd name="T75" fmla="*/ 245 h 387"/>
                    <a:gd name="T76" fmla="*/ 366 w 611"/>
                    <a:gd name="T77" fmla="*/ 252 h 387"/>
                    <a:gd name="T78" fmla="*/ 335 w 611"/>
                    <a:gd name="T79" fmla="*/ 262 h 387"/>
                    <a:gd name="T80" fmla="*/ 303 w 611"/>
                    <a:gd name="T81" fmla="*/ 270 h 387"/>
                    <a:gd name="T82" fmla="*/ 270 w 611"/>
                    <a:gd name="T83" fmla="*/ 279 h 387"/>
                    <a:gd name="T84" fmla="*/ 242 w 611"/>
                    <a:gd name="T85" fmla="*/ 291 h 387"/>
                    <a:gd name="T86" fmla="*/ 222 w 611"/>
                    <a:gd name="T87" fmla="*/ 306 h 387"/>
                    <a:gd name="T88" fmla="*/ 218 w 611"/>
                    <a:gd name="T89" fmla="*/ 324 h 387"/>
                    <a:gd name="T90" fmla="*/ 226 w 611"/>
                    <a:gd name="T91" fmla="*/ 346 h 387"/>
                    <a:gd name="T92" fmla="*/ 239 w 611"/>
                    <a:gd name="T93" fmla="*/ 367 h 387"/>
                    <a:gd name="T94" fmla="*/ 235 w 611"/>
                    <a:gd name="T95" fmla="*/ 378 h 387"/>
                    <a:gd name="T96" fmla="*/ 208 w 611"/>
                    <a:gd name="T97" fmla="*/ 381 h 387"/>
                    <a:gd name="T98" fmla="*/ 181 w 611"/>
                    <a:gd name="T99" fmla="*/ 383 h 387"/>
                    <a:gd name="T100" fmla="*/ 154 w 611"/>
                    <a:gd name="T101" fmla="*/ 386 h 387"/>
                    <a:gd name="T102" fmla="*/ 138 w 611"/>
                    <a:gd name="T103" fmla="*/ 353 h 387"/>
                    <a:gd name="T104" fmla="*/ 125 w 611"/>
                    <a:gd name="T105" fmla="*/ 288 h 387"/>
                    <a:gd name="T106" fmla="*/ 111 w 611"/>
                    <a:gd name="T107" fmla="*/ 258 h 387"/>
                    <a:gd name="T108" fmla="*/ 94 w 611"/>
                    <a:gd name="T109" fmla="*/ 252 h 387"/>
                    <a:gd name="T110" fmla="*/ 75 w 611"/>
                    <a:gd name="T111" fmla="*/ 191 h 38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11"/>
                    <a:gd name="T169" fmla="*/ 0 h 387"/>
                    <a:gd name="T170" fmla="*/ 611 w 611"/>
                    <a:gd name="T171" fmla="*/ 387 h 38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11" h="387">
                      <a:moveTo>
                        <a:pt x="75" y="191"/>
                      </a:moveTo>
                      <a:lnTo>
                        <a:pt x="84" y="137"/>
                      </a:lnTo>
                      <a:lnTo>
                        <a:pt x="78" y="81"/>
                      </a:lnTo>
                      <a:lnTo>
                        <a:pt x="72" y="75"/>
                      </a:lnTo>
                      <a:lnTo>
                        <a:pt x="64" y="67"/>
                      </a:lnTo>
                      <a:lnTo>
                        <a:pt x="55" y="58"/>
                      </a:lnTo>
                      <a:lnTo>
                        <a:pt x="45" y="49"/>
                      </a:lnTo>
                      <a:lnTo>
                        <a:pt x="33" y="41"/>
                      </a:lnTo>
                      <a:lnTo>
                        <a:pt x="22" y="33"/>
                      </a:lnTo>
                      <a:lnTo>
                        <a:pt x="10" y="30"/>
                      </a:lnTo>
                      <a:lnTo>
                        <a:pt x="0" y="29"/>
                      </a:lnTo>
                      <a:lnTo>
                        <a:pt x="6" y="22"/>
                      </a:lnTo>
                      <a:lnTo>
                        <a:pt x="18" y="18"/>
                      </a:lnTo>
                      <a:lnTo>
                        <a:pt x="36" y="13"/>
                      </a:lnTo>
                      <a:lnTo>
                        <a:pt x="56" y="9"/>
                      </a:lnTo>
                      <a:lnTo>
                        <a:pt x="78" y="9"/>
                      </a:lnTo>
                      <a:lnTo>
                        <a:pt x="99" y="11"/>
                      </a:lnTo>
                      <a:lnTo>
                        <a:pt x="117" y="16"/>
                      </a:lnTo>
                      <a:lnTo>
                        <a:pt x="132" y="26"/>
                      </a:lnTo>
                      <a:lnTo>
                        <a:pt x="141" y="35"/>
                      </a:lnTo>
                      <a:lnTo>
                        <a:pt x="152" y="45"/>
                      </a:lnTo>
                      <a:lnTo>
                        <a:pt x="163" y="56"/>
                      </a:lnTo>
                      <a:lnTo>
                        <a:pt x="175" y="67"/>
                      </a:lnTo>
                      <a:lnTo>
                        <a:pt x="184" y="78"/>
                      </a:lnTo>
                      <a:lnTo>
                        <a:pt x="193" y="90"/>
                      </a:lnTo>
                      <a:lnTo>
                        <a:pt x="200" y="102"/>
                      </a:lnTo>
                      <a:lnTo>
                        <a:pt x="203" y="116"/>
                      </a:lnTo>
                      <a:lnTo>
                        <a:pt x="208" y="116"/>
                      </a:lnTo>
                      <a:lnTo>
                        <a:pt x="214" y="117"/>
                      </a:lnTo>
                      <a:lnTo>
                        <a:pt x="218" y="118"/>
                      </a:lnTo>
                      <a:lnTo>
                        <a:pt x="222" y="119"/>
                      </a:lnTo>
                      <a:lnTo>
                        <a:pt x="227" y="119"/>
                      </a:lnTo>
                      <a:lnTo>
                        <a:pt x="234" y="119"/>
                      </a:lnTo>
                      <a:lnTo>
                        <a:pt x="242" y="116"/>
                      </a:lnTo>
                      <a:lnTo>
                        <a:pt x="251" y="111"/>
                      </a:lnTo>
                      <a:lnTo>
                        <a:pt x="262" y="103"/>
                      </a:lnTo>
                      <a:lnTo>
                        <a:pt x="273" y="95"/>
                      </a:lnTo>
                      <a:lnTo>
                        <a:pt x="282" y="85"/>
                      </a:lnTo>
                      <a:lnTo>
                        <a:pt x="292" y="76"/>
                      </a:lnTo>
                      <a:lnTo>
                        <a:pt x="301" y="68"/>
                      </a:lnTo>
                      <a:lnTo>
                        <a:pt x="311" y="60"/>
                      </a:lnTo>
                      <a:lnTo>
                        <a:pt x="321" y="53"/>
                      </a:lnTo>
                      <a:lnTo>
                        <a:pt x="332" y="47"/>
                      </a:lnTo>
                      <a:lnTo>
                        <a:pt x="359" y="40"/>
                      </a:lnTo>
                      <a:lnTo>
                        <a:pt x="387" y="35"/>
                      </a:lnTo>
                      <a:lnTo>
                        <a:pt x="416" y="31"/>
                      </a:lnTo>
                      <a:lnTo>
                        <a:pt x="443" y="30"/>
                      </a:lnTo>
                      <a:lnTo>
                        <a:pt x="468" y="29"/>
                      </a:lnTo>
                      <a:lnTo>
                        <a:pt x="491" y="27"/>
                      </a:lnTo>
                      <a:lnTo>
                        <a:pt x="510" y="27"/>
                      </a:lnTo>
                      <a:lnTo>
                        <a:pt x="525" y="27"/>
                      </a:lnTo>
                      <a:lnTo>
                        <a:pt x="537" y="26"/>
                      </a:lnTo>
                      <a:lnTo>
                        <a:pt x="548" y="24"/>
                      </a:lnTo>
                      <a:lnTo>
                        <a:pt x="558" y="19"/>
                      </a:lnTo>
                      <a:lnTo>
                        <a:pt x="568" y="14"/>
                      </a:lnTo>
                      <a:lnTo>
                        <a:pt x="576" y="9"/>
                      </a:lnTo>
                      <a:lnTo>
                        <a:pt x="581" y="4"/>
                      </a:lnTo>
                      <a:lnTo>
                        <a:pt x="585" y="2"/>
                      </a:lnTo>
                      <a:lnTo>
                        <a:pt x="587" y="0"/>
                      </a:lnTo>
                      <a:lnTo>
                        <a:pt x="597" y="65"/>
                      </a:lnTo>
                      <a:lnTo>
                        <a:pt x="601" y="143"/>
                      </a:lnTo>
                      <a:lnTo>
                        <a:pt x="603" y="220"/>
                      </a:lnTo>
                      <a:lnTo>
                        <a:pt x="611" y="285"/>
                      </a:lnTo>
                      <a:lnTo>
                        <a:pt x="595" y="283"/>
                      </a:lnTo>
                      <a:lnTo>
                        <a:pt x="577" y="278"/>
                      </a:lnTo>
                      <a:lnTo>
                        <a:pt x="561" y="270"/>
                      </a:lnTo>
                      <a:lnTo>
                        <a:pt x="544" y="262"/>
                      </a:lnTo>
                      <a:lnTo>
                        <a:pt x="526" y="254"/>
                      </a:lnTo>
                      <a:lnTo>
                        <a:pt x="510" y="247"/>
                      </a:lnTo>
                      <a:lnTo>
                        <a:pt x="492" y="242"/>
                      </a:lnTo>
                      <a:lnTo>
                        <a:pt x="476" y="240"/>
                      </a:lnTo>
                      <a:lnTo>
                        <a:pt x="460" y="240"/>
                      </a:lnTo>
                      <a:lnTo>
                        <a:pt x="443" y="240"/>
                      </a:lnTo>
                      <a:lnTo>
                        <a:pt x="426" y="241"/>
                      </a:lnTo>
                      <a:lnTo>
                        <a:pt x="412" y="242"/>
                      </a:lnTo>
                      <a:lnTo>
                        <a:pt x="395" y="245"/>
                      </a:lnTo>
                      <a:lnTo>
                        <a:pt x="381" y="248"/>
                      </a:lnTo>
                      <a:lnTo>
                        <a:pt x="366" y="252"/>
                      </a:lnTo>
                      <a:lnTo>
                        <a:pt x="351" y="257"/>
                      </a:lnTo>
                      <a:lnTo>
                        <a:pt x="335" y="262"/>
                      </a:lnTo>
                      <a:lnTo>
                        <a:pt x="319" y="265"/>
                      </a:lnTo>
                      <a:lnTo>
                        <a:pt x="303" y="270"/>
                      </a:lnTo>
                      <a:lnTo>
                        <a:pt x="286" y="274"/>
                      </a:lnTo>
                      <a:lnTo>
                        <a:pt x="270" y="279"/>
                      </a:lnTo>
                      <a:lnTo>
                        <a:pt x="255" y="284"/>
                      </a:lnTo>
                      <a:lnTo>
                        <a:pt x="242" y="291"/>
                      </a:lnTo>
                      <a:lnTo>
                        <a:pt x="230" y="299"/>
                      </a:lnTo>
                      <a:lnTo>
                        <a:pt x="222" y="306"/>
                      </a:lnTo>
                      <a:lnTo>
                        <a:pt x="219" y="315"/>
                      </a:lnTo>
                      <a:lnTo>
                        <a:pt x="218" y="324"/>
                      </a:lnTo>
                      <a:lnTo>
                        <a:pt x="220" y="335"/>
                      </a:lnTo>
                      <a:lnTo>
                        <a:pt x="226" y="346"/>
                      </a:lnTo>
                      <a:lnTo>
                        <a:pt x="233" y="358"/>
                      </a:lnTo>
                      <a:lnTo>
                        <a:pt x="239" y="367"/>
                      </a:lnTo>
                      <a:lnTo>
                        <a:pt x="249" y="377"/>
                      </a:lnTo>
                      <a:lnTo>
                        <a:pt x="235" y="378"/>
                      </a:lnTo>
                      <a:lnTo>
                        <a:pt x="222" y="380"/>
                      </a:lnTo>
                      <a:lnTo>
                        <a:pt x="208" y="381"/>
                      </a:lnTo>
                      <a:lnTo>
                        <a:pt x="195" y="382"/>
                      </a:lnTo>
                      <a:lnTo>
                        <a:pt x="181" y="383"/>
                      </a:lnTo>
                      <a:lnTo>
                        <a:pt x="168" y="385"/>
                      </a:lnTo>
                      <a:lnTo>
                        <a:pt x="154" y="386"/>
                      </a:lnTo>
                      <a:lnTo>
                        <a:pt x="140" y="387"/>
                      </a:lnTo>
                      <a:lnTo>
                        <a:pt x="138" y="353"/>
                      </a:lnTo>
                      <a:lnTo>
                        <a:pt x="133" y="319"/>
                      </a:lnTo>
                      <a:lnTo>
                        <a:pt x="125" y="288"/>
                      </a:lnTo>
                      <a:lnTo>
                        <a:pt x="113" y="256"/>
                      </a:lnTo>
                      <a:lnTo>
                        <a:pt x="111" y="258"/>
                      </a:lnTo>
                      <a:lnTo>
                        <a:pt x="103" y="257"/>
                      </a:lnTo>
                      <a:lnTo>
                        <a:pt x="94" y="252"/>
                      </a:lnTo>
                      <a:lnTo>
                        <a:pt x="88" y="248"/>
                      </a:lnTo>
                      <a:lnTo>
                        <a:pt x="75" y="191"/>
                      </a:lnTo>
                      <a:close/>
                    </a:path>
                  </a:pathLst>
                </a:custGeom>
                <a:solidFill>
                  <a:srgbClr val="003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70" name="Freeform 92"/>
                <p:cNvSpPr>
                  <a:spLocks/>
                </p:cNvSpPr>
                <p:nvPr/>
              </p:nvSpPr>
              <p:spPr bwMode="auto">
                <a:xfrm>
                  <a:off x="3645" y="1669"/>
                  <a:ext cx="213" cy="146"/>
                </a:xfrm>
                <a:custGeom>
                  <a:avLst/>
                  <a:gdLst>
                    <a:gd name="T0" fmla="*/ 4 w 213"/>
                    <a:gd name="T1" fmla="*/ 81 h 146"/>
                    <a:gd name="T2" fmla="*/ 8 w 213"/>
                    <a:gd name="T3" fmla="*/ 66 h 146"/>
                    <a:gd name="T4" fmla="*/ 13 w 213"/>
                    <a:gd name="T5" fmla="*/ 52 h 146"/>
                    <a:gd name="T6" fmla="*/ 20 w 213"/>
                    <a:gd name="T7" fmla="*/ 38 h 146"/>
                    <a:gd name="T8" fmla="*/ 31 w 213"/>
                    <a:gd name="T9" fmla="*/ 28 h 146"/>
                    <a:gd name="T10" fmla="*/ 47 w 213"/>
                    <a:gd name="T11" fmla="*/ 20 h 146"/>
                    <a:gd name="T12" fmla="*/ 63 w 213"/>
                    <a:gd name="T13" fmla="*/ 12 h 146"/>
                    <a:gd name="T14" fmla="*/ 82 w 213"/>
                    <a:gd name="T15" fmla="*/ 7 h 146"/>
                    <a:gd name="T16" fmla="*/ 100 w 213"/>
                    <a:gd name="T17" fmla="*/ 3 h 146"/>
                    <a:gd name="T18" fmla="*/ 118 w 213"/>
                    <a:gd name="T19" fmla="*/ 1 h 146"/>
                    <a:gd name="T20" fmla="*/ 139 w 213"/>
                    <a:gd name="T21" fmla="*/ 0 h 146"/>
                    <a:gd name="T22" fmla="*/ 157 w 213"/>
                    <a:gd name="T23" fmla="*/ 1 h 146"/>
                    <a:gd name="T24" fmla="*/ 176 w 213"/>
                    <a:gd name="T25" fmla="*/ 4 h 146"/>
                    <a:gd name="T26" fmla="*/ 192 w 213"/>
                    <a:gd name="T27" fmla="*/ 10 h 146"/>
                    <a:gd name="T28" fmla="*/ 205 w 213"/>
                    <a:gd name="T29" fmla="*/ 22 h 146"/>
                    <a:gd name="T30" fmla="*/ 210 w 213"/>
                    <a:gd name="T31" fmla="*/ 37 h 146"/>
                    <a:gd name="T32" fmla="*/ 213 w 213"/>
                    <a:gd name="T33" fmla="*/ 54 h 146"/>
                    <a:gd name="T34" fmla="*/ 210 w 213"/>
                    <a:gd name="T35" fmla="*/ 73 h 146"/>
                    <a:gd name="T36" fmla="*/ 203 w 213"/>
                    <a:gd name="T37" fmla="*/ 90 h 146"/>
                    <a:gd name="T38" fmla="*/ 192 w 213"/>
                    <a:gd name="T39" fmla="*/ 106 h 146"/>
                    <a:gd name="T40" fmla="*/ 179 w 213"/>
                    <a:gd name="T41" fmla="*/ 119 h 146"/>
                    <a:gd name="T42" fmla="*/ 161 w 213"/>
                    <a:gd name="T43" fmla="*/ 129 h 146"/>
                    <a:gd name="T44" fmla="*/ 144 w 213"/>
                    <a:gd name="T45" fmla="*/ 136 h 146"/>
                    <a:gd name="T46" fmla="*/ 126 w 213"/>
                    <a:gd name="T47" fmla="*/ 141 h 146"/>
                    <a:gd name="T48" fmla="*/ 108 w 213"/>
                    <a:gd name="T49" fmla="*/ 144 h 146"/>
                    <a:gd name="T50" fmla="*/ 89 w 213"/>
                    <a:gd name="T51" fmla="*/ 146 h 146"/>
                    <a:gd name="T52" fmla="*/ 70 w 213"/>
                    <a:gd name="T53" fmla="*/ 146 h 146"/>
                    <a:gd name="T54" fmla="*/ 51 w 213"/>
                    <a:gd name="T55" fmla="*/ 145 h 146"/>
                    <a:gd name="T56" fmla="*/ 32 w 213"/>
                    <a:gd name="T57" fmla="*/ 144 h 146"/>
                    <a:gd name="T58" fmla="*/ 27 w 213"/>
                    <a:gd name="T59" fmla="*/ 142 h 146"/>
                    <a:gd name="T60" fmla="*/ 19 w 213"/>
                    <a:gd name="T61" fmla="*/ 139 h 146"/>
                    <a:gd name="T62" fmla="*/ 12 w 213"/>
                    <a:gd name="T63" fmla="*/ 134 h 146"/>
                    <a:gd name="T64" fmla="*/ 9 w 213"/>
                    <a:gd name="T65" fmla="*/ 130 h 146"/>
                    <a:gd name="T66" fmla="*/ 3 w 213"/>
                    <a:gd name="T67" fmla="*/ 119 h 146"/>
                    <a:gd name="T68" fmla="*/ 0 w 213"/>
                    <a:gd name="T69" fmla="*/ 106 h 146"/>
                    <a:gd name="T70" fmla="*/ 1 w 213"/>
                    <a:gd name="T71" fmla="*/ 93 h 146"/>
                    <a:gd name="T72" fmla="*/ 4 w 213"/>
                    <a:gd name="T73" fmla="*/ 81 h 14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13"/>
                    <a:gd name="T112" fmla="*/ 0 h 146"/>
                    <a:gd name="T113" fmla="*/ 213 w 213"/>
                    <a:gd name="T114" fmla="*/ 146 h 14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13" h="146">
                      <a:moveTo>
                        <a:pt x="4" y="81"/>
                      </a:moveTo>
                      <a:lnTo>
                        <a:pt x="8" y="66"/>
                      </a:lnTo>
                      <a:lnTo>
                        <a:pt x="13" y="52"/>
                      </a:lnTo>
                      <a:lnTo>
                        <a:pt x="20" y="38"/>
                      </a:lnTo>
                      <a:lnTo>
                        <a:pt x="31" y="28"/>
                      </a:lnTo>
                      <a:lnTo>
                        <a:pt x="47" y="20"/>
                      </a:lnTo>
                      <a:lnTo>
                        <a:pt x="63" y="12"/>
                      </a:lnTo>
                      <a:lnTo>
                        <a:pt x="82" y="7"/>
                      </a:lnTo>
                      <a:lnTo>
                        <a:pt x="100" y="3"/>
                      </a:lnTo>
                      <a:lnTo>
                        <a:pt x="118" y="1"/>
                      </a:lnTo>
                      <a:lnTo>
                        <a:pt x="139" y="0"/>
                      </a:lnTo>
                      <a:lnTo>
                        <a:pt x="157" y="1"/>
                      </a:lnTo>
                      <a:lnTo>
                        <a:pt x="176" y="4"/>
                      </a:lnTo>
                      <a:lnTo>
                        <a:pt x="192" y="10"/>
                      </a:lnTo>
                      <a:lnTo>
                        <a:pt x="205" y="22"/>
                      </a:lnTo>
                      <a:lnTo>
                        <a:pt x="210" y="37"/>
                      </a:lnTo>
                      <a:lnTo>
                        <a:pt x="213" y="54"/>
                      </a:lnTo>
                      <a:lnTo>
                        <a:pt x="210" y="73"/>
                      </a:lnTo>
                      <a:lnTo>
                        <a:pt x="203" y="90"/>
                      </a:lnTo>
                      <a:lnTo>
                        <a:pt x="192" y="106"/>
                      </a:lnTo>
                      <a:lnTo>
                        <a:pt x="179" y="119"/>
                      </a:lnTo>
                      <a:lnTo>
                        <a:pt x="161" y="129"/>
                      </a:lnTo>
                      <a:lnTo>
                        <a:pt x="144" y="136"/>
                      </a:lnTo>
                      <a:lnTo>
                        <a:pt x="126" y="141"/>
                      </a:lnTo>
                      <a:lnTo>
                        <a:pt x="108" y="144"/>
                      </a:lnTo>
                      <a:lnTo>
                        <a:pt x="89" y="146"/>
                      </a:lnTo>
                      <a:lnTo>
                        <a:pt x="70" y="146"/>
                      </a:lnTo>
                      <a:lnTo>
                        <a:pt x="51" y="145"/>
                      </a:lnTo>
                      <a:lnTo>
                        <a:pt x="32" y="144"/>
                      </a:lnTo>
                      <a:lnTo>
                        <a:pt x="27" y="142"/>
                      </a:lnTo>
                      <a:lnTo>
                        <a:pt x="19" y="139"/>
                      </a:lnTo>
                      <a:lnTo>
                        <a:pt x="12" y="134"/>
                      </a:lnTo>
                      <a:lnTo>
                        <a:pt x="9" y="130"/>
                      </a:lnTo>
                      <a:lnTo>
                        <a:pt x="3" y="119"/>
                      </a:lnTo>
                      <a:lnTo>
                        <a:pt x="0" y="106"/>
                      </a:lnTo>
                      <a:lnTo>
                        <a:pt x="1" y="93"/>
                      </a:lnTo>
                      <a:lnTo>
                        <a:pt x="4" y="81"/>
                      </a:lnTo>
                      <a:close/>
                    </a:path>
                  </a:pathLst>
                </a:custGeom>
                <a:solidFill>
                  <a:srgbClr val="E2BF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71" name="Freeform 93"/>
                <p:cNvSpPr>
                  <a:spLocks/>
                </p:cNvSpPr>
                <p:nvPr/>
              </p:nvSpPr>
              <p:spPr bwMode="auto">
                <a:xfrm>
                  <a:off x="4177" y="1633"/>
                  <a:ext cx="45" cy="37"/>
                </a:xfrm>
                <a:custGeom>
                  <a:avLst/>
                  <a:gdLst>
                    <a:gd name="T0" fmla="*/ 5 w 45"/>
                    <a:gd name="T1" fmla="*/ 4 h 37"/>
                    <a:gd name="T2" fmla="*/ 4 w 45"/>
                    <a:gd name="T3" fmla="*/ 8 h 37"/>
                    <a:gd name="T4" fmla="*/ 6 w 45"/>
                    <a:gd name="T5" fmla="*/ 12 h 37"/>
                    <a:gd name="T6" fmla="*/ 10 w 45"/>
                    <a:gd name="T7" fmla="*/ 15 h 37"/>
                    <a:gd name="T8" fmla="*/ 12 w 45"/>
                    <a:gd name="T9" fmla="*/ 18 h 37"/>
                    <a:gd name="T10" fmla="*/ 10 w 45"/>
                    <a:gd name="T11" fmla="*/ 19 h 37"/>
                    <a:gd name="T12" fmla="*/ 9 w 45"/>
                    <a:gd name="T13" fmla="*/ 20 h 37"/>
                    <a:gd name="T14" fmla="*/ 8 w 45"/>
                    <a:gd name="T15" fmla="*/ 21 h 37"/>
                    <a:gd name="T16" fmla="*/ 4 w 45"/>
                    <a:gd name="T17" fmla="*/ 23 h 37"/>
                    <a:gd name="T18" fmla="*/ 0 w 45"/>
                    <a:gd name="T19" fmla="*/ 26 h 37"/>
                    <a:gd name="T20" fmla="*/ 1 w 45"/>
                    <a:gd name="T21" fmla="*/ 30 h 37"/>
                    <a:gd name="T22" fmla="*/ 5 w 45"/>
                    <a:gd name="T23" fmla="*/ 34 h 37"/>
                    <a:gd name="T24" fmla="*/ 12 w 45"/>
                    <a:gd name="T25" fmla="*/ 34 h 37"/>
                    <a:gd name="T26" fmla="*/ 16 w 45"/>
                    <a:gd name="T27" fmla="*/ 30 h 37"/>
                    <a:gd name="T28" fmla="*/ 20 w 45"/>
                    <a:gd name="T29" fmla="*/ 27 h 37"/>
                    <a:gd name="T30" fmla="*/ 23 w 45"/>
                    <a:gd name="T31" fmla="*/ 27 h 37"/>
                    <a:gd name="T32" fmla="*/ 25 w 45"/>
                    <a:gd name="T33" fmla="*/ 29 h 37"/>
                    <a:gd name="T34" fmla="*/ 27 w 45"/>
                    <a:gd name="T35" fmla="*/ 29 h 37"/>
                    <a:gd name="T36" fmla="*/ 28 w 45"/>
                    <a:gd name="T37" fmla="*/ 30 h 37"/>
                    <a:gd name="T38" fmla="*/ 32 w 45"/>
                    <a:gd name="T39" fmla="*/ 34 h 37"/>
                    <a:gd name="T40" fmla="*/ 35 w 45"/>
                    <a:gd name="T41" fmla="*/ 36 h 37"/>
                    <a:gd name="T42" fmla="*/ 40 w 45"/>
                    <a:gd name="T43" fmla="*/ 37 h 37"/>
                    <a:gd name="T44" fmla="*/ 44 w 45"/>
                    <a:gd name="T45" fmla="*/ 34 h 37"/>
                    <a:gd name="T46" fmla="*/ 45 w 45"/>
                    <a:gd name="T47" fmla="*/ 30 h 37"/>
                    <a:gd name="T48" fmla="*/ 43 w 45"/>
                    <a:gd name="T49" fmla="*/ 25 h 37"/>
                    <a:gd name="T50" fmla="*/ 39 w 45"/>
                    <a:gd name="T51" fmla="*/ 21 h 37"/>
                    <a:gd name="T52" fmla="*/ 37 w 45"/>
                    <a:gd name="T53" fmla="*/ 19 h 37"/>
                    <a:gd name="T54" fmla="*/ 37 w 45"/>
                    <a:gd name="T55" fmla="*/ 18 h 37"/>
                    <a:gd name="T56" fmla="*/ 39 w 45"/>
                    <a:gd name="T57" fmla="*/ 15 h 37"/>
                    <a:gd name="T58" fmla="*/ 40 w 45"/>
                    <a:gd name="T59" fmla="*/ 9 h 37"/>
                    <a:gd name="T60" fmla="*/ 40 w 45"/>
                    <a:gd name="T61" fmla="*/ 3 h 37"/>
                    <a:gd name="T62" fmla="*/ 36 w 45"/>
                    <a:gd name="T63" fmla="*/ 0 h 37"/>
                    <a:gd name="T64" fmla="*/ 31 w 45"/>
                    <a:gd name="T65" fmla="*/ 0 h 37"/>
                    <a:gd name="T66" fmla="*/ 27 w 45"/>
                    <a:gd name="T67" fmla="*/ 4 h 37"/>
                    <a:gd name="T68" fmla="*/ 27 w 45"/>
                    <a:gd name="T69" fmla="*/ 8 h 37"/>
                    <a:gd name="T70" fmla="*/ 27 w 45"/>
                    <a:gd name="T71" fmla="*/ 10 h 37"/>
                    <a:gd name="T72" fmla="*/ 23 w 45"/>
                    <a:gd name="T73" fmla="*/ 9 h 37"/>
                    <a:gd name="T74" fmla="*/ 19 w 45"/>
                    <a:gd name="T75" fmla="*/ 5 h 37"/>
                    <a:gd name="T76" fmla="*/ 13 w 45"/>
                    <a:gd name="T77" fmla="*/ 2 h 37"/>
                    <a:gd name="T78" fmla="*/ 9 w 45"/>
                    <a:gd name="T79" fmla="*/ 0 h 3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5"/>
                    <a:gd name="T121" fmla="*/ 0 h 37"/>
                    <a:gd name="T122" fmla="*/ 45 w 45"/>
                    <a:gd name="T123" fmla="*/ 37 h 3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5" h="37">
                      <a:moveTo>
                        <a:pt x="6" y="2"/>
                      </a:moveTo>
                      <a:lnTo>
                        <a:pt x="5" y="4"/>
                      </a:lnTo>
                      <a:lnTo>
                        <a:pt x="4" y="5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6" y="12"/>
                      </a:lnTo>
                      <a:lnTo>
                        <a:pt x="9" y="14"/>
                      </a:lnTo>
                      <a:lnTo>
                        <a:pt x="10" y="15"/>
                      </a:lnTo>
                      <a:lnTo>
                        <a:pt x="12" y="18"/>
                      </a:lnTo>
                      <a:lnTo>
                        <a:pt x="10" y="19"/>
                      </a:lnTo>
                      <a:lnTo>
                        <a:pt x="9" y="20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6" y="21"/>
                      </a:lnTo>
                      <a:lnTo>
                        <a:pt x="4" y="23"/>
                      </a:lnTo>
                      <a:lnTo>
                        <a:pt x="1" y="24"/>
                      </a:lnTo>
                      <a:lnTo>
                        <a:pt x="0" y="26"/>
                      </a:lnTo>
                      <a:lnTo>
                        <a:pt x="0" y="29"/>
                      </a:lnTo>
                      <a:lnTo>
                        <a:pt x="1" y="30"/>
                      </a:lnTo>
                      <a:lnTo>
                        <a:pt x="2" y="32"/>
                      </a:lnTo>
                      <a:lnTo>
                        <a:pt x="5" y="34"/>
                      </a:lnTo>
                      <a:lnTo>
                        <a:pt x="8" y="34"/>
                      </a:lnTo>
                      <a:lnTo>
                        <a:pt x="12" y="34"/>
                      </a:lnTo>
                      <a:lnTo>
                        <a:pt x="15" y="32"/>
                      </a:lnTo>
                      <a:lnTo>
                        <a:pt x="16" y="30"/>
                      </a:lnTo>
                      <a:lnTo>
                        <a:pt x="19" y="29"/>
                      </a:lnTo>
                      <a:lnTo>
                        <a:pt x="20" y="27"/>
                      </a:lnTo>
                      <a:lnTo>
                        <a:pt x="21" y="26"/>
                      </a:lnTo>
                      <a:lnTo>
                        <a:pt x="23" y="27"/>
                      </a:lnTo>
                      <a:lnTo>
                        <a:pt x="25" y="29"/>
                      </a:lnTo>
                      <a:lnTo>
                        <a:pt x="27" y="29"/>
                      </a:lnTo>
                      <a:lnTo>
                        <a:pt x="28" y="30"/>
                      </a:lnTo>
                      <a:lnTo>
                        <a:pt x="31" y="31"/>
                      </a:lnTo>
                      <a:lnTo>
                        <a:pt x="32" y="34"/>
                      </a:lnTo>
                      <a:lnTo>
                        <a:pt x="33" y="35"/>
                      </a:lnTo>
                      <a:lnTo>
                        <a:pt x="35" y="36"/>
                      </a:lnTo>
                      <a:lnTo>
                        <a:pt x="37" y="37"/>
                      </a:lnTo>
                      <a:lnTo>
                        <a:pt x="40" y="37"/>
                      </a:lnTo>
                      <a:lnTo>
                        <a:pt x="43" y="36"/>
                      </a:lnTo>
                      <a:lnTo>
                        <a:pt x="44" y="34"/>
                      </a:lnTo>
                      <a:lnTo>
                        <a:pt x="45" y="31"/>
                      </a:lnTo>
                      <a:lnTo>
                        <a:pt x="45" y="30"/>
                      </a:lnTo>
                      <a:lnTo>
                        <a:pt x="44" y="27"/>
                      </a:lnTo>
                      <a:lnTo>
                        <a:pt x="43" y="25"/>
                      </a:lnTo>
                      <a:lnTo>
                        <a:pt x="40" y="24"/>
                      </a:lnTo>
                      <a:lnTo>
                        <a:pt x="39" y="21"/>
                      </a:lnTo>
                      <a:lnTo>
                        <a:pt x="36" y="20"/>
                      </a:lnTo>
                      <a:lnTo>
                        <a:pt x="37" y="19"/>
                      </a:lnTo>
                      <a:lnTo>
                        <a:pt x="37" y="18"/>
                      </a:lnTo>
                      <a:lnTo>
                        <a:pt x="39" y="15"/>
                      </a:lnTo>
                      <a:lnTo>
                        <a:pt x="40" y="12"/>
                      </a:lnTo>
                      <a:lnTo>
                        <a:pt x="40" y="9"/>
                      </a:lnTo>
                      <a:lnTo>
                        <a:pt x="40" y="5"/>
                      </a:lnTo>
                      <a:lnTo>
                        <a:pt x="40" y="3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8" y="2"/>
                      </a:lnTo>
                      <a:lnTo>
                        <a:pt x="27" y="4"/>
                      </a:lnTo>
                      <a:lnTo>
                        <a:pt x="27" y="7"/>
                      </a:lnTo>
                      <a:lnTo>
                        <a:pt x="27" y="8"/>
                      </a:lnTo>
                      <a:lnTo>
                        <a:pt x="27" y="9"/>
                      </a:lnTo>
                      <a:lnTo>
                        <a:pt x="27" y="10"/>
                      </a:lnTo>
                      <a:lnTo>
                        <a:pt x="25" y="12"/>
                      </a:lnTo>
                      <a:lnTo>
                        <a:pt x="23" y="9"/>
                      </a:lnTo>
                      <a:lnTo>
                        <a:pt x="21" y="8"/>
                      </a:lnTo>
                      <a:lnTo>
                        <a:pt x="19" y="5"/>
                      </a:lnTo>
                      <a:lnTo>
                        <a:pt x="16" y="3"/>
                      </a:lnTo>
                      <a:lnTo>
                        <a:pt x="13" y="2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72" name="Freeform 94"/>
                <p:cNvSpPr>
                  <a:spLocks/>
                </p:cNvSpPr>
                <p:nvPr/>
              </p:nvSpPr>
              <p:spPr bwMode="auto">
                <a:xfrm>
                  <a:off x="3893" y="1564"/>
                  <a:ext cx="41" cy="41"/>
                </a:xfrm>
                <a:custGeom>
                  <a:avLst/>
                  <a:gdLst>
                    <a:gd name="T0" fmla="*/ 31 w 41"/>
                    <a:gd name="T1" fmla="*/ 0 h 41"/>
                    <a:gd name="T2" fmla="*/ 27 w 41"/>
                    <a:gd name="T3" fmla="*/ 0 h 41"/>
                    <a:gd name="T4" fmla="*/ 23 w 41"/>
                    <a:gd name="T5" fmla="*/ 3 h 41"/>
                    <a:gd name="T6" fmla="*/ 20 w 41"/>
                    <a:gd name="T7" fmla="*/ 7 h 41"/>
                    <a:gd name="T8" fmla="*/ 17 w 41"/>
                    <a:gd name="T9" fmla="*/ 9 h 41"/>
                    <a:gd name="T10" fmla="*/ 17 w 41"/>
                    <a:gd name="T11" fmla="*/ 8 h 41"/>
                    <a:gd name="T12" fmla="*/ 14 w 41"/>
                    <a:gd name="T13" fmla="*/ 7 h 41"/>
                    <a:gd name="T14" fmla="*/ 13 w 41"/>
                    <a:gd name="T15" fmla="*/ 6 h 41"/>
                    <a:gd name="T16" fmla="*/ 12 w 41"/>
                    <a:gd name="T17" fmla="*/ 2 h 41"/>
                    <a:gd name="T18" fmla="*/ 6 w 41"/>
                    <a:gd name="T19" fmla="*/ 1 h 41"/>
                    <a:gd name="T20" fmla="*/ 2 w 41"/>
                    <a:gd name="T21" fmla="*/ 2 h 41"/>
                    <a:gd name="T22" fmla="*/ 0 w 41"/>
                    <a:gd name="T23" fmla="*/ 6 h 41"/>
                    <a:gd name="T24" fmla="*/ 1 w 41"/>
                    <a:gd name="T25" fmla="*/ 12 h 41"/>
                    <a:gd name="T26" fmla="*/ 5 w 41"/>
                    <a:gd name="T27" fmla="*/ 15 h 41"/>
                    <a:gd name="T28" fmla="*/ 9 w 41"/>
                    <a:gd name="T29" fmla="*/ 19 h 41"/>
                    <a:gd name="T30" fmla="*/ 10 w 41"/>
                    <a:gd name="T31" fmla="*/ 20 h 41"/>
                    <a:gd name="T32" fmla="*/ 9 w 41"/>
                    <a:gd name="T33" fmla="*/ 24 h 41"/>
                    <a:gd name="T34" fmla="*/ 9 w 41"/>
                    <a:gd name="T35" fmla="*/ 24 h 41"/>
                    <a:gd name="T36" fmla="*/ 8 w 41"/>
                    <a:gd name="T37" fmla="*/ 27 h 41"/>
                    <a:gd name="T38" fmla="*/ 5 w 41"/>
                    <a:gd name="T39" fmla="*/ 30 h 41"/>
                    <a:gd name="T40" fmla="*/ 2 w 41"/>
                    <a:gd name="T41" fmla="*/ 34 h 41"/>
                    <a:gd name="T42" fmla="*/ 4 w 41"/>
                    <a:gd name="T43" fmla="*/ 38 h 41"/>
                    <a:gd name="T44" fmla="*/ 8 w 41"/>
                    <a:gd name="T45" fmla="*/ 41 h 41"/>
                    <a:gd name="T46" fmla="*/ 12 w 41"/>
                    <a:gd name="T47" fmla="*/ 41 h 41"/>
                    <a:gd name="T48" fmla="*/ 16 w 41"/>
                    <a:gd name="T49" fmla="*/ 38 h 41"/>
                    <a:gd name="T50" fmla="*/ 20 w 41"/>
                    <a:gd name="T51" fmla="*/ 34 h 41"/>
                    <a:gd name="T52" fmla="*/ 21 w 41"/>
                    <a:gd name="T53" fmla="*/ 31 h 41"/>
                    <a:gd name="T54" fmla="*/ 23 w 41"/>
                    <a:gd name="T55" fmla="*/ 31 h 41"/>
                    <a:gd name="T56" fmla="*/ 27 w 41"/>
                    <a:gd name="T57" fmla="*/ 33 h 41"/>
                    <a:gd name="T58" fmla="*/ 33 w 41"/>
                    <a:gd name="T59" fmla="*/ 33 h 41"/>
                    <a:gd name="T60" fmla="*/ 39 w 41"/>
                    <a:gd name="T61" fmla="*/ 30 h 41"/>
                    <a:gd name="T62" fmla="*/ 41 w 41"/>
                    <a:gd name="T63" fmla="*/ 27 h 41"/>
                    <a:gd name="T64" fmla="*/ 40 w 41"/>
                    <a:gd name="T65" fmla="*/ 22 h 41"/>
                    <a:gd name="T66" fmla="*/ 36 w 41"/>
                    <a:gd name="T67" fmla="*/ 20 h 41"/>
                    <a:gd name="T68" fmla="*/ 32 w 41"/>
                    <a:gd name="T69" fmla="*/ 20 h 41"/>
                    <a:gd name="T70" fmla="*/ 29 w 41"/>
                    <a:gd name="T71" fmla="*/ 20 h 41"/>
                    <a:gd name="T72" fmla="*/ 29 w 41"/>
                    <a:gd name="T73" fmla="*/ 18 h 41"/>
                    <a:gd name="T74" fmla="*/ 33 w 41"/>
                    <a:gd name="T75" fmla="*/ 12 h 41"/>
                    <a:gd name="T76" fmla="*/ 36 w 41"/>
                    <a:gd name="T77" fmla="*/ 7 h 41"/>
                    <a:gd name="T78" fmla="*/ 36 w 41"/>
                    <a:gd name="T79" fmla="*/ 3 h 4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1"/>
                    <a:gd name="T121" fmla="*/ 0 h 41"/>
                    <a:gd name="T122" fmla="*/ 41 w 41"/>
                    <a:gd name="T123" fmla="*/ 41 h 4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1" h="41">
                      <a:moveTo>
                        <a:pt x="33" y="1"/>
                      </a:move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4" y="2"/>
                      </a:lnTo>
                      <a:lnTo>
                        <a:pt x="23" y="3"/>
                      </a:lnTo>
                      <a:lnTo>
                        <a:pt x="21" y="6"/>
                      </a:lnTo>
                      <a:lnTo>
                        <a:pt x="20" y="7"/>
                      </a:lnTo>
                      <a:lnTo>
                        <a:pt x="18" y="9"/>
                      </a:lnTo>
                      <a:lnTo>
                        <a:pt x="17" y="9"/>
                      </a:lnTo>
                      <a:lnTo>
                        <a:pt x="17" y="8"/>
                      </a:lnTo>
                      <a:lnTo>
                        <a:pt x="16" y="8"/>
                      </a:lnTo>
                      <a:lnTo>
                        <a:pt x="14" y="7"/>
                      </a:lnTo>
                      <a:lnTo>
                        <a:pt x="14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2"/>
                      </a:lnTo>
                      <a:lnTo>
                        <a:pt x="4" y="14"/>
                      </a:lnTo>
                      <a:lnTo>
                        <a:pt x="5" y="15"/>
                      </a:lnTo>
                      <a:lnTo>
                        <a:pt x="8" y="18"/>
                      </a:lnTo>
                      <a:lnTo>
                        <a:pt x="9" y="19"/>
                      </a:lnTo>
                      <a:lnTo>
                        <a:pt x="10" y="19"/>
                      </a:lnTo>
                      <a:lnTo>
                        <a:pt x="10" y="20"/>
                      </a:lnTo>
                      <a:lnTo>
                        <a:pt x="9" y="23"/>
                      </a:lnTo>
                      <a:lnTo>
                        <a:pt x="9" y="24"/>
                      </a:lnTo>
                      <a:lnTo>
                        <a:pt x="9" y="25"/>
                      </a:lnTo>
                      <a:lnTo>
                        <a:pt x="8" y="27"/>
                      </a:lnTo>
                      <a:lnTo>
                        <a:pt x="6" y="28"/>
                      </a:lnTo>
                      <a:lnTo>
                        <a:pt x="5" y="30"/>
                      </a:lnTo>
                      <a:lnTo>
                        <a:pt x="4" y="31"/>
                      </a:lnTo>
                      <a:lnTo>
                        <a:pt x="2" y="34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5" y="40"/>
                      </a:lnTo>
                      <a:lnTo>
                        <a:pt x="8" y="41"/>
                      </a:lnTo>
                      <a:lnTo>
                        <a:pt x="10" y="41"/>
                      </a:lnTo>
                      <a:lnTo>
                        <a:pt x="12" y="41"/>
                      </a:lnTo>
                      <a:lnTo>
                        <a:pt x="14" y="40"/>
                      </a:lnTo>
                      <a:lnTo>
                        <a:pt x="16" y="38"/>
                      </a:lnTo>
                      <a:lnTo>
                        <a:pt x="18" y="35"/>
                      </a:lnTo>
                      <a:lnTo>
                        <a:pt x="20" y="34"/>
                      </a:lnTo>
                      <a:lnTo>
                        <a:pt x="21" y="31"/>
                      </a:lnTo>
                      <a:lnTo>
                        <a:pt x="23" y="31"/>
                      </a:lnTo>
                      <a:lnTo>
                        <a:pt x="24" y="31"/>
                      </a:lnTo>
                      <a:lnTo>
                        <a:pt x="27" y="33"/>
                      </a:lnTo>
                      <a:lnTo>
                        <a:pt x="31" y="33"/>
                      </a:lnTo>
                      <a:lnTo>
                        <a:pt x="33" y="33"/>
                      </a:lnTo>
                      <a:lnTo>
                        <a:pt x="37" y="31"/>
                      </a:lnTo>
                      <a:lnTo>
                        <a:pt x="39" y="30"/>
                      </a:lnTo>
                      <a:lnTo>
                        <a:pt x="41" y="29"/>
                      </a:lnTo>
                      <a:lnTo>
                        <a:pt x="41" y="27"/>
                      </a:lnTo>
                      <a:lnTo>
                        <a:pt x="41" y="24"/>
                      </a:lnTo>
                      <a:lnTo>
                        <a:pt x="40" y="22"/>
                      </a:lnTo>
                      <a:lnTo>
                        <a:pt x="37" y="20"/>
                      </a:lnTo>
                      <a:lnTo>
                        <a:pt x="36" y="20"/>
                      </a:lnTo>
                      <a:lnTo>
                        <a:pt x="33" y="20"/>
                      </a:lnTo>
                      <a:lnTo>
                        <a:pt x="32" y="20"/>
                      </a:lnTo>
                      <a:lnTo>
                        <a:pt x="31" y="20"/>
                      </a:lnTo>
                      <a:lnTo>
                        <a:pt x="29" y="20"/>
                      </a:lnTo>
                      <a:lnTo>
                        <a:pt x="28" y="20"/>
                      </a:lnTo>
                      <a:lnTo>
                        <a:pt x="29" y="18"/>
                      </a:lnTo>
                      <a:lnTo>
                        <a:pt x="31" y="14"/>
                      </a:lnTo>
                      <a:lnTo>
                        <a:pt x="33" y="12"/>
                      </a:lnTo>
                      <a:lnTo>
                        <a:pt x="35" y="9"/>
                      </a:lnTo>
                      <a:lnTo>
                        <a:pt x="36" y="7"/>
                      </a:lnTo>
                      <a:lnTo>
                        <a:pt x="36" y="4"/>
                      </a:lnTo>
                      <a:lnTo>
                        <a:pt x="36" y="3"/>
                      </a:lnTo>
                      <a:lnTo>
                        <a:pt x="33" y="1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73" name="Freeform 95"/>
                <p:cNvSpPr>
                  <a:spLocks/>
                </p:cNvSpPr>
                <p:nvPr/>
              </p:nvSpPr>
              <p:spPr bwMode="auto">
                <a:xfrm>
                  <a:off x="4327" y="1521"/>
                  <a:ext cx="46" cy="38"/>
                </a:xfrm>
                <a:custGeom>
                  <a:avLst/>
                  <a:gdLst>
                    <a:gd name="T0" fmla="*/ 6 w 46"/>
                    <a:gd name="T1" fmla="*/ 3 h 38"/>
                    <a:gd name="T2" fmla="*/ 5 w 46"/>
                    <a:gd name="T3" fmla="*/ 8 h 38"/>
                    <a:gd name="T4" fmla="*/ 9 w 46"/>
                    <a:gd name="T5" fmla="*/ 12 h 38"/>
                    <a:gd name="T6" fmla="*/ 13 w 46"/>
                    <a:gd name="T7" fmla="*/ 16 h 38"/>
                    <a:gd name="T8" fmla="*/ 13 w 46"/>
                    <a:gd name="T9" fmla="*/ 18 h 38"/>
                    <a:gd name="T10" fmla="*/ 13 w 46"/>
                    <a:gd name="T11" fmla="*/ 19 h 38"/>
                    <a:gd name="T12" fmla="*/ 10 w 46"/>
                    <a:gd name="T13" fmla="*/ 20 h 38"/>
                    <a:gd name="T14" fmla="*/ 9 w 46"/>
                    <a:gd name="T15" fmla="*/ 22 h 38"/>
                    <a:gd name="T16" fmla="*/ 5 w 46"/>
                    <a:gd name="T17" fmla="*/ 22 h 38"/>
                    <a:gd name="T18" fmla="*/ 0 w 46"/>
                    <a:gd name="T19" fmla="*/ 25 h 38"/>
                    <a:gd name="T20" fmla="*/ 2 w 46"/>
                    <a:gd name="T21" fmla="*/ 30 h 38"/>
                    <a:gd name="T22" fmla="*/ 6 w 46"/>
                    <a:gd name="T23" fmla="*/ 34 h 38"/>
                    <a:gd name="T24" fmla="*/ 13 w 46"/>
                    <a:gd name="T25" fmla="*/ 33 h 38"/>
                    <a:gd name="T26" fmla="*/ 18 w 46"/>
                    <a:gd name="T27" fmla="*/ 30 h 38"/>
                    <a:gd name="T28" fmla="*/ 22 w 46"/>
                    <a:gd name="T29" fmla="*/ 28 h 38"/>
                    <a:gd name="T30" fmla="*/ 25 w 46"/>
                    <a:gd name="T31" fmla="*/ 28 h 38"/>
                    <a:gd name="T32" fmla="*/ 27 w 46"/>
                    <a:gd name="T33" fmla="*/ 29 h 38"/>
                    <a:gd name="T34" fmla="*/ 27 w 46"/>
                    <a:gd name="T35" fmla="*/ 29 h 38"/>
                    <a:gd name="T36" fmla="*/ 30 w 46"/>
                    <a:gd name="T37" fmla="*/ 30 h 38"/>
                    <a:gd name="T38" fmla="*/ 33 w 46"/>
                    <a:gd name="T39" fmla="*/ 34 h 38"/>
                    <a:gd name="T40" fmla="*/ 37 w 46"/>
                    <a:gd name="T41" fmla="*/ 36 h 38"/>
                    <a:gd name="T42" fmla="*/ 41 w 46"/>
                    <a:gd name="T43" fmla="*/ 38 h 38"/>
                    <a:gd name="T44" fmla="*/ 45 w 46"/>
                    <a:gd name="T45" fmla="*/ 34 h 38"/>
                    <a:gd name="T46" fmla="*/ 46 w 46"/>
                    <a:gd name="T47" fmla="*/ 30 h 38"/>
                    <a:gd name="T48" fmla="*/ 44 w 46"/>
                    <a:gd name="T49" fmla="*/ 25 h 38"/>
                    <a:gd name="T50" fmla="*/ 40 w 46"/>
                    <a:gd name="T51" fmla="*/ 22 h 38"/>
                    <a:gd name="T52" fmla="*/ 38 w 46"/>
                    <a:gd name="T53" fmla="*/ 19 h 38"/>
                    <a:gd name="T54" fmla="*/ 38 w 46"/>
                    <a:gd name="T55" fmla="*/ 18 h 38"/>
                    <a:gd name="T56" fmla="*/ 40 w 46"/>
                    <a:gd name="T57" fmla="*/ 16 h 38"/>
                    <a:gd name="T58" fmla="*/ 42 w 46"/>
                    <a:gd name="T59" fmla="*/ 9 h 38"/>
                    <a:gd name="T60" fmla="*/ 41 w 46"/>
                    <a:gd name="T61" fmla="*/ 3 h 38"/>
                    <a:gd name="T62" fmla="*/ 37 w 46"/>
                    <a:gd name="T63" fmla="*/ 0 h 38"/>
                    <a:gd name="T64" fmla="*/ 31 w 46"/>
                    <a:gd name="T65" fmla="*/ 1 h 38"/>
                    <a:gd name="T66" fmla="*/ 29 w 46"/>
                    <a:gd name="T67" fmla="*/ 4 h 38"/>
                    <a:gd name="T68" fmla="*/ 29 w 46"/>
                    <a:gd name="T69" fmla="*/ 8 h 38"/>
                    <a:gd name="T70" fmla="*/ 27 w 46"/>
                    <a:gd name="T71" fmla="*/ 11 h 38"/>
                    <a:gd name="T72" fmla="*/ 25 w 46"/>
                    <a:gd name="T73" fmla="*/ 9 h 38"/>
                    <a:gd name="T74" fmla="*/ 19 w 46"/>
                    <a:gd name="T75" fmla="*/ 6 h 38"/>
                    <a:gd name="T76" fmla="*/ 15 w 46"/>
                    <a:gd name="T77" fmla="*/ 1 h 38"/>
                    <a:gd name="T78" fmla="*/ 10 w 46"/>
                    <a:gd name="T79" fmla="*/ 1 h 3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6"/>
                    <a:gd name="T121" fmla="*/ 0 h 38"/>
                    <a:gd name="T122" fmla="*/ 46 w 46"/>
                    <a:gd name="T123" fmla="*/ 38 h 38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6" h="38">
                      <a:moveTo>
                        <a:pt x="7" y="2"/>
                      </a:moveTo>
                      <a:lnTo>
                        <a:pt x="6" y="3"/>
                      </a:lnTo>
                      <a:lnTo>
                        <a:pt x="5" y="6"/>
                      </a:lnTo>
                      <a:lnTo>
                        <a:pt x="5" y="8"/>
                      </a:lnTo>
                      <a:lnTo>
                        <a:pt x="6" y="11"/>
                      </a:lnTo>
                      <a:lnTo>
                        <a:pt x="9" y="12"/>
                      </a:lnTo>
                      <a:lnTo>
                        <a:pt x="10" y="14"/>
                      </a:lnTo>
                      <a:lnTo>
                        <a:pt x="13" y="16"/>
                      </a:lnTo>
                      <a:lnTo>
                        <a:pt x="14" y="18"/>
                      </a:lnTo>
                      <a:lnTo>
                        <a:pt x="13" y="18"/>
                      </a:lnTo>
                      <a:lnTo>
                        <a:pt x="13" y="19"/>
                      </a:lnTo>
                      <a:lnTo>
                        <a:pt x="11" y="19"/>
                      </a:lnTo>
                      <a:lnTo>
                        <a:pt x="10" y="20"/>
                      </a:lnTo>
                      <a:lnTo>
                        <a:pt x="9" y="22"/>
                      </a:lnTo>
                      <a:lnTo>
                        <a:pt x="7" y="22"/>
                      </a:lnTo>
                      <a:lnTo>
                        <a:pt x="5" y="22"/>
                      </a:lnTo>
                      <a:lnTo>
                        <a:pt x="2" y="24"/>
                      </a:lnTo>
                      <a:lnTo>
                        <a:pt x="0" y="25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3" y="33"/>
                      </a:lnTo>
                      <a:lnTo>
                        <a:pt x="6" y="34"/>
                      </a:lnTo>
                      <a:lnTo>
                        <a:pt x="9" y="34"/>
                      </a:lnTo>
                      <a:lnTo>
                        <a:pt x="13" y="33"/>
                      </a:lnTo>
                      <a:lnTo>
                        <a:pt x="15" y="31"/>
                      </a:lnTo>
                      <a:lnTo>
                        <a:pt x="18" y="30"/>
                      </a:lnTo>
                      <a:lnTo>
                        <a:pt x="19" y="29"/>
                      </a:lnTo>
                      <a:lnTo>
                        <a:pt x="22" y="28"/>
                      </a:lnTo>
                      <a:lnTo>
                        <a:pt x="23" y="27"/>
                      </a:lnTo>
                      <a:lnTo>
                        <a:pt x="25" y="28"/>
                      </a:lnTo>
                      <a:lnTo>
                        <a:pt x="26" y="29"/>
                      </a:lnTo>
                      <a:lnTo>
                        <a:pt x="27" y="29"/>
                      </a:lnTo>
                      <a:lnTo>
                        <a:pt x="29" y="29"/>
                      </a:lnTo>
                      <a:lnTo>
                        <a:pt x="30" y="30"/>
                      </a:lnTo>
                      <a:lnTo>
                        <a:pt x="31" y="31"/>
                      </a:lnTo>
                      <a:lnTo>
                        <a:pt x="33" y="34"/>
                      </a:lnTo>
                      <a:lnTo>
                        <a:pt x="34" y="35"/>
                      </a:lnTo>
                      <a:lnTo>
                        <a:pt x="37" y="36"/>
                      </a:lnTo>
                      <a:lnTo>
                        <a:pt x="40" y="38"/>
                      </a:lnTo>
                      <a:lnTo>
                        <a:pt x="41" y="38"/>
                      </a:lnTo>
                      <a:lnTo>
                        <a:pt x="44" y="36"/>
                      </a:lnTo>
                      <a:lnTo>
                        <a:pt x="45" y="34"/>
                      </a:lnTo>
                      <a:lnTo>
                        <a:pt x="46" y="31"/>
                      </a:lnTo>
                      <a:lnTo>
                        <a:pt x="46" y="30"/>
                      </a:lnTo>
                      <a:lnTo>
                        <a:pt x="45" y="28"/>
                      </a:lnTo>
                      <a:lnTo>
                        <a:pt x="44" y="25"/>
                      </a:lnTo>
                      <a:lnTo>
                        <a:pt x="42" y="23"/>
                      </a:lnTo>
                      <a:lnTo>
                        <a:pt x="40" y="22"/>
                      </a:lnTo>
                      <a:lnTo>
                        <a:pt x="38" y="20"/>
                      </a:lnTo>
                      <a:lnTo>
                        <a:pt x="38" y="19"/>
                      </a:lnTo>
                      <a:lnTo>
                        <a:pt x="38" y="18"/>
                      </a:lnTo>
                      <a:lnTo>
                        <a:pt x="40" y="16"/>
                      </a:lnTo>
                      <a:lnTo>
                        <a:pt x="41" y="12"/>
                      </a:lnTo>
                      <a:lnTo>
                        <a:pt x="42" y="9"/>
                      </a:lnTo>
                      <a:lnTo>
                        <a:pt x="42" y="6"/>
                      </a:lnTo>
                      <a:lnTo>
                        <a:pt x="41" y="3"/>
                      </a:lnTo>
                      <a:lnTo>
                        <a:pt x="40" y="1"/>
                      </a:lnTo>
                      <a:lnTo>
                        <a:pt x="37" y="0"/>
                      </a:lnTo>
                      <a:lnTo>
                        <a:pt x="34" y="0"/>
                      </a:lnTo>
                      <a:lnTo>
                        <a:pt x="31" y="1"/>
                      </a:lnTo>
                      <a:lnTo>
                        <a:pt x="30" y="2"/>
                      </a:lnTo>
                      <a:lnTo>
                        <a:pt x="29" y="4"/>
                      </a:lnTo>
                      <a:lnTo>
                        <a:pt x="29" y="7"/>
                      </a:lnTo>
                      <a:lnTo>
                        <a:pt x="29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7" y="12"/>
                      </a:lnTo>
                      <a:lnTo>
                        <a:pt x="25" y="9"/>
                      </a:lnTo>
                      <a:lnTo>
                        <a:pt x="22" y="7"/>
                      </a:lnTo>
                      <a:lnTo>
                        <a:pt x="19" y="6"/>
                      </a:lnTo>
                      <a:lnTo>
                        <a:pt x="17" y="3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0" y="1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74" name="Freeform 96"/>
                <p:cNvSpPr>
                  <a:spLocks/>
                </p:cNvSpPr>
                <p:nvPr/>
              </p:nvSpPr>
              <p:spPr bwMode="auto">
                <a:xfrm>
                  <a:off x="3973" y="1608"/>
                  <a:ext cx="45" cy="37"/>
                </a:xfrm>
                <a:custGeom>
                  <a:avLst/>
                  <a:gdLst>
                    <a:gd name="T0" fmla="*/ 4 w 45"/>
                    <a:gd name="T1" fmla="*/ 3 h 37"/>
                    <a:gd name="T2" fmla="*/ 4 w 45"/>
                    <a:gd name="T3" fmla="*/ 8 h 37"/>
                    <a:gd name="T4" fmla="*/ 7 w 45"/>
                    <a:gd name="T5" fmla="*/ 12 h 37"/>
                    <a:gd name="T6" fmla="*/ 11 w 45"/>
                    <a:gd name="T7" fmla="*/ 16 h 37"/>
                    <a:gd name="T8" fmla="*/ 11 w 45"/>
                    <a:gd name="T9" fmla="*/ 18 h 37"/>
                    <a:gd name="T10" fmla="*/ 11 w 45"/>
                    <a:gd name="T11" fmla="*/ 18 h 37"/>
                    <a:gd name="T12" fmla="*/ 8 w 45"/>
                    <a:gd name="T13" fmla="*/ 21 h 37"/>
                    <a:gd name="T14" fmla="*/ 7 w 45"/>
                    <a:gd name="T15" fmla="*/ 21 h 37"/>
                    <a:gd name="T16" fmla="*/ 3 w 45"/>
                    <a:gd name="T17" fmla="*/ 22 h 37"/>
                    <a:gd name="T18" fmla="*/ 0 w 45"/>
                    <a:gd name="T19" fmla="*/ 25 h 37"/>
                    <a:gd name="T20" fmla="*/ 0 w 45"/>
                    <a:gd name="T21" fmla="*/ 30 h 37"/>
                    <a:gd name="T22" fmla="*/ 4 w 45"/>
                    <a:gd name="T23" fmla="*/ 34 h 37"/>
                    <a:gd name="T24" fmla="*/ 11 w 45"/>
                    <a:gd name="T25" fmla="*/ 33 h 37"/>
                    <a:gd name="T26" fmla="*/ 17 w 45"/>
                    <a:gd name="T27" fmla="*/ 30 h 37"/>
                    <a:gd name="T28" fmla="*/ 21 w 45"/>
                    <a:gd name="T29" fmla="*/ 28 h 37"/>
                    <a:gd name="T30" fmla="*/ 23 w 45"/>
                    <a:gd name="T31" fmla="*/ 27 h 37"/>
                    <a:gd name="T32" fmla="*/ 26 w 45"/>
                    <a:gd name="T33" fmla="*/ 29 h 37"/>
                    <a:gd name="T34" fmla="*/ 27 w 45"/>
                    <a:gd name="T35" fmla="*/ 29 h 37"/>
                    <a:gd name="T36" fmla="*/ 29 w 45"/>
                    <a:gd name="T37" fmla="*/ 30 h 37"/>
                    <a:gd name="T38" fmla="*/ 31 w 45"/>
                    <a:gd name="T39" fmla="*/ 33 h 37"/>
                    <a:gd name="T40" fmla="*/ 35 w 45"/>
                    <a:gd name="T41" fmla="*/ 37 h 37"/>
                    <a:gd name="T42" fmla="*/ 39 w 45"/>
                    <a:gd name="T43" fmla="*/ 37 h 37"/>
                    <a:gd name="T44" fmla="*/ 45 w 45"/>
                    <a:gd name="T45" fmla="*/ 34 h 37"/>
                    <a:gd name="T46" fmla="*/ 45 w 45"/>
                    <a:gd name="T47" fmla="*/ 29 h 37"/>
                    <a:gd name="T48" fmla="*/ 42 w 45"/>
                    <a:gd name="T49" fmla="*/ 24 h 37"/>
                    <a:gd name="T50" fmla="*/ 38 w 45"/>
                    <a:gd name="T51" fmla="*/ 21 h 37"/>
                    <a:gd name="T52" fmla="*/ 37 w 45"/>
                    <a:gd name="T53" fmla="*/ 19 h 37"/>
                    <a:gd name="T54" fmla="*/ 37 w 45"/>
                    <a:gd name="T55" fmla="*/ 18 h 37"/>
                    <a:gd name="T56" fmla="*/ 39 w 45"/>
                    <a:gd name="T57" fmla="*/ 14 h 37"/>
                    <a:gd name="T58" fmla="*/ 41 w 45"/>
                    <a:gd name="T59" fmla="*/ 10 h 37"/>
                    <a:gd name="T60" fmla="*/ 39 w 45"/>
                    <a:gd name="T61" fmla="*/ 3 h 37"/>
                    <a:gd name="T62" fmla="*/ 35 w 45"/>
                    <a:gd name="T63" fmla="*/ 0 h 37"/>
                    <a:gd name="T64" fmla="*/ 31 w 45"/>
                    <a:gd name="T65" fmla="*/ 1 h 37"/>
                    <a:gd name="T66" fmla="*/ 27 w 45"/>
                    <a:gd name="T67" fmla="*/ 5 h 37"/>
                    <a:gd name="T68" fmla="*/ 27 w 45"/>
                    <a:gd name="T69" fmla="*/ 8 h 37"/>
                    <a:gd name="T70" fmla="*/ 26 w 45"/>
                    <a:gd name="T71" fmla="*/ 11 h 37"/>
                    <a:gd name="T72" fmla="*/ 23 w 45"/>
                    <a:gd name="T73" fmla="*/ 10 h 37"/>
                    <a:gd name="T74" fmla="*/ 19 w 45"/>
                    <a:gd name="T75" fmla="*/ 6 h 37"/>
                    <a:gd name="T76" fmla="*/ 14 w 45"/>
                    <a:gd name="T77" fmla="*/ 1 h 37"/>
                    <a:gd name="T78" fmla="*/ 10 w 45"/>
                    <a:gd name="T79" fmla="*/ 1 h 3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5"/>
                    <a:gd name="T121" fmla="*/ 0 h 37"/>
                    <a:gd name="T122" fmla="*/ 45 w 45"/>
                    <a:gd name="T123" fmla="*/ 37 h 3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5" h="37">
                      <a:moveTo>
                        <a:pt x="7" y="2"/>
                      </a:moveTo>
                      <a:lnTo>
                        <a:pt x="4" y="3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6" y="11"/>
                      </a:lnTo>
                      <a:lnTo>
                        <a:pt x="7" y="12"/>
                      </a:lnTo>
                      <a:lnTo>
                        <a:pt x="8" y="14"/>
                      </a:lnTo>
                      <a:lnTo>
                        <a:pt x="11" y="16"/>
                      </a:lnTo>
                      <a:lnTo>
                        <a:pt x="13" y="18"/>
                      </a:lnTo>
                      <a:lnTo>
                        <a:pt x="11" y="18"/>
                      </a:lnTo>
                      <a:lnTo>
                        <a:pt x="10" y="19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6" y="22"/>
                      </a:lnTo>
                      <a:lnTo>
                        <a:pt x="3" y="22"/>
                      </a:lnTo>
                      <a:lnTo>
                        <a:pt x="2" y="23"/>
                      </a:lnTo>
                      <a:lnTo>
                        <a:pt x="0" y="25"/>
                      </a:lnTo>
                      <a:lnTo>
                        <a:pt x="0" y="28"/>
                      </a:lnTo>
                      <a:lnTo>
                        <a:pt x="0" y="30"/>
                      </a:lnTo>
                      <a:lnTo>
                        <a:pt x="2" y="33"/>
                      </a:lnTo>
                      <a:lnTo>
                        <a:pt x="4" y="34"/>
                      </a:lnTo>
                      <a:lnTo>
                        <a:pt x="7" y="34"/>
                      </a:lnTo>
                      <a:lnTo>
                        <a:pt x="11" y="33"/>
                      </a:lnTo>
                      <a:lnTo>
                        <a:pt x="14" y="32"/>
                      </a:lnTo>
                      <a:lnTo>
                        <a:pt x="17" y="30"/>
                      </a:lnTo>
                      <a:lnTo>
                        <a:pt x="19" y="29"/>
                      </a:lnTo>
                      <a:lnTo>
                        <a:pt x="21" y="28"/>
                      </a:lnTo>
                      <a:lnTo>
                        <a:pt x="22" y="27"/>
                      </a:lnTo>
                      <a:lnTo>
                        <a:pt x="23" y="27"/>
                      </a:lnTo>
                      <a:lnTo>
                        <a:pt x="26" y="28"/>
                      </a:lnTo>
                      <a:lnTo>
                        <a:pt x="26" y="29"/>
                      </a:lnTo>
                      <a:lnTo>
                        <a:pt x="27" y="29"/>
                      </a:lnTo>
                      <a:lnTo>
                        <a:pt x="29" y="30"/>
                      </a:lnTo>
                      <a:lnTo>
                        <a:pt x="30" y="32"/>
                      </a:lnTo>
                      <a:lnTo>
                        <a:pt x="31" y="33"/>
                      </a:lnTo>
                      <a:lnTo>
                        <a:pt x="33" y="34"/>
                      </a:lnTo>
                      <a:lnTo>
                        <a:pt x="35" y="37"/>
                      </a:lnTo>
                      <a:lnTo>
                        <a:pt x="38" y="37"/>
                      </a:lnTo>
                      <a:lnTo>
                        <a:pt x="39" y="37"/>
                      </a:lnTo>
                      <a:lnTo>
                        <a:pt x="42" y="35"/>
                      </a:lnTo>
                      <a:lnTo>
                        <a:pt x="45" y="34"/>
                      </a:lnTo>
                      <a:lnTo>
                        <a:pt x="45" y="32"/>
                      </a:lnTo>
                      <a:lnTo>
                        <a:pt x="45" y="29"/>
                      </a:lnTo>
                      <a:lnTo>
                        <a:pt x="43" y="27"/>
                      </a:lnTo>
                      <a:lnTo>
                        <a:pt x="42" y="24"/>
                      </a:lnTo>
                      <a:lnTo>
                        <a:pt x="41" y="23"/>
                      </a:lnTo>
                      <a:lnTo>
                        <a:pt x="38" y="21"/>
                      </a:lnTo>
                      <a:lnTo>
                        <a:pt x="37" y="19"/>
                      </a:lnTo>
                      <a:lnTo>
                        <a:pt x="37" y="18"/>
                      </a:lnTo>
                      <a:lnTo>
                        <a:pt x="38" y="17"/>
                      </a:lnTo>
                      <a:lnTo>
                        <a:pt x="39" y="14"/>
                      </a:lnTo>
                      <a:lnTo>
                        <a:pt x="39" y="12"/>
                      </a:lnTo>
                      <a:lnTo>
                        <a:pt x="41" y="10"/>
                      </a:lnTo>
                      <a:lnTo>
                        <a:pt x="41" y="6"/>
                      </a:lnTo>
                      <a:lnTo>
                        <a:pt x="39" y="3"/>
                      </a:lnTo>
                      <a:lnTo>
                        <a:pt x="38" y="1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1" y="1"/>
                      </a:lnTo>
                      <a:lnTo>
                        <a:pt x="29" y="2"/>
                      </a:lnTo>
                      <a:lnTo>
                        <a:pt x="27" y="5"/>
                      </a:lnTo>
                      <a:lnTo>
                        <a:pt x="27" y="7"/>
                      </a:lnTo>
                      <a:lnTo>
                        <a:pt x="27" y="8"/>
                      </a:lnTo>
                      <a:lnTo>
                        <a:pt x="27" y="10"/>
                      </a:lnTo>
                      <a:lnTo>
                        <a:pt x="26" y="11"/>
                      </a:lnTo>
                      <a:lnTo>
                        <a:pt x="26" y="12"/>
                      </a:lnTo>
                      <a:lnTo>
                        <a:pt x="23" y="10"/>
                      </a:lnTo>
                      <a:lnTo>
                        <a:pt x="21" y="7"/>
                      </a:lnTo>
                      <a:lnTo>
                        <a:pt x="19" y="6"/>
                      </a:lnTo>
                      <a:lnTo>
                        <a:pt x="17" y="3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0" y="1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75" name="Freeform 97"/>
                <p:cNvSpPr>
                  <a:spLocks/>
                </p:cNvSpPr>
                <p:nvPr/>
              </p:nvSpPr>
              <p:spPr bwMode="auto">
                <a:xfrm>
                  <a:off x="4247" y="1537"/>
                  <a:ext cx="36" cy="36"/>
                </a:xfrm>
                <a:custGeom>
                  <a:avLst/>
                  <a:gdLst>
                    <a:gd name="T0" fmla="*/ 0 w 36"/>
                    <a:gd name="T1" fmla="*/ 7 h 36"/>
                    <a:gd name="T2" fmla="*/ 2 w 36"/>
                    <a:gd name="T3" fmla="*/ 12 h 36"/>
                    <a:gd name="T4" fmla="*/ 6 w 36"/>
                    <a:gd name="T5" fmla="*/ 17 h 36"/>
                    <a:gd name="T6" fmla="*/ 5 w 36"/>
                    <a:gd name="T7" fmla="*/ 17 h 36"/>
                    <a:gd name="T8" fmla="*/ 2 w 36"/>
                    <a:gd name="T9" fmla="*/ 18 h 36"/>
                    <a:gd name="T10" fmla="*/ 1 w 36"/>
                    <a:gd name="T11" fmla="*/ 23 h 36"/>
                    <a:gd name="T12" fmla="*/ 2 w 36"/>
                    <a:gd name="T13" fmla="*/ 28 h 36"/>
                    <a:gd name="T14" fmla="*/ 8 w 36"/>
                    <a:gd name="T15" fmla="*/ 29 h 36"/>
                    <a:gd name="T16" fmla="*/ 12 w 36"/>
                    <a:gd name="T17" fmla="*/ 28 h 36"/>
                    <a:gd name="T18" fmla="*/ 13 w 36"/>
                    <a:gd name="T19" fmla="*/ 27 h 36"/>
                    <a:gd name="T20" fmla="*/ 15 w 36"/>
                    <a:gd name="T21" fmla="*/ 27 h 36"/>
                    <a:gd name="T22" fmla="*/ 17 w 36"/>
                    <a:gd name="T23" fmla="*/ 29 h 36"/>
                    <a:gd name="T24" fmla="*/ 19 w 36"/>
                    <a:gd name="T25" fmla="*/ 33 h 36"/>
                    <a:gd name="T26" fmla="*/ 23 w 36"/>
                    <a:gd name="T27" fmla="*/ 36 h 36"/>
                    <a:gd name="T28" fmla="*/ 28 w 36"/>
                    <a:gd name="T29" fmla="*/ 36 h 36"/>
                    <a:gd name="T30" fmla="*/ 32 w 36"/>
                    <a:gd name="T31" fmla="*/ 33 h 36"/>
                    <a:gd name="T32" fmla="*/ 32 w 36"/>
                    <a:gd name="T33" fmla="*/ 29 h 36"/>
                    <a:gd name="T34" fmla="*/ 29 w 36"/>
                    <a:gd name="T35" fmla="*/ 24 h 36"/>
                    <a:gd name="T36" fmla="*/ 27 w 36"/>
                    <a:gd name="T37" fmla="*/ 20 h 36"/>
                    <a:gd name="T38" fmla="*/ 31 w 36"/>
                    <a:gd name="T39" fmla="*/ 18 h 36"/>
                    <a:gd name="T40" fmla="*/ 33 w 36"/>
                    <a:gd name="T41" fmla="*/ 14 h 36"/>
                    <a:gd name="T42" fmla="*/ 35 w 36"/>
                    <a:gd name="T43" fmla="*/ 12 h 36"/>
                    <a:gd name="T44" fmla="*/ 35 w 36"/>
                    <a:gd name="T45" fmla="*/ 8 h 36"/>
                    <a:gd name="T46" fmla="*/ 31 w 36"/>
                    <a:gd name="T47" fmla="*/ 4 h 36"/>
                    <a:gd name="T48" fmla="*/ 25 w 36"/>
                    <a:gd name="T49" fmla="*/ 6 h 36"/>
                    <a:gd name="T50" fmla="*/ 23 w 36"/>
                    <a:gd name="T51" fmla="*/ 8 h 36"/>
                    <a:gd name="T52" fmla="*/ 20 w 36"/>
                    <a:gd name="T53" fmla="*/ 9 h 36"/>
                    <a:gd name="T54" fmla="*/ 17 w 36"/>
                    <a:gd name="T55" fmla="*/ 8 h 36"/>
                    <a:gd name="T56" fmla="*/ 15 w 36"/>
                    <a:gd name="T57" fmla="*/ 4 h 36"/>
                    <a:gd name="T58" fmla="*/ 12 w 36"/>
                    <a:gd name="T59" fmla="*/ 2 h 36"/>
                    <a:gd name="T60" fmla="*/ 8 w 36"/>
                    <a:gd name="T61" fmla="*/ 0 h 36"/>
                    <a:gd name="T62" fmla="*/ 2 w 36"/>
                    <a:gd name="T63" fmla="*/ 1 h 36"/>
                    <a:gd name="T64" fmla="*/ 0 w 36"/>
                    <a:gd name="T65" fmla="*/ 4 h 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6"/>
                    <a:gd name="T100" fmla="*/ 0 h 36"/>
                    <a:gd name="T101" fmla="*/ 36 w 36"/>
                    <a:gd name="T102" fmla="*/ 36 h 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6" h="36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1" y="9"/>
                      </a:lnTo>
                      <a:lnTo>
                        <a:pt x="2" y="12"/>
                      </a:lnTo>
                      <a:lnTo>
                        <a:pt x="5" y="14"/>
                      </a:lnTo>
                      <a:lnTo>
                        <a:pt x="6" y="17"/>
                      </a:lnTo>
                      <a:lnTo>
                        <a:pt x="5" y="17"/>
                      </a:lnTo>
                      <a:lnTo>
                        <a:pt x="4" y="18"/>
                      </a:lnTo>
                      <a:lnTo>
                        <a:pt x="2" y="18"/>
                      </a:lnTo>
                      <a:lnTo>
                        <a:pt x="1" y="20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2" y="28"/>
                      </a:lnTo>
                      <a:lnTo>
                        <a:pt x="5" y="29"/>
                      </a:lnTo>
                      <a:lnTo>
                        <a:pt x="8" y="29"/>
                      </a:lnTo>
                      <a:lnTo>
                        <a:pt x="9" y="29"/>
                      </a:lnTo>
                      <a:lnTo>
                        <a:pt x="12" y="28"/>
                      </a:lnTo>
                      <a:lnTo>
                        <a:pt x="13" y="28"/>
                      </a:lnTo>
                      <a:lnTo>
                        <a:pt x="13" y="27"/>
                      </a:lnTo>
                      <a:lnTo>
                        <a:pt x="15" y="27"/>
                      </a:lnTo>
                      <a:lnTo>
                        <a:pt x="16" y="28"/>
                      </a:lnTo>
                      <a:lnTo>
                        <a:pt x="17" y="29"/>
                      </a:lnTo>
                      <a:lnTo>
                        <a:pt x="19" y="31"/>
                      </a:lnTo>
                      <a:lnTo>
                        <a:pt x="19" y="33"/>
                      </a:lnTo>
                      <a:lnTo>
                        <a:pt x="20" y="34"/>
                      </a:lnTo>
                      <a:lnTo>
                        <a:pt x="23" y="36"/>
                      </a:lnTo>
                      <a:lnTo>
                        <a:pt x="25" y="36"/>
                      </a:lnTo>
                      <a:lnTo>
                        <a:pt x="28" y="36"/>
                      </a:lnTo>
                      <a:lnTo>
                        <a:pt x="29" y="35"/>
                      </a:lnTo>
                      <a:lnTo>
                        <a:pt x="32" y="33"/>
                      </a:lnTo>
                      <a:lnTo>
                        <a:pt x="32" y="31"/>
                      </a:lnTo>
                      <a:lnTo>
                        <a:pt x="32" y="29"/>
                      </a:lnTo>
                      <a:lnTo>
                        <a:pt x="31" y="27"/>
                      </a:lnTo>
                      <a:lnTo>
                        <a:pt x="29" y="24"/>
                      </a:lnTo>
                      <a:lnTo>
                        <a:pt x="28" y="23"/>
                      </a:lnTo>
                      <a:lnTo>
                        <a:pt x="27" y="20"/>
                      </a:lnTo>
                      <a:lnTo>
                        <a:pt x="28" y="19"/>
                      </a:lnTo>
                      <a:lnTo>
                        <a:pt x="31" y="18"/>
                      </a:lnTo>
                      <a:lnTo>
                        <a:pt x="32" y="15"/>
                      </a:lnTo>
                      <a:lnTo>
                        <a:pt x="33" y="14"/>
                      </a:lnTo>
                      <a:lnTo>
                        <a:pt x="35" y="12"/>
                      </a:lnTo>
                      <a:lnTo>
                        <a:pt x="36" y="9"/>
                      </a:lnTo>
                      <a:lnTo>
                        <a:pt x="35" y="8"/>
                      </a:lnTo>
                      <a:lnTo>
                        <a:pt x="33" y="6"/>
                      </a:lnTo>
                      <a:lnTo>
                        <a:pt x="31" y="4"/>
                      </a:lnTo>
                      <a:lnTo>
                        <a:pt x="28" y="4"/>
                      </a:lnTo>
                      <a:lnTo>
                        <a:pt x="25" y="6"/>
                      </a:lnTo>
                      <a:lnTo>
                        <a:pt x="24" y="7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20" y="9"/>
                      </a:lnTo>
                      <a:lnTo>
                        <a:pt x="19" y="11"/>
                      </a:lnTo>
                      <a:lnTo>
                        <a:pt x="17" y="8"/>
                      </a:lnTo>
                      <a:lnTo>
                        <a:pt x="16" y="7"/>
                      </a:lnTo>
                      <a:lnTo>
                        <a:pt x="15" y="4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76" name="Freeform 98"/>
                <p:cNvSpPr>
                  <a:spLocks/>
                </p:cNvSpPr>
                <p:nvPr/>
              </p:nvSpPr>
              <p:spPr bwMode="auto">
                <a:xfrm>
                  <a:off x="4297" y="1648"/>
                  <a:ext cx="40" cy="36"/>
                </a:xfrm>
                <a:custGeom>
                  <a:avLst/>
                  <a:gdLst>
                    <a:gd name="T0" fmla="*/ 5 w 40"/>
                    <a:gd name="T1" fmla="*/ 11 h 36"/>
                    <a:gd name="T2" fmla="*/ 9 w 40"/>
                    <a:gd name="T3" fmla="*/ 15 h 36"/>
                    <a:gd name="T4" fmla="*/ 9 w 40"/>
                    <a:gd name="T5" fmla="*/ 17 h 36"/>
                    <a:gd name="T6" fmla="*/ 8 w 40"/>
                    <a:gd name="T7" fmla="*/ 17 h 36"/>
                    <a:gd name="T8" fmla="*/ 4 w 40"/>
                    <a:gd name="T9" fmla="*/ 19 h 36"/>
                    <a:gd name="T10" fmla="*/ 0 w 40"/>
                    <a:gd name="T11" fmla="*/ 22 h 36"/>
                    <a:gd name="T12" fmla="*/ 1 w 40"/>
                    <a:gd name="T13" fmla="*/ 27 h 36"/>
                    <a:gd name="T14" fmla="*/ 5 w 40"/>
                    <a:gd name="T15" fmla="*/ 30 h 36"/>
                    <a:gd name="T16" fmla="*/ 10 w 40"/>
                    <a:gd name="T17" fmla="*/ 30 h 36"/>
                    <a:gd name="T18" fmla="*/ 17 w 40"/>
                    <a:gd name="T19" fmla="*/ 27 h 36"/>
                    <a:gd name="T20" fmla="*/ 21 w 40"/>
                    <a:gd name="T21" fmla="*/ 27 h 36"/>
                    <a:gd name="T22" fmla="*/ 22 w 40"/>
                    <a:gd name="T23" fmla="*/ 30 h 36"/>
                    <a:gd name="T24" fmla="*/ 24 w 40"/>
                    <a:gd name="T25" fmla="*/ 33 h 36"/>
                    <a:gd name="T26" fmla="*/ 29 w 40"/>
                    <a:gd name="T27" fmla="*/ 36 h 36"/>
                    <a:gd name="T28" fmla="*/ 33 w 40"/>
                    <a:gd name="T29" fmla="*/ 35 h 36"/>
                    <a:gd name="T30" fmla="*/ 36 w 40"/>
                    <a:gd name="T31" fmla="*/ 30 h 36"/>
                    <a:gd name="T32" fmla="*/ 35 w 40"/>
                    <a:gd name="T33" fmla="*/ 25 h 36"/>
                    <a:gd name="T34" fmla="*/ 33 w 40"/>
                    <a:gd name="T35" fmla="*/ 21 h 36"/>
                    <a:gd name="T36" fmla="*/ 33 w 40"/>
                    <a:gd name="T37" fmla="*/ 19 h 36"/>
                    <a:gd name="T38" fmla="*/ 35 w 40"/>
                    <a:gd name="T39" fmla="*/ 17 h 36"/>
                    <a:gd name="T40" fmla="*/ 39 w 40"/>
                    <a:gd name="T41" fmla="*/ 15 h 36"/>
                    <a:gd name="T42" fmla="*/ 40 w 40"/>
                    <a:gd name="T43" fmla="*/ 10 h 36"/>
                    <a:gd name="T44" fmla="*/ 36 w 40"/>
                    <a:gd name="T45" fmla="*/ 6 h 36"/>
                    <a:gd name="T46" fmla="*/ 32 w 40"/>
                    <a:gd name="T47" fmla="*/ 5 h 36"/>
                    <a:gd name="T48" fmla="*/ 28 w 40"/>
                    <a:gd name="T49" fmla="*/ 8 h 36"/>
                    <a:gd name="T50" fmla="*/ 24 w 40"/>
                    <a:gd name="T51" fmla="*/ 9 h 36"/>
                    <a:gd name="T52" fmla="*/ 21 w 40"/>
                    <a:gd name="T53" fmla="*/ 9 h 36"/>
                    <a:gd name="T54" fmla="*/ 21 w 40"/>
                    <a:gd name="T55" fmla="*/ 9 h 36"/>
                    <a:gd name="T56" fmla="*/ 18 w 40"/>
                    <a:gd name="T57" fmla="*/ 6 h 36"/>
                    <a:gd name="T58" fmla="*/ 14 w 40"/>
                    <a:gd name="T59" fmla="*/ 4 h 36"/>
                    <a:gd name="T60" fmla="*/ 13 w 40"/>
                    <a:gd name="T61" fmla="*/ 3 h 36"/>
                    <a:gd name="T62" fmla="*/ 9 w 40"/>
                    <a:gd name="T63" fmla="*/ 0 h 36"/>
                    <a:gd name="T64" fmla="*/ 4 w 40"/>
                    <a:gd name="T65" fmla="*/ 1 h 36"/>
                    <a:gd name="T66" fmla="*/ 2 w 40"/>
                    <a:gd name="T67" fmla="*/ 5 h 36"/>
                    <a:gd name="T68" fmla="*/ 4 w 40"/>
                    <a:gd name="T69" fmla="*/ 10 h 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0"/>
                    <a:gd name="T106" fmla="*/ 0 h 36"/>
                    <a:gd name="T107" fmla="*/ 40 w 40"/>
                    <a:gd name="T108" fmla="*/ 36 h 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0" h="36">
                      <a:moveTo>
                        <a:pt x="4" y="10"/>
                      </a:moveTo>
                      <a:lnTo>
                        <a:pt x="5" y="11"/>
                      </a:lnTo>
                      <a:lnTo>
                        <a:pt x="8" y="14"/>
                      </a:lnTo>
                      <a:lnTo>
                        <a:pt x="9" y="15"/>
                      </a:lnTo>
                      <a:lnTo>
                        <a:pt x="10" y="17"/>
                      </a:lnTo>
                      <a:lnTo>
                        <a:pt x="9" y="17"/>
                      </a:lnTo>
                      <a:lnTo>
                        <a:pt x="8" y="17"/>
                      </a:lnTo>
                      <a:lnTo>
                        <a:pt x="6" y="17"/>
                      </a:lnTo>
                      <a:lnTo>
                        <a:pt x="4" y="19"/>
                      </a:lnTo>
                      <a:lnTo>
                        <a:pt x="1" y="20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1" y="27"/>
                      </a:lnTo>
                      <a:lnTo>
                        <a:pt x="2" y="28"/>
                      </a:lnTo>
                      <a:lnTo>
                        <a:pt x="5" y="30"/>
                      </a:lnTo>
                      <a:lnTo>
                        <a:pt x="8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7" y="27"/>
                      </a:lnTo>
                      <a:lnTo>
                        <a:pt x="20" y="26"/>
                      </a:lnTo>
                      <a:lnTo>
                        <a:pt x="21" y="27"/>
                      </a:lnTo>
                      <a:lnTo>
                        <a:pt x="21" y="28"/>
                      </a:lnTo>
                      <a:lnTo>
                        <a:pt x="22" y="30"/>
                      </a:lnTo>
                      <a:lnTo>
                        <a:pt x="22" y="31"/>
                      </a:lnTo>
                      <a:lnTo>
                        <a:pt x="24" y="33"/>
                      </a:lnTo>
                      <a:lnTo>
                        <a:pt x="26" y="35"/>
                      </a:lnTo>
                      <a:lnTo>
                        <a:pt x="29" y="36"/>
                      </a:lnTo>
                      <a:lnTo>
                        <a:pt x="32" y="36"/>
                      </a:lnTo>
                      <a:lnTo>
                        <a:pt x="33" y="35"/>
                      </a:lnTo>
                      <a:lnTo>
                        <a:pt x="36" y="32"/>
                      </a:lnTo>
                      <a:lnTo>
                        <a:pt x="36" y="30"/>
                      </a:lnTo>
                      <a:lnTo>
                        <a:pt x="36" y="27"/>
                      </a:lnTo>
                      <a:lnTo>
                        <a:pt x="35" y="25"/>
                      </a:lnTo>
                      <a:lnTo>
                        <a:pt x="35" y="24"/>
                      </a:lnTo>
                      <a:lnTo>
                        <a:pt x="33" y="21"/>
                      </a:lnTo>
                      <a:lnTo>
                        <a:pt x="32" y="20"/>
                      </a:lnTo>
                      <a:lnTo>
                        <a:pt x="33" y="19"/>
                      </a:lnTo>
                      <a:lnTo>
                        <a:pt x="35" y="17"/>
                      </a:lnTo>
                      <a:lnTo>
                        <a:pt x="36" y="16"/>
                      </a:lnTo>
                      <a:lnTo>
                        <a:pt x="39" y="15"/>
                      </a:lnTo>
                      <a:lnTo>
                        <a:pt x="40" y="12"/>
                      </a:lnTo>
                      <a:lnTo>
                        <a:pt x="40" y="10"/>
                      </a:lnTo>
                      <a:lnTo>
                        <a:pt x="39" y="8"/>
                      </a:lnTo>
                      <a:lnTo>
                        <a:pt x="36" y="6"/>
                      </a:lnTo>
                      <a:lnTo>
                        <a:pt x="35" y="5"/>
                      </a:lnTo>
                      <a:lnTo>
                        <a:pt x="32" y="5"/>
                      </a:lnTo>
                      <a:lnTo>
                        <a:pt x="29" y="6"/>
                      </a:lnTo>
                      <a:lnTo>
                        <a:pt x="28" y="8"/>
                      </a:lnTo>
                      <a:lnTo>
                        <a:pt x="25" y="8"/>
                      </a:lnTo>
                      <a:lnTo>
                        <a:pt x="24" y="9"/>
                      </a:lnTo>
                      <a:lnTo>
                        <a:pt x="22" y="10"/>
                      </a:lnTo>
                      <a:lnTo>
                        <a:pt x="21" y="9"/>
                      </a:lnTo>
                      <a:lnTo>
                        <a:pt x="20" y="8"/>
                      </a:lnTo>
                      <a:lnTo>
                        <a:pt x="18" y="6"/>
                      </a:lnTo>
                      <a:lnTo>
                        <a:pt x="17" y="5"/>
                      </a:lnTo>
                      <a:lnTo>
                        <a:pt x="14" y="4"/>
                      </a:lnTo>
                      <a:lnTo>
                        <a:pt x="13" y="3"/>
                      </a:lnTo>
                      <a:lnTo>
                        <a:pt x="10" y="1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77" name="Freeform 99"/>
                <p:cNvSpPr>
                  <a:spLocks/>
                </p:cNvSpPr>
                <p:nvPr/>
              </p:nvSpPr>
              <p:spPr bwMode="auto">
                <a:xfrm>
                  <a:off x="4124" y="1550"/>
                  <a:ext cx="41" cy="36"/>
                </a:xfrm>
                <a:custGeom>
                  <a:avLst/>
                  <a:gdLst>
                    <a:gd name="T0" fmla="*/ 6 w 41"/>
                    <a:gd name="T1" fmla="*/ 12 h 36"/>
                    <a:gd name="T2" fmla="*/ 10 w 41"/>
                    <a:gd name="T3" fmla="*/ 16 h 36"/>
                    <a:gd name="T4" fmla="*/ 10 w 41"/>
                    <a:gd name="T5" fmla="*/ 18 h 36"/>
                    <a:gd name="T6" fmla="*/ 8 w 41"/>
                    <a:gd name="T7" fmla="*/ 18 h 36"/>
                    <a:gd name="T8" fmla="*/ 4 w 41"/>
                    <a:gd name="T9" fmla="*/ 18 h 36"/>
                    <a:gd name="T10" fmla="*/ 0 w 41"/>
                    <a:gd name="T11" fmla="*/ 22 h 36"/>
                    <a:gd name="T12" fmla="*/ 2 w 41"/>
                    <a:gd name="T13" fmla="*/ 27 h 36"/>
                    <a:gd name="T14" fmla="*/ 6 w 41"/>
                    <a:gd name="T15" fmla="*/ 31 h 36"/>
                    <a:gd name="T16" fmla="*/ 12 w 41"/>
                    <a:gd name="T17" fmla="*/ 31 h 36"/>
                    <a:gd name="T18" fmla="*/ 19 w 41"/>
                    <a:gd name="T19" fmla="*/ 28 h 36"/>
                    <a:gd name="T20" fmla="*/ 22 w 41"/>
                    <a:gd name="T21" fmla="*/ 28 h 36"/>
                    <a:gd name="T22" fmla="*/ 23 w 41"/>
                    <a:gd name="T23" fmla="*/ 31 h 36"/>
                    <a:gd name="T24" fmla="*/ 24 w 41"/>
                    <a:gd name="T25" fmla="*/ 33 h 36"/>
                    <a:gd name="T26" fmla="*/ 30 w 41"/>
                    <a:gd name="T27" fmla="*/ 36 h 36"/>
                    <a:gd name="T28" fmla="*/ 34 w 41"/>
                    <a:gd name="T29" fmla="*/ 34 h 36"/>
                    <a:gd name="T30" fmla="*/ 37 w 41"/>
                    <a:gd name="T31" fmla="*/ 31 h 36"/>
                    <a:gd name="T32" fmla="*/ 35 w 41"/>
                    <a:gd name="T33" fmla="*/ 26 h 36"/>
                    <a:gd name="T34" fmla="*/ 34 w 41"/>
                    <a:gd name="T35" fmla="*/ 22 h 36"/>
                    <a:gd name="T36" fmla="*/ 34 w 41"/>
                    <a:gd name="T37" fmla="*/ 18 h 36"/>
                    <a:gd name="T38" fmla="*/ 35 w 41"/>
                    <a:gd name="T39" fmla="*/ 17 h 36"/>
                    <a:gd name="T40" fmla="*/ 39 w 41"/>
                    <a:gd name="T41" fmla="*/ 15 h 36"/>
                    <a:gd name="T42" fmla="*/ 41 w 41"/>
                    <a:gd name="T43" fmla="*/ 11 h 36"/>
                    <a:gd name="T44" fmla="*/ 37 w 41"/>
                    <a:gd name="T45" fmla="*/ 6 h 36"/>
                    <a:gd name="T46" fmla="*/ 33 w 41"/>
                    <a:gd name="T47" fmla="*/ 5 h 36"/>
                    <a:gd name="T48" fmla="*/ 28 w 41"/>
                    <a:gd name="T49" fmla="*/ 7 h 36"/>
                    <a:gd name="T50" fmla="*/ 24 w 41"/>
                    <a:gd name="T51" fmla="*/ 10 h 36"/>
                    <a:gd name="T52" fmla="*/ 23 w 41"/>
                    <a:gd name="T53" fmla="*/ 10 h 36"/>
                    <a:gd name="T54" fmla="*/ 22 w 41"/>
                    <a:gd name="T55" fmla="*/ 9 h 36"/>
                    <a:gd name="T56" fmla="*/ 19 w 41"/>
                    <a:gd name="T57" fmla="*/ 7 h 36"/>
                    <a:gd name="T58" fmla="*/ 15 w 41"/>
                    <a:gd name="T59" fmla="*/ 4 h 36"/>
                    <a:gd name="T60" fmla="*/ 14 w 41"/>
                    <a:gd name="T61" fmla="*/ 2 h 36"/>
                    <a:gd name="T62" fmla="*/ 10 w 41"/>
                    <a:gd name="T63" fmla="*/ 0 h 36"/>
                    <a:gd name="T64" fmla="*/ 4 w 41"/>
                    <a:gd name="T65" fmla="*/ 2 h 36"/>
                    <a:gd name="T66" fmla="*/ 3 w 41"/>
                    <a:gd name="T67" fmla="*/ 6 h 36"/>
                    <a:gd name="T68" fmla="*/ 4 w 41"/>
                    <a:gd name="T69" fmla="*/ 11 h 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1"/>
                    <a:gd name="T106" fmla="*/ 0 h 36"/>
                    <a:gd name="T107" fmla="*/ 41 w 41"/>
                    <a:gd name="T108" fmla="*/ 36 h 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1" h="36">
                      <a:moveTo>
                        <a:pt x="4" y="11"/>
                      </a:moveTo>
                      <a:lnTo>
                        <a:pt x="6" y="12"/>
                      </a:lnTo>
                      <a:lnTo>
                        <a:pt x="8" y="15"/>
                      </a:lnTo>
                      <a:lnTo>
                        <a:pt x="10" y="16"/>
                      </a:lnTo>
                      <a:lnTo>
                        <a:pt x="11" y="17"/>
                      </a:lnTo>
                      <a:lnTo>
                        <a:pt x="10" y="18"/>
                      </a:lnTo>
                      <a:lnTo>
                        <a:pt x="8" y="18"/>
                      </a:lnTo>
                      <a:lnTo>
                        <a:pt x="7" y="18"/>
                      </a:lnTo>
                      <a:lnTo>
                        <a:pt x="4" y="18"/>
                      </a:lnTo>
                      <a:lnTo>
                        <a:pt x="2" y="21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2" y="27"/>
                      </a:lnTo>
                      <a:lnTo>
                        <a:pt x="3" y="29"/>
                      </a:lnTo>
                      <a:lnTo>
                        <a:pt x="6" y="31"/>
                      </a:lnTo>
                      <a:lnTo>
                        <a:pt x="8" y="31"/>
                      </a:lnTo>
                      <a:lnTo>
                        <a:pt x="12" y="31"/>
                      </a:lnTo>
                      <a:lnTo>
                        <a:pt x="15" y="29"/>
                      </a:lnTo>
                      <a:lnTo>
                        <a:pt x="19" y="28"/>
                      </a:lnTo>
                      <a:lnTo>
                        <a:pt x="22" y="27"/>
                      </a:lnTo>
                      <a:lnTo>
                        <a:pt x="22" y="28"/>
                      </a:lnTo>
                      <a:lnTo>
                        <a:pt x="23" y="29"/>
                      </a:lnTo>
                      <a:lnTo>
                        <a:pt x="23" y="31"/>
                      </a:lnTo>
                      <a:lnTo>
                        <a:pt x="23" y="32"/>
                      </a:lnTo>
                      <a:lnTo>
                        <a:pt x="24" y="33"/>
                      </a:lnTo>
                      <a:lnTo>
                        <a:pt x="27" y="36"/>
                      </a:lnTo>
                      <a:lnTo>
                        <a:pt x="30" y="36"/>
                      </a:lnTo>
                      <a:lnTo>
                        <a:pt x="33" y="36"/>
                      </a:lnTo>
                      <a:lnTo>
                        <a:pt x="34" y="34"/>
                      </a:lnTo>
                      <a:lnTo>
                        <a:pt x="37" y="32"/>
                      </a:lnTo>
                      <a:lnTo>
                        <a:pt x="37" y="31"/>
                      </a:lnTo>
                      <a:lnTo>
                        <a:pt x="37" y="28"/>
                      </a:lnTo>
                      <a:lnTo>
                        <a:pt x="35" y="26"/>
                      </a:lnTo>
                      <a:lnTo>
                        <a:pt x="35" y="23"/>
                      </a:lnTo>
                      <a:lnTo>
                        <a:pt x="34" y="22"/>
                      </a:lnTo>
                      <a:lnTo>
                        <a:pt x="33" y="20"/>
                      </a:lnTo>
                      <a:lnTo>
                        <a:pt x="34" y="18"/>
                      </a:lnTo>
                      <a:lnTo>
                        <a:pt x="35" y="18"/>
                      </a:lnTo>
                      <a:lnTo>
                        <a:pt x="35" y="17"/>
                      </a:lnTo>
                      <a:lnTo>
                        <a:pt x="37" y="17"/>
                      </a:lnTo>
                      <a:lnTo>
                        <a:pt x="39" y="15"/>
                      </a:lnTo>
                      <a:lnTo>
                        <a:pt x="41" y="12"/>
                      </a:lnTo>
                      <a:lnTo>
                        <a:pt x="41" y="11"/>
                      </a:lnTo>
                      <a:lnTo>
                        <a:pt x="39" y="9"/>
                      </a:lnTo>
                      <a:lnTo>
                        <a:pt x="37" y="6"/>
                      </a:lnTo>
                      <a:lnTo>
                        <a:pt x="35" y="5"/>
                      </a:lnTo>
                      <a:lnTo>
                        <a:pt x="33" y="5"/>
                      </a:lnTo>
                      <a:lnTo>
                        <a:pt x="30" y="6"/>
                      </a:lnTo>
                      <a:lnTo>
                        <a:pt x="28" y="7"/>
                      </a:lnTo>
                      <a:lnTo>
                        <a:pt x="27" y="9"/>
                      </a:lnTo>
                      <a:lnTo>
                        <a:pt x="24" y="10"/>
                      </a:lnTo>
                      <a:lnTo>
                        <a:pt x="23" y="11"/>
                      </a:lnTo>
                      <a:lnTo>
                        <a:pt x="23" y="10"/>
                      </a:lnTo>
                      <a:lnTo>
                        <a:pt x="22" y="10"/>
                      </a:lnTo>
                      <a:lnTo>
                        <a:pt x="22" y="9"/>
                      </a:lnTo>
                      <a:lnTo>
                        <a:pt x="20" y="9"/>
                      </a:lnTo>
                      <a:lnTo>
                        <a:pt x="19" y="7"/>
                      </a:lnTo>
                      <a:lnTo>
                        <a:pt x="18" y="5"/>
                      </a:lnTo>
                      <a:lnTo>
                        <a:pt x="15" y="4"/>
                      </a:ln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7" y="1"/>
                      </a:lnTo>
                      <a:lnTo>
                        <a:pt x="4" y="2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3" y="9"/>
                      </a:lnTo>
                      <a:lnTo>
                        <a:pt x="4" y="11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78" name="Freeform 100"/>
                <p:cNvSpPr>
                  <a:spLocks/>
                </p:cNvSpPr>
                <p:nvPr/>
              </p:nvSpPr>
              <p:spPr bwMode="auto">
                <a:xfrm>
                  <a:off x="4053" y="1649"/>
                  <a:ext cx="40" cy="36"/>
                </a:xfrm>
                <a:custGeom>
                  <a:avLst/>
                  <a:gdLst>
                    <a:gd name="T0" fmla="*/ 5 w 40"/>
                    <a:gd name="T1" fmla="*/ 13 h 36"/>
                    <a:gd name="T2" fmla="*/ 9 w 40"/>
                    <a:gd name="T3" fmla="*/ 16 h 36"/>
                    <a:gd name="T4" fmla="*/ 9 w 40"/>
                    <a:gd name="T5" fmla="*/ 19 h 36"/>
                    <a:gd name="T6" fmla="*/ 8 w 40"/>
                    <a:gd name="T7" fmla="*/ 19 h 36"/>
                    <a:gd name="T8" fmla="*/ 4 w 40"/>
                    <a:gd name="T9" fmla="*/ 20 h 36"/>
                    <a:gd name="T10" fmla="*/ 0 w 40"/>
                    <a:gd name="T11" fmla="*/ 24 h 36"/>
                    <a:gd name="T12" fmla="*/ 1 w 40"/>
                    <a:gd name="T13" fmla="*/ 27 h 36"/>
                    <a:gd name="T14" fmla="*/ 5 w 40"/>
                    <a:gd name="T15" fmla="*/ 31 h 36"/>
                    <a:gd name="T16" fmla="*/ 12 w 40"/>
                    <a:gd name="T17" fmla="*/ 31 h 36"/>
                    <a:gd name="T18" fmla="*/ 17 w 40"/>
                    <a:gd name="T19" fmla="*/ 29 h 36"/>
                    <a:gd name="T20" fmla="*/ 21 w 40"/>
                    <a:gd name="T21" fmla="*/ 29 h 36"/>
                    <a:gd name="T22" fmla="*/ 23 w 40"/>
                    <a:gd name="T23" fmla="*/ 31 h 36"/>
                    <a:gd name="T24" fmla="*/ 24 w 40"/>
                    <a:gd name="T25" fmla="*/ 35 h 36"/>
                    <a:gd name="T26" fmla="*/ 29 w 40"/>
                    <a:gd name="T27" fmla="*/ 36 h 36"/>
                    <a:gd name="T28" fmla="*/ 33 w 40"/>
                    <a:gd name="T29" fmla="*/ 35 h 36"/>
                    <a:gd name="T30" fmla="*/ 36 w 40"/>
                    <a:gd name="T31" fmla="*/ 31 h 36"/>
                    <a:gd name="T32" fmla="*/ 35 w 40"/>
                    <a:gd name="T33" fmla="*/ 26 h 36"/>
                    <a:gd name="T34" fmla="*/ 33 w 40"/>
                    <a:gd name="T35" fmla="*/ 23 h 36"/>
                    <a:gd name="T36" fmla="*/ 33 w 40"/>
                    <a:gd name="T37" fmla="*/ 20 h 36"/>
                    <a:gd name="T38" fmla="*/ 35 w 40"/>
                    <a:gd name="T39" fmla="*/ 19 h 36"/>
                    <a:gd name="T40" fmla="*/ 39 w 40"/>
                    <a:gd name="T41" fmla="*/ 15 h 36"/>
                    <a:gd name="T42" fmla="*/ 40 w 40"/>
                    <a:gd name="T43" fmla="*/ 11 h 36"/>
                    <a:gd name="T44" fmla="*/ 36 w 40"/>
                    <a:gd name="T45" fmla="*/ 8 h 36"/>
                    <a:gd name="T46" fmla="*/ 32 w 40"/>
                    <a:gd name="T47" fmla="*/ 7 h 36"/>
                    <a:gd name="T48" fmla="*/ 28 w 40"/>
                    <a:gd name="T49" fmla="*/ 8 h 36"/>
                    <a:gd name="T50" fmla="*/ 24 w 40"/>
                    <a:gd name="T51" fmla="*/ 10 h 36"/>
                    <a:gd name="T52" fmla="*/ 21 w 40"/>
                    <a:gd name="T53" fmla="*/ 10 h 36"/>
                    <a:gd name="T54" fmla="*/ 21 w 40"/>
                    <a:gd name="T55" fmla="*/ 10 h 36"/>
                    <a:gd name="T56" fmla="*/ 19 w 40"/>
                    <a:gd name="T57" fmla="*/ 8 h 36"/>
                    <a:gd name="T58" fmla="*/ 15 w 40"/>
                    <a:gd name="T59" fmla="*/ 4 h 36"/>
                    <a:gd name="T60" fmla="*/ 13 w 40"/>
                    <a:gd name="T61" fmla="*/ 3 h 36"/>
                    <a:gd name="T62" fmla="*/ 9 w 40"/>
                    <a:gd name="T63" fmla="*/ 0 h 36"/>
                    <a:gd name="T64" fmla="*/ 4 w 40"/>
                    <a:gd name="T65" fmla="*/ 3 h 36"/>
                    <a:gd name="T66" fmla="*/ 3 w 40"/>
                    <a:gd name="T67" fmla="*/ 7 h 36"/>
                    <a:gd name="T68" fmla="*/ 4 w 40"/>
                    <a:gd name="T69" fmla="*/ 11 h 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0"/>
                    <a:gd name="T106" fmla="*/ 0 h 36"/>
                    <a:gd name="T107" fmla="*/ 40 w 40"/>
                    <a:gd name="T108" fmla="*/ 36 h 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0" h="36">
                      <a:moveTo>
                        <a:pt x="4" y="11"/>
                      </a:moveTo>
                      <a:lnTo>
                        <a:pt x="5" y="13"/>
                      </a:lnTo>
                      <a:lnTo>
                        <a:pt x="8" y="15"/>
                      </a:lnTo>
                      <a:lnTo>
                        <a:pt x="9" y="16"/>
                      </a:lnTo>
                      <a:lnTo>
                        <a:pt x="11" y="18"/>
                      </a:lnTo>
                      <a:lnTo>
                        <a:pt x="9" y="19"/>
                      </a:lnTo>
                      <a:lnTo>
                        <a:pt x="8" y="19"/>
                      </a:lnTo>
                      <a:lnTo>
                        <a:pt x="7" y="19"/>
                      </a:lnTo>
                      <a:lnTo>
                        <a:pt x="4" y="20"/>
                      </a:lnTo>
                      <a:lnTo>
                        <a:pt x="1" y="21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1" y="27"/>
                      </a:lnTo>
                      <a:lnTo>
                        <a:pt x="3" y="30"/>
                      </a:lnTo>
                      <a:lnTo>
                        <a:pt x="5" y="31"/>
                      </a:lnTo>
                      <a:lnTo>
                        <a:pt x="8" y="31"/>
                      </a:lnTo>
                      <a:lnTo>
                        <a:pt x="12" y="31"/>
                      </a:lnTo>
                      <a:lnTo>
                        <a:pt x="15" y="30"/>
                      </a:lnTo>
                      <a:lnTo>
                        <a:pt x="17" y="29"/>
                      </a:lnTo>
                      <a:lnTo>
                        <a:pt x="20" y="27"/>
                      </a:lnTo>
                      <a:lnTo>
                        <a:pt x="21" y="29"/>
                      </a:lnTo>
                      <a:lnTo>
                        <a:pt x="21" y="30"/>
                      </a:lnTo>
                      <a:lnTo>
                        <a:pt x="23" y="31"/>
                      </a:lnTo>
                      <a:lnTo>
                        <a:pt x="23" y="32"/>
                      </a:lnTo>
                      <a:lnTo>
                        <a:pt x="24" y="35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32" y="36"/>
                      </a:lnTo>
                      <a:lnTo>
                        <a:pt x="33" y="35"/>
                      </a:lnTo>
                      <a:lnTo>
                        <a:pt x="36" y="34"/>
                      </a:lnTo>
                      <a:lnTo>
                        <a:pt x="36" y="31"/>
                      </a:lnTo>
                      <a:lnTo>
                        <a:pt x="36" y="29"/>
                      </a:lnTo>
                      <a:lnTo>
                        <a:pt x="35" y="26"/>
                      </a:lnTo>
                      <a:lnTo>
                        <a:pt x="35" y="24"/>
                      </a:lnTo>
                      <a:lnTo>
                        <a:pt x="33" y="23"/>
                      </a:lnTo>
                      <a:lnTo>
                        <a:pt x="32" y="20"/>
                      </a:lnTo>
                      <a:lnTo>
                        <a:pt x="33" y="20"/>
                      </a:lnTo>
                      <a:lnTo>
                        <a:pt x="35" y="19"/>
                      </a:lnTo>
                      <a:lnTo>
                        <a:pt x="36" y="18"/>
                      </a:lnTo>
                      <a:lnTo>
                        <a:pt x="39" y="15"/>
                      </a:lnTo>
                      <a:lnTo>
                        <a:pt x="40" y="13"/>
                      </a:lnTo>
                      <a:lnTo>
                        <a:pt x="40" y="11"/>
                      </a:lnTo>
                      <a:lnTo>
                        <a:pt x="39" y="9"/>
                      </a:lnTo>
                      <a:lnTo>
                        <a:pt x="36" y="8"/>
                      </a:lnTo>
                      <a:lnTo>
                        <a:pt x="35" y="7"/>
                      </a:lnTo>
                      <a:lnTo>
                        <a:pt x="32" y="7"/>
                      </a:lnTo>
                      <a:lnTo>
                        <a:pt x="29" y="7"/>
                      </a:lnTo>
                      <a:lnTo>
                        <a:pt x="28" y="8"/>
                      </a:lnTo>
                      <a:lnTo>
                        <a:pt x="27" y="9"/>
                      </a:lnTo>
                      <a:lnTo>
                        <a:pt x="24" y="10"/>
                      </a:lnTo>
                      <a:lnTo>
                        <a:pt x="23" y="11"/>
                      </a:lnTo>
                      <a:lnTo>
                        <a:pt x="21" y="10"/>
                      </a:lnTo>
                      <a:lnTo>
                        <a:pt x="20" y="9"/>
                      </a:lnTo>
                      <a:lnTo>
                        <a:pt x="19" y="8"/>
                      </a:lnTo>
                      <a:lnTo>
                        <a:pt x="17" y="5"/>
                      </a:lnTo>
                      <a:lnTo>
                        <a:pt x="15" y="4"/>
                      </a:lnTo>
                      <a:lnTo>
                        <a:pt x="13" y="3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4" y="3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3" y="9"/>
                      </a:lnTo>
                      <a:lnTo>
                        <a:pt x="4" y="11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79" name="Freeform 101"/>
                <p:cNvSpPr>
                  <a:spLocks/>
                </p:cNvSpPr>
                <p:nvPr/>
              </p:nvSpPr>
              <p:spPr bwMode="auto">
                <a:xfrm>
                  <a:off x="3961" y="1703"/>
                  <a:ext cx="35" cy="39"/>
                </a:xfrm>
                <a:custGeom>
                  <a:avLst/>
                  <a:gdLst>
                    <a:gd name="T0" fmla="*/ 18 w 35"/>
                    <a:gd name="T1" fmla="*/ 7 h 39"/>
                    <a:gd name="T2" fmla="*/ 16 w 35"/>
                    <a:gd name="T3" fmla="*/ 10 h 39"/>
                    <a:gd name="T4" fmla="*/ 14 w 35"/>
                    <a:gd name="T5" fmla="*/ 11 h 39"/>
                    <a:gd name="T6" fmla="*/ 12 w 35"/>
                    <a:gd name="T7" fmla="*/ 10 h 39"/>
                    <a:gd name="T8" fmla="*/ 11 w 35"/>
                    <a:gd name="T9" fmla="*/ 7 h 39"/>
                    <a:gd name="T10" fmla="*/ 6 w 35"/>
                    <a:gd name="T11" fmla="*/ 5 h 39"/>
                    <a:gd name="T12" fmla="*/ 2 w 35"/>
                    <a:gd name="T13" fmla="*/ 8 h 39"/>
                    <a:gd name="T14" fmla="*/ 0 w 35"/>
                    <a:gd name="T15" fmla="*/ 11 h 39"/>
                    <a:gd name="T16" fmla="*/ 3 w 35"/>
                    <a:gd name="T17" fmla="*/ 18 h 39"/>
                    <a:gd name="T18" fmla="*/ 7 w 35"/>
                    <a:gd name="T19" fmla="*/ 21 h 39"/>
                    <a:gd name="T20" fmla="*/ 7 w 35"/>
                    <a:gd name="T21" fmla="*/ 25 h 39"/>
                    <a:gd name="T22" fmla="*/ 6 w 35"/>
                    <a:gd name="T23" fmla="*/ 26 h 39"/>
                    <a:gd name="T24" fmla="*/ 3 w 35"/>
                    <a:gd name="T25" fmla="*/ 30 h 39"/>
                    <a:gd name="T26" fmla="*/ 2 w 35"/>
                    <a:gd name="T27" fmla="*/ 34 h 39"/>
                    <a:gd name="T28" fmla="*/ 6 w 35"/>
                    <a:gd name="T29" fmla="*/ 39 h 39"/>
                    <a:gd name="T30" fmla="*/ 10 w 35"/>
                    <a:gd name="T31" fmla="*/ 39 h 39"/>
                    <a:gd name="T32" fmla="*/ 14 w 35"/>
                    <a:gd name="T33" fmla="*/ 36 h 39"/>
                    <a:gd name="T34" fmla="*/ 18 w 35"/>
                    <a:gd name="T35" fmla="*/ 32 h 39"/>
                    <a:gd name="T36" fmla="*/ 20 w 35"/>
                    <a:gd name="T37" fmla="*/ 32 h 39"/>
                    <a:gd name="T38" fmla="*/ 23 w 35"/>
                    <a:gd name="T39" fmla="*/ 32 h 39"/>
                    <a:gd name="T40" fmla="*/ 27 w 35"/>
                    <a:gd name="T41" fmla="*/ 35 h 39"/>
                    <a:gd name="T42" fmla="*/ 31 w 35"/>
                    <a:gd name="T43" fmla="*/ 34 h 39"/>
                    <a:gd name="T44" fmla="*/ 35 w 35"/>
                    <a:gd name="T45" fmla="*/ 30 h 39"/>
                    <a:gd name="T46" fmla="*/ 34 w 35"/>
                    <a:gd name="T47" fmla="*/ 26 h 39"/>
                    <a:gd name="T48" fmla="*/ 31 w 35"/>
                    <a:gd name="T49" fmla="*/ 23 h 39"/>
                    <a:gd name="T50" fmla="*/ 27 w 35"/>
                    <a:gd name="T51" fmla="*/ 21 h 39"/>
                    <a:gd name="T52" fmla="*/ 26 w 35"/>
                    <a:gd name="T53" fmla="*/ 19 h 39"/>
                    <a:gd name="T54" fmla="*/ 27 w 35"/>
                    <a:gd name="T55" fmla="*/ 18 h 39"/>
                    <a:gd name="T56" fmla="*/ 29 w 35"/>
                    <a:gd name="T57" fmla="*/ 14 h 39"/>
                    <a:gd name="T58" fmla="*/ 30 w 35"/>
                    <a:gd name="T59" fmla="*/ 10 h 39"/>
                    <a:gd name="T60" fmla="*/ 31 w 35"/>
                    <a:gd name="T61" fmla="*/ 9 h 39"/>
                    <a:gd name="T62" fmla="*/ 31 w 35"/>
                    <a:gd name="T63" fmla="*/ 5 h 39"/>
                    <a:gd name="T64" fmla="*/ 27 w 35"/>
                    <a:gd name="T65" fmla="*/ 2 h 39"/>
                    <a:gd name="T66" fmla="*/ 23 w 35"/>
                    <a:gd name="T67" fmla="*/ 0 h 39"/>
                    <a:gd name="T68" fmla="*/ 19 w 35"/>
                    <a:gd name="T69" fmla="*/ 4 h 3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5"/>
                    <a:gd name="T106" fmla="*/ 0 h 39"/>
                    <a:gd name="T107" fmla="*/ 35 w 35"/>
                    <a:gd name="T108" fmla="*/ 39 h 3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5" h="39">
                      <a:moveTo>
                        <a:pt x="19" y="4"/>
                      </a:moveTo>
                      <a:lnTo>
                        <a:pt x="18" y="7"/>
                      </a:lnTo>
                      <a:lnTo>
                        <a:pt x="18" y="8"/>
                      </a:lnTo>
                      <a:lnTo>
                        <a:pt x="16" y="10"/>
                      </a:lnTo>
                      <a:lnTo>
                        <a:pt x="15" y="13"/>
                      </a:lnTo>
                      <a:lnTo>
                        <a:pt x="14" y="11"/>
                      </a:lnTo>
                      <a:lnTo>
                        <a:pt x="14" y="10"/>
                      </a:lnTo>
                      <a:lnTo>
                        <a:pt x="12" y="10"/>
                      </a:lnTo>
                      <a:lnTo>
                        <a:pt x="12" y="9"/>
                      </a:lnTo>
                      <a:lnTo>
                        <a:pt x="11" y="7"/>
                      </a:lnTo>
                      <a:lnTo>
                        <a:pt x="8" y="5"/>
                      </a:lnTo>
                      <a:lnTo>
                        <a:pt x="6" y="5"/>
                      </a:lnTo>
                      <a:lnTo>
                        <a:pt x="3" y="7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3" y="18"/>
                      </a:lnTo>
                      <a:lnTo>
                        <a:pt x="4" y="20"/>
                      </a:lnTo>
                      <a:lnTo>
                        <a:pt x="7" y="21"/>
                      </a:lnTo>
                      <a:lnTo>
                        <a:pt x="8" y="24"/>
                      </a:lnTo>
                      <a:lnTo>
                        <a:pt x="7" y="25"/>
                      </a:lnTo>
                      <a:lnTo>
                        <a:pt x="6" y="26"/>
                      </a:lnTo>
                      <a:lnTo>
                        <a:pt x="4" y="27"/>
                      </a:lnTo>
                      <a:lnTo>
                        <a:pt x="3" y="30"/>
                      </a:lnTo>
                      <a:lnTo>
                        <a:pt x="2" y="31"/>
                      </a:lnTo>
                      <a:lnTo>
                        <a:pt x="2" y="34"/>
                      </a:lnTo>
                      <a:lnTo>
                        <a:pt x="3" y="36"/>
                      </a:lnTo>
                      <a:lnTo>
                        <a:pt x="6" y="39"/>
                      </a:lnTo>
                      <a:lnTo>
                        <a:pt x="8" y="39"/>
                      </a:lnTo>
                      <a:lnTo>
                        <a:pt x="10" y="39"/>
                      </a:lnTo>
                      <a:lnTo>
                        <a:pt x="12" y="37"/>
                      </a:lnTo>
                      <a:lnTo>
                        <a:pt x="14" y="36"/>
                      </a:lnTo>
                      <a:lnTo>
                        <a:pt x="16" y="35"/>
                      </a:lnTo>
                      <a:lnTo>
                        <a:pt x="18" y="32"/>
                      </a:lnTo>
                      <a:lnTo>
                        <a:pt x="19" y="31"/>
                      </a:lnTo>
                      <a:lnTo>
                        <a:pt x="20" y="32"/>
                      </a:lnTo>
                      <a:lnTo>
                        <a:pt x="22" y="32"/>
                      </a:lnTo>
                      <a:lnTo>
                        <a:pt x="23" y="32"/>
                      </a:lnTo>
                      <a:lnTo>
                        <a:pt x="25" y="34"/>
                      </a:lnTo>
                      <a:lnTo>
                        <a:pt x="27" y="35"/>
                      </a:lnTo>
                      <a:lnTo>
                        <a:pt x="30" y="35"/>
                      </a:lnTo>
                      <a:lnTo>
                        <a:pt x="31" y="34"/>
                      </a:lnTo>
                      <a:lnTo>
                        <a:pt x="34" y="32"/>
                      </a:lnTo>
                      <a:lnTo>
                        <a:pt x="35" y="30"/>
                      </a:lnTo>
                      <a:lnTo>
                        <a:pt x="35" y="27"/>
                      </a:lnTo>
                      <a:lnTo>
                        <a:pt x="34" y="26"/>
                      </a:lnTo>
                      <a:lnTo>
                        <a:pt x="33" y="24"/>
                      </a:lnTo>
                      <a:lnTo>
                        <a:pt x="31" y="23"/>
                      </a:lnTo>
                      <a:lnTo>
                        <a:pt x="30" y="21"/>
                      </a:lnTo>
                      <a:lnTo>
                        <a:pt x="27" y="21"/>
                      </a:lnTo>
                      <a:lnTo>
                        <a:pt x="26" y="20"/>
                      </a:lnTo>
                      <a:lnTo>
                        <a:pt x="26" y="19"/>
                      </a:lnTo>
                      <a:lnTo>
                        <a:pt x="27" y="18"/>
                      </a:lnTo>
                      <a:lnTo>
                        <a:pt x="27" y="16"/>
                      </a:lnTo>
                      <a:lnTo>
                        <a:pt x="29" y="14"/>
                      </a:lnTo>
                      <a:lnTo>
                        <a:pt x="30" y="13"/>
                      </a:lnTo>
                      <a:lnTo>
                        <a:pt x="30" y="10"/>
                      </a:lnTo>
                      <a:lnTo>
                        <a:pt x="31" y="9"/>
                      </a:lnTo>
                      <a:lnTo>
                        <a:pt x="31" y="7"/>
                      </a:lnTo>
                      <a:lnTo>
                        <a:pt x="31" y="5"/>
                      </a:lnTo>
                      <a:lnTo>
                        <a:pt x="30" y="3"/>
                      </a:lnTo>
                      <a:lnTo>
                        <a:pt x="27" y="2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0" y="2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80" name="Freeform 102"/>
                <p:cNvSpPr>
                  <a:spLocks/>
                </p:cNvSpPr>
                <p:nvPr/>
              </p:nvSpPr>
              <p:spPr bwMode="auto">
                <a:xfrm>
                  <a:off x="4750" y="161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2 w 2"/>
                    <a:gd name="T11" fmla="*/ 1 h 1"/>
                    <a:gd name="T12" fmla="*/ 2 w 2"/>
                    <a:gd name="T13" fmla="*/ 1 h 1"/>
                    <a:gd name="T14" fmla="*/ 2 w 2"/>
                    <a:gd name="T15" fmla="*/ 1 h 1"/>
                    <a:gd name="T16" fmla="*/ 2 w 2"/>
                    <a:gd name="T17" fmla="*/ 1 h 1"/>
                    <a:gd name="T18" fmla="*/ 2 w 2"/>
                    <a:gd name="T19" fmla="*/ 1 h 1"/>
                    <a:gd name="T20" fmla="*/ 2 w 2"/>
                    <a:gd name="T21" fmla="*/ 0 h 1"/>
                    <a:gd name="T22" fmla="*/ 2 w 2"/>
                    <a:gd name="T23" fmla="*/ 0 h 1"/>
                    <a:gd name="T24" fmla="*/ 0 w 2"/>
                    <a:gd name="T25" fmla="*/ 0 h 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"/>
                    <a:gd name="T40" fmla="*/ 0 h 1"/>
                    <a:gd name="T41" fmla="*/ 2 w 2"/>
                    <a:gd name="T42" fmla="*/ 1 h 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81" name="Freeform 103"/>
                <p:cNvSpPr>
                  <a:spLocks/>
                </p:cNvSpPr>
                <p:nvPr/>
              </p:nvSpPr>
              <p:spPr bwMode="auto">
                <a:xfrm>
                  <a:off x="4696" y="1565"/>
                  <a:ext cx="92" cy="104"/>
                </a:xfrm>
                <a:custGeom>
                  <a:avLst/>
                  <a:gdLst>
                    <a:gd name="T0" fmla="*/ 2 w 92"/>
                    <a:gd name="T1" fmla="*/ 7 h 104"/>
                    <a:gd name="T2" fmla="*/ 2 w 92"/>
                    <a:gd name="T3" fmla="*/ 8 h 104"/>
                    <a:gd name="T4" fmla="*/ 3 w 92"/>
                    <a:gd name="T5" fmla="*/ 10 h 104"/>
                    <a:gd name="T6" fmla="*/ 13 w 92"/>
                    <a:gd name="T7" fmla="*/ 13 h 104"/>
                    <a:gd name="T8" fmla="*/ 22 w 92"/>
                    <a:gd name="T9" fmla="*/ 16 h 104"/>
                    <a:gd name="T10" fmla="*/ 18 w 92"/>
                    <a:gd name="T11" fmla="*/ 37 h 104"/>
                    <a:gd name="T12" fmla="*/ 25 w 92"/>
                    <a:gd name="T13" fmla="*/ 55 h 104"/>
                    <a:gd name="T14" fmla="*/ 23 w 92"/>
                    <a:gd name="T15" fmla="*/ 54 h 104"/>
                    <a:gd name="T16" fmla="*/ 23 w 92"/>
                    <a:gd name="T17" fmla="*/ 53 h 104"/>
                    <a:gd name="T18" fmla="*/ 27 w 92"/>
                    <a:gd name="T19" fmla="*/ 59 h 104"/>
                    <a:gd name="T20" fmla="*/ 35 w 92"/>
                    <a:gd name="T21" fmla="*/ 61 h 104"/>
                    <a:gd name="T22" fmla="*/ 42 w 92"/>
                    <a:gd name="T23" fmla="*/ 62 h 104"/>
                    <a:gd name="T24" fmla="*/ 48 w 92"/>
                    <a:gd name="T25" fmla="*/ 65 h 104"/>
                    <a:gd name="T26" fmla="*/ 48 w 92"/>
                    <a:gd name="T27" fmla="*/ 65 h 104"/>
                    <a:gd name="T28" fmla="*/ 49 w 92"/>
                    <a:gd name="T29" fmla="*/ 65 h 104"/>
                    <a:gd name="T30" fmla="*/ 50 w 92"/>
                    <a:gd name="T31" fmla="*/ 68 h 104"/>
                    <a:gd name="T32" fmla="*/ 50 w 92"/>
                    <a:gd name="T33" fmla="*/ 77 h 104"/>
                    <a:gd name="T34" fmla="*/ 50 w 92"/>
                    <a:gd name="T35" fmla="*/ 86 h 104"/>
                    <a:gd name="T36" fmla="*/ 53 w 92"/>
                    <a:gd name="T37" fmla="*/ 95 h 104"/>
                    <a:gd name="T38" fmla="*/ 53 w 92"/>
                    <a:gd name="T39" fmla="*/ 95 h 104"/>
                    <a:gd name="T40" fmla="*/ 53 w 92"/>
                    <a:gd name="T41" fmla="*/ 97 h 104"/>
                    <a:gd name="T42" fmla="*/ 61 w 92"/>
                    <a:gd name="T43" fmla="*/ 102 h 104"/>
                    <a:gd name="T44" fmla="*/ 72 w 92"/>
                    <a:gd name="T45" fmla="*/ 104 h 104"/>
                    <a:gd name="T46" fmla="*/ 83 w 92"/>
                    <a:gd name="T47" fmla="*/ 98 h 104"/>
                    <a:gd name="T48" fmla="*/ 92 w 92"/>
                    <a:gd name="T49" fmla="*/ 91 h 104"/>
                    <a:gd name="T50" fmla="*/ 88 w 92"/>
                    <a:gd name="T51" fmla="*/ 88 h 104"/>
                    <a:gd name="T52" fmla="*/ 85 w 92"/>
                    <a:gd name="T53" fmla="*/ 87 h 104"/>
                    <a:gd name="T54" fmla="*/ 74 w 92"/>
                    <a:gd name="T55" fmla="*/ 92 h 104"/>
                    <a:gd name="T56" fmla="*/ 65 w 92"/>
                    <a:gd name="T57" fmla="*/ 89 h 104"/>
                    <a:gd name="T58" fmla="*/ 64 w 92"/>
                    <a:gd name="T59" fmla="*/ 83 h 104"/>
                    <a:gd name="T60" fmla="*/ 64 w 92"/>
                    <a:gd name="T61" fmla="*/ 77 h 104"/>
                    <a:gd name="T62" fmla="*/ 64 w 92"/>
                    <a:gd name="T63" fmla="*/ 75 h 104"/>
                    <a:gd name="T64" fmla="*/ 64 w 92"/>
                    <a:gd name="T65" fmla="*/ 71 h 104"/>
                    <a:gd name="T66" fmla="*/ 58 w 92"/>
                    <a:gd name="T67" fmla="*/ 61 h 104"/>
                    <a:gd name="T68" fmla="*/ 53 w 92"/>
                    <a:gd name="T69" fmla="*/ 53 h 104"/>
                    <a:gd name="T70" fmla="*/ 45 w 92"/>
                    <a:gd name="T71" fmla="*/ 50 h 104"/>
                    <a:gd name="T72" fmla="*/ 38 w 92"/>
                    <a:gd name="T73" fmla="*/ 49 h 104"/>
                    <a:gd name="T74" fmla="*/ 37 w 92"/>
                    <a:gd name="T75" fmla="*/ 49 h 104"/>
                    <a:gd name="T76" fmla="*/ 35 w 92"/>
                    <a:gd name="T77" fmla="*/ 48 h 104"/>
                    <a:gd name="T78" fmla="*/ 31 w 92"/>
                    <a:gd name="T79" fmla="*/ 30 h 104"/>
                    <a:gd name="T80" fmla="*/ 38 w 92"/>
                    <a:gd name="T81" fmla="*/ 16 h 104"/>
                    <a:gd name="T82" fmla="*/ 39 w 92"/>
                    <a:gd name="T83" fmla="*/ 12 h 104"/>
                    <a:gd name="T84" fmla="*/ 39 w 92"/>
                    <a:gd name="T85" fmla="*/ 10 h 104"/>
                    <a:gd name="T86" fmla="*/ 38 w 92"/>
                    <a:gd name="T87" fmla="*/ 7 h 104"/>
                    <a:gd name="T88" fmla="*/ 35 w 92"/>
                    <a:gd name="T89" fmla="*/ 6 h 104"/>
                    <a:gd name="T90" fmla="*/ 30 w 92"/>
                    <a:gd name="T91" fmla="*/ 5 h 104"/>
                    <a:gd name="T92" fmla="*/ 25 w 92"/>
                    <a:gd name="T93" fmla="*/ 3 h 104"/>
                    <a:gd name="T94" fmla="*/ 18 w 92"/>
                    <a:gd name="T95" fmla="*/ 2 h 104"/>
                    <a:gd name="T96" fmla="*/ 13 w 92"/>
                    <a:gd name="T97" fmla="*/ 0 h 104"/>
                    <a:gd name="T98" fmla="*/ 7 w 92"/>
                    <a:gd name="T99" fmla="*/ 2 h 104"/>
                    <a:gd name="T100" fmla="*/ 0 w 92"/>
                    <a:gd name="T101" fmla="*/ 6 h 10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92"/>
                    <a:gd name="T154" fmla="*/ 0 h 104"/>
                    <a:gd name="T155" fmla="*/ 92 w 92"/>
                    <a:gd name="T156" fmla="*/ 104 h 10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92" h="104">
                      <a:moveTo>
                        <a:pt x="0" y="6"/>
                      </a:moveTo>
                      <a:lnTo>
                        <a:pt x="2" y="7"/>
                      </a:lnTo>
                      <a:lnTo>
                        <a:pt x="2" y="8"/>
                      </a:lnTo>
                      <a:lnTo>
                        <a:pt x="3" y="10"/>
                      </a:lnTo>
                      <a:lnTo>
                        <a:pt x="7" y="12"/>
                      </a:lnTo>
                      <a:lnTo>
                        <a:pt x="13" y="13"/>
                      </a:lnTo>
                      <a:lnTo>
                        <a:pt x="17" y="14"/>
                      </a:lnTo>
                      <a:lnTo>
                        <a:pt x="22" y="16"/>
                      </a:lnTo>
                      <a:lnTo>
                        <a:pt x="18" y="27"/>
                      </a:lnTo>
                      <a:lnTo>
                        <a:pt x="18" y="37"/>
                      </a:lnTo>
                      <a:lnTo>
                        <a:pt x="21" y="46"/>
                      </a:lnTo>
                      <a:lnTo>
                        <a:pt x="25" y="55"/>
                      </a:lnTo>
                      <a:lnTo>
                        <a:pt x="23" y="55"/>
                      </a:lnTo>
                      <a:lnTo>
                        <a:pt x="23" y="54"/>
                      </a:lnTo>
                      <a:lnTo>
                        <a:pt x="23" y="53"/>
                      </a:lnTo>
                      <a:lnTo>
                        <a:pt x="25" y="56"/>
                      </a:lnTo>
                      <a:lnTo>
                        <a:pt x="27" y="59"/>
                      </a:lnTo>
                      <a:lnTo>
                        <a:pt x="31" y="60"/>
                      </a:lnTo>
                      <a:lnTo>
                        <a:pt x="35" y="61"/>
                      </a:lnTo>
                      <a:lnTo>
                        <a:pt x="38" y="61"/>
                      </a:lnTo>
                      <a:lnTo>
                        <a:pt x="42" y="62"/>
                      </a:lnTo>
                      <a:lnTo>
                        <a:pt x="45" y="64"/>
                      </a:lnTo>
                      <a:lnTo>
                        <a:pt x="48" y="65"/>
                      </a:lnTo>
                      <a:lnTo>
                        <a:pt x="49" y="65"/>
                      </a:lnTo>
                      <a:lnTo>
                        <a:pt x="50" y="66"/>
                      </a:lnTo>
                      <a:lnTo>
                        <a:pt x="50" y="68"/>
                      </a:lnTo>
                      <a:lnTo>
                        <a:pt x="50" y="72"/>
                      </a:lnTo>
                      <a:lnTo>
                        <a:pt x="50" y="77"/>
                      </a:lnTo>
                      <a:lnTo>
                        <a:pt x="50" y="82"/>
                      </a:lnTo>
                      <a:lnTo>
                        <a:pt x="50" y="86"/>
                      </a:lnTo>
                      <a:lnTo>
                        <a:pt x="52" y="91"/>
                      </a:lnTo>
                      <a:lnTo>
                        <a:pt x="53" y="95"/>
                      </a:lnTo>
                      <a:lnTo>
                        <a:pt x="53" y="97"/>
                      </a:lnTo>
                      <a:lnTo>
                        <a:pt x="56" y="99"/>
                      </a:lnTo>
                      <a:lnTo>
                        <a:pt x="61" y="102"/>
                      </a:lnTo>
                      <a:lnTo>
                        <a:pt x="65" y="103"/>
                      </a:lnTo>
                      <a:lnTo>
                        <a:pt x="72" y="104"/>
                      </a:lnTo>
                      <a:lnTo>
                        <a:pt x="77" y="102"/>
                      </a:lnTo>
                      <a:lnTo>
                        <a:pt x="83" y="98"/>
                      </a:lnTo>
                      <a:lnTo>
                        <a:pt x="88" y="94"/>
                      </a:lnTo>
                      <a:lnTo>
                        <a:pt x="92" y="91"/>
                      </a:lnTo>
                      <a:lnTo>
                        <a:pt x="91" y="89"/>
                      </a:lnTo>
                      <a:lnTo>
                        <a:pt x="88" y="88"/>
                      </a:lnTo>
                      <a:lnTo>
                        <a:pt x="87" y="88"/>
                      </a:lnTo>
                      <a:lnTo>
                        <a:pt x="85" y="87"/>
                      </a:lnTo>
                      <a:lnTo>
                        <a:pt x="80" y="89"/>
                      </a:lnTo>
                      <a:lnTo>
                        <a:pt x="74" y="92"/>
                      </a:lnTo>
                      <a:lnTo>
                        <a:pt x="69" y="92"/>
                      </a:lnTo>
                      <a:lnTo>
                        <a:pt x="65" y="89"/>
                      </a:lnTo>
                      <a:lnTo>
                        <a:pt x="64" y="87"/>
                      </a:lnTo>
                      <a:lnTo>
                        <a:pt x="64" y="83"/>
                      </a:lnTo>
                      <a:lnTo>
                        <a:pt x="64" y="81"/>
                      </a:lnTo>
                      <a:lnTo>
                        <a:pt x="64" y="77"/>
                      </a:lnTo>
                      <a:lnTo>
                        <a:pt x="64" y="76"/>
                      </a:lnTo>
                      <a:lnTo>
                        <a:pt x="64" y="75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1" y="66"/>
                      </a:lnTo>
                      <a:lnTo>
                        <a:pt x="58" y="61"/>
                      </a:lnTo>
                      <a:lnTo>
                        <a:pt x="56" y="57"/>
                      </a:lnTo>
                      <a:lnTo>
                        <a:pt x="53" y="53"/>
                      </a:lnTo>
                      <a:lnTo>
                        <a:pt x="49" y="51"/>
                      </a:lnTo>
                      <a:lnTo>
                        <a:pt x="45" y="50"/>
                      </a:lnTo>
                      <a:lnTo>
                        <a:pt x="41" y="49"/>
                      </a:lnTo>
                      <a:lnTo>
                        <a:pt x="38" y="49"/>
                      </a:lnTo>
                      <a:lnTo>
                        <a:pt x="37" y="49"/>
                      </a:lnTo>
                      <a:lnTo>
                        <a:pt x="35" y="48"/>
                      </a:lnTo>
                      <a:lnTo>
                        <a:pt x="31" y="38"/>
                      </a:lnTo>
                      <a:lnTo>
                        <a:pt x="31" y="30"/>
                      </a:lnTo>
                      <a:lnTo>
                        <a:pt x="33" y="23"/>
                      </a:lnTo>
                      <a:lnTo>
                        <a:pt x="38" y="16"/>
                      </a:lnTo>
                      <a:lnTo>
                        <a:pt x="39" y="14"/>
                      </a:lnTo>
                      <a:lnTo>
                        <a:pt x="39" y="12"/>
                      </a:lnTo>
                      <a:lnTo>
                        <a:pt x="39" y="11"/>
                      </a:lnTo>
                      <a:lnTo>
                        <a:pt x="39" y="10"/>
                      </a:lnTo>
                      <a:lnTo>
                        <a:pt x="38" y="8"/>
                      </a:lnTo>
                      <a:lnTo>
                        <a:pt x="38" y="7"/>
                      </a:lnTo>
                      <a:lnTo>
                        <a:pt x="37" y="6"/>
                      </a:lnTo>
                      <a:lnTo>
                        <a:pt x="35" y="6"/>
                      </a:lnTo>
                      <a:lnTo>
                        <a:pt x="33" y="5"/>
                      </a:lnTo>
                      <a:lnTo>
                        <a:pt x="30" y="5"/>
                      </a:lnTo>
                      <a:lnTo>
                        <a:pt x="27" y="3"/>
                      </a:lnTo>
                      <a:lnTo>
                        <a:pt x="25" y="3"/>
                      </a:lnTo>
                      <a:lnTo>
                        <a:pt x="22" y="3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0" y="1"/>
                      </a:lnTo>
                      <a:lnTo>
                        <a:pt x="7" y="2"/>
                      </a:lnTo>
                      <a:lnTo>
                        <a:pt x="3" y="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82" name="Freeform 104"/>
                <p:cNvSpPr>
                  <a:spLocks/>
                </p:cNvSpPr>
                <p:nvPr/>
              </p:nvSpPr>
              <p:spPr bwMode="auto">
                <a:xfrm>
                  <a:off x="4776" y="1258"/>
                  <a:ext cx="108" cy="141"/>
                </a:xfrm>
                <a:custGeom>
                  <a:avLst/>
                  <a:gdLst>
                    <a:gd name="T0" fmla="*/ 35 w 108"/>
                    <a:gd name="T1" fmla="*/ 7 h 141"/>
                    <a:gd name="T2" fmla="*/ 28 w 108"/>
                    <a:gd name="T3" fmla="*/ 6 h 141"/>
                    <a:gd name="T4" fmla="*/ 21 w 108"/>
                    <a:gd name="T5" fmla="*/ 5 h 141"/>
                    <a:gd name="T6" fmla="*/ 13 w 108"/>
                    <a:gd name="T7" fmla="*/ 2 h 141"/>
                    <a:gd name="T8" fmla="*/ 8 w 108"/>
                    <a:gd name="T9" fmla="*/ 4 h 141"/>
                    <a:gd name="T10" fmla="*/ 3 w 108"/>
                    <a:gd name="T11" fmla="*/ 8 h 141"/>
                    <a:gd name="T12" fmla="*/ 0 w 108"/>
                    <a:gd name="T13" fmla="*/ 12 h 141"/>
                    <a:gd name="T14" fmla="*/ 0 w 108"/>
                    <a:gd name="T15" fmla="*/ 12 h 141"/>
                    <a:gd name="T16" fmla="*/ 0 w 108"/>
                    <a:gd name="T17" fmla="*/ 12 h 141"/>
                    <a:gd name="T18" fmla="*/ 0 w 108"/>
                    <a:gd name="T19" fmla="*/ 13 h 141"/>
                    <a:gd name="T20" fmla="*/ 0 w 108"/>
                    <a:gd name="T21" fmla="*/ 13 h 141"/>
                    <a:gd name="T22" fmla="*/ 11 w 108"/>
                    <a:gd name="T23" fmla="*/ 20 h 141"/>
                    <a:gd name="T24" fmla="*/ 21 w 108"/>
                    <a:gd name="T25" fmla="*/ 22 h 141"/>
                    <a:gd name="T26" fmla="*/ 17 w 108"/>
                    <a:gd name="T27" fmla="*/ 53 h 141"/>
                    <a:gd name="T28" fmla="*/ 25 w 108"/>
                    <a:gd name="T29" fmla="*/ 78 h 141"/>
                    <a:gd name="T30" fmla="*/ 25 w 108"/>
                    <a:gd name="T31" fmla="*/ 77 h 141"/>
                    <a:gd name="T32" fmla="*/ 25 w 108"/>
                    <a:gd name="T33" fmla="*/ 76 h 141"/>
                    <a:gd name="T34" fmla="*/ 31 w 108"/>
                    <a:gd name="T35" fmla="*/ 85 h 141"/>
                    <a:gd name="T36" fmla="*/ 40 w 108"/>
                    <a:gd name="T37" fmla="*/ 87 h 141"/>
                    <a:gd name="T38" fmla="*/ 48 w 108"/>
                    <a:gd name="T39" fmla="*/ 89 h 141"/>
                    <a:gd name="T40" fmla="*/ 54 w 108"/>
                    <a:gd name="T41" fmla="*/ 92 h 141"/>
                    <a:gd name="T42" fmla="*/ 55 w 108"/>
                    <a:gd name="T43" fmla="*/ 93 h 141"/>
                    <a:gd name="T44" fmla="*/ 55 w 108"/>
                    <a:gd name="T45" fmla="*/ 93 h 141"/>
                    <a:gd name="T46" fmla="*/ 59 w 108"/>
                    <a:gd name="T47" fmla="*/ 98 h 141"/>
                    <a:gd name="T48" fmla="*/ 59 w 108"/>
                    <a:gd name="T49" fmla="*/ 110 h 141"/>
                    <a:gd name="T50" fmla="*/ 59 w 108"/>
                    <a:gd name="T51" fmla="*/ 123 h 141"/>
                    <a:gd name="T52" fmla="*/ 62 w 108"/>
                    <a:gd name="T53" fmla="*/ 136 h 141"/>
                    <a:gd name="T54" fmla="*/ 62 w 108"/>
                    <a:gd name="T55" fmla="*/ 137 h 141"/>
                    <a:gd name="T56" fmla="*/ 63 w 108"/>
                    <a:gd name="T57" fmla="*/ 139 h 141"/>
                    <a:gd name="T58" fmla="*/ 63 w 108"/>
                    <a:gd name="T59" fmla="*/ 140 h 141"/>
                    <a:gd name="T60" fmla="*/ 64 w 108"/>
                    <a:gd name="T61" fmla="*/ 141 h 141"/>
                    <a:gd name="T62" fmla="*/ 75 w 108"/>
                    <a:gd name="T63" fmla="*/ 140 h 141"/>
                    <a:gd name="T64" fmla="*/ 86 w 108"/>
                    <a:gd name="T65" fmla="*/ 137 h 141"/>
                    <a:gd name="T66" fmla="*/ 97 w 108"/>
                    <a:gd name="T67" fmla="*/ 135 h 141"/>
                    <a:gd name="T68" fmla="*/ 108 w 108"/>
                    <a:gd name="T69" fmla="*/ 131 h 141"/>
                    <a:gd name="T70" fmla="*/ 106 w 108"/>
                    <a:gd name="T71" fmla="*/ 126 h 141"/>
                    <a:gd name="T72" fmla="*/ 105 w 108"/>
                    <a:gd name="T73" fmla="*/ 121 h 141"/>
                    <a:gd name="T74" fmla="*/ 105 w 108"/>
                    <a:gd name="T75" fmla="*/ 121 h 141"/>
                    <a:gd name="T76" fmla="*/ 103 w 108"/>
                    <a:gd name="T77" fmla="*/ 123 h 141"/>
                    <a:gd name="T78" fmla="*/ 97 w 108"/>
                    <a:gd name="T79" fmla="*/ 126 h 141"/>
                    <a:gd name="T80" fmla="*/ 83 w 108"/>
                    <a:gd name="T81" fmla="*/ 131 h 141"/>
                    <a:gd name="T82" fmla="*/ 75 w 108"/>
                    <a:gd name="T83" fmla="*/ 125 h 141"/>
                    <a:gd name="T84" fmla="*/ 75 w 108"/>
                    <a:gd name="T85" fmla="*/ 116 h 141"/>
                    <a:gd name="T86" fmla="*/ 75 w 108"/>
                    <a:gd name="T87" fmla="*/ 102 h 141"/>
                    <a:gd name="T88" fmla="*/ 70 w 108"/>
                    <a:gd name="T89" fmla="*/ 85 h 141"/>
                    <a:gd name="T90" fmla="*/ 59 w 108"/>
                    <a:gd name="T91" fmla="*/ 75 h 141"/>
                    <a:gd name="T92" fmla="*/ 47 w 108"/>
                    <a:gd name="T93" fmla="*/ 71 h 141"/>
                    <a:gd name="T94" fmla="*/ 42 w 108"/>
                    <a:gd name="T95" fmla="*/ 70 h 141"/>
                    <a:gd name="T96" fmla="*/ 40 w 108"/>
                    <a:gd name="T97" fmla="*/ 69 h 141"/>
                    <a:gd name="T98" fmla="*/ 35 w 108"/>
                    <a:gd name="T99" fmla="*/ 55 h 141"/>
                    <a:gd name="T100" fmla="*/ 35 w 108"/>
                    <a:gd name="T101" fmla="*/ 33 h 141"/>
                    <a:gd name="T102" fmla="*/ 43 w 108"/>
                    <a:gd name="T103" fmla="*/ 21 h 141"/>
                    <a:gd name="T104" fmla="*/ 43 w 108"/>
                    <a:gd name="T105" fmla="*/ 17 h 141"/>
                    <a:gd name="T106" fmla="*/ 43 w 108"/>
                    <a:gd name="T107" fmla="*/ 13 h 141"/>
                    <a:gd name="T108" fmla="*/ 42 w 108"/>
                    <a:gd name="T109" fmla="*/ 12 h 141"/>
                    <a:gd name="T110" fmla="*/ 40 w 108"/>
                    <a:gd name="T111" fmla="*/ 11 h 141"/>
                    <a:gd name="T112" fmla="*/ 40 w 108"/>
                    <a:gd name="T113" fmla="*/ 11 h 141"/>
                    <a:gd name="T114" fmla="*/ 40 w 108"/>
                    <a:gd name="T115" fmla="*/ 10 h 141"/>
                    <a:gd name="T116" fmla="*/ 39 w 108"/>
                    <a:gd name="T117" fmla="*/ 8 h 14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8"/>
                    <a:gd name="T178" fmla="*/ 0 h 141"/>
                    <a:gd name="T179" fmla="*/ 108 w 108"/>
                    <a:gd name="T180" fmla="*/ 141 h 14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8" h="141">
                      <a:moveTo>
                        <a:pt x="38" y="8"/>
                      </a:moveTo>
                      <a:lnTo>
                        <a:pt x="35" y="7"/>
                      </a:lnTo>
                      <a:lnTo>
                        <a:pt x="32" y="6"/>
                      </a:lnTo>
                      <a:lnTo>
                        <a:pt x="28" y="6"/>
                      </a:lnTo>
                      <a:lnTo>
                        <a:pt x="25" y="5"/>
                      </a:lnTo>
                      <a:lnTo>
                        <a:pt x="21" y="5"/>
                      </a:lnTo>
                      <a:lnTo>
                        <a:pt x="17" y="4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8" y="4"/>
                      </a:lnTo>
                      <a:lnTo>
                        <a:pt x="5" y="6"/>
                      </a:lnTo>
                      <a:lnTo>
                        <a:pt x="3" y="8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5" y="17"/>
                      </a:lnTo>
                      <a:lnTo>
                        <a:pt x="11" y="20"/>
                      </a:lnTo>
                      <a:lnTo>
                        <a:pt x="16" y="21"/>
                      </a:lnTo>
                      <a:lnTo>
                        <a:pt x="21" y="22"/>
                      </a:lnTo>
                      <a:lnTo>
                        <a:pt x="17" y="38"/>
                      </a:lnTo>
                      <a:lnTo>
                        <a:pt x="17" y="53"/>
                      </a:lnTo>
                      <a:lnTo>
                        <a:pt x="20" y="66"/>
                      </a:lnTo>
                      <a:lnTo>
                        <a:pt x="25" y="78"/>
                      </a:lnTo>
                      <a:lnTo>
                        <a:pt x="25" y="77"/>
                      </a:lnTo>
                      <a:lnTo>
                        <a:pt x="25" y="76"/>
                      </a:lnTo>
                      <a:lnTo>
                        <a:pt x="27" y="81"/>
                      </a:lnTo>
                      <a:lnTo>
                        <a:pt x="31" y="85"/>
                      </a:lnTo>
                      <a:lnTo>
                        <a:pt x="35" y="86"/>
                      </a:lnTo>
                      <a:lnTo>
                        <a:pt x="40" y="87"/>
                      </a:lnTo>
                      <a:lnTo>
                        <a:pt x="44" y="88"/>
                      </a:lnTo>
                      <a:lnTo>
                        <a:pt x="48" y="89"/>
                      </a:lnTo>
                      <a:lnTo>
                        <a:pt x="51" y="91"/>
                      </a:lnTo>
                      <a:lnTo>
                        <a:pt x="54" y="92"/>
                      </a:lnTo>
                      <a:lnTo>
                        <a:pt x="55" y="93"/>
                      </a:lnTo>
                      <a:lnTo>
                        <a:pt x="58" y="94"/>
                      </a:lnTo>
                      <a:lnTo>
                        <a:pt x="59" y="98"/>
                      </a:lnTo>
                      <a:lnTo>
                        <a:pt x="59" y="104"/>
                      </a:lnTo>
                      <a:lnTo>
                        <a:pt x="59" y="110"/>
                      </a:lnTo>
                      <a:lnTo>
                        <a:pt x="58" y="116"/>
                      </a:lnTo>
                      <a:lnTo>
                        <a:pt x="59" y="123"/>
                      </a:lnTo>
                      <a:lnTo>
                        <a:pt x="59" y="130"/>
                      </a:lnTo>
                      <a:lnTo>
                        <a:pt x="62" y="136"/>
                      </a:lnTo>
                      <a:lnTo>
                        <a:pt x="62" y="137"/>
                      </a:lnTo>
                      <a:lnTo>
                        <a:pt x="62" y="139"/>
                      </a:lnTo>
                      <a:lnTo>
                        <a:pt x="63" y="139"/>
                      </a:lnTo>
                      <a:lnTo>
                        <a:pt x="63" y="140"/>
                      </a:lnTo>
                      <a:lnTo>
                        <a:pt x="64" y="141"/>
                      </a:lnTo>
                      <a:lnTo>
                        <a:pt x="70" y="140"/>
                      </a:lnTo>
                      <a:lnTo>
                        <a:pt x="75" y="140"/>
                      </a:lnTo>
                      <a:lnTo>
                        <a:pt x="81" y="139"/>
                      </a:lnTo>
                      <a:lnTo>
                        <a:pt x="86" y="137"/>
                      </a:lnTo>
                      <a:lnTo>
                        <a:pt x="91" y="136"/>
                      </a:lnTo>
                      <a:lnTo>
                        <a:pt x="97" y="135"/>
                      </a:lnTo>
                      <a:lnTo>
                        <a:pt x="102" y="134"/>
                      </a:lnTo>
                      <a:lnTo>
                        <a:pt x="108" y="131"/>
                      </a:lnTo>
                      <a:lnTo>
                        <a:pt x="108" y="129"/>
                      </a:lnTo>
                      <a:lnTo>
                        <a:pt x="106" y="126"/>
                      </a:lnTo>
                      <a:lnTo>
                        <a:pt x="106" y="124"/>
                      </a:lnTo>
                      <a:lnTo>
                        <a:pt x="105" y="121"/>
                      </a:lnTo>
                      <a:lnTo>
                        <a:pt x="103" y="123"/>
                      </a:lnTo>
                      <a:lnTo>
                        <a:pt x="97" y="126"/>
                      </a:lnTo>
                      <a:lnTo>
                        <a:pt x="90" y="130"/>
                      </a:lnTo>
                      <a:lnTo>
                        <a:pt x="83" y="131"/>
                      </a:lnTo>
                      <a:lnTo>
                        <a:pt x="77" y="129"/>
                      </a:lnTo>
                      <a:lnTo>
                        <a:pt x="75" y="125"/>
                      </a:lnTo>
                      <a:lnTo>
                        <a:pt x="75" y="120"/>
                      </a:lnTo>
                      <a:lnTo>
                        <a:pt x="75" y="116"/>
                      </a:lnTo>
                      <a:lnTo>
                        <a:pt x="75" y="112"/>
                      </a:lnTo>
                      <a:lnTo>
                        <a:pt x="75" y="102"/>
                      </a:lnTo>
                      <a:lnTo>
                        <a:pt x="74" y="93"/>
                      </a:lnTo>
                      <a:lnTo>
                        <a:pt x="70" y="85"/>
                      </a:lnTo>
                      <a:lnTo>
                        <a:pt x="63" y="78"/>
                      </a:lnTo>
                      <a:lnTo>
                        <a:pt x="59" y="75"/>
                      </a:lnTo>
                      <a:lnTo>
                        <a:pt x="54" y="72"/>
                      </a:lnTo>
                      <a:lnTo>
                        <a:pt x="47" y="71"/>
                      </a:lnTo>
                      <a:lnTo>
                        <a:pt x="43" y="70"/>
                      </a:lnTo>
                      <a:lnTo>
                        <a:pt x="42" y="70"/>
                      </a:lnTo>
                      <a:lnTo>
                        <a:pt x="42" y="69"/>
                      </a:lnTo>
                      <a:lnTo>
                        <a:pt x="40" y="69"/>
                      </a:lnTo>
                      <a:lnTo>
                        <a:pt x="35" y="55"/>
                      </a:lnTo>
                      <a:lnTo>
                        <a:pt x="33" y="43"/>
                      </a:lnTo>
                      <a:lnTo>
                        <a:pt x="35" y="33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8"/>
                      </a:lnTo>
                      <a:lnTo>
                        <a:pt x="43" y="17"/>
                      </a:lnTo>
                      <a:lnTo>
                        <a:pt x="43" y="15"/>
                      </a:lnTo>
                      <a:lnTo>
                        <a:pt x="43" y="13"/>
                      </a:lnTo>
                      <a:lnTo>
                        <a:pt x="43" y="12"/>
                      </a:lnTo>
                      <a:lnTo>
                        <a:pt x="42" y="12"/>
                      </a:lnTo>
                      <a:lnTo>
                        <a:pt x="42" y="11"/>
                      </a:lnTo>
                      <a:lnTo>
                        <a:pt x="40" y="11"/>
                      </a:lnTo>
                      <a:lnTo>
                        <a:pt x="40" y="10"/>
                      </a:lnTo>
                      <a:lnTo>
                        <a:pt x="39" y="10"/>
                      </a:lnTo>
                      <a:lnTo>
                        <a:pt x="39" y="8"/>
                      </a:lnTo>
                      <a:lnTo>
                        <a:pt x="38" y="8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83" name="Freeform 105"/>
                <p:cNvSpPr>
                  <a:spLocks/>
                </p:cNvSpPr>
                <p:nvPr/>
              </p:nvSpPr>
              <p:spPr bwMode="auto">
                <a:xfrm>
                  <a:off x="3574" y="1162"/>
                  <a:ext cx="148" cy="349"/>
                </a:xfrm>
                <a:custGeom>
                  <a:avLst/>
                  <a:gdLst>
                    <a:gd name="T0" fmla="*/ 2 w 148"/>
                    <a:gd name="T1" fmla="*/ 87 h 349"/>
                    <a:gd name="T2" fmla="*/ 5 w 148"/>
                    <a:gd name="T3" fmla="*/ 103 h 349"/>
                    <a:gd name="T4" fmla="*/ 12 w 148"/>
                    <a:gd name="T5" fmla="*/ 128 h 349"/>
                    <a:gd name="T6" fmla="*/ 22 w 148"/>
                    <a:gd name="T7" fmla="*/ 152 h 349"/>
                    <a:gd name="T8" fmla="*/ 35 w 148"/>
                    <a:gd name="T9" fmla="*/ 167 h 349"/>
                    <a:gd name="T10" fmla="*/ 45 w 148"/>
                    <a:gd name="T11" fmla="*/ 172 h 349"/>
                    <a:gd name="T12" fmla="*/ 56 w 148"/>
                    <a:gd name="T13" fmla="*/ 178 h 349"/>
                    <a:gd name="T14" fmla="*/ 66 w 148"/>
                    <a:gd name="T15" fmla="*/ 184 h 349"/>
                    <a:gd name="T16" fmla="*/ 75 w 148"/>
                    <a:gd name="T17" fmla="*/ 190 h 349"/>
                    <a:gd name="T18" fmla="*/ 82 w 148"/>
                    <a:gd name="T19" fmla="*/ 198 h 349"/>
                    <a:gd name="T20" fmla="*/ 88 w 148"/>
                    <a:gd name="T21" fmla="*/ 205 h 349"/>
                    <a:gd name="T22" fmla="*/ 94 w 148"/>
                    <a:gd name="T23" fmla="*/ 215 h 349"/>
                    <a:gd name="T24" fmla="*/ 98 w 148"/>
                    <a:gd name="T25" fmla="*/ 225 h 349"/>
                    <a:gd name="T26" fmla="*/ 107 w 148"/>
                    <a:gd name="T27" fmla="*/ 244 h 349"/>
                    <a:gd name="T28" fmla="*/ 114 w 148"/>
                    <a:gd name="T29" fmla="*/ 260 h 349"/>
                    <a:gd name="T30" fmla="*/ 114 w 148"/>
                    <a:gd name="T31" fmla="*/ 276 h 349"/>
                    <a:gd name="T32" fmla="*/ 105 w 148"/>
                    <a:gd name="T33" fmla="*/ 295 h 349"/>
                    <a:gd name="T34" fmla="*/ 95 w 148"/>
                    <a:gd name="T35" fmla="*/ 302 h 349"/>
                    <a:gd name="T36" fmla="*/ 88 w 148"/>
                    <a:gd name="T37" fmla="*/ 303 h 349"/>
                    <a:gd name="T38" fmla="*/ 83 w 148"/>
                    <a:gd name="T39" fmla="*/ 306 h 349"/>
                    <a:gd name="T40" fmla="*/ 79 w 148"/>
                    <a:gd name="T41" fmla="*/ 314 h 349"/>
                    <a:gd name="T42" fmla="*/ 90 w 148"/>
                    <a:gd name="T43" fmla="*/ 327 h 349"/>
                    <a:gd name="T44" fmla="*/ 98 w 148"/>
                    <a:gd name="T45" fmla="*/ 339 h 349"/>
                    <a:gd name="T46" fmla="*/ 106 w 148"/>
                    <a:gd name="T47" fmla="*/ 348 h 349"/>
                    <a:gd name="T48" fmla="*/ 118 w 148"/>
                    <a:gd name="T49" fmla="*/ 349 h 349"/>
                    <a:gd name="T50" fmla="*/ 134 w 148"/>
                    <a:gd name="T51" fmla="*/ 343 h 349"/>
                    <a:gd name="T52" fmla="*/ 145 w 148"/>
                    <a:gd name="T53" fmla="*/ 339 h 349"/>
                    <a:gd name="T54" fmla="*/ 148 w 148"/>
                    <a:gd name="T55" fmla="*/ 332 h 349"/>
                    <a:gd name="T56" fmla="*/ 144 w 148"/>
                    <a:gd name="T57" fmla="*/ 318 h 349"/>
                    <a:gd name="T58" fmla="*/ 141 w 148"/>
                    <a:gd name="T59" fmla="*/ 296 h 349"/>
                    <a:gd name="T60" fmla="*/ 142 w 148"/>
                    <a:gd name="T61" fmla="*/ 273 h 349"/>
                    <a:gd name="T62" fmla="*/ 145 w 148"/>
                    <a:gd name="T63" fmla="*/ 252 h 349"/>
                    <a:gd name="T64" fmla="*/ 146 w 148"/>
                    <a:gd name="T65" fmla="*/ 235 h 349"/>
                    <a:gd name="T66" fmla="*/ 145 w 148"/>
                    <a:gd name="T67" fmla="*/ 222 h 349"/>
                    <a:gd name="T68" fmla="*/ 144 w 148"/>
                    <a:gd name="T69" fmla="*/ 208 h 349"/>
                    <a:gd name="T70" fmla="*/ 140 w 148"/>
                    <a:gd name="T71" fmla="*/ 194 h 349"/>
                    <a:gd name="T72" fmla="*/ 136 w 148"/>
                    <a:gd name="T73" fmla="*/ 181 h 349"/>
                    <a:gd name="T74" fmla="*/ 131 w 148"/>
                    <a:gd name="T75" fmla="*/ 177 h 349"/>
                    <a:gd name="T76" fmla="*/ 125 w 148"/>
                    <a:gd name="T77" fmla="*/ 173 h 349"/>
                    <a:gd name="T78" fmla="*/ 118 w 148"/>
                    <a:gd name="T79" fmla="*/ 171 h 349"/>
                    <a:gd name="T80" fmla="*/ 111 w 148"/>
                    <a:gd name="T81" fmla="*/ 167 h 349"/>
                    <a:gd name="T82" fmla="*/ 79 w 148"/>
                    <a:gd name="T83" fmla="*/ 141 h 349"/>
                    <a:gd name="T84" fmla="*/ 59 w 148"/>
                    <a:gd name="T85" fmla="*/ 118 h 349"/>
                    <a:gd name="T86" fmla="*/ 49 w 148"/>
                    <a:gd name="T87" fmla="*/ 96 h 349"/>
                    <a:gd name="T88" fmla="*/ 45 w 148"/>
                    <a:gd name="T89" fmla="*/ 76 h 349"/>
                    <a:gd name="T90" fmla="*/ 41 w 148"/>
                    <a:gd name="T91" fmla="*/ 59 h 349"/>
                    <a:gd name="T92" fmla="*/ 36 w 148"/>
                    <a:gd name="T93" fmla="*/ 44 h 349"/>
                    <a:gd name="T94" fmla="*/ 24 w 148"/>
                    <a:gd name="T95" fmla="*/ 31 h 349"/>
                    <a:gd name="T96" fmla="*/ 2 w 148"/>
                    <a:gd name="T97" fmla="*/ 19 h 349"/>
                    <a:gd name="T98" fmla="*/ 1 w 148"/>
                    <a:gd name="T99" fmla="*/ 15 h 349"/>
                    <a:gd name="T100" fmla="*/ 2 w 148"/>
                    <a:gd name="T101" fmla="*/ 9 h 349"/>
                    <a:gd name="T102" fmla="*/ 4 w 148"/>
                    <a:gd name="T103" fmla="*/ 3 h 349"/>
                    <a:gd name="T104" fmla="*/ 2 w 148"/>
                    <a:gd name="T105" fmla="*/ 0 h 349"/>
                    <a:gd name="T106" fmla="*/ 0 w 148"/>
                    <a:gd name="T107" fmla="*/ 14 h 349"/>
                    <a:gd name="T108" fmla="*/ 1 w 148"/>
                    <a:gd name="T109" fmla="*/ 39 h 349"/>
                    <a:gd name="T110" fmla="*/ 4 w 148"/>
                    <a:gd name="T111" fmla="*/ 68 h 349"/>
                    <a:gd name="T112" fmla="*/ 2 w 148"/>
                    <a:gd name="T113" fmla="*/ 87 h 34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48"/>
                    <a:gd name="T172" fmla="*/ 0 h 349"/>
                    <a:gd name="T173" fmla="*/ 148 w 148"/>
                    <a:gd name="T174" fmla="*/ 349 h 34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48" h="349">
                      <a:moveTo>
                        <a:pt x="2" y="87"/>
                      </a:moveTo>
                      <a:lnTo>
                        <a:pt x="5" y="103"/>
                      </a:lnTo>
                      <a:lnTo>
                        <a:pt x="12" y="128"/>
                      </a:lnTo>
                      <a:lnTo>
                        <a:pt x="22" y="152"/>
                      </a:lnTo>
                      <a:lnTo>
                        <a:pt x="35" y="167"/>
                      </a:lnTo>
                      <a:lnTo>
                        <a:pt x="45" y="172"/>
                      </a:lnTo>
                      <a:lnTo>
                        <a:pt x="56" y="178"/>
                      </a:lnTo>
                      <a:lnTo>
                        <a:pt x="66" y="184"/>
                      </a:lnTo>
                      <a:lnTo>
                        <a:pt x="75" y="190"/>
                      </a:lnTo>
                      <a:lnTo>
                        <a:pt x="82" y="198"/>
                      </a:lnTo>
                      <a:lnTo>
                        <a:pt x="88" y="205"/>
                      </a:lnTo>
                      <a:lnTo>
                        <a:pt x="94" y="215"/>
                      </a:lnTo>
                      <a:lnTo>
                        <a:pt x="98" y="225"/>
                      </a:lnTo>
                      <a:lnTo>
                        <a:pt x="107" y="244"/>
                      </a:lnTo>
                      <a:lnTo>
                        <a:pt x="114" y="260"/>
                      </a:lnTo>
                      <a:lnTo>
                        <a:pt x="114" y="276"/>
                      </a:lnTo>
                      <a:lnTo>
                        <a:pt x="105" y="295"/>
                      </a:lnTo>
                      <a:lnTo>
                        <a:pt x="95" y="302"/>
                      </a:lnTo>
                      <a:lnTo>
                        <a:pt x="88" y="303"/>
                      </a:lnTo>
                      <a:lnTo>
                        <a:pt x="83" y="306"/>
                      </a:lnTo>
                      <a:lnTo>
                        <a:pt x="79" y="314"/>
                      </a:lnTo>
                      <a:lnTo>
                        <a:pt x="90" y="327"/>
                      </a:lnTo>
                      <a:lnTo>
                        <a:pt x="98" y="339"/>
                      </a:lnTo>
                      <a:lnTo>
                        <a:pt x="106" y="348"/>
                      </a:lnTo>
                      <a:lnTo>
                        <a:pt x="118" y="349"/>
                      </a:lnTo>
                      <a:lnTo>
                        <a:pt x="134" y="343"/>
                      </a:lnTo>
                      <a:lnTo>
                        <a:pt x="145" y="339"/>
                      </a:lnTo>
                      <a:lnTo>
                        <a:pt x="148" y="332"/>
                      </a:lnTo>
                      <a:lnTo>
                        <a:pt x="144" y="318"/>
                      </a:lnTo>
                      <a:lnTo>
                        <a:pt x="141" y="296"/>
                      </a:lnTo>
                      <a:lnTo>
                        <a:pt x="142" y="273"/>
                      </a:lnTo>
                      <a:lnTo>
                        <a:pt x="145" y="252"/>
                      </a:lnTo>
                      <a:lnTo>
                        <a:pt x="146" y="235"/>
                      </a:lnTo>
                      <a:lnTo>
                        <a:pt x="145" y="222"/>
                      </a:lnTo>
                      <a:lnTo>
                        <a:pt x="144" y="208"/>
                      </a:lnTo>
                      <a:lnTo>
                        <a:pt x="140" y="194"/>
                      </a:lnTo>
                      <a:lnTo>
                        <a:pt x="136" y="181"/>
                      </a:lnTo>
                      <a:lnTo>
                        <a:pt x="131" y="177"/>
                      </a:lnTo>
                      <a:lnTo>
                        <a:pt x="125" y="173"/>
                      </a:lnTo>
                      <a:lnTo>
                        <a:pt x="118" y="171"/>
                      </a:lnTo>
                      <a:lnTo>
                        <a:pt x="111" y="167"/>
                      </a:lnTo>
                      <a:lnTo>
                        <a:pt x="79" y="141"/>
                      </a:lnTo>
                      <a:lnTo>
                        <a:pt x="59" y="118"/>
                      </a:lnTo>
                      <a:lnTo>
                        <a:pt x="49" y="96"/>
                      </a:lnTo>
                      <a:lnTo>
                        <a:pt x="45" y="76"/>
                      </a:lnTo>
                      <a:lnTo>
                        <a:pt x="41" y="59"/>
                      </a:lnTo>
                      <a:lnTo>
                        <a:pt x="36" y="44"/>
                      </a:lnTo>
                      <a:lnTo>
                        <a:pt x="24" y="31"/>
                      </a:lnTo>
                      <a:lnTo>
                        <a:pt x="2" y="19"/>
                      </a:lnTo>
                      <a:lnTo>
                        <a:pt x="1" y="15"/>
                      </a:lnTo>
                      <a:lnTo>
                        <a:pt x="2" y="9"/>
                      </a:lnTo>
                      <a:lnTo>
                        <a:pt x="4" y="3"/>
                      </a:lnTo>
                      <a:lnTo>
                        <a:pt x="2" y="0"/>
                      </a:lnTo>
                      <a:lnTo>
                        <a:pt x="0" y="14"/>
                      </a:lnTo>
                      <a:lnTo>
                        <a:pt x="1" y="39"/>
                      </a:lnTo>
                      <a:lnTo>
                        <a:pt x="4" y="68"/>
                      </a:lnTo>
                      <a:lnTo>
                        <a:pt x="2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84" name="Freeform 106"/>
                <p:cNvSpPr>
                  <a:spLocks/>
                </p:cNvSpPr>
                <p:nvPr/>
              </p:nvSpPr>
              <p:spPr bwMode="auto">
                <a:xfrm>
                  <a:off x="2945" y="1068"/>
                  <a:ext cx="299" cy="87"/>
                </a:xfrm>
                <a:custGeom>
                  <a:avLst/>
                  <a:gdLst>
                    <a:gd name="T0" fmla="*/ 278 w 299"/>
                    <a:gd name="T1" fmla="*/ 39 h 87"/>
                    <a:gd name="T2" fmla="*/ 260 w 299"/>
                    <a:gd name="T3" fmla="*/ 34 h 87"/>
                    <a:gd name="T4" fmla="*/ 242 w 299"/>
                    <a:gd name="T5" fmla="*/ 32 h 87"/>
                    <a:gd name="T6" fmla="*/ 223 w 299"/>
                    <a:gd name="T7" fmla="*/ 33 h 87"/>
                    <a:gd name="T8" fmla="*/ 192 w 299"/>
                    <a:gd name="T9" fmla="*/ 44 h 87"/>
                    <a:gd name="T10" fmla="*/ 143 w 299"/>
                    <a:gd name="T11" fmla="*/ 66 h 87"/>
                    <a:gd name="T12" fmla="*/ 94 w 299"/>
                    <a:gd name="T13" fmla="*/ 83 h 87"/>
                    <a:gd name="T14" fmla="*/ 52 w 299"/>
                    <a:gd name="T15" fmla="*/ 87 h 87"/>
                    <a:gd name="T16" fmla="*/ 21 w 299"/>
                    <a:gd name="T17" fmla="*/ 72 h 87"/>
                    <a:gd name="T18" fmla="*/ 8 w 299"/>
                    <a:gd name="T19" fmla="*/ 61 h 87"/>
                    <a:gd name="T20" fmla="*/ 5 w 299"/>
                    <a:gd name="T21" fmla="*/ 52 h 87"/>
                    <a:gd name="T22" fmla="*/ 2 w 299"/>
                    <a:gd name="T23" fmla="*/ 43 h 87"/>
                    <a:gd name="T24" fmla="*/ 1 w 299"/>
                    <a:gd name="T25" fmla="*/ 36 h 87"/>
                    <a:gd name="T26" fmla="*/ 5 w 299"/>
                    <a:gd name="T27" fmla="*/ 28 h 87"/>
                    <a:gd name="T28" fmla="*/ 13 w 299"/>
                    <a:gd name="T29" fmla="*/ 20 h 87"/>
                    <a:gd name="T30" fmla="*/ 16 w 299"/>
                    <a:gd name="T31" fmla="*/ 23 h 87"/>
                    <a:gd name="T32" fmla="*/ 19 w 299"/>
                    <a:gd name="T33" fmla="*/ 22 h 87"/>
                    <a:gd name="T34" fmla="*/ 24 w 299"/>
                    <a:gd name="T35" fmla="*/ 18 h 87"/>
                    <a:gd name="T36" fmla="*/ 32 w 299"/>
                    <a:gd name="T37" fmla="*/ 16 h 87"/>
                    <a:gd name="T38" fmla="*/ 42 w 299"/>
                    <a:gd name="T39" fmla="*/ 20 h 87"/>
                    <a:gd name="T40" fmla="*/ 44 w 299"/>
                    <a:gd name="T41" fmla="*/ 29 h 87"/>
                    <a:gd name="T42" fmla="*/ 52 w 299"/>
                    <a:gd name="T43" fmla="*/ 36 h 87"/>
                    <a:gd name="T44" fmla="*/ 67 w 299"/>
                    <a:gd name="T45" fmla="*/ 45 h 87"/>
                    <a:gd name="T46" fmla="*/ 82 w 299"/>
                    <a:gd name="T47" fmla="*/ 51 h 87"/>
                    <a:gd name="T48" fmla="*/ 94 w 299"/>
                    <a:gd name="T49" fmla="*/ 51 h 87"/>
                    <a:gd name="T50" fmla="*/ 108 w 299"/>
                    <a:gd name="T51" fmla="*/ 45 h 87"/>
                    <a:gd name="T52" fmla="*/ 120 w 299"/>
                    <a:gd name="T53" fmla="*/ 36 h 87"/>
                    <a:gd name="T54" fmla="*/ 137 w 299"/>
                    <a:gd name="T55" fmla="*/ 18 h 87"/>
                    <a:gd name="T56" fmla="*/ 165 w 299"/>
                    <a:gd name="T57" fmla="*/ 7 h 87"/>
                    <a:gd name="T58" fmla="*/ 204 w 299"/>
                    <a:gd name="T59" fmla="*/ 1 h 87"/>
                    <a:gd name="T60" fmla="*/ 242 w 299"/>
                    <a:gd name="T61" fmla="*/ 0 h 87"/>
                    <a:gd name="T62" fmla="*/ 280 w 299"/>
                    <a:gd name="T63" fmla="*/ 2 h 87"/>
                    <a:gd name="T64" fmla="*/ 297 w 299"/>
                    <a:gd name="T65" fmla="*/ 9 h 87"/>
                    <a:gd name="T66" fmla="*/ 293 w 299"/>
                    <a:gd name="T67" fmla="*/ 24 h 87"/>
                    <a:gd name="T68" fmla="*/ 288 w 299"/>
                    <a:gd name="T69" fmla="*/ 41 h 8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99"/>
                    <a:gd name="T106" fmla="*/ 0 h 87"/>
                    <a:gd name="T107" fmla="*/ 299 w 299"/>
                    <a:gd name="T108" fmla="*/ 87 h 8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99" h="87">
                      <a:moveTo>
                        <a:pt x="288" y="41"/>
                      </a:moveTo>
                      <a:lnTo>
                        <a:pt x="278" y="39"/>
                      </a:lnTo>
                      <a:lnTo>
                        <a:pt x="269" y="35"/>
                      </a:lnTo>
                      <a:lnTo>
                        <a:pt x="260" y="34"/>
                      </a:lnTo>
                      <a:lnTo>
                        <a:pt x="252" y="33"/>
                      </a:lnTo>
                      <a:lnTo>
                        <a:pt x="242" y="32"/>
                      </a:lnTo>
                      <a:lnTo>
                        <a:pt x="233" y="32"/>
                      </a:lnTo>
                      <a:lnTo>
                        <a:pt x="223" y="33"/>
                      </a:lnTo>
                      <a:lnTo>
                        <a:pt x="215" y="35"/>
                      </a:lnTo>
                      <a:lnTo>
                        <a:pt x="192" y="44"/>
                      </a:lnTo>
                      <a:lnTo>
                        <a:pt x="167" y="55"/>
                      </a:lnTo>
                      <a:lnTo>
                        <a:pt x="143" y="66"/>
                      </a:lnTo>
                      <a:lnTo>
                        <a:pt x="118" y="76"/>
                      </a:lnTo>
                      <a:lnTo>
                        <a:pt x="94" y="83"/>
                      </a:lnTo>
                      <a:lnTo>
                        <a:pt x="72" y="87"/>
                      </a:lnTo>
                      <a:lnTo>
                        <a:pt x="52" y="87"/>
                      </a:lnTo>
                      <a:lnTo>
                        <a:pt x="35" y="81"/>
                      </a:lnTo>
                      <a:lnTo>
                        <a:pt x="21" y="72"/>
                      </a:lnTo>
                      <a:lnTo>
                        <a:pt x="13" y="66"/>
                      </a:lnTo>
                      <a:lnTo>
                        <a:pt x="8" y="61"/>
                      </a:lnTo>
                      <a:lnTo>
                        <a:pt x="5" y="56"/>
                      </a:lnTo>
                      <a:lnTo>
                        <a:pt x="5" y="52"/>
                      </a:lnTo>
                      <a:lnTo>
                        <a:pt x="4" y="49"/>
                      </a:lnTo>
                      <a:lnTo>
                        <a:pt x="2" y="43"/>
                      </a:lnTo>
                      <a:lnTo>
                        <a:pt x="0" y="36"/>
                      </a:lnTo>
                      <a:lnTo>
                        <a:pt x="1" y="36"/>
                      </a:lnTo>
                      <a:lnTo>
                        <a:pt x="2" y="34"/>
                      </a:lnTo>
                      <a:lnTo>
                        <a:pt x="5" y="28"/>
                      </a:lnTo>
                      <a:lnTo>
                        <a:pt x="8" y="22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6" y="23"/>
                      </a:lnTo>
                      <a:lnTo>
                        <a:pt x="19" y="22"/>
                      </a:lnTo>
                      <a:lnTo>
                        <a:pt x="21" y="20"/>
                      </a:lnTo>
                      <a:lnTo>
                        <a:pt x="24" y="18"/>
                      </a:lnTo>
                      <a:lnTo>
                        <a:pt x="27" y="17"/>
                      </a:lnTo>
                      <a:lnTo>
                        <a:pt x="32" y="16"/>
                      </a:lnTo>
                      <a:lnTo>
                        <a:pt x="37" y="17"/>
                      </a:lnTo>
                      <a:lnTo>
                        <a:pt x="42" y="20"/>
                      </a:lnTo>
                      <a:lnTo>
                        <a:pt x="43" y="22"/>
                      </a:lnTo>
                      <a:lnTo>
                        <a:pt x="44" y="29"/>
                      </a:lnTo>
                      <a:lnTo>
                        <a:pt x="47" y="33"/>
                      </a:lnTo>
                      <a:lnTo>
                        <a:pt x="52" y="36"/>
                      </a:lnTo>
                      <a:lnTo>
                        <a:pt x="59" y="40"/>
                      </a:lnTo>
                      <a:lnTo>
                        <a:pt x="67" y="45"/>
                      </a:lnTo>
                      <a:lnTo>
                        <a:pt x="74" y="49"/>
                      </a:lnTo>
                      <a:lnTo>
                        <a:pt x="82" y="51"/>
                      </a:lnTo>
                      <a:lnTo>
                        <a:pt x="87" y="51"/>
                      </a:lnTo>
                      <a:lnTo>
                        <a:pt x="94" y="51"/>
                      </a:lnTo>
                      <a:lnTo>
                        <a:pt x="101" y="49"/>
                      </a:lnTo>
                      <a:lnTo>
                        <a:pt x="108" y="45"/>
                      </a:lnTo>
                      <a:lnTo>
                        <a:pt x="116" y="41"/>
                      </a:lnTo>
                      <a:lnTo>
                        <a:pt x="120" y="36"/>
                      </a:lnTo>
                      <a:lnTo>
                        <a:pt x="128" y="28"/>
                      </a:lnTo>
                      <a:lnTo>
                        <a:pt x="137" y="18"/>
                      </a:lnTo>
                      <a:lnTo>
                        <a:pt x="147" y="12"/>
                      </a:lnTo>
                      <a:lnTo>
                        <a:pt x="165" y="7"/>
                      </a:lnTo>
                      <a:lnTo>
                        <a:pt x="184" y="3"/>
                      </a:lnTo>
                      <a:lnTo>
                        <a:pt x="204" y="1"/>
                      </a:lnTo>
                      <a:lnTo>
                        <a:pt x="223" y="0"/>
                      </a:lnTo>
                      <a:lnTo>
                        <a:pt x="242" y="0"/>
                      </a:lnTo>
                      <a:lnTo>
                        <a:pt x="261" y="1"/>
                      </a:lnTo>
                      <a:lnTo>
                        <a:pt x="280" y="2"/>
                      </a:lnTo>
                      <a:lnTo>
                        <a:pt x="299" y="3"/>
                      </a:lnTo>
                      <a:lnTo>
                        <a:pt x="297" y="9"/>
                      </a:lnTo>
                      <a:lnTo>
                        <a:pt x="296" y="17"/>
                      </a:lnTo>
                      <a:lnTo>
                        <a:pt x="293" y="24"/>
                      </a:lnTo>
                      <a:lnTo>
                        <a:pt x="292" y="30"/>
                      </a:lnTo>
                      <a:lnTo>
                        <a:pt x="288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85" name="Freeform 107"/>
                <p:cNvSpPr>
                  <a:spLocks/>
                </p:cNvSpPr>
                <p:nvPr/>
              </p:nvSpPr>
              <p:spPr bwMode="auto">
                <a:xfrm>
                  <a:off x="3571" y="299"/>
                  <a:ext cx="79" cy="152"/>
                </a:xfrm>
                <a:custGeom>
                  <a:avLst/>
                  <a:gdLst>
                    <a:gd name="T0" fmla="*/ 13 w 79"/>
                    <a:gd name="T1" fmla="*/ 152 h 152"/>
                    <a:gd name="T2" fmla="*/ 19 w 79"/>
                    <a:gd name="T3" fmla="*/ 143 h 152"/>
                    <a:gd name="T4" fmla="*/ 25 w 79"/>
                    <a:gd name="T5" fmla="*/ 133 h 152"/>
                    <a:gd name="T6" fmla="*/ 34 w 79"/>
                    <a:gd name="T7" fmla="*/ 124 h 152"/>
                    <a:gd name="T8" fmla="*/ 42 w 79"/>
                    <a:gd name="T9" fmla="*/ 116 h 152"/>
                    <a:gd name="T10" fmla="*/ 50 w 79"/>
                    <a:gd name="T11" fmla="*/ 107 h 152"/>
                    <a:gd name="T12" fmla="*/ 58 w 79"/>
                    <a:gd name="T13" fmla="*/ 98 h 152"/>
                    <a:gd name="T14" fmla="*/ 66 w 79"/>
                    <a:gd name="T15" fmla="*/ 90 h 152"/>
                    <a:gd name="T16" fmla="*/ 74 w 79"/>
                    <a:gd name="T17" fmla="*/ 80 h 152"/>
                    <a:gd name="T18" fmla="*/ 79 w 79"/>
                    <a:gd name="T19" fmla="*/ 66 h 152"/>
                    <a:gd name="T20" fmla="*/ 79 w 79"/>
                    <a:gd name="T21" fmla="*/ 54 h 152"/>
                    <a:gd name="T22" fmla="*/ 77 w 79"/>
                    <a:gd name="T23" fmla="*/ 44 h 152"/>
                    <a:gd name="T24" fmla="*/ 70 w 79"/>
                    <a:gd name="T25" fmla="*/ 37 h 152"/>
                    <a:gd name="T26" fmla="*/ 63 w 79"/>
                    <a:gd name="T27" fmla="*/ 31 h 152"/>
                    <a:gd name="T28" fmla="*/ 58 w 79"/>
                    <a:gd name="T29" fmla="*/ 25 h 152"/>
                    <a:gd name="T30" fmla="*/ 52 w 79"/>
                    <a:gd name="T31" fmla="*/ 19 h 152"/>
                    <a:gd name="T32" fmla="*/ 48 w 79"/>
                    <a:gd name="T33" fmla="*/ 12 h 152"/>
                    <a:gd name="T34" fmla="*/ 43 w 79"/>
                    <a:gd name="T35" fmla="*/ 8 h 152"/>
                    <a:gd name="T36" fmla="*/ 38 w 79"/>
                    <a:gd name="T37" fmla="*/ 4 h 152"/>
                    <a:gd name="T38" fmla="*/ 31 w 79"/>
                    <a:gd name="T39" fmla="*/ 1 h 152"/>
                    <a:gd name="T40" fmla="*/ 24 w 79"/>
                    <a:gd name="T41" fmla="*/ 0 h 152"/>
                    <a:gd name="T42" fmla="*/ 27 w 79"/>
                    <a:gd name="T43" fmla="*/ 11 h 152"/>
                    <a:gd name="T44" fmla="*/ 32 w 79"/>
                    <a:gd name="T45" fmla="*/ 27 h 152"/>
                    <a:gd name="T46" fmla="*/ 36 w 79"/>
                    <a:gd name="T47" fmla="*/ 41 h 152"/>
                    <a:gd name="T48" fmla="*/ 38 w 79"/>
                    <a:gd name="T49" fmla="*/ 49 h 152"/>
                    <a:gd name="T50" fmla="*/ 32 w 79"/>
                    <a:gd name="T51" fmla="*/ 73 h 152"/>
                    <a:gd name="T52" fmla="*/ 21 w 79"/>
                    <a:gd name="T53" fmla="*/ 95 h 152"/>
                    <a:gd name="T54" fmla="*/ 9 w 79"/>
                    <a:gd name="T55" fmla="*/ 117 h 152"/>
                    <a:gd name="T56" fmla="*/ 0 w 79"/>
                    <a:gd name="T57" fmla="*/ 139 h 152"/>
                    <a:gd name="T58" fmla="*/ 1 w 79"/>
                    <a:gd name="T59" fmla="*/ 143 h 152"/>
                    <a:gd name="T60" fmla="*/ 5 w 79"/>
                    <a:gd name="T61" fmla="*/ 145 h 152"/>
                    <a:gd name="T62" fmla="*/ 9 w 79"/>
                    <a:gd name="T63" fmla="*/ 149 h 152"/>
                    <a:gd name="T64" fmla="*/ 13 w 79"/>
                    <a:gd name="T65" fmla="*/ 152 h 15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"/>
                    <a:gd name="T100" fmla="*/ 0 h 152"/>
                    <a:gd name="T101" fmla="*/ 79 w 79"/>
                    <a:gd name="T102" fmla="*/ 152 h 15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" h="152">
                      <a:moveTo>
                        <a:pt x="13" y="152"/>
                      </a:moveTo>
                      <a:lnTo>
                        <a:pt x="19" y="143"/>
                      </a:lnTo>
                      <a:lnTo>
                        <a:pt x="25" y="133"/>
                      </a:lnTo>
                      <a:lnTo>
                        <a:pt x="34" y="124"/>
                      </a:lnTo>
                      <a:lnTo>
                        <a:pt x="42" y="116"/>
                      </a:lnTo>
                      <a:lnTo>
                        <a:pt x="50" y="107"/>
                      </a:lnTo>
                      <a:lnTo>
                        <a:pt x="58" y="98"/>
                      </a:lnTo>
                      <a:lnTo>
                        <a:pt x="66" y="90"/>
                      </a:lnTo>
                      <a:lnTo>
                        <a:pt x="74" y="80"/>
                      </a:lnTo>
                      <a:lnTo>
                        <a:pt x="79" y="66"/>
                      </a:lnTo>
                      <a:lnTo>
                        <a:pt x="79" y="54"/>
                      </a:lnTo>
                      <a:lnTo>
                        <a:pt x="77" y="44"/>
                      </a:lnTo>
                      <a:lnTo>
                        <a:pt x="70" y="37"/>
                      </a:lnTo>
                      <a:lnTo>
                        <a:pt x="63" y="31"/>
                      </a:lnTo>
                      <a:lnTo>
                        <a:pt x="58" y="25"/>
                      </a:lnTo>
                      <a:lnTo>
                        <a:pt x="52" y="19"/>
                      </a:lnTo>
                      <a:lnTo>
                        <a:pt x="48" y="12"/>
                      </a:lnTo>
                      <a:lnTo>
                        <a:pt x="43" y="8"/>
                      </a:lnTo>
                      <a:lnTo>
                        <a:pt x="38" y="4"/>
                      </a:lnTo>
                      <a:lnTo>
                        <a:pt x="31" y="1"/>
                      </a:lnTo>
                      <a:lnTo>
                        <a:pt x="24" y="0"/>
                      </a:lnTo>
                      <a:lnTo>
                        <a:pt x="27" y="11"/>
                      </a:lnTo>
                      <a:lnTo>
                        <a:pt x="32" y="27"/>
                      </a:lnTo>
                      <a:lnTo>
                        <a:pt x="36" y="41"/>
                      </a:lnTo>
                      <a:lnTo>
                        <a:pt x="38" y="49"/>
                      </a:lnTo>
                      <a:lnTo>
                        <a:pt x="32" y="73"/>
                      </a:lnTo>
                      <a:lnTo>
                        <a:pt x="21" y="95"/>
                      </a:lnTo>
                      <a:lnTo>
                        <a:pt x="9" y="117"/>
                      </a:lnTo>
                      <a:lnTo>
                        <a:pt x="0" y="139"/>
                      </a:lnTo>
                      <a:lnTo>
                        <a:pt x="1" y="143"/>
                      </a:lnTo>
                      <a:lnTo>
                        <a:pt x="5" y="145"/>
                      </a:lnTo>
                      <a:lnTo>
                        <a:pt x="9" y="149"/>
                      </a:lnTo>
                      <a:lnTo>
                        <a:pt x="13" y="1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86" name="Freeform 108"/>
                <p:cNvSpPr>
                  <a:spLocks/>
                </p:cNvSpPr>
                <p:nvPr/>
              </p:nvSpPr>
              <p:spPr bwMode="auto">
                <a:xfrm>
                  <a:off x="3916" y="277"/>
                  <a:ext cx="68" cy="152"/>
                </a:xfrm>
                <a:custGeom>
                  <a:avLst/>
                  <a:gdLst>
                    <a:gd name="T0" fmla="*/ 20 w 68"/>
                    <a:gd name="T1" fmla="*/ 152 h 152"/>
                    <a:gd name="T2" fmla="*/ 24 w 68"/>
                    <a:gd name="T3" fmla="*/ 141 h 152"/>
                    <a:gd name="T4" fmla="*/ 28 w 68"/>
                    <a:gd name="T5" fmla="*/ 131 h 152"/>
                    <a:gd name="T6" fmla="*/ 35 w 68"/>
                    <a:gd name="T7" fmla="*/ 122 h 152"/>
                    <a:gd name="T8" fmla="*/ 41 w 68"/>
                    <a:gd name="T9" fmla="*/ 111 h 152"/>
                    <a:gd name="T10" fmla="*/ 47 w 68"/>
                    <a:gd name="T11" fmla="*/ 101 h 152"/>
                    <a:gd name="T12" fmla="*/ 53 w 68"/>
                    <a:gd name="T13" fmla="*/ 91 h 152"/>
                    <a:gd name="T14" fmla="*/ 60 w 68"/>
                    <a:gd name="T15" fmla="*/ 81 h 152"/>
                    <a:gd name="T16" fmla="*/ 65 w 68"/>
                    <a:gd name="T17" fmla="*/ 70 h 152"/>
                    <a:gd name="T18" fmla="*/ 68 w 68"/>
                    <a:gd name="T19" fmla="*/ 57 h 152"/>
                    <a:gd name="T20" fmla="*/ 65 w 68"/>
                    <a:gd name="T21" fmla="*/ 44 h 152"/>
                    <a:gd name="T22" fmla="*/ 60 w 68"/>
                    <a:gd name="T23" fmla="*/ 34 h 152"/>
                    <a:gd name="T24" fmla="*/ 52 w 68"/>
                    <a:gd name="T25" fmla="*/ 28 h 152"/>
                    <a:gd name="T26" fmla="*/ 45 w 68"/>
                    <a:gd name="T27" fmla="*/ 23 h 152"/>
                    <a:gd name="T28" fmla="*/ 39 w 68"/>
                    <a:gd name="T29" fmla="*/ 19 h 152"/>
                    <a:gd name="T30" fmla="*/ 33 w 68"/>
                    <a:gd name="T31" fmla="*/ 14 h 152"/>
                    <a:gd name="T32" fmla="*/ 26 w 68"/>
                    <a:gd name="T33" fmla="*/ 9 h 152"/>
                    <a:gd name="T34" fmla="*/ 21 w 68"/>
                    <a:gd name="T35" fmla="*/ 5 h 152"/>
                    <a:gd name="T36" fmla="*/ 14 w 68"/>
                    <a:gd name="T37" fmla="*/ 1 h 152"/>
                    <a:gd name="T38" fmla="*/ 8 w 68"/>
                    <a:gd name="T39" fmla="*/ 0 h 152"/>
                    <a:gd name="T40" fmla="*/ 0 w 68"/>
                    <a:gd name="T41" fmla="*/ 0 h 152"/>
                    <a:gd name="T42" fmla="*/ 6 w 68"/>
                    <a:gd name="T43" fmla="*/ 11 h 152"/>
                    <a:gd name="T44" fmla="*/ 14 w 68"/>
                    <a:gd name="T45" fmla="*/ 25 h 152"/>
                    <a:gd name="T46" fmla="*/ 21 w 68"/>
                    <a:gd name="T47" fmla="*/ 38 h 152"/>
                    <a:gd name="T48" fmla="*/ 24 w 68"/>
                    <a:gd name="T49" fmla="*/ 47 h 152"/>
                    <a:gd name="T50" fmla="*/ 22 w 68"/>
                    <a:gd name="T51" fmla="*/ 70 h 152"/>
                    <a:gd name="T52" fmla="*/ 16 w 68"/>
                    <a:gd name="T53" fmla="*/ 93 h 152"/>
                    <a:gd name="T54" fmla="*/ 8 w 68"/>
                    <a:gd name="T55" fmla="*/ 117 h 152"/>
                    <a:gd name="T56" fmla="*/ 4 w 68"/>
                    <a:gd name="T57" fmla="*/ 140 h 152"/>
                    <a:gd name="T58" fmla="*/ 5 w 68"/>
                    <a:gd name="T59" fmla="*/ 144 h 152"/>
                    <a:gd name="T60" fmla="*/ 10 w 68"/>
                    <a:gd name="T61" fmla="*/ 146 h 152"/>
                    <a:gd name="T62" fmla="*/ 14 w 68"/>
                    <a:gd name="T63" fmla="*/ 149 h 152"/>
                    <a:gd name="T64" fmla="*/ 20 w 68"/>
                    <a:gd name="T65" fmla="*/ 152 h 15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8"/>
                    <a:gd name="T100" fmla="*/ 0 h 152"/>
                    <a:gd name="T101" fmla="*/ 68 w 68"/>
                    <a:gd name="T102" fmla="*/ 152 h 15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8" h="152">
                      <a:moveTo>
                        <a:pt x="20" y="152"/>
                      </a:moveTo>
                      <a:lnTo>
                        <a:pt x="24" y="141"/>
                      </a:lnTo>
                      <a:lnTo>
                        <a:pt x="28" y="131"/>
                      </a:lnTo>
                      <a:lnTo>
                        <a:pt x="35" y="122"/>
                      </a:lnTo>
                      <a:lnTo>
                        <a:pt x="41" y="111"/>
                      </a:lnTo>
                      <a:lnTo>
                        <a:pt x="47" y="101"/>
                      </a:lnTo>
                      <a:lnTo>
                        <a:pt x="53" y="91"/>
                      </a:lnTo>
                      <a:lnTo>
                        <a:pt x="60" y="81"/>
                      </a:lnTo>
                      <a:lnTo>
                        <a:pt x="65" y="70"/>
                      </a:lnTo>
                      <a:lnTo>
                        <a:pt x="68" y="57"/>
                      </a:lnTo>
                      <a:lnTo>
                        <a:pt x="65" y="44"/>
                      </a:lnTo>
                      <a:lnTo>
                        <a:pt x="60" y="34"/>
                      </a:lnTo>
                      <a:lnTo>
                        <a:pt x="52" y="28"/>
                      </a:lnTo>
                      <a:lnTo>
                        <a:pt x="45" y="23"/>
                      </a:lnTo>
                      <a:lnTo>
                        <a:pt x="39" y="19"/>
                      </a:lnTo>
                      <a:lnTo>
                        <a:pt x="33" y="14"/>
                      </a:lnTo>
                      <a:lnTo>
                        <a:pt x="26" y="9"/>
                      </a:lnTo>
                      <a:lnTo>
                        <a:pt x="21" y="5"/>
                      </a:lnTo>
                      <a:lnTo>
                        <a:pt x="14" y="1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6" y="11"/>
                      </a:lnTo>
                      <a:lnTo>
                        <a:pt x="14" y="25"/>
                      </a:lnTo>
                      <a:lnTo>
                        <a:pt x="21" y="38"/>
                      </a:lnTo>
                      <a:lnTo>
                        <a:pt x="24" y="47"/>
                      </a:lnTo>
                      <a:lnTo>
                        <a:pt x="22" y="70"/>
                      </a:lnTo>
                      <a:lnTo>
                        <a:pt x="16" y="93"/>
                      </a:lnTo>
                      <a:lnTo>
                        <a:pt x="8" y="117"/>
                      </a:lnTo>
                      <a:lnTo>
                        <a:pt x="4" y="140"/>
                      </a:lnTo>
                      <a:lnTo>
                        <a:pt x="5" y="144"/>
                      </a:lnTo>
                      <a:lnTo>
                        <a:pt x="10" y="146"/>
                      </a:lnTo>
                      <a:lnTo>
                        <a:pt x="14" y="149"/>
                      </a:lnTo>
                      <a:lnTo>
                        <a:pt x="20" y="1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87" name="Freeform 109"/>
                <p:cNvSpPr>
                  <a:spLocks/>
                </p:cNvSpPr>
                <p:nvPr/>
              </p:nvSpPr>
              <p:spPr bwMode="auto">
                <a:xfrm>
                  <a:off x="3386" y="341"/>
                  <a:ext cx="624" cy="473"/>
                </a:xfrm>
                <a:custGeom>
                  <a:avLst/>
                  <a:gdLst>
                    <a:gd name="T0" fmla="*/ 256 w 624"/>
                    <a:gd name="T1" fmla="*/ 447 h 473"/>
                    <a:gd name="T2" fmla="*/ 290 w 624"/>
                    <a:gd name="T3" fmla="*/ 403 h 473"/>
                    <a:gd name="T4" fmla="*/ 333 w 624"/>
                    <a:gd name="T5" fmla="*/ 364 h 473"/>
                    <a:gd name="T6" fmla="*/ 376 w 624"/>
                    <a:gd name="T7" fmla="*/ 328 h 473"/>
                    <a:gd name="T8" fmla="*/ 406 w 624"/>
                    <a:gd name="T9" fmla="*/ 297 h 473"/>
                    <a:gd name="T10" fmla="*/ 419 w 624"/>
                    <a:gd name="T11" fmla="*/ 270 h 473"/>
                    <a:gd name="T12" fmla="*/ 429 w 624"/>
                    <a:gd name="T13" fmla="*/ 241 h 473"/>
                    <a:gd name="T14" fmla="*/ 438 w 624"/>
                    <a:gd name="T15" fmla="*/ 211 h 473"/>
                    <a:gd name="T16" fmla="*/ 458 w 624"/>
                    <a:gd name="T17" fmla="*/ 179 h 473"/>
                    <a:gd name="T18" fmla="*/ 495 w 624"/>
                    <a:gd name="T19" fmla="*/ 156 h 473"/>
                    <a:gd name="T20" fmla="*/ 536 w 624"/>
                    <a:gd name="T21" fmla="*/ 139 h 473"/>
                    <a:gd name="T22" fmla="*/ 579 w 624"/>
                    <a:gd name="T23" fmla="*/ 124 h 473"/>
                    <a:gd name="T24" fmla="*/ 608 w 624"/>
                    <a:gd name="T25" fmla="*/ 109 h 473"/>
                    <a:gd name="T26" fmla="*/ 624 w 624"/>
                    <a:gd name="T27" fmla="*/ 99 h 473"/>
                    <a:gd name="T28" fmla="*/ 608 w 624"/>
                    <a:gd name="T29" fmla="*/ 80 h 473"/>
                    <a:gd name="T30" fmla="*/ 575 w 624"/>
                    <a:gd name="T31" fmla="*/ 51 h 473"/>
                    <a:gd name="T32" fmla="*/ 542 w 624"/>
                    <a:gd name="T33" fmla="*/ 27 h 473"/>
                    <a:gd name="T34" fmla="*/ 505 w 624"/>
                    <a:gd name="T35" fmla="*/ 7 h 473"/>
                    <a:gd name="T36" fmla="*/ 474 w 624"/>
                    <a:gd name="T37" fmla="*/ 24 h 473"/>
                    <a:gd name="T38" fmla="*/ 459 w 624"/>
                    <a:gd name="T39" fmla="*/ 75 h 473"/>
                    <a:gd name="T40" fmla="*/ 443 w 624"/>
                    <a:gd name="T41" fmla="*/ 114 h 473"/>
                    <a:gd name="T42" fmla="*/ 423 w 624"/>
                    <a:gd name="T43" fmla="*/ 142 h 473"/>
                    <a:gd name="T44" fmla="*/ 394 w 624"/>
                    <a:gd name="T45" fmla="*/ 166 h 473"/>
                    <a:gd name="T46" fmla="*/ 350 w 624"/>
                    <a:gd name="T47" fmla="*/ 182 h 473"/>
                    <a:gd name="T48" fmla="*/ 307 w 624"/>
                    <a:gd name="T49" fmla="*/ 196 h 473"/>
                    <a:gd name="T50" fmla="*/ 271 w 624"/>
                    <a:gd name="T51" fmla="*/ 220 h 473"/>
                    <a:gd name="T52" fmla="*/ 251 w 624"/>
                    <a:gd name="T53" fmla="*/ 255 h 473"/>
                    <a:gd name="T54" fmla="*/ 237 w 624"/>
                    <a:gd name="T55" fmla="*/ 285 h 473"/>
                    <a:gd name="T56" fmla="*/ 227 w 624"/>
                    <a:gd name="T57" fmla="*/ 315 h 473"/>
                    <a:gd name="T58" fmla="*/ 219 w 624"/>
                    <a:gd name="T59" fmla="*/ 347 h 473"/>
                    <a:gd name="T60" fmla="*/ 201 w 624"/>
                    <a:gd name="T61" fmla="*/ 357 h 473"/>
                    <a:gd name="T62" fmla="*/ 175 w 624"/>
                    <a:gd name="T63" fmla="*/ 339 h 473"/>
                    <a:gd name="T64" fmla="*/ 153 w 624"/>
                    <a:gd name="T65" fmla="*/ 318 h 473"/>
                    <a:gd name="T66" fmla="*/ 131 w 624"/>
                    <a:gd name="T67" fmla="*/ 295 h 473"/>
                    <a:gd name="T68" fmla="*/ 134 w 624"/>
                    <a:gd name="T69" fmla="*/ 258 h 473"/>
                    <a:gd name="T70" fmla="*/ 174 w 624"/>
                    <a:gd name="T71" fmla="*/ 214 h 473"/>
                    <a:gd name="T72" fmla="*/ 221 w 624"/>
                    <a:gd name="T73" fmla="*/ 175 h 473"/>
                    <a:gd name="T74" fmla="*/ 266 w 624"/>
                    <a:gd name="T75" fmla="*/ 134 h 473"/>
                    <a:gd name="T76" fmla="*/ 268 w 624"/>
                    <a:gd name="T77" fmla="*/ 105 h 473"/>
                    <a:gd name="T78" fmla="*/ 237 w 624"/>
                    <a:gd name="T79" fmla="*/ 96 h 473"/>
                    <a:gd name="T80" fmla="*/ 210 w 624"/>
                    <a:gd name="T81" fmla="*/ 82 h 473"/>
                    <a:gd name="T82" fmla="*/ 190 w 624"/>
                    <a:gd name="T83" fmla="*/ 60 h 473"/>
                    <a:gd name="T84" fmla="*/ 175 w 624"/>
                    <a:gd name="T85" fmla="*/ 50 h 473"/>
                    <a:gd name="T86" fmla="*/ 162 w 624"/>
                    <a:gd name="T87" fmla="*/ 65 h 473"/>
                    <a:gd name="T88" fmla="*/ 153 w 624"/>
                    <a:gd name="T89" fmla="*/ 81 h 473"/>
                    <a:gd name="T90" fmla="*/ 138 w 624"/>
                    <a:gd name="T91" fmla="*/ 94 h 473"/>
                    <a:gd name="T92" fmla="*/ 120 w 624"/>
                    <a:gd name="T93" fmla="*/ 102 h 473"/>
                    <a:gd name="T94" fmla="*/ 104 w 624"/>
                    <a:gd name="T95" fmla="*/ 104 h 473"/>
                    <a:gd name="T96" fmla="*/ 88 w 624"/>
                    <a:gd name="T97" fmla="*/ 107 h 473"/>
                    <a:gd name="T98" fmla="*/ 73 w 624"/>
                    <a:gd name="T99" fmla="*/ 112 h 473"/>
                    <a:gd name="T100" fmla="*/ 42 w 624"/>
                    <a:gd name="T101" fmla="*/ 141 h 473"/>
                    <a:gd name="T102" fmla="*/ 10 w 624"/>
                    <a:gd name="T103" fmla="*/ 200 h 473"/>
                    <a:gd name="T104" fmla="*/ 0 w 624"/>
                    <a:gd name="T105" fmla="*/ 265 h 473"/>
                    <a:gd name="T106" fmla="*/ 13 w 624"/>
                    <a:gd name="T107" fmla="*/ 333 h 473"/>
                    <a:gd name="T108" fmla="*/ 34 w 624"/>
                    <a:gd name="T109" fmla="*/ 374 h 473"/>
                    <a:gd name="T110" fmla="*/ 43 w 624"/>
                    <a:gd name="T111" fmla="*/ 405 h 473"/>
                    <a:gd name="T112" fmla="*/ 74 w 624"/>
                    <a:gd name="T113" fmla="*/ 423 h 473"/>
                    <a:gd name="T114" fmla="*/ 124 w 624"/>
                    <a:gd name="T115" fmla="*/ 434 h 473"/>
                    <a:gd name="T116" fmla="*/ 173 w 624"/>
                    <a:gd name="T117" fmla="*/ 446 h 473"/>
                    <a:gd name="T118" fmla="*/ 221 w 624"/>
                    <a:gd name="T119" fmla="*/ 461 h 47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624"/>
                    <a:gd name="T181" fmla="*/ 0 h 473"/>
                    <a:gd name="T182" fmla="*/ 624 w 624"/>
                    <a:gd name="T183" fmla="*/ 473 h 47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624" h="473">
                      <a:moveTo>
                        <a:pt x="245" y="473"/>
                      </a:moveTo>
                      <a:lnTo>
                        <a:pt x="256" y="447"/>
                      </a:lnTo>
                      <a:lnTo>
                        <a:pt x="271" y="423"/>
                      </a:lnTo>
                      <a:lnTo>
                        <a:pt x="290" y="403"/>
                      </a:lnTo>
                      <a:lnTo>
                        <a:pt x="310" y="383"/>
                      </a:lnTo>
                      <a:lnTo>
                        <a:pt x="333" y="364"/>
                      </a:lnTo>
                      <a:lnTo>
                        <a:pt x="354" y="346"/>
                      </a:lnTo>
                      <a:lnTo>
                        <a:pt x="376" y="328"/>
                      </a:lnTo>
                      <a:lnTo>
                        <a:pt x="396" y="309"/>
                      </a:lnTo>
                      <a:lnTo>
                        <a:pt x="406" y="297"/>
                      </a:lnTo>
                      <a:lnTo>
                        <a:pt x="414" y="285"/>
                      </a:lnTo>
                      <a:lnTo>
                        <a:pt x="419" y="270"/>
                      </a:lnTo>
                      <a:lnTo>
                        <a:pt x="424" y="255"/>
                      </a:lnTo>
                      <a:lnTo>
                        <a:pt x="429" y="241"/>
                      </a:lnTo>
                      <a:lnTo>
                        <a:pt x="433" y="226"/>
                      </a:lnTo>
                      <a:lnTo>
                        <a:pt x="438" y="211"/>
                      </a:lnTo>
                      <a:lnTo>
                        <a:pt x="445" y="196"/>
                      </a:lnTo>
                      <a:lnTo>
                        <a:pt x="458" y="179"/>
                      </a:lnTo>
                      <a:lnTo>
                        <a:pt x="476" y="166"/>
                      </a:lnTo>
                      <a:lnTo>
                        <a:pt x="495" y="156"/>
                      </a:lnTo>
                      <a:lnTo>
                        <a:pt x="515" y="146"/>
                      </a:lnTo>
                      <a:lnTo>
                        <a:pt x="536" y="139"/>
                      </a:lnTo>
                      <a:lnTo>
                        <a:pt x="558" y="131"/>
                      </a:lnTo>
                      <a:lnTo>
                        <a:pt x="579" y="124"/>
                      </a:lnTo>
                      <a:lnTo>
                        <a:pt x="600" y="115"/>
                      </a:lnTo>
                      <a:lnTo>
                        <a:pt x="608" y="109"/>
                      </a:lnTo>
                      <a:lnTo>
                        <a:pt x="617" y="104"/>
                      </a:lnTo>
                      <a:lnTo>
                        <a:pt x="624" y="99"/>
                      </a:lnTo>
                      <a:lnTo>
                        <a:pt x="622" y="94"/>
                      </a:lnTo>
                      <a:lnTo>
                        <a:pt x="608" y="80"/>
                      </a:lnTo>
                      <a:lnTo>
                        <a:pt x="591" y="65"/>
                      </a:lnTo>
                      <a:lnTo>
                        <a:pt x="575" y="51"/>
                      </a:lnTo>
                      <a:lnTo>
                        <a:pt x="559" y="38"/>
                      </a:lnTo>
                      <a:lnTo>
                        <a:pt x="542" y="27"/>
                      </a:lnTo>
                      <a:lnTo>
                        <a:pt x="524" y="16"/>
                      </a:lnTo>
                      <a:lnTo>
                        <a:pt x="505" y="7"/>
                      </a:lnTo>
                      <a:lnTo>
                        <a:pt x="486" y="0"/>
                      </a:lnTo>
                      <a:lnTo>
                        <a:pt x="474" y="24"/>
                      </a:lnTo>
                      <a:lnTo>
                        <a:pt x="466" y="49"/>
                      </a:lnTo>
                      <a:lnTo>
                        <a:pt x="459" y="75"/>
                      </a:lnTo>
                      <a:lnTo>
                        <a:pt x="451" y="99"/>
                      </a:lnTo>
                      <a:lnTo>
                        <a:pt x="443" y="114"/>
                      </a:lnTo>
                      <a:lnTo>
                        <a:pt x="434" y="129"/>
                      </a:lnTo>
                      <a:lnTo>
                        <a:pt x="423" y="142"/>
                      </a:lnTo>
                      <a:lnTo>
                        <a:pt x="412" y="152"/>
                      </a:lnTo>
                      <a:lnTo>
                        <a:pt x="394" y="166"/>
                      </a:lnTo>
                      <a:lnTo>
                        <a:pt x="373" y="175"/>
                      </a:lnTo>
                      <a:lnTo>
                        <a:pt x="350" y="182"/>
                      </a:lnTo>
                      <a:lnTo>
                        <a:pt x="329" y="189"/>
                      </a:lnTo>
                      <a:lnTo>
                        <a:pt x="307" y="196"/>
                      </a:lnTo>
                      <a:lnTo>
                        <a:pt x="287" y="206"/>
                      </a:lnTo>
                      <a:lnTo>
                        <a:pt x="271" y="220"/>
                      </a:lnTo>
                      <a:lnTo>
                        <a:pt x="258" y="239"/>
                      </a:lnTo>
                      <a:lnTo>
                        <a:pt x="251" y="255"/>
                      </a:lnTo>
                      <a:lnTo>
                        <a:pt x="244" y="270"/>
                      </a:lnTo>
                      <a:lnTo>
                        <a:pt x="237" y="285"/>
                      </a:lnTo>
                      <a:lnTo>
                        <a:pt x="232" y="301"/>
                      </a:lnTo>
                      <a:lnTo>
                        <a:pt x="227" y="315"/>
                      </a:lnTo>
                      <a:lnTo>
                        <a:pt x="223" y="331"/>
                      </a:lnTo>
                      <a:lnTo>
                        <a:pt x="219" y="347"/>
                      </a:lnTo>
                      <a:lnTo>
                        <a:pt x="216" y="363"/>
                      </a:lnTo>
                      <a:lnTo>
                        <a:pt x="201" y="357"/>
                      </a:lnTo>
                      <a:lnTo>
                        <a:pt x="188" y="349"/>
                      </a:lnTo>
                      <a:lnTo>
                        <a:pt x="175" y="339"/>
                      </a:lnTo>
                      <a:lnTo>
                        <a:pt x="163" y="329"/>
                      </a:lnTo>
                      <a:lnTo>
                        <a:pt x="153" y="318"/>
                      </a:lnTo>
                      <a:lnTo>
                        <a:pt x="142" y="306"/>
                      </a:lnTo>
                      <a:lnTo>
                        <a:pt x="131" y="295"/>
                      </a:lnTo>
                      <a:lnTo>
                        <a:pt x="119" y="283"/>
                      </a:lnTo>
                      <a:lnTo>
                        <a:pt x="134" y="258"/>
                      </a:lnTo>
                      <a:lnTo>
                        <a:pt x="153" y="234"/>
                      </a:lnTo>
                      <a:lnTo>
                        <a:pt x="174" y="214"/>
                      </a:lnTo>
                      <a:lnTo>
                        <a:pt x="198" y="194"/>
                      </a:lnTo>
                      <a:lnTo>
                        <a:pt x="221" y="175"/>
                      </a:lnTo>
                      <a:lnTo>
                        <a:pt x="244" y="156"/>
                      </a:lnTo>
                      <a:lnTo>
                        <a:pt x="266" y="134"/>
                      </a:lnTo>
                      <a:lnTo>
                        <a:pt x="283" y="110"/>
                      </a:lnTo>
                      <a:lnTo>
                        <a:pt x="268" y="105"/>
                      </a:lnTo>
                      <a:lnTo>
                        <a:pt x="252" y="101"/>
                      </a:lnTo>
                      <a:lnTo>
                        <a:pt x="237" y="96"/>
                      </a:lnTo>
                      <a:lnTo>
                        <a:pt x="224" y="90"/>
                      </a:lnTo>
                      <a:lnTo>
                        <a:pt x="210" y="82"/>
                      </a:lnTo>
                      <a:lnTo>
                        <a:pt x="200" y="72"/>
                      </a:lnTo>
                      <a:lnTo>
                        <a:pt x="190" y="60"/>
                      </a:lnTo>
                      <a:lnTo>
                        <a:pt x="183" y="45"/>
                      </a:lnTo>
                      <a:lnTo>
                        <a:pt x="175" y="50"/>
                      </a:lnTo>
                      <a:lnTo>
                        <a:pt x="169" y="56"/>
                      </a:lnTo>
                      <a:lnTo>
                        <a:pt x="162" y="65"/>
                      </a:lnTo>
                      <a:lnTo>
                        <a:pt x="158" y="72"/>
                      </a:lnTo>
                      <a:lnTo>
                        <a:pt x="153" y="81"/>
                      </a:lnTo>
                      <a:lnTo>
                        <a:pt x="146" y="88"/>
                      </a:lnTo>
                      <a:lnTo>
                        <a:pt x="138" y="94"/>
                      </a:lnTo>
                      <a:lnTo>
                        <a:pt x="128" y="99"/>
                      </a:lnTo>
                      <a:lnTo>
                        <a:pt x="120" y="102"/>
                      </a:lnTo>
                      <a:lnTo>
                        <a:pt x="112" y="103"/>
                      </a:lnTo>
                      <a:lnTo>
                        <a:pt x="104" y="104"/>
                      </a:lnTo>
                      <a:lnTo>
                        <a:pt x="96" y="105"/>
                      </a:lnTo>
                      <a:lnTo>
                        <a:pt x="88" y="107"/>
                      </a:lnTo>
                      <a:lnTo>
                        <a:pt x="80" y="108"/>
                      </a:lnTo>
                      <a:lnTo>
                        <a:pt x="73" y="112"/>
                      </a:lnTo>
                      <a:lnTo>
                        <a:pt x="66" y="115"/>
                      </a:lnTo>
                      <a:lnTo>
                        <a:pt x="42" y="141"/>
                      </a:lnTo>
                      <a:lnTo>
                        <a:pt x="23" y="169"/>
                      </a:lnTo>
                      <a:lnTo>
                        <a:pt x="10" y="200"/>
                      </a:lnTo>
                      <a:lnTo>
                        <a:pt x="3" y="232"/>
                      </a:lnTo>
                      <a:lnTo>
                        <a:pt x="0" y="265"/>
                      </a:lnTo>
                      <a:lnTo>
                        <a:pt x="3" y="299"/>
                      </a:lnTo>
                      <a:lnTo>
                        <a:pt x="13" y="333"/>
                      </a:lnTo>
                      <a:lnTo>
                        <a:pt x="27" y="364"/>
                      </a:lnTo>
                      <a:lnTo>
                        <a:pt x="34" y="374"/>
                      </a:lnTo>
                      <a:lnTo>
                        <a:pt x="39" y="389"/>
                      </a:lnTo>
                      <a:lnTo>
                        <a:pt x="43" y="405"/>
                      </a:lnTo>
                      <a:lnTo>
                        <a:pt x="50" y="415"/>
                      </a:lnTo>
                      <a:lnTo>
                        <a:pt x="74" y="423"/>
                      </a:lnTo>
                      <a:lnTo>
                        <a:pt x="100" y="430"/>
                      </a:lnTo>
                      <a:lnTo>
                        <a:pt x="124" y="434"/>
                      </a:lnTo>
                      <a:lnTo>
                        <a:pt x="148" y="439"/>
                      </a:lnTo>
                      <a:lnTo>
                        <a:pt x="173" y="446"/>
                      </a:lnTo>
                      <a:lnTo>
                        <a:pt x="197" y="452"/>
                      </a:lnTo>
                      <a:lnTo>
                        <a:pt x="221" y="461"/>
                      </a:lnTo>
                      <a:lnTo>
                        <a:pt x="245" y="473"/>
                      </a:lnTo>
                      <a:close/>
                    </a:path>
                  </a:pathLst>
                </a:custGeom>
                <a:solidFill>
                  <a:srgbClr val="FF2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88" name="Freeform 110"/>
                <p:cNvSpPr>
                  <a:spLocks/>
                </p:cNvSpPr>
                <p:nvPr/>
              </p:nvSpPr>
              <p:spPr bwMode="auto">
                <a:xfrm>
                  <a:off x="3222" y="735"/>
                  <a:ext cx="489" cy="577"/>
                </a:xfrm>
                <a:custGeom>
                  <a:avLst/>
                  <a:gdLst>
                    <a:gd name="T0" fmla="*/ 327 w 489"/>
                    <a:gd name="T1" fmla="*/ 504 h 577"/>
                    <a:gd name="T2" fmla="*/ 339 w 489"/>
                    <a:gd name="T3" fmla="*/ 525 h 577"/>
                    <a:gd name="T4" fmla="*/ 353 w 489"/>
                    <a:gd name="T5" fmla="*/ 549 h 577"/>
                    <a:gd name="T6" fmla="*/ 364 w 489"/>
                    <a:gd name="T7" fmla="*/ 570 h 577"/>
                    <a:gd name="T8" fmla="*/ 372 w 489"/>
                    <a:gd name="T9" fmla="*/ 562 h 577"/>
                    <a:gd name="T10" fmla="*/ 387 w 489"/>
                    <a:gd name="T11" fmla="*/ 530 h 577"/>
                    <a:gd name="T12" fmla="*/ 399 w 489"/>
                    <a:gd name="T13" fmla="*/ 500 h 577"/>
                    <a:gd name="T14" fmla="*/ 399 w 489"/>
                    <a:gd name="T15" fmla="*/ 471 h 577"/>
                    <a:gd name="T16" fmla="*/ 383 w 489"/>
                    <a:gd name="T17" fmla="*/ 448 h 577"/>
                    <a:gd name="T18" fmla="*/ 364 w 489"/>
                    <a:gd name="T19" fmla="*/ 426 h 577"/>
                    <a:gd name="T20" fmla="*/ 342 w 489"/>
                    <a:gd name="T21" fmla="*/ 403 h 577"/>
                    <a:gd name="T22" fmla="*/ 318 w 489"/>
                    <a:gd name="T23" fmla="*/ 385 h 577"/>
                    <a:gd name="T24" fmla="*/ 304 w 489"/>
                    <a:gd name="T25" fmla="*/ 371 h 577"/>
                    <a:gd name="T26" fmla="*/ 306 w 489"/>
                    <a:gd name="T27" fmla="*/ 352 h 577"/>
                    <a:gd name="T28" fmla="*/ 327 w 489"/>
                    <a:gd name="T29" fmla="*/ 329 h 577"/>
                    <a:gd name="T30" fmla="*/ 350 w 489"/>
                    <a:gd name="T31" fmla="*/ 314 h 577"/>
                    <a:gd name="T32" fmla="*/ 372 w 489"/>
                    <a:gd name="T33" fmla="*/ 299 h 577"/>
                    <a:gd name="T34" fmla="*/ 391 w 489"/>
                    <a:gd name="T35" fmla="*/ 284 h 577"/>
                    <a:gd name="T36" fmla="*/ 411 w 489"/>
                    <a:gd name="T37" fmla="*/ 250 h 577"/>
                    <a:gd name="T38" fmla="*/ 428 w 489"/>
                    <a:gd name="T39" fmla="*/ 202 h 577"/>
                    <a:gd name="T40" fmla="*/ 440 w 489"/>
                    <a:gd name="T41" fmla="*/ 156 h 577"/>
                    <a:gd name="T42" fmla="*/ 447 w 489"/>
                    <a:gd name="T43" fmla="*/ 118 h 577"/>
                    <a:gd name="T44" fmla="*/ 458 w 489"/>
                    <a:gd name="T45" fmla="*/ 83 h 577"/>
                    <a:gd name="T46" fmla="*/ 483 w 489"/>
                    <a:gd name="T47" fmla="*/ 56 h 577"/>
                    <a:gd name="T48" fmla="*/ 474 w 489"/>
                    <a:gd name="T49" fmla="*/ 47 h 577"/>
                    <a:gd name="T50" fmla="*/ 442 w 489"/>
                    <a:gd name="T51" fmla="*/ 38 h 577"/>
                    <a:gd name="T52" fmla="*/ 405 w 489"/>
                    <a:gd name="T53" fmla="*/ 32 h 577"/>
                    <a:gd name="T54" fmla="*/ 368 w 489"/>
                    <a:gd name="T55" fmla="*/ 27 h 577"/>
                    <a:gd name="T56" fmla="*/ 329 w 489"/>
                    <a:gd name="T57" fmla="*/ 22 h 577"/>
                    <a:gd name="T58" fmla="*/ 291 w 489"/>
                    <a:gd name="T59" fmla="*/ 18 h 577"/>
                    <a:gd name="T60" fmla="*/ 255 w 489"/>
                    <a:gd name="T61" fmla="*/ 12 h 577"/>
                    <a:gd name="T62" fmla="*/ 221 w 489"/>
                    <a:gd name="T63" fmla="*/ 5 h 577"/>
                    <a:gd name="T64" fmla="*/ 205 w 489"/>
                    <a:gd name="T65" fmla="*/ 29 h 577"/>
                    <a:gd name="T66" fmla="*/ 213 w 489"/>
                    <a:gd name="T67" fmla="*/ 86 h 577"/>
                    <a:gd name="T68" fmla="*/ 206 w 489"/>
                    <a:gd name="T69" fmla="*/ 145 h 577"/>
                    <a:gd name="T70" fmla="*/ 189 w 489"/>
                    <a:gd name="T71" fmla="*/ 200 h 577"/>
                    <a:gd name="T72" fmla="*/ 166 w 489"/>
                    <a:gd name="T73" fmla="*/ 238 h 577"/>
                    <a:gd name="T74" fmla="*/ 152 w 489"/>
                    <a:gd name="T75" fmla="*/ 268 h 577"/>
                    <a:gd name="T76" fmla="*/ 137 w 489"/>
                    <a:gd name="T77" fmla="*/ 295 h 577"/>
                    <a:gd name="T78" fmla="*/ 121 w 489"/>
                    <a:gd name="T79" fmla="*/ 318 h 577"/>
                    <a:gd name="T80" fmla="*/ 101 w 489"/>
                    <a:gd name="T81" fmla="*/ 334 h 577"/>
                    <a:gd name="T82" fmla="*/ 80 w 489"/>
                    <a:gd name="T83" fmla="*/ 334 h 577"/>
                    <a:gd name="T84" fmla="*/ 57 w 489"/>
                    <a:gd name="T85" fmla="*/ 324 h 577"/>
                    <a:gd name="T86" fmla="*/ 36 w 489"/>
                    <a:gd name="T87" fmla="*/ 308 h 577"/>
                    <a:gd name="T88" fmla="*/ 22 w 489"/>
                    <a:gd name="T89" fmla="*/ 323 h 577"/>
                    <a:gd name="T90" fmla="*/ 7 w 489"/>
                    <a:gd name="T91" fmla="*/ 369 h 577"/>
                    <a:gd name="T92" fmla="*/ 22 w 489"/>
                    <a:gd name="T93" fmla="*/ 399 h 577"/>
                    <a:gd name="T94" fmla="*/ 62 w 489"/>
                    <a:gd name="T95" fmla="*/ 411 h 577"/>
                    <a:gd name="T96" fmla="*/ 98 w 489"/>
                    <a:gd name="T97" fmla="*/ 427 h 577"/>
                    <a:gd name="T98" fmla="*/ 135 w 489"/>
                    <a:gd name="T99" fmla="*/ 447 h 577"/>
                    <a:gd name="T100" fmla="*/ 322 w 489"/>
                    <a:gd name="T101" fmla="*/ 498 h 57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89"/>
                    <a:gd name="T154" fmla="*/ 0 h 577"/>
                    <a:gd name="T155" fmla="*/ 489 w 489"/>
                    <a:gd name="T156" fmla="*/ 577 h 57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89" h="577">
                      <a:moveTo>
                        <a:pt x="322" y="498"/>
                      </a:moveTo>
                      <a:lnTo>
                        <a:pt x="327" y="504"/>
                      </a:lnTo>
                      <a:lnTo>
                        <a:pt x="333" y="514"/>
                      </a:lnTo>
                      <a:lnTo>
                        <a:pt x="339" y="525"/>
                      </a:lnTo>
                      <a:lnTo>
                        <a:pt x="346" y="538"/>
                      </a:lnTo>
                      <a:lnTo>
                        <a:pt x="353" y="549"/>
                      </a:lnTo>
                      <a:lnTo>
                        <a:pt x="358" y="560"/>
                      </a:lnTo>
                      <a:lnTo>
                        <a:pt x="364" y="570"/>
                      </a:lnTo>
                      <a:lnTo>
                        <a:pt x="366" y="577"/>
                      </a:lnTo>
                      <a:lnTo>
                        <a:pt x="372" y="562"/>
                      </a:lnTo>
                      <a:lnTo>
                        <a:pt x="380" y="546"/>
                      </a:lnTo>
                      <a:lnTo>
                        <a:pt x="387" y="530"/>
                      </a:lnTo>
                      <a:lnTo>
                        <a:pt x="395" y="516"/>
                      </a:lnTo>
                      <a:lnTo>
                        <a:pt x="399" y="500"/>
                      </a:lnTo>
                      <a:lnTo>
                        <a:pt x="401" y="485"/>
                      </a:lnTo>
                      <a:lnTo>
                        <a:pt x="399" y="471"/>
                      </a:lnTo>
                      <a:lnTo>
                        <a:pt x="391" y="458"/>
                      </a:lnTo>
                      <a:lnTo>
                        <a:pt x="383" y="448"/>
                      </a:lnTo>
                      <a:lnTo>
                        <a:pt x="373" y="437"/>
                      </a:lnTo>
                      <a:lnTo>
                        <a:pt x="364" y="426"/>
                      </a:lnTo>
                      <a:lnTo>
                        <a:pt x="354" y="414"/>
                      </a:lnTo>
                      <a:lnTo>
                        <a:pt x="342" y="403"/>
                      </a:lnTo>
                      <a:lnTo>
                        <a:pt x="331" y="393"/>
                      </a:lnTo>
                      <a:lnTo>
                        <a:pt x="318" y="385"/>
                      </a:lnTo>
                      <a:lnTo>
                        <a:pt x="304" y="380"/>
                      </a:lnTo>
                      <a:lnTo>
                        <a:pt x="304" y="371"/>
                      </a:lnTo>
                      <a:lnTo>
                        <a:pt x="303" y="362"/>
                      </a:lnTo>
                      <a:lnTo>
                        <a:pt x="306" y="352"/>
                      </a:lnTo>
                      <a:lnTo>
                        <a:pt x="318" y="338"/>
                      </a:lnTo>
                      <a:lnTo>
                        <a:pt x="327" y="329"/>
                      </a:lnTo>
                      <a:lnTo>
                        <a:pt x="338" y="322"/>
                      </a:lnTo>
                      <a:lnTo>
                        <a:pt x="350" y="314"/>
                      </a:lnTo>
                      <a:lnTo>
                        <a:pt x="361" y="307"/>
                      </a:lnTo>
                      <a:lnTo>
                        <a:pt x="372" y="299"/>
                      </a:lnTo>
                      <a:lnTo>
                        <a:pt x="381" y="292"/>
                      </a:lnTo>
                      <a:lnTo>
                        <a:pt x="391" y="284"/>
                      </a:lnTo>
                      <a:lnTo>
                        <a:pt x="399" y="274"/>
                      </a:lnTo>
                      <a:lnTo>
                        <a:pt x="411" y="250"/>
                      </a:lnTo>
                      <a:lnTo>
                        <a:pt x="420" y="227"/>
                      </a:lnTo>
                      <a:lnTo>
                        <a:pt x="428" y="202"/>
                      </a:lnTo>
                      <a:lnTo>
                        <a:pt x="435" y="178"/>
                      </a:lnTo>
                      <a:lnTo>
                        <a:pt x="440" y="156"/>
                      </a:lnTo>
                      <a:lnTo>
                        <a:pt x="444" y="135"/>
                      </a:lnTo>
                      <a:lnTo>
                        <a:pt x="447" y="118"/>
                      </a:lnTo>
                      <a:lnTo>
                        <a:pt x="450" y="104"/>
                      </a:lnTo>
                      <a:lnTo>
                        <a:pt x="458" y="83"/>
                      </a:lnTo>
                      <a:lnTo>
                        <a:pt x="471" y="67"/>
                      </a:lnTo>
                      <a:lnTo>
                        <a:pt x="483" y="56"/>
                      </a:lnTo>
                      <a:lnTo>
                        <a:pt x="489" y="53"/>
                      </a:lnTo>
                      <a:lnTo>
                        <a:pt x="474" y="47"/>
                      </a:lnTo>
                      <a:lnTo>
                        <a:pt x="459" y="42"/>
                      </a:lnTo>
                      <a:lnTo>
                        <a:pt x="442" y="38"/>
                      </a:lnTo>
                      <a:lnTo>
                        <a:pt x="424" y="34"/>
                      </a:lnTo>
                      <a:lnTo>
                        <a:pt x="405" y="32"/>
                      </a:lnTo>
                      <a:lnTo>
                        <a:pt x="387" y="29"/>
                      </a:lnTo>
                      <a:lnTo>
                        <a:pt x="368" y="27"/>
                      </a:lnTo>
                      <a:lnTo>
                        <a:pt x="349" y="25"/>
                      </a:lnTo>
                      <a:lnTo>
                        <a:pt x="329" y="22"/>
                      </a:lnTo>
                      <a:lnTo>
                        <a:pt x="310" y="21"/>
                      </a:lnTo>
                      <a:lnTo>
                        <a:pt x="291" y="18"/>
                      </a:lnTo>
                      <a:lnTo>
                        <a:pt x="272" y="16"/>
                      </a:lnTo>
                      <a:lnTo>
                        <a:pt x="255" y="12"/>
                      </a:lnTo>
                      <a:lnTo>
                        <a:pt x="237" y="9"/>
                      </a:lnTo>
                      <a:lnTo>
                        <a:pt x="221" y="5"/>
                      </a:lnTo>
                      <a:lnTo>
                        <a:pt x="206" y="0"/>
                      </a:lnTo>
                      <a:lnTo>
                        <a:pt x="205" y="29"/>
                      </a:lnTo>
                      <a:lnTo>
                        <a:pt x="209" y="58"/>
                      </a:lnTo>
                      <a:lnTo>
                        <a:pt x="213" y="86"/>
                      </a:lnTo>
                      <a:lnTo>
                        <a:pt x="212" y="115"/>
                      </a:lnTo>
                      <a:lnTo>
                        <a:pt x="206" y="145"/>
                      </a:lnTo>
                      <a:lnTo>
                        <a:pt x="199" y="173"/>
                      </a:lnTo>
                      <a:lnTo>
                        <a:pt x="189" y="200"/>
                      </a:lnTo>
                      <a:lnTo>
                        <a:pt x="174" y="225"/>
                      </a:lnTo>
                      <a:lnTo>
                        <a:pt x="166" y="238"/>
                      </a:lnTo>
                      <a:lnTo>
                        <a:pt x="159" y="253"/>
                      </a:lnTo>
                      <a:lnTo>
                        <a:pt x="152" y="268"/>
                      </a:lnTo>
                      <a:lnTo>
                        <a:pt x="146" y="281"/>
                      </a:lnTo>
                      <a:lnTo>
                        <a:pt x="137" y="295"/>
                      </a:lnTo>
                      <a:lnTo>
                        <a:pt x="129" y="307"/>
                      </a:lnTo>
                      <a:lnTo>
                        <a:pt x="121" y="318"/>
                      </a:lnTo>
                      <a:lnTo>
                        <a:pt x="111" y="328"/>
                      </a:lnTo>
                      <a:lnTo>
                        <a:pt x="101" y="334"/>
                      </a:lnTo>
                      <a:lnTo>
                        <a:pt x="90" y="335"/>
                      </a:lnTo>
                      <a:lnTo>
                        <a:pt x="80" y="334"/>
                      </a:lnTo>
                      <a:lnTo>
                        <a:pt x="69" y="330"/>
                      </a:lnTo>
                      <a:lnTo>
                        <a:pt x="57" y="324"/>
                      </a:lnTo>
                      <a:lnTo>
                        <a:pt x="46" y="317"/>
                      </a:lnTo>
                      <a:lnTo>
                        <a:pt x="36" y="308"/>
                      </a:lnTo>
                      <a:lnTo>
                        <a:pt x="28" y="298"/>
                      </a:lnTo>
                      <a:lnTo>
                        <a:pt x="22" y="323"/>
                      </a:lnTo>
                      <a:lnTo>
                        <a:pt x="15" y="346"/>
                      </a:lnTo>
                      <a:lnTo>
                        <a:pt x="7" y="369"/>
                      </a:lnTo>
                      <a:lnTo>
                        <a:pt x="0" y="394"/>
                      </a:lnTo>
                      <a:lnTo>
                        <a:pt x="22" y="399"/>
                      </a:lnTo>
                      <a:lnTo>
                        <a:pt x="42" y="404"/>
                      </a:lnTo>
                      <a:lnTo>
                        <a:pt x="62" y="411"/>
                      </a:lnTo>
                      <a:lnTo>
                        <a:pt x="81" y="419"/>
                      </a:lnTo>
                      <a:lnTo>
                        <a:pt x="98" y="427"/>
                      </a:lnTo>
                      <a:lnTo>
                        <a:pt x="116" y="437"/>
                      </a:lnTo>
                      <a:lnTo>
                        <a:pt x="135" y="447"/>
                      </a:lnTo>
                      <a:lnTo>
                        <a:pt x="152" y="457"/>
                      </a:lnTo>
                      <a:lnTo>
                        <a:pt x="322" y="498"/>
                      </a:lnTo>
                      <a:close/>
                    </a:path>
                  </a:pathLst>
                </a:custGeom>
                <a:solidFill>
                  <a:srgbClr val="99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89" name="Freeform 111"/>
                <p:cNvSpPr>
                  <a:spLocks/>
                </p:cNvSpPr>
                <p:nvPr/>
              </p:nvSpPr>
              <p:spPr bwMode="auto">
                <a:xfrm>
                  <a:off x="3226" y="1214"/>
                  <a:ext cx="174" cy="184"/>
                </a:xfrm>
                <a:custGeom>
                  <a:avLst/>
                  <a:gdLst>
                    <a:gd name="T0" fmla="*/ 63 w 174"/>
                    <a:gd name="T1" fmla="*/ 184 h 184"/>
                    <a:gd name="T2" fmla="*/ 72 w 174"/>
                    <a:gd name="T3" fmla="*/ 184 h 184"/>
                    <a:gd name="T4" fmla="*/ 81 w 174"/>
                    <a:gd name="T5" fmla="*/ 183 h 184"/>
                    <a:gd name="T6" fmla="*/ 89 w 174"/>
                    <a:gd name="T7" fmla="*/ 181 h 184"/>
                    <a:gd name="T8" fmla="*/ 97 w 174"/>
                    <a:gd name="T9" fmla="*/ 179 h 184"/>
                    <a:gd name="T10" fmla="*/ 105 w 174"/>
                    <a:gd name="T11" fmla="*/ 178 h 184"/>
                    <a:gd name="T12" fmla="*/ 113 w 174"/>
                    <a:gd name="T13" fmla="*/ 175 h 184"/>
                    <a:gd name="T14" fmla="*/ 120 w 174"/>
                    <a:gd name="T15" fmla="*/ 172 h 184"/>
                    <a:gd name="T16" fmla="*/ 125 w 174"/>
                    <a:gd name="T17" fmla="*/ 168 h 184"/>
                    <a:gd name="T18" fmla="*/ 138 w 174"/>
                    <a:gd name="T19" fmla="*/ 154 h 184"/>
                    <a:gd name="T20" fmla="*/ 147 w 174"/>
                    <a:gd name="T21" fmla="*/ 140 h 184"/>
                    <a:gd name="T22" fmla="*/ 156 w 174"/>
                    <a:gd name="T23" fmla="*/ 125 h 184"/>
                    <a:gd name="T24" fmla="*/ 163 w 174"/>
                    <a:gd name="T25" fmla="*/ 109 h 184"/>
                    <a:gd name="T26" fmla="*/ 168 w 174"/>
                    <a:gd name="T27" fmla="*/ 92 h 184"/>
                    <a:gd name="T28" fmla="*/ 173 w 174"/>
                    <a:gd name="T29" fmla="*/ 75 h 184"/>
                    <a:gd name="T30" fmla="*/ 174 w 174"/>
                    <a:gd name="T31" fmla="*/ 57 h 184"/>
                    <a:gd name="T32" fmla="*/ 174 w 174"/>
                    <a:gd name="T33" fmla="*/ 39 h 184"/>
                    <a:gd name="T34" fmla="*/ 170 w 174"/>
                    <a:gd name="T35" fmla="*/ 23 h 184"/>
                    <a:gd name="T36" fmla="*/ 159 w 174"/>
                    <a:gd name="T37" fmla="*/ 12 h 184"/>
                    <a:gd name="T38" fmla="*/ 143 w 174"/>
                    <a:gd name="T39" fmla="*/ 3 h 184"/>
                    <a:gd name="T40" fmla="*/ 125 w 174"/>
                    <a:gd name="T41" fmla="*/ 0 h 184"/>
                    <a:gd name="T42" fmla="*/ 105 w 174"/>
                    <a:gd name="T43" fmla="*/ 0 h 184"/>
                    <a:gd name="T44" fmla="*/ 85 w 174"/>
                    <a:gd name="T45" fmla="*/ 2 h 184"/>
                    <a:gd name="T46" fmla="*/ 66 w 174"/>
                    <a:gd name="T47" fmla="*/ 9 h 184"/>
                    <a:gd name="T48" fmla="*/ 50 w 174"/>
                    <a:gd name="T49" fmla="*/ 19 h 184"/>
                    <a:gd name="T50" fmla="*/ 37 w 174"/>
                    <a:gd name="T51" fmla="*/ 34 h 184"/>
                    <a:gd name="T52" fmla="*/ 26 w 174"/>
                    <a:gd name="T53" fmla="*/ 49 h 184"/>
                    <a:gd name="T54" fmla="*/ 18 w 174"/>
                    <a:gd name="T55" fmla="*/ 64 h 184"/>
                    <a:gd name="T56" fmla="*/ 11 w 174"/>
                    <a:gd name="T57" fmla="*/ 79 h 184"/>
                    <a:gd name="T58" fmla="*/ 7 w 174"/>
                    <a:gd name="T59" fmla="*/ 97 h 184"/>
                    <a:gd name="T60" fmla="*/ 3 w 174"/>
                    <a:gd name="T61" fmla="*/ 113 h 184"/>
                    <a:gd name="T62" fmla="*/ 2 w 174"/>
                    <a:gd name="T63" fmla="*/ 130 h 184"/>
                    <a:gd name="T64" fmla="*/ 0 w 174"/>
                    <a:gd name="T65" fmla="*/ 147 h 184"/>
                    <a:gd name="T66" fmla="*/ 0 w 174"/>
                    <a:gd name="T67" fmla="*/ 153 h 184"/>
                    <a:gd name="T68" fmla="*/ 3 w 174"/>
                    <a:gd name="T69" fmla="*/ 160 h 184"/>
                    <a:gd name="T70" fmla="*/ 7 w 174"/>
                    <a:gd name="T71" fmla="*/ 167 h 184"/>
                    <a:gd name="T72" fmla="*/ 11 w 174"/>
                    <a:gd name="T73" fmla="*/ 170 h 184"/>
                    <a:gd name="T74" fmla="*/ 16 w 174"/>
                    <a:gd name="T75" fmla="*/ 175 h 184"/>
                    <a:gd name="T76" fmla="*/ 23 w 174"/>
                    <a:gd name="T77" fmla="*/ 178 h 184"/>
                    <a:gd name="T78" fmla="*/ 30 w 174"/>
                    <a:gd name="T79" fmla="*/ 181 h 184"/>
                    <a:gd name="T80" fmla="*/ 37 w 174"/>
                    <a:gd name="T81" fmla="*/ 183 h 184"/>
                    <a:gd name="T82" fmla="*/ 43 w 174"/>
                    <a:gd name="T83" fmla="*/ 184 h 184"/>
                    <a:gd name="T84" fmla="*/ 50 w 174"/>
                    <a:gd name="T85" fmla="*/ 184 h 184"/>
                    <a:gd name="T86" fmla="*/ 57 w 174"/>
                    <a:gd name="T87" fmla="*/ 184 h 184"/>
                    <a:gd name="T88" fmla="*/ 63 w 174"/>
                    <a:gd name="T89" fmla="*/ 184 h 18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74"/>
                    <a:gd name="T136" fmla="*/ 0 h 184"/>
                    <a:gd name="T137" fmla="*/ 174 w 174"/>
                    <a:gd name="T138" fmla="*/ 184 h 18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74" h="184">
                      <a:moveTo>
                        <a:pt x="63" y="184"/>
                      </a:moveTo>
                      <a:lnTo>
                        <a:pt x="72" y="184"/>
                      </a:lnTo>
                      <a:lnTo>
                        <a:pt x="81" y="183"/>
                      </a:lnTo>
                      <a:lnTo>
                        <a:pt x="89" y="181"/>
                      </a:lnTo>
                      <a:lnTo>
                        <a:pt x="97" y="179"/>
                      </a:lnTo>
                      <a:lnTo>
                        <a:pt x="105" y="178"/>
                      </a:lnTo>
                      <a:lnTo>
                        <a:pt x="113" y="175"/>
                      </a:lnTo>
                      <a:lnTo>
                        <a:pt x="120" y="172"/>
                      </a:lnTo>
                      <a:lnTo>
                        <a:pt x="125" y="168"/>
                      </a:lnTo>
                      <a:lnTo>
                        <a:pt x="138" y="154"/>
                      </a:lnTo>
                      <a:lnTo>
                        <a:pt x="147" y="140"/>
                      </a:lnTo>
                      <a:lnTo>
                        <a:pt x="156" y="125"/>
                      </a:lnTo>
                      <a:lnTo>
                        <a:pt x="163" y="109"/>
                      </a:lnTo>
                      <a:lnTo>
                        <a:pt x="168" y="92"/>
                      </a:lnTo>
                      <a:lnTo>
                        <a:pt x="173" y="75"/>
                      </a:lnTo>
                      <a:lnTo>
                        <a:pt x="174" y="57"/>
                      </a:lnTo>
                      <a:lnTo>
                        <a:pt x="174" y="39"/>
                      </a:lnTo>
                      <a:lnTo>
                        <a:pt x="170" y="23"/>
                      </a:lnTo>
                      <a:lnTo>
                        <a:pt x="159" y="12"/>
                      </a:lnTo>
                      <a:lnTo>
                        <a:pt x="143" y="3"/>
                      </a:lnTo>
                      <a:lnTo>
                        <a:pt x="125" y="0"/>
                      </a:lnTo>
                      <a:lnTo>
                        <a:pt x="105" y="0"/>
                      </a:lnTo>
                      <a:lnTo>
                        <a:pt x="85" y="2"/>
                      </a:lnTo>
                      <a:lnTo>
                        <a:pt x="66" y="9"/>
                      </a:lnTo>
                      <a:lnTo>
                        <a:pt x="50" y="19"/>
                      </a:lnTo>
                      <a:lnTo>
                        <a:pt x="37" y="34"/>
                      </a:lnTo>
                      <a:lnTo>
                        <a:pt x="26" y="49"/>
                      </a:lnTo>
                      <a:lnTo>
                        <a:pt x="18" y="64"/>
                      </a:lnTo>
                      <a:lnTo>
                        <a:pt x="11" y="79"/>
                      </a:lnTo>
                      <a:lnTo>
                        <a:pt x="7" y="97"/>
                      </a:lnTo>
                      <a:lnTo>
                        <a:pt x="3" y="113"/>
                      </a:lnTo>
                      <a:lnTo>
                        <a:pt x="2" y="130"/>
                      </a:lnTo>
                      <a:lnTo>
                        <a:pt x="0" y="147"/>
                      </a:lnTo>
                      <a:lnTo>
                        <a:pt x="0" y="153"/>
                      </a:lnTo>
                      <a:lnTo>
                        <a:pt x="3" y="160"/>
                      </a:lnTo>
                      <a:lnTo>
                        <a:pt x="7" y="167"/>
                      </a:lnTo>
                      <a:lnTo>
                        <a:pt x="11" y="170"/>
                      </a:lnTo>
                      <a:lnTo>
                        <a:pt x="16" y="175"/>
                      </a:lnTo>
                      <a:lnTo>
                        <a:pt x="23" y="178"/>
                      </a:lnTo>
                      <a:lnTo>
                        <a:pt x="30" y="181"/>
                      </a:lnTo>
                      <a:lnTo>
                        <a:pt x="37" y="183"/>
                      </a:lnTo>
                      <a:lnTo>
                        <a:pt x="43" y="184"/>
                      </a:lnTo>
                      <a:lnTo>
                        <a:pt x="50" y="184"/>
                      </a:lnTo>
                      <a:lnTo>
                        <a:pt x="57" y="184"/>
                      </a:lnTo>
                      <a:lnTo>
                        <a:pt x="63" y="1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90" name="Freeform 112"/>
                <p:cNvSpPr>
                  <a:spLocks/>
                </p:cNvSpPr>
                <p:nvPr/>
              </p:nvSpPr>
              <p:spPr bwMode="auto">
                <a:xfrm>
                  <a:off x="3478" y="782"/>
                  <a:ext cx="16" cy="19"/>
                </a:xfrm>
                <a:custGeom>
                  <a:avLst/>
                  <a:gdLst>
                    <a:gd name="T0" fmla="*/ 11 w 16"/>
                    <a:gd name="T1" fmla="*/ 0 h 19"/>
                    <a:gd name="T2" fmla="*/ 13 w 16"/>
                    <a:gd name="T3" fmla="*/ 1 h 19"/>
                    <a:gd name="T4" fmla="*/ 15 w 16"/>
                    <a:gd name="T5" fmla="*/ 3 h 19"/>
                    <a:gd name="T6" fmla="*/ 16 w 16"/>
                    <a:gd name="T7" fmla="*/ 7 h 19"/>
                    <a:gd name="T8" fmla="*/ 15 w 16"/>
                    <a:gd name="T9" fmla="*/ 12 h 19"/>
                    <a:gd name="T10" fmla="*/ 13 w 16"/>
                    <a:gd name="T11" fmla="*/ 16 h 19"/>
                    <a:gd name="T12" fmla="*/ 11 w 16"/>
                    <a:gd name="T13" fmla="*/ 18 h 19"/>
                    <a:gd name="T14" fmla="*/ 8 w 16"/>
                    <a:gd name="T15" fmla="*/ 19 h 19"/>
                    <a:gd name="T16" fmla="*/ 4 w 16"/>
                    <a:gd name="T17" fmla="*/ 19 h 19"/>
                    <a:gd name="T18" fmla="*/ 1 w 16"/>
                    <a:gd name="T19" fmla="*/ 18 h 19"/>
                    <a:gd name="T20" fmla="*/ 0 w 16"/>
                    <a:gd name="T21" fmla="*/ 16 h 19"/>
                    <a:gd name="T22" fmla="*/ 0 w 16"/>
                    <a:gd name="T23" fmla="*/ 12 h 19"/>
                    <a:gd name="T24" fmla="*/ 0 w 16"/>
                    <a:gd name="T25" fmla="*/ 8 h 19"/>
                    <a:gd name="T26" fmla="*/ 1 w 16"/>
                    <a:gd name="T27" fmla="*/ 5 h 19"/>
                    <a:gd name="T28" fmla="*/ 4 w 16"/>
                    <a:gd name="T29" fmla="*/ 1 h 19"/>
                    <a:gd name="T30" fmla="*/ 8 w 16"/>
                    <a:gd name="T31" fmla="*/ 0 h 19"/>
                    <a:gd name="T32" fmla="*/ 11 w 16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"/>
                    <a:gd name="T52" fmla="*/ 0 h 19"/>
                    <a:gd name="T53" fmla="*/ 16 w 16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" h="19">
                      <a:moveTo>
                        <a:pt x="11" y="0"/>
                      </a:moveTo>
                      <a:lnTo>
                        <a:pt x="13" y="1"/>
                      </a:lnTo>
                      <a:lnTo>
                        <a:pt x="15" y="3"/>
                      </a:lnTo>
                      <a:lnTo>
                        <a:pt x="16" y="7"/>
                      </a:lnTo>
                      <a:lnTo>
                        <a:pt x="15" y="12"/>
                      </a:lnTo>
                      <a:lnTo>
                        <a:pt x="13" y="16"/>
                      </a:lnTo>
                      <a:lnTo>
                        <a:pt x="11" y="18"/>
                      </a:lnTo>
                      <a:lnTo>
                        <a:pt x="8" y="19"/>
                      </a:lnTo>
                      <a:lnTo>
                        <a:pt x="4" y="19"/>
                      </a:lnTo>
                      <a:lnTo>
                        <a:pt x="1" y="18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91" name="Freeform 113"/>
                <p:cNvSpPr>
                  <a:spLocks/>
                </p:cNvSpPr>
                <p:nvPr/>
              </p:nvSpPr>
              <p:spPr bwMode="auto">
                <a:xfrm>
                  <a:off x="3446" y="774"/>
                  <a:ext cx="16" cy="20"/>
                </a:xfrm>
                <a:custGeom>
                  <a:avLst/>
                  <a:gdLst>
                    <a:gd name="T0" fmla="*/ 10 w 16"/>
                    <a:gd name="T1" fmla="*/ 0 h 20"/>
                    <a:gd name="T2" fmla="*/ 13 w 16"/>
                    <a:gd name="T3" fmla="*/ 1 h 20"/>
                    <a:gd name="T4" fmla="*/ 16 w 16"/>
                    <a:gd name="T5" fmla="*/ 4 h 20"/>
                    <a:gd name="T6" fmla="*/ 16 w 16"/>
                    <a:gd name="T7" fmla="*/ 8 h 20"/>
                    <a:gd name="T8" fmla="*/ 16 w 16"/>
                    <a:gd name="T9" fmla="*/ 11 h 20"/>
                    <a:gd name="T10" fmla="*/ 14 w 16"/>
                    <a:gd name="T11" fmla="*/ 15 h 20"/>
                    <a:gd name="T12" fmla="*/ 12 w 16"/>
                    <a:gd name="T13" fmla="*/ 19 h 20"/>
                    <a:gd name="T14" fmla="*/ 8 w 16"/>
                    <a:gd name="T15" fmla="*/ 20 h 20"/>
                    <a:gd name="T16" fmla="*/ 5 w 16"/>
                    <a:gd name="T17" fmla="*/ 20 h 20"/>
                    <a:gd name="T18" fmla="*/ 2 w 16"/>
                    <a:gd name="T19" fmla="*/ 19 h 20"/>
                    <a:gd name="T20" fmla="*/ 1 w 16"/>
                    <a:gd name="T21" fmla="*/ 15 h 20"/>
                    <a:gd name="T22" fmla="*/ 0 w 16"/>
                    <a:gd name="T23" fmla="*/ 13 h 20"/>
                    <a:gd name="T24" fmla="*/ 0 w 16"/>
                    <a:gd name="T25" fmla="*/ 8 h 20"/>
                    <a:gd name="T26" fmla="*/ 1 w 16"/>
                    <a:gd name="T27" fmla="*/ 4 h 20"/>
                    <a:gd name="T28" fmla="*/ 4 w 16"/>
                    <a:gd name="T29" fmla="*/ 1 h 20"/>
                    <a:gd name="T30" fmla="*/ 8 w 16"/>
                    <a:gd name="T31" fmla="*/ 0 h 20"/>
                    <a:gd name="T32" fmla="*/ 10 w 16"/>
                    <a:gd name="T33" fmla="*/ 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"/>
                    <a:gd name="T52" fmla="*/ 0 h 20"/>
                    <a:gd name="T53" fmla="*/ 16 w 16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" h="20">
                      <a:moveTo>
                        <a:pt x="10" y="0"/>
                      </a:moveTo>
                      <a:lnTo>
                        <a:pt x="13" y="1"/>
                      </a:lnTo>
                      <a:lnTo>
                        <a:pt x="16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4" y="15"/>
                      </a:lnTo>
                      <a:lnTo>
                        <a:pt x="12" y="19"/>
                      </a:lnTo>
                      <a:lnTo>
                        <a:pt x="8" y="20"/>
                      </a:lnTo>
                      <a:lnTo>
                        <a:pt x="5" y="20"/>
                      </a:lnTo>
                      <a:lnTo>
                        <a:pt x="2" y="19"/>
                      </a:lnTo>
                      <a:lnTo>
                        <a:pt x="1" y="15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92" name="Freeform 114"/>
                <p:cNvSpPr>
                  <a:spLocks/>
                </p:cNvSpPr>
                <p:nvPr/>
              </p:nvSpPr>
              <p:spPr bwMode="auto">
                <a:xfrm>
                  <a:off x="3545" y="788"/>
                  <a:ext cx="16" cy="19"/>
                </a:xfrm>
                <a:custGeom>
                  <a:avLst/>
                  <a:gdLst>
                    <a:gd name="T0" fmla="*/ 11 w 16"/>
                    <a:gd name="T1" fmla="*/ 0 h 19"/>
                    <a:gd name="T2" fmla="*/ 14 w 16"/>
                    <a:gd name="T3" fmla="*/ 1 h 19"/>
                    <a:gd name="T4" fmla="*/ 16 w 16"/>
                    <a:gd name="T5" fmla="*/ 3 h 19"/>
                    <a:gd name="T6" fmla="*/ 16 w 16"/>
                    <a:gd name="T7" fmla="*/ 7 h 19"/>
                    <a:gd name="T8" fmla="*/ 16 w 16"/>
                    <a:gd name="T9" fmla="*/ 11 h 19"/>
                    <a:gd name="T10" fmla="*/ 14 w 16"/>
                    <a:gd name="T11" fmla="*/ 14 h 19"/>
                    <a:gd name="T12" fmla="*/ 11 w 16"/>
                    <a:gd name="T13" fmla="*/ 18 h 19"/>
                    <a:gd name="T14" fmla="*/ 8 w 16"/>
                    <a:gd name="T15" fmla="*/ 19 h 19"/>
                    <a:gd name="T16" fmla="*/ 6 w 16"/>
                    <a:gd name="T17" fmla="*/ 19 h 19"/>
                    <a:gd name="T18" fmla="*/ 3 w 16"/>
                    <a:gd name="T19" fmla="*/ 18 h 19"/>
                    <a:gd name="T20" fmla="*/ 0 w 16"/>
                    <a:gd name="T21" fmla="*/ 14 h 19"/>
                    <a:gd name="T22" fmla="*/ 0 w 16"/>
                    <a:gd name="T23" fmla="*/ 12 h 19"/>
                    <a:gd name="T24" fmla="*/ 0 w 16"/>
                    <a:gd name="T25" fmla="*/ 7 h 19"/>
                    <a:gd name="T26" fmla="*/ 2 w 16"/>
                    <a:gd name="T27" fmla="*/ 3 h 19"/>
                    <a:gd name="T28" fmla="*/ 4 w 16"/>
                    <a:gd name="T29" fmla="*/ 1 h 19"/>
                    <a:gd name="T30" fmla="*/ 8 w 16"/>
                    <a:gd name="T31" fmla="*/ 0 h 19"/>
                    <a:gd name="T32" fmla="*/ 11 w 16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"/>
                    <a:gd name="T52" fmla="*/ 0 h 19"/>
                    <a:gd name="T53" fmla="*/ 16 w 16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" h="19">
                      <a:moveTo>
                        <a:pt x="11" y="0"/>
                      </a:moveTo>
                      <a:lnTo>
                        <a:pt x="14" y="1"/>
                      </a:lnTo>
                      <a:lnTo>
                        <a:pt x="16" y="3"/>
                      </a:lnTo>
                      <a:lnTo>
                        <a:pt x="16" y="7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1" y="18"/>
                      </a:lnTo>
                      <a:lnTo>
                        <a:pt x="8" y="19"/>
                      </a:lnTo>
                      <a:lnTo>
                        <a:pt x="6" y="19"/>
                      </a:lnTo>
                      <a:lnTo>
                        <a:pt x="3" y="18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93" name="Freeform 115"/>
                <p:cNvSpPr>
                  <a:spLocks/>
                </p:cNvSpPr>
                <p:nvPr/>
              </p:nvSpPr>
              <p:spPr bwMode="auto">
                <a:xfrm>
                  <a:off x="3588" y="794"/>
                  <a:ext cx="17" cy="20"/>
                </a:xfrm>
                <a:custGeom>
                  <a:avLst/>
                  <a:gdLst>
                    <a:gd name="T0" fmla="*/ 11 w 17"/>
                    <a:gd name="T1" fmla="*/ 0 h 20"/>
                    <a:gd name="T2" fmla="*/ 14 w 17"/>
                    <a:gd name="T3" fmla="*/ 1 h 20"/>
                    <a:gd name="T4" fmla="*/ 15 w 17"/>
                    <a:gd name="T5" fmla="*/ 4 h 20"/>
                    <a:gd name="T6" fmla="*/ 17 w 17"/>
                    <a:gd name="T7" fmla="*/ 7 h 20"/>
                    <a:gd name="T8" fmla="*/ 15 w 17"/>
                    <a:gd name="T9" fmla="*/ 11 h 20"/>
                    <a:gd name="T10" fmla="*/ 14 w 17"/>
                    <a:gd name="T11" fmla="*/ 15 h 20"/>
                    <a:gd name="T12" fmla="*/ 11 w 17"/>
                    <a:gd name="T13" fmla="*/ 18 h 20"/>
                    <a:gd name="T14" fmla="*/ 8 w 17"/>
                    <a:gd name="T15" fmla="*/ 20 h 20"/>
                    <a:gd name="T16" fmla="*/ 4 w 17"/>
                    <a:gd name="T17" fmla="*/ 20 h 20"/>
                    <a:gd name="T18" fmla="*/ 2 w 17"/>
                    <a:gd name="T19" fmla="*/ 18 h 20"/>
                    <a:gd name="T20" fmla="*/ 0 w 17"/>
                    <a:gd name="T21" fmla="*/ 15 h 20"/>
                    <a:gd name="T22" fmla="*/ 0 w 17"/>
                    <a:gd name="T23" fmla="*/ 12 h 20"/>
                    <a:gd name="T24" fmla="*/ 0 w 17"/>
                    <a:gd name="T25" fmla="*/ 7 h 20"/>
                    <a:gd name="T26" fmla="*/ 2 w 17"/>
                    <a:gd name="T27" fmla="*/ 4 h 20"/>
                    <a:gd name="T28" fmla="*/ 4 w 17"/>
                    <a:gd name="T29" fmla="*/ 1 h 20"/>
                    <a:gd name="T30" fmla="*/ 8 w 17"/>
                    <a:gd name="T31" fmla="*/ 0 h 20"/>
                    <a:gd name="T32" fmla="*/ 11 w 17"/>
                    <a:gd name="T33" fmla="*/ 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20"/>
                    <a:gd name="T53" fmla="*/ 17 w 17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20">
                      <a:moveTo>
                        <a:pt x="11" y="0"/>
                      </a:moveTo>
                      <a:lnTo>
                        <a:pt x="14" y="1"/>
                      </a:lnTo>
                      <a:lnTo>
                        <a:pt x="15" y="4"/>
                      </a:lnTo>
                      <a:lnTo>
                        <a:pt x="17" y="7"/>
                      </a:lnTo>
                      <a:lnTo>
                        <a:pt x="15" y="11"/>
                      </a:lnTo>
                      <a:lnTo>
                        <a:pt x="14" y="15"/>
                      </a:lnTo>
                      <a:lnTo>
                        <a:pt x="11" y="18"/>
                      </a:lnTo>
                      <a:lnTo>
                        <a:pt x="8" y="20"/>
                      </a:lnTo>
                      <a:lnTo>
                        <a:pt x="4" y="20"/>
                      </a:lnTo>
                      <a:lnTo>
                        <a:pt x="2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94" name="Freeform 116"/>
                <p:cNvSpPr>
                  <a:spLocks/>
                </p:cNvSpPr>
                <p:nvPr/>
              </p:nvSpPr>
              <p:spPr bwMode="auto">
                <a:xfrm>
                  <a:off x="3619" y="799"/>
                  <a:ext cx="16" cy="19"/>
                </a:xfrm>
                <a:custGeom>
                  <a:avLst/>
                  <a:gdLst>
                    <a:gd name="T0" fmla="*/ 11 w 16"/>
                    <a:gd name="T1" fmla="*/ 0 h 19"/>
                    <a:gd name="T2" fmla="*/ 14 w 16"/>
                    <a:gd name="T3" fmla="*/ 1 h 19"/>
                    <a:gd name="T4" fmla="*/ 16 w 16"/>
                    <a:gd name="T5" fmla="*/ 3 h 19"/>
                    <a:gd name="T6" fmla="*/ 16 w 16"/>
                    <a:gd name="T7" fmla="*/ 7 h 19"/>
                    <a:gd name="T8" fmla="*/ 16 w 16"/>
                    <a:gd name="T9" fmla="*/ 12 h 19"/>
                    <a:gd name="T10" fmla="*/ 14 w 16"/>
                    <a:gd name="T11" fmla="*/ 16 h 19"/>
                    <a:gd name="T12" fmla="*/ 11 w 16"/>
                    <a:gd name="T13" fmla="*/ 18 h 19"/>
                    <a:gd name="T14" fmla="*/ 8 w 16"/>
                    <a:gd name="T15" fmla="*/ 19 h 19"/>
                    <a:gd name="T16" fmla="*/ 6 w 16"/>
                    <a:gd name="T17" fmla="*/ 19 h 19"/>
                    <a:gd name="T18" fmla="*/ 3 w 16"/>
                    <a:gd name="T19" fmla="*/ 18 h 19"/>
                    <a:gd name="T20" fmla="*/ 2 w 16"/>
                    <a:gd name="T21" fmla="*/ 16 h 19"/>
                    <a:gd name="T22" fmla="*/ 0 w 16"/>
                    <a:gd name="T23" fmla="*/ 12 h 19"/>
                    <a:gd name="T24" fmla="*/ 0 w 16"/>
                    <a:gd name="T25" fmla="*/ 8 h 19"/>
                    <a:gd name="T26" fmla="*/ 2 w 16"/>
                    <a:gd name="T27" fmla="*/ 5 h 19"/>
                    <a:gd name="T28" fmla="*/ 4 w 16"/>
                    <a:gd name="T29" fmla="*/ 1 h 19"/>
                    <a:gd name="T30" fmla="*/ 8 w 16"/>
                    <a:gd name="T31" fmla="*/ 0 h 19"/>
                    <a:gd name="T32" fmla="*/ 11 w 16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"/>
                    <a:gd name="T52" fmla="*/ 0 h 19"/>
                    <a:gd name="T53" fmla="*/ 16 w 16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" h="19">
                      <a:moveTo>
                        <a:pt x="11" y="0"/>
                      </a:moveTo>
                      <a:lnTo>
                        <a:pt x="14" y="1"/>
                      </a:lnTo>
                      <a:lnTo>
                        <a:pt x="16" y="3"/>
                      </a:lnTo>
                      <a:lnTo>
                        <a:pt x="16" y="7"/>
                      </a:lnTo>
                      <a:lnTo>
                        <a:pt x="16" y="12"/>
                      </a:lnTo>
                      <a:lnTo>
                        <a:pt x="14" y="16"/>
                      </a:lnTo>
                      <a:lnTo>
                        <a:pt x="11" y="18"/>
                      </a:lnTo>
                      <a:lnTo>
                        <a:pt x="8" y="19"/>
                      </a:lnTo>
                      <a:lnTo>
                        <a:pt x="6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2" y="5"/>
                      </a:ln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95" name="Freeform 117"/>
                <p:cNvSpPr>
                  <a:spLocks/>
                </p:cNvSpPr>
                <p:nvPr/>
              </p:nvSpPr>
              <p:spPr bwMode="auto">
                <a:xfrm>
                  <a:off x="3646" y="806"/>
                  <a:ext cx="16" cy="20"/>
                </a:xfrm>
                <a:custGeom>
                  <a:avLst/>
                  <a:gdLst>
                    <a:gd name="T0" fmla="*/ 11 w 16"/>
                    <a:gd name="T1" fmla="*/ 0 h 20"/>
                    <a:gd name="T2" fmla="*/ 14 w 16"/>
                    <a:gd name="T3" fmla="*/ 1 h 20"/>
                    <a:gd name="T4" fmla="*/ 16 w 16"/>
                    <a:gd name="T5" fmla="*/ 4 h 20"/>
                    <a:gd name="T6" fmla="*/ 16 w 16"/>
                    <a:gd name="T7" fmla="*/ 8 h 20"/>
                    <a:gd name="T8" fmla="*/ 16 w 16"/>
                    <a:gd name="T9" fmla="*/ 11 h 20"/>
                    <a:gd name="T10" fmla="*/ 15 w 16"/>
                    <a:gd name="T11" fmla="*/ 15 h 20"/>
                    <a:gd name="T12" fmla="*/ 12 w 16"/>
                    <a:gd name="T13" fmla="*/ 19 h 20"/>
                    <a:gd name="T14" fmla="*/ 8 w 16"/>
                    <a:gd name="T15" fmla="*/ 20 h 20"/>
                    <a:gd name="T16" fmla="*/ 6 w 16"/>
                    <a:gd name="T17" fmla="*/ 20 h 20"/>
                    <a:gd name="T18" fmla="*/ 3 w 16"/>
                    <a:gd name="T19" fmla="*/ 19 h 20"/>
                    <a:gd name="T20" fmla="*/ 2 w 16"/>
                    <a:gd name="T21" fmla="*/ 15 h 20"/>
                    <a:gd name="T22" fmla="*/ 0 w 16"/>
                    <a:gd name="T23" fmla="*/ 12 h 20"/>
                    <a:gd name="T24" fmla="*/ 0 w 16"/>
                    <a:gd name="T25" fmla="*/ 8 h 20"/>
                    <a:gd name="T26" fmla="*/ 3 w 16"/>
                    <a:gd name="T27" fmla="*/ 4 h 20"/>
                    <a:gd name="T28" fmla="*/ 6 w 16"/>
                    <a:gd name="T29" fmla="*/ 1 h 20"/>
                    <a:gd name="T30" fmla="*/ 8 w 16"/>
                    <a:gd name="T31" fmla="*/ 0 h 20"/>
                    <a:gd name="T32" fmla="*/ 11 w 16"/>
                    <a:gd name="T33" fmla="*/ 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"/>
                    <a:gd name="T52" fmla="*/ 0 h 20"/>
                    <a:gd name="T53" fmla="*/ 16 w 16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" h="20">
                      <a:moveTo>
                        <a:pt x="11" y="0"/>
                      </a:moveTo>
                      <a:lnTo>
                        <a:pt x="14" y="1"/>
                      </a:lnTo>
                      <a:lnTo>
                        <a:pt x="16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5" y="15"/>
                      </a:lnTo>
                      <a:lnTo>
                        <a:pt x="12" y="19"/>
                      </a:lnTo>
                      <a:lnTo>
                        <a:pt x="8" y="20"/>
                      </a:lnTo>
                      <a:lnTo>
                        <a:pt x="6" y="20"/>
                      </a:lnTo>
                      <a:lnTo>
                        <a:pt x="3" y="19"/>
                      </a:lnTo>
                      <a:lnTo>
                        <a:pt x="2" y="15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3" y="4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96" name="Freeform 118"/>
                <p:cNvSpPr>
                  <a:spLocks/>
                </p:cNvSpPr>
                <p:nvPr/>
              </p:nvSpPr>
              <p:spPr bwMode="auto">
                <a:xfrm>
                  <a:off x="3545" y="400"/>
                  <a:ext cx="119" cy="71"/>
                </a:xfrm>
                <a:custGeom>
                  <a:avLst/>
                  <a:gdLst>
                    <a:gd name="T0" fmla="*/ 8 w 119"/>
                    <a:gd name="T1" fmla="*/ 0 h 71"/>
                    <a:gd name="T2" fmla="*/ 6 w 119"/>
                    <a:gd name="T3" fmla="*/ 2 h 71"/>
                    <a:gd name="T4" fmla="*/ 4 w 119"/>
                    <a:gd name="T5" fmla="*/ 6 h 71"/>
                    <a:gd name="T6" fmla="*/ 2 w 119"/>
                    <a:gd name="T7" fmla="*/ 8 h 71"/>
                    <a:gd name="T8" fmla="*/ 0 w 119"/>
                    <a:gd name="T9" fmla="*/ 12 h 71"/>
                    <a:gd name="T10" fmla="*/ 4 w 119"/>
                    <a:gd name="T11" fmla="*/ 17 h 71"/>
                    <a:gd name="T12" fmla="*/ 10 w 119"/>
                    <a:gd name="T13" fmla="*/ 21 h 71"/>
                    <a:gd name="T14" fmla="*/ 16 w 119"/>
                    <a:gd name="T15" fmla="*/ 24 h 71"/>
                    <a:gd name="T16" fmla="*/ 22 w 119"/>
                    <a:gd name="T17" fmla="*/ 27 h 71"/>
                    <a:gd name="T18" fmla="*/ 30 w 119"/>
                    <a:gd name="T19" fmla="*/ 33 h 71"/>
                    <a:gd name="T20" fmla="*/ 38 w 119"/>
                    <a:gd name="T21" fmla="*/ 39 h 71"/>
                    <a:gd name="T22" fmla="*/ 43 w 119"/>
                    <a:gd name="T23" fmla="*/ 45 h 71"/>
                    <a:gd name="T24" fmla="*/ 47 w 119"/>
                    <a:gd name="T25" fmla="*/ 54 h 71"/>
                    <a:gd name="T26" fmla="*/ 49 w 119"/>
                    <a:gd name="T27" fmla="*/ 55 h 71"/>
                    <a:gd name="T28" fmla="*/ 50 w 119"/>
                    <a:gd name="T29" fmla="*/ 58 h 71"/>
                    <a:gd name="T30" fmla="*/ 50 w 119"/>
                    <a:gd name="T31" fmla="*/ 59 h 71"/>
                    <a:gd name="T32" fmla="*/ 51 w 119"/>
                    <a:gd name="T33" fmla="*/ 59 h 71"/>
                    <a:gd name="T34" fmla="*/ 57 w 119"/>
                    <a:gd name="T35" fmla="*/ 60 h 71"/>
                    <a:gd name="T36" fmla="*/ 62 w 119"/>
                    <a:gd name="T37" fmla="*/ 62 h 71"/>
                    <a:gd name="T38" fmla="*/ 68 w 119"/>
                    <a:gd name="T39" fmla="*/ 64 h 71"/>
                    <a:gd name="T40" fmla="*/ 73 w 119"/>
                    <a:gd name="T41" fmla="*/ 65 h 71"/>
                    <a:gd name="T42" fmla="*/ 78 w 119"/>
                    <a:gd name="T43" fmla="*/ 66 h 71"/>
                    <a:gd name="T44" fmla="*/ 84 w 119"/>
                    <a:gd name="T45" fmla="*/ 66 h 71"/>
                    <a:gd name="T46" fmla="*/ 89 w 119"/>
                    <a:gd name="T47" fmla="*/ 67 h 71"/>
                    <a:gd name="T48" fmla="*/ 95 w 119"/>
                    <a:gd name="T49" fmla="*/ 69 h 71"/>
                    <a:gd name="T50" fmla="*/ 99 w 119"/>
                    <a:gd name="T51" fmla="*/ 70 h 71"/>
                    <a:gd name="T52" fmla="*/ 103 w 119"/>
                    <a:gd name="T53" fmla="*/ 70 h 71"/>
                    <a:gd name="T54" fmla="*/ 107 w 119"/>
                    <a:gd name="T55" fmla="*/ 71 h 71"/>
                    <a:gd name="T56" fmla="*/ 109 w 119"/>
                    <a:gd name="T57" fmla="*/ 71 h 71"/>
                    <a:gd name="T58" fmla="*/ 112 w 119"/>
                    <a:gd name="T59" fmla="*/ 69 h 71"/>
                    <a:gd name="T60" fmla="*/ 115 w 119"/>
                    <a:gd name="T61" fmla="*/ 66 h 71"/>
                    <a:gd name="T62" fmla="*/ 116 w 119"/>
                    <a:gd name="T63" fmla="*/ 64 h 71"/>
                    <a:gd name="T64" fmla="*/ 119 w 119"/>
                    <a:gd name="T65" fmla="*/ 60 h 71"/>
                    <a:gd name="T66" fmla="*/ 113 w 119"/>
                    <a:gd name="T67" fmla="*/ 59 h 71"/>
                    <a:gd name="T68" fmla="*/ 108 w 119"/>
                    <a:gd name="T69" fmla="*/ 58 h 71"/>
                    <a:gd name="T70" fmla="*/ 103 w 119"/>
                    <a:gd name="T71" fmla="*/ 58 h 71"/>
                    <a:gd name="T72" fmla="*/ 97 w 119"/>
                    <a:gd name="T73" fmla="*/ 56 h 71"/>
                    <a:gd name="T74" fmla="*/ 88 w 119"/>
                    <a:gd name="T75" fmla="*/ 55 h 71"/>
                    <a:gd name="T76" fmla="*/ 78 w 119"/>
                    <a:gd name="T77" fmla="*/ 54 h 71"/>
                    <a:gd name="T78" fmla="*/ 69 w 119"/>
                    <a:gd name="T79" fmla="*/ 51 h 71"/>
                    <a:gd name="T80" fmla="*/ 60 w 119"/>
                    <a:gd name="T81" fmla="*/ 49 h 71"/>
                    <a:gd name="T82" fmla="*/ 55 w 119"/>
                    <a:gd name="T83" fmla="*/ 38 h 71"/>
                    <a:gd name="T84" fmla="*/ 47 w 119"/>
                    <a:gd name="T85" fmla="*/ 29 h 71"/>
                    <a:gd name="T86" fmla="*/ 38 w 119"/>
                    <a:gd name="T87" fmla="*/ 23 h 71"/>
                    <a:gd name="T88" fmla="*/ 29 w 119"/>
                    <a:gd name="T89" fmla="*/ 17 h 71"/>
                    <a:gd name="T90" fmla="*/ 23 w 119"/>
                    <a:gd name="T91" fmla="*/ 13 h 71"/>
                    <a:gd name="T92" fmla="*/ 19 w 119"/>
                    <a:gd name="T93" fmla="*/ 10 h 71"/>
                    <a:gd name="T94" fmla="*/ 14 w 119"/>
                    <a:gd name="T95" fmla="*/ 7 h 71"/>
                    <a:gd name="T96" fmla="*/ 10 w 119"/>
                    <a:gd name="T97" fmla="*/ 4 h 71"/>
                    <a:gd name="T98" fmla="*/ 10 w 119"/>
                    <a:gd name="T99" fmla="*/ 2 h 71"/>
                    <a:gd name="T100" fmla="*/ 10 w 119"/>
                    <a:gd name="T101" fmla="*/ 1 h 71"/>
                    <a:gd name="T102" fmla="*/ 8 w 119"/>
                    <a:gd name="T103" fmla="*/ 1 h 71"/>
                    <a:gd name="T104" fmla="*/ 8 w 119"/>
                    <a:gd name="T105" fmla="*/ 0 h 7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19"/>
                    <a:gd name="T160" fmla="*/ 0 h 71"/>
                    <a:gd name="T161" fmla="*/ 119 w 119"/>
                    <a:gd name="T162" fmla="*/ 71 h 7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19" h="71">
                      <a:moveTo>
                        <a:pt x="8" y="0"/>
                      </a:moveTo>
                      <a:lnTo>
                        <a:pt x="6" y="2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4" y="17"/>
                      </a:lnTo>
                      <a:lnTo>
                        <a:pt x="10" y="21"/>
                      </a:lnTo>
                      <a:lnTo>
                        <a:pt x="16" y="24"/>
                      </a:lnTo>
                      <a:lnTo>
                        <a:pt x="22" y="27"/>
                      </a:lnTo>
                      <a:lnTo>
                        <a:pt x="30" y="33"/>
                      </a:lnTo>
                      <a:lnTo>
                        <a:pt x="38" y="39"/>
                      </a:lnTo>
                      <a:lnTo>
                        <a:pt x="43" y="45"/>
                      </a:lnTo>
                      <a:lnTo>
                        <a:pt x="47" y="54"/>
                      </a:lnTo>
                      <a:lnTo>
                        <a:pt x="49" y="55"/>
                      </a:lnTo>
                      <a:lnTo>
                        <a:pt x="50" y="58"/>
                      </a:lnTo>
                      <a:lnTo>
                        <a:pt x="50" y="59"/>
                      </a:lnTo>
                      <a:lnTo>
                        <a:pt x="51" y="59"/>
                      </a:lnTo>
                      <a:lnTo>
                        <a:pt x="57" y="60"/>
                      </a:lnTo>
                      <a:lnTo>
                        <a:pt x="62" y="62"/>
                      </a:lnTo>
                      <a:lnTo>
                        <a:pt x="68" y="64"/>
                      </a:lnTo>
                      <a:lnTo>
                        <a:pt x="73" y="65"/>
                      </a:lnTo>
                      <a:lnTo>
                        <a:pt x="78" y="66"/>
                      </a:lnTo>
                      <a:lnTo>
                        <a:pt x="84" y="66"/>
                      </a:lnTo>
                      <a:lnTo>
                        <a:pt x="89" y="67"/>
                      </a:lnTo>
                      <a:lnTo>
                        <a:pt x="95" y="69"/>
                      </a:lnTo>
                      <a:lnTo>
                        <a:pt x="99" y="70"/>
                      </a:lnTo>
                      <a:lnTo>
                        <a:pt x="103" y="70"/>
                      </a:lnTo>
                      <a:lnTo>
                        <a:pt x="107" y="71"/>
                      </a:lnTo>
                      <a:lnTo>
                        <a:pt x="109" y="71"/>
                      </a:lnTo>
                      <a:lnTo>
                        <a:pt x="112" y="69"/>
                      </a:lnTo>
                      <a:lnTo>
                        <a:pt x="115" y="66"/>
                      </a:lnTo>
                      <a:lnTo>
                        <a:pt x="116" y="64"/>
                      </a:lnTo>
                      <a:lnTo>
                        <a:pt x="119" y="60"/>
                      </a:lnTo>
                      <a:lnTo>
                        <a:pt x="113" y="59"/>
                      </a:lnTo>
                      <a:lnTo>
                        <a:pt x="108" y="58"/>
                      </a:lnTo>
                      <a:lnTo>
                        <a:pt x="103" y="58"/>
                      </a:lnTo>
                      <a:lnTo>
                        <a:pt x="97" y="56"/>
                      </a:lnTo>
                      <a:lnTo>
                        <a:pt x="88" y="55"/>
                      </a:lnTo>
                      <a:lnTo>
                        <a:pt x="78" y="54"/>
                      </a:lnTo>
                      <a:lnTo>
                        <a:pt x="69" y="51"/>
                      </a:lnTo>
                      <a:lnTo>
                        <a:pt x="60" y="49"/>
                      </a:lnTo>
                      <a:lnTo>
                        <a:pt x="55" y="38"/>
                      </a:lnTo>
                      <a:lnTo>
                        <a:pt x="47" y="29"/>
                      </a:lnTo>
                      <a:lnTo>
                        <a:pt x="38" y="23"/>
                      </a:lnTo>
                      <a:lnTo>
                        <a:pt x="29" y="17"/>
                      </a:lnTo>
                      <a:lnTo>
                        <a:pt x="23" y="13"/>
                      </a:lnTo>
                      <a:lnTo>
                        <a:pt x="19" y="10"/>
                      </a:lnTo>
                      <a:lnTo>
                        <a:pt x="14" y="7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97" name="Freeform 119"/>
                <p:cNvSpPr>
                  <a:spLocks/>
                </p:cNvSpPr>
                <p:nvPr/>
              </p:nvSpPr>
              <p:spPr bwMode="auto">
                <a:xfrm>
                  <a:off x="3859" y="348"/>
                  <a:ext cx="147" cy="105"/>
                </a:xfrm>
                <a:custGeom>
                  <a:avLst/>
                  <a:gdLst>
                    <a:gd name="T0" fmla="*/ 8 w 147"/>
                    <a:gd name="T1" fmla="*/ 0 h 105"/>
                    <a:gd name="T2" fmla="*/ 7 w 147"/>
                    <a:gd name="T3" fmla="*/ 5 h 105"/>
                    <a:gd name="T4" fmla="*/ 4 w 147"/>
                    <a:gd name="T5" fmla="*/ 9 h 105"/>
                    <a:gd name="T6" fmla="*/ 3 w 147"/>
                    <a:gd name="T7" fmla="*/ 14 h 105"/>
                    <a:gd name="T8" fmla="*/ 0 w 147"/>
                    <a:gd name="T9" fmla="*/ 19 h 105"/>
                    <a:gd name="T10" fmla="*/ 5 w 147"/>
                    <a:gd name="T11" fmla="*/ 24 h 105"/>
                    <a:gd name="T12" fmla="*/ 11 w 147"/>
                    <a:gd name="T13" fmla="*/ 29 h 105"/>
                    <a:gd name="T14" fmla="*/ 16 w 147"/>
                    <a:gd name="T15" fmla="*/ 32 h 105"/>
                    <a:gd name="T16" fmla="*/ 22 w 147"/>
                    <a:gd name="T17" fmla="*/ 37 h 105"/>
                    <a:gd name="T18" fmla="*/ 31 w 147"/>
                    <a:gd name="T19" fmla="*/ 44 h 105"/>
                    <a:gd name="T20" fmla="*/ 39 w 147"/>
                    <a:gd name="T21" fmla="*/ 53 h 105"/>
                    <a:gd name="T22" fmla="*/ 46 w 147"/>
                    <a:gd name="T23" fmla="*/ 62 h 105"/>
                    <a:gd name="T24" fmla="*/ 48 w 147"/>
                    <a:gd name="T25" fmla="*/ 73 h 105"/>
                    <a:gd name="T26" fmla="*/ 48 w 147"/>
                    <a:gd name="T27" fmla="*/ 74 h 105"/>
                    <a:gd name="T28" fmla="*/ 50 w 147"/>
                    <a:gd name="T29" fmla="*/ 76 h 105"/>
                    <a:gd name="T30" fmla="*/ 51 w 147"/>
                    <a:gd name="T31" fmla="*/ 78 h 105"/>
                    <a:gd name="T32" fmla="*/ 52 w 147"/>
                    <a:gd name="T33" fmla="*/ 79 h 105"/>
                    <a:gd name="T34" fmla="*/ 59 w 147"/>
                    <a:gd name="T35" fmla="*/ 81 h 105"/>
                    <a:gd name="T36" fmla="*/ 66 w 147"/>
                    <a:gd name="T37" fmla="*/ 85 h 105"/>
                    <a:gd name="T38" fmla="*/ 73 w 147"/>
                    <a:gd name="T39" fmla="*/ 86 h 105"/>
                    <a:gd name="T40" fmla="*/ 78 w 147"/>
                    <a:gd name="T41" fmla="*/ 89 h 105"/>
                    <a:gd name="T42" fmla="*/ 85 w 147"/>
                    <a:gd name="T43" fmla="*/ 91 h 105"/>
                    <a:gd name="T44" fmla="*/ 92 w 147"/>
                    <a:gd name="T45" fmla="*/ 92 h 105"/>
                    <a:gd name="T46" fmla="*/ 97 w 147"/>
                    <a:gd name="T47" fmla="*/ 95 h 105"/>
                    <a:gd name="T48" fmla="*/ 104 w 147"/>
                    <a:gd name="T49" fmla="*/ 96 h 105"/>
                    <a:gd name="T50" fmla="*/ 110 w 147"/>
                    <a:gd name="T51" fmla="*/ 98 h 105"/>
                    <a:gd name="T52" fmla="*/ 118 w 147"/>
                    <a:gd name="T53" fmla="*/ 100 h 105"/>
                    <a:gd name="T54" fmla="*/ 125 w 147"/>
                    <a:gd name="T55" fmla="*/ 102 h 105"/>
                    <a:gd name="T56" fmla="*/ 132 w 147"/>
                    <a:gd name="T57" fmla="*/ 105 h 105"/>
                    <a:gd name="T58" fmla="*/ 136 w 147"/>
                    <a:gd name="T59" fmla="*/ 102 h 105"/>
                    <a:gd name="T60" fmla="*/ 140 w 147"/>
                    <a:gd name="T61" fmla="*/ 100 h 105"/>
                    <a:gd name="T62" fmla="*/ 144 w 147"/>
                    <a:gd name="T63" fmla="*/ 98 h 105"/>
                    <a:gd name="T64" fmla="*/ 147 w 147"/>
                    <a:gd name="T65" fmla="*/ 96 h 105"/>
                    <a:gd name="T66" fmla="*/ 147 w 147"/>
                    <a:gd name="T67" fmla="*/ 95 h 105"/>
                    <a:gd name="T68" fmla="*/ 145 w 147"/>
                    <a:gd name="T69" fmla="*/ 94 h 105"/>
                    <a:gd name="T70" fmla="*/ 144 w 147"/>
                    <a:gd name="T71" fmla="*/ 92 h 105"/>
                    <a:gd name="T72" fmla="*/ 143 w 147"/>
                    <a:gd name="T73" fmla="*/ 92 h 105"/>
                    <a:gd name="T74" fmla="*/ 133 w 147"/>
                    <a:gd name="T75" fmla="*/ 89 h 105"/>
                    <a:gd name="T76" fmla="*/ 125 w 147"/>
                    <a:gd name="T77" fmla="*/ 86 h 105"/>
                    <a:gd name="T78" fmla="*/ 117 w 147"/>
                    <a:gd name="T79" fmla="*/ 84 h 105"/>
                    <a:gd name="T80" fmla="*/ 108 w 147"/>
                    <a:gd name="T81" fmla="*/ 81 h 105"/>
                    <a:gd name="T82" fmla="*/ 102 w 147"/>
                    <a:gd name="T83" fmla="*/ 80 h 105"/>
                    <a:gd name="T84" fmla="*/ 97 w 147"/>
                    <a:gd name="T85" fmla="*/ 79 h 105"/>
                    <a:gd name="T86" fmla="*/ 92 w 147"/>
                    <a:gd name="T87" fmla="*/ 76 h 105"/>
                    <a:gd name="T88" fmla="*/ 86 w 147"/>
                    <a:gd name="T89" fmla="*/ 75 h 105"/>
                    <a:gd name="T90" fmla="*/ 81 w 147"/>
                    <a:gd name="T91" fmla="*/ 73 h 105"/>
                    <a:gd name="T92" fmla="*/ 75 w 147"/>
                    <a:gd name="T93" fmla="*/ 71 h 105"/>
                    <a:gd name="T94" fmla="*/ 70 w 147"/>
                    <a:gd name="T95" fmla="*/ 69 h 105"/>
                    <a:gd name="T96" fmla="*/ 65 w 147"/>
                    <a:gd name="T97" fmla="*/ 67 h 105"/>
                    <a:gd name="T98" fmla="*/ 59 w 147"/>
                    <a:gd name="T99" fmla="*/ 53 h 105"/>
                    <a:gd name="T100" fmla="*/ 52 w 147"/>
                    <a:gd name="T101" fmla="*/ 42 h 105"/>
                    <a:gd name="T102" fmla="*/ 42 w 147"/>
                    <a:gd name="T103" fmla="*/ 32 h 105"/>
                    <a:gd name="T104" fmla="*/ 31 w 147"/>
                    <a:gd name="T105" fmla="*/ 25 h 105"/>
                    <a:gd name="T106" fmla="*/ 26 w 147"/>
                    <a:gd name="T107" fmla="*/ 20 h 105"/>
                    <a:gd name="T108" fmla="*/ 20 w 147"/>
                    <a:gd name="T109" fmla="*/ 15 h 105"/>
                    <a:gd name="T110" fmla="*/ 15 w 147"/>
                    <a:gd name="T111" fmla="*/ 10 h 105"/>
                    <a:gd name="T112" fmla="*/ 11 w 147"/>
                    <a:gd name="T113" fmla="*/ 5 h 105"/>
                    <a:gd name="T114" fmla="*/ 9 w 147"/>
                    <a:gd name="T115" fmla="*/ 4 h 105"/>
                    <a:gd name="T116" fmla="*/ 9 w 147"/>
                    <a:gd name="T117" fmla="*/ 3 h 105"/>
                    <a:gd name="T118" fmla="*/ 9 w 147"/>
                    <a:gd name="T119" fmla="*/ 2 h 105"/>
                    <a:gd name="T120" fmla="*/ 8 w 147"/>
                    <a:gd name="T121" fmla="*/ 0 h 10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47"/>
                    <a:gd name="T184" fmla="*/ 0 h 105"/>
                    <a:gd name="T185" fmla="*/ 147 w 147"/>
                    <a:gd name="T186" fmla="*/ 105 h 10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47" h="105">
                      <a:moveTo>
                        <a:pt x="8" y="0"/>
                      </a:moveTo>
                      <a:lnTo>
                        <a:pt x="7" y="5"/>
                      </a:lnTo>
                      <a:lnTo>
                        <a:pt x="4" y="9"/>
                      </a:lnTo>
                      <a:lnTo>
                        <a:pt x="3" y="14"/>
                      </a:lnTo>
                      <a:lnTo>
                        <a:pt x="0" y="19"/>
                      </a:lnTo>
                      <a:lnTo>
                        <a:pt x="5" y="24"/>
                      </a:lnTo>
                      <a:lnTo>
                        <a:pt x="11" y="29"/>
                      </a:lnTo>
                      <a:lnTo>
                        <a:pt x="16" y="32"/>
                      </a:lnTo>
                      <a:lnTo>
                        <a:pt x="22" y="37"/>
                      </a:lnTo>
                      <a:lnTo>
                        <a:pt x="31" y="44"/>
                      </a:lnTo>
                      <a:lnTo>
                        <a:pt x="39" y="53"/>
                      </a:lnTo>
                      <a:lnTo>
                        <a:pt x="46" y="62"/>
                      </a:lnTo>
                      <a:lnTo>
                        <a:pt x="48" y="73"/>
                      </a:lnTo>
                      <a:lnTo>
                        <a:pt x="48" y="74"/>
                      </a:lnTo>
                      <a:lnTo>
                        <a:pt x="50" y="76"/>
                      </a:lnTo>
                      <a:lnTo>
                        <a:pt x="51" y="78"/>
                      </a:lnTo>
                      <a:lnTo>
                        <a:pt x="52" y="79"/>
                      </a:lnTo>
                      <a:lnTo>
                        <a:pt x="59" y="81"/>
                      </a:lnTo>
                      <a:lnTo>
                        <a:pt x="66" y="85"/>
                      </a:lnTo>
                      <a:lnTo>
                        <a:pt x="73" y="86"/>
                      </a:lnTo>
                      <a:lnTo>
                        <a:pt x="78" y="89"/>
                      </a:lnTo>
                      <a:lnTo>
                        <a:pt x="85" y="91"/>
                      </a:lnTo>
                      <a:lnTo>
                        <a:pt x="92" y="92"/>
                      </a:lnTo>
                      <a:lnTo>
                        <a:pt x="97" y="95"/>
                      </a:lnTo>
                      <a:lnTo>
                        <a:pt x="104" y="96"/>
                      </a:lnTo>
                      <a:lnTo>
                        <a:pt x="110" y="98"/>
                      </a:lnTo>
                      <a:lnTo>
                        <a:pt x="118" y="100"/>
                      </a:lnTo>
                      <a:lnTo>
                        <a:pt x="125" y="102"/>
                      </a:lnTo>
                      <a:lnTo>
                        <a:pt x="132" y="105"/>
                      </a:lnTo>
                      <a:lnTo>
                        <a:pt x="136" y="102"/>
                      </a:lnTo>
                      <a:lnTo>
                        <a:pt x="140" y="100"/>
                      </a:lnTo>
                      <a:lnTo>
                        <a:pt x="144" y="98"/>
                      </a:lnTo>
                      <a:lnTo>
                        <a:pt x="147" y="96"/>
                      </a:lnTo>
                      <a:lnTo>
                        <a:pt x="147" y="95"/>
                      </a:lnTo>
                      <a:lnTo>
                        <a:pt x="145" y="94"/>
                      </a:lnTo>
                      <a:lnTo>
                        <a:pt x="144" y="92"/>
                      </a:lnTo>
                      <a:lnTo>
                        <a:pt x="143" y="92"/>
                      </a:lnTo>
                      <a:lnTo>
                        <a:pt x="133" y="89"/>
                      </a:lnTo>
                      <a:lnTo>
                        <a:pt x="125" y="86"/>
                      </a:lnTo>
                      <a:lnTo>
                        <a:pt x="117" y="84"/>
                      </a:lnTo>
                      <a:lnTo>
                        <a:pt x="108" y="81"/>
                      </a:lnTo>
                      <a:lnTo>
                        <a:pt x="102" y="80"/>
                      </a:lnTo>
                      <a:lnTo>
                        <a:pt x="97" y="79"/>
                      </a:lnTo>
                      <a:lnTo>
                        <a:pt x="92" y="76"/>
                      </a:lnTo>
                      <a:lnTo>
                        <a:pt x="86" y="75"/>
                      </a:lnTo>
                      <a:lnTo>
                        <a:pt x="81" y="73"/>
                      </a:lnTo>
                      <a:lnTo>
                        <a:pt x="75" y="71"/>
                      </a:lnTo>
                      <a:lnTo>
                        <a:pt x="70" y="69"/>
                      </a:lnTo>
                      <a:lnTo>
                        <a:pt x="65" y="67"/>
                      </a:lnTo>
                      <a:lnTo>
                        <a:pt x="59" y="53"/>
                      </a:lnTo>
                      <a:lnTo>
                        <a:pt x="52" y="42"/>
                      </a:lnTo>
                      <a:lnTo>
                        <a:pt x="42" y="32"/>
                      </a:lnTo>
                      <a:lnTo>
                        <a:pt x="31" y="25"/>
                      </a:lnTo>
                      <a:lnTo>
                        <a:pt x="26" y="20"/>
                      </a:lnTo>
                      <a:lnTo>
                        <a:pt x="20" y="15"/>
                      </a:lnTo>
                      <a:lnTo>
                        <a:pt x="15" y="10"/>
                      </a:lnTo>
                      <a:lnTo>
                        <a:pt x="11" y="5"/>
                      </a:ln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98" name="Freeform 120"/>
                <p:cNvSpPr>
                  <a:spLocks/>
                </p:cNvSpPr>
                <p:nvPr/>
              </p:nvSpPr>
              <p:spPr bwMode="auto">
                <a:xfrm>
                  <a:off x="3228" y="1041"/>
                  <a:ext cx="40" cy="92"/>
                </a:xfrm>
                <a:custGeom>
                  <a:avLst/>
                  <a:gdLst>
                    <a:gd name="T0" fmla="*/ 20 w 40"/>
                    <a:gd name="T1" fmla="*/ 73 h 92"/>
                    <a:gd name="T2" fmla="*/ 26 w 40"/>
                    <a:gd name="T3" fmla="*/ 61 h 92"/>
                    <a:gd name="T4" fmla="*/ 30 w 40"/>
                    <a:gd name="T5" fmla="*/ 47 h 92"/>
                    <a:gd name="T6" fmla="*/ 35 w 40"/>
                    <a:gd name="T7" fmla="*/ 35 h 92"/>
                    <a:gd name="T8" fmla="*/ 37 w 40"/>
                    <a:gd name="T9" fmla="*/ 23 h 92"/>
                    <a:gd name="T10" fmla="*/ 39 w 40"/>
                    <a:gd name="T11" fmla="*/ 20 h 92"/>
                    <a:gd name="T12" fmla="*/ 39 w 40"/>
                    <a:gd name="T13" fmla="*/ 17 h 92"/>
                    <a:gd name="T14" fmla="*/ 39 w 40"/>
                    <a:gd name="T15" fmla="*/ 13 h 92"/>
                    <a:gd name="T16" fmla="*/ 40 w 40"/>
                    <a:gd name="T17" fmla="*/ 11 h 92"/>
                    <a:gd name="T18" fmla="*/ 37 w 40"/>
                    <a:gd name="T19" fmla="*/ 8 h 92"/>
                    <a:gd name="T20" fmla="*/ 35 w 40"/>
                    <a:gd name="T21" fmla="*/ 5 h 92"/>
                    <a:gd name="T22" fmla="*/ 32 w 40"/>
                    <a:gd name="T23" fmla="*/ 2 h 92"/>
                    <a:gd name="T24" fmla="*/ 29 w 40"/>
                    <a:gd name="T25" fmla="*/ 0 h 92"/>
                    <a:gd name="T26" fmla="*/ 28 w 40"/>
                    <a:gd name="T27" fmla="*/ 5 h 92"/>
                    <a:gd name="T28" fmla="*/ 26 w 40"/>
                    <a:gd name="T29" fmla="*/ 9 h 92"/>
                    <a:gd name="T30" fmla="*/ 25 w 40"/>
                    <a:gd name="T31" fmla="*/ 16 h 92"/>
                    <a:gd name="T32" fmla="*/ 24 w 40"/>
                    <a:gd name="T33" fmla="*/ 20 h 92"/>
                    <a:gd name="T34" fmla="*/ 21 w 40"/>
                    <a:gd name="T35" fmla="*/ 33 h 92"/>
                    <a:gd name="T36" fmla="*/ 17 w 40"/>
                    <a:gd name="T37" fmla="*/ 44 h 92"/>
                    <a:gd name="T38" fmla="*/ 13 w 40"/>
                    <a:gd name="T39" fmla="*/ 56 h 92"/>
                    <a:gd name="T40" fmla="*/ 8 w 40"/>
                    <a:gd name="T41" fmla="*/ 67 h 92"/>
                    <a:gd name="T42" fmla="*/ 5 w 40"/>
                    <a:gd name="T43" fmla="*/ 72 h 92"/>
                    <a:gd name="T44" fmla="*/ 2 w 40"/>
                    <a:gd name="T45" fmla="*/ 77 h 92"/>
                    <a:gd name="T46" fmla="*/ 1 w 40"/>
                    <a:gd name="T47" fmla="*/ 83 h 92"/>
                    <a:gd name="T48" fmla="*/ 0 w 40"/>
                    <a:gd name="T49" fmla="*/ 89 h 92"/>
                    <a:gd name="T50" fmla="*/ 2 w 40"/>
                    <a:gd name="T51" fmla="*/ 90 h 92"/>
                    <a:gd name="T52" fmla="*/ 6 w 40"/>
                    <a:gd name="T53" fmla="*/ 90 h 92"/>
                    <a:gd name="T54" fmla="*/ 9 w 40"/>
                    <a:gd name="T55" fmla="*/ 92 h 92"/>
                    <a:gd name="T56" fmla="*/ 13 w 40"/>
                    <a:gd name="T57" fmla="*/ 92 h 92"/>
                    <a:gd name="T58" fmla="*/ 14 w 40"/>
                    <a:gd name="T59" fmla="*/ 87 h 92"/>
                    <a:gd name="T60" fmla="*/ 16 w 40"/>
                    <a:gd name="T61" fmla="*/ 82 h 92"/>
                    <a:gd name="T62" fmla="*/ 18 w 40"/>
                    <a:gd name="T63" fmla="*/ 77 h 92"/>
                    <a:gd name="T64" fmla="*/ 20 w 40"/>
                    <a:gd name="T65" fmla="*/ 73 h 9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0"/>
                    <a:gd name="T100" fmla="*/ 0 h 92"/>
                    <a:gd name="T101" fmla="*/ 40 w 40"/>
                    <a:gd name="T102" fmla="*/ 92 h 9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0" h="92">
                      <a:moveTo>
                        <a:pt x="20" y="73"/>
                      </a:moveTo>
                      <a:lnTo>
                        <a:pt x="26" y="61"/>
                      </a:lnTo>
                      <a:lnTo>
                        <a:pt x="30" y="47"/>
                      </a:lnTo>
                      <a:lnTo>
                        <a:pt x="35" y="35"/>
                      </a:lnTo>
                      <a:lnTo>
                        <a:pt x="37" y="23"/>
                      </a:lnTo>
                      <a:lnTo>
                        <a:pt x="39" y="20"/>
                      </a:lnTo>
                      <a:lnTo>
                        <a:pt x="39" y="17"/>
                      </a:lnTo>
                      <a:lnTo>
                        <a:pt x="39" y="13"/>
                      </a:lnTo>
                      <a:lnTo>
                        <a:pt x="40" y="11"/>
                      </a:lnTo>
                      <a:lnTo>
                        <a:pt x="37" y="8"/>
                      </a:lnTo>
                      <a:lnTo>
                        <a:pt x="35" y="5"/>
                      </a:lnTo>
                      <a:lnTo>
                        <a:pt x="32" y="2"/>
                      </a:lnTo>
                      <a:lnTo>
                        <a:pt x="29" y="0"/>
                      </a:lnTo>
                      <a:lnTo>
                        <a:pt x="28" y="5"/>
                      </a:lnTo>
                      <a:lnTo>
                        <a:pt x="26" y="9"/>
                      </a:lnTo>
                      <a:lnTo>
                        <a:pt x="25" y="16"/>
                      </a:lnTo>
                      <a:lnTo>
                        <a:pt x="24" y="20"/>
                      </a:lnTo>
                      <a:lnTo>
                        <a:pt x="21" y="33"/>
                      </a:lnTo>
                      <a:lnTo>
                        <a:pt x="17" y="44"/>
                      </a:lnTo>
                      <a:lnTo>
                        <a:pt x="13" y="56"/>
                      </a:lnTo>
                      <a:lnTo>
                        <a:pt x="8" y="67"/>
                      </a:lnTo>
                      <a:lnTo>
                        <a:pt x="5" y="72"/>
                      </a:lnTo>
                      <a:lnTo>
                        <a:pt x="2" y="77"/>
                      </a:lnTo>
                      <a:lnTo>
                        <a:pt x="1" y="83"/>
                      </a:lnTo>
                      <a:lnTo>
                        <a:pt x="0" y="89"/>
                      </a:lnTo>
                      <a:lnTo>
                        <a:pt x="2" y="90"/>
                      </a:lnTo>
                      <a:lnTo>
                        <a:pt x="6" y="90"/>
                      </a:lnTo>
                      <a:lnTo>
                        <a:pt x="9" y="92"/>
                      </a:lnTo>
                      <a:lnTo>
                        <a:pt x="13" y="92"/>
                      </a:lnTo>
                      <a:lnTo>
                        <a:pt x="14" y="87"/>
                      </a:lnTo>
                      <a:lnTo>
                        <a:pt x="16" y="82"/>
                      </a:lnTo>
                      <a:lnTo>
                        <a:pt x="18" y="77"/>
                      </a:lnTo>
                      <a:lnTo>
                        <a:pt x="20" y="73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99" name="Freeform 121"/>
                <p:cNvSpPr>
                  <a:spLocks/>
                </p:cNvSpPr>
                <p:nvPr/>
              </p:nvSpPr>
              <p:spPr bwMode="auto">
                <a:xfrm>
                  <a:off x="3574" y="1193"/>
                  <a:ext cx="47" cy="104"/>
                </a:xfrm>
                <a:custGeom>
                  <a:avLst/>
                  <a:gdLst>
                    <a:gd name="T0" fmla="*/ 28 w 47"/>
                    <a:gd name="T1" fmla="*/ 27 h 104"/>
                    <a:gd name="T2" fmla="*/ 24 w 47"/>
                    <a:gd name="T3" fmla="*/ 39 h 104"/>
                    <a:gd name="T4" fmla="*/ 20 w 47"/>
                    <a:gd name="T5" fmla="*/ 50 h 104"/>
                    <a:gd name="T6" fmla="*/ 14 w 47"/>
                    <a:gd name="T7" fmla="*/ 61 h 104"/>
                    <a:gd name="T8" fmla="*/ 8 w 47"/>
                    <a:gd name="T9" fmla="*/ 72 h 104"/>
                    <a:gd name="T10" fmla="*/ 6 w 47"/>
                    <a:gd name="T11" fmla="*/ 76 h 104"/>
                    <a:gd name="T12" fmla="*/ 4 w 47"/>
                    <a:gd name="T13" fmla="*/ 80 h 104"/>
                    <a:gd name="T14" fmla="*/ 2 w 47"/>
                    <a:gd name="T15" fmla="*/ 83 h 104"/>
                    <a:gd name="T16" fmla="*/ 0 w 47"/>
                    <a:gd name="T17" fmla="*/ 88 h 104"/>
                    <a:gd name="T18" fmla="*/ 2 w 47"/>
                    <a:gd name="T19" fmla="*/ 93 h 104"/>
                    <a:gd name="T20" fmla="*/ 4 w 47"/>
                    <a:gd name="T21" fmla="*/ 97 h 104"/>
                    <a:gd name="T22" fmla="*/ 6 w 47"/>
                    <a:gd name="T23" fmla="*/ 100 h 104"/>
                    <a:gd name="T24" fmla="*/ 8 w 47"/>
                    <a:gd name="T25" fmla="*/ 104 h 104"/>
                    <a:gd name="T26" fmla="*/ 8 w 47"/>
                    <a:gd name="T27" fmla="*/ 104 h 104"/>
                    <a:gd name="T28" fmla="*/ 9 w 47"/>
                    <a:gd name="T29" fmla="*/ 104 h 104"/>
                    <a:gd name="T30" fmla="*/ 9 w 47"/>
                    <a:gd name="T31" fmla="*/ 104 h 104"/>
                    <a:gd name="T32" fmla="*/ 9 w 47"/>
                    <a:gd name="T33" fmla="*/ 103 h 104"/>
                    <a:gd name="T34" fmla="*/ 12 w 47"/>
                    <a:gd name="T35" fmla="*/ 96 h 104"/>
                    <a:gd name="T36" fmla="*/ 13 w 47"/>
                    <a:gd name="T37" fmla="*/ 89 h 104"/>
                    <a:gd name="T38" fmla="*/ 16 w 47"/>
                    <a:gd name="T39" fmla="*/ 85 h 104"/>
                    <a:gd name="T40" fmla="*/ 20 w 47"/>
                    <a:gd name="T41" fmla="*/ 78 h 104"/>
                    <a:gd name="T42" fmla="*/ 26 w 47"/>
                    <a:gd name="T43" fmla="*/ 66 h 104"/>
                    <a:gd name="T44" fmla="*/ 32 w 47"/>
                    <a:gd name="T45" fmla="*/ 54 h 104"/>
                    <a:gd name="T46" fmla="*/ 36 w 47"/>
                    <a:gd name="T47" fmla="*/ 43 h 104"/>
                    <a:gd name="T48" fmla="*/ 40 w 47"/>
                    <a:gd name="T49" fmla="*/ 30 h 104"/>
                    <a:gd name="T50" fmla="*/ 41 w 47"/>
                    <a:gd name="T51" fmla="*/ 26 h 104"/>
                    <a:gd name="T52" fmla="*/ 44 w 47"/>
                    <a:gd name="T53" fmla="*/ 22 h 104"/>
                    <a:gd name="T54" fmla="*/ 45 w 47"/>
                    <a:gd name="T55" fmla="*/ 18 h 104"/>
                    <a:gd name="T56" fmla="*/ 47 w 47"/>
                    <a:gd name="T57" fmla="*/ 13 h 104"/>
                    <a:gd name="T58" fmla="*/ 45 w 47"/>
                    <a:gd name="T59" fmla="*/ 10 h 104"/>
                    <a:gd name="T60" fmla="*/ 43 w 47"/>
                    <a:gd name="T61" fmla="*/ 6 h 104"/>
                    <a:gd name="T62" fmla="*/ 41 w 47"/>
                    <a:gd name="T63" fmla="*/ 3 h 104"/>
                    <a:gd name="T64" fmla="*/ 39 w 47"/>
                    <a:gd name="T65" fmla="*/ 0 h 104"/>
                    <a:gd name="T66" fmla="*/ 37 w 47"/>
                    <a:gd name="T67" fmla="*/ 0 h 104"/>
                    <a:gd name="T68" fmla="*/ 37 w 47"/>
                    <a:gd name="T69" fmla="*/ 0 h 104"/>
                    <a:gd name="T70" fmla="*/ 37 w 47"/>
                    <a:gd name="T71" fmla="*/ 0 h 104"/>
                    <a:gd name="T72" fmla="*/ 37 w 47"/>
                    <a:gd name="T73" fmla="*/ 0 h 104"/>
                    <a:gd name="T74" fmla="*/ 37 w 47"/>
                    <a:gd name="T75" fmla="*/ 0 h 104"/>
                    <a:gd name="T76" fmla="*/ 37 w 47"/>
                    <a:gd name="T77" fmla="*/ 0 h 104"/>
                    <a:gd name="T78" fmla="*/ 37 w 47"/>
                    <a:gd name="T79" fmla="*/ 0 h 104"/>
                    <a:gd name="T80" fmla="*/ 37 w 47"/>
                    <a:gd name="T81" fmla="*/ 0 h 104"/>
                    <a:gd name="T82" fmla="*/ 35 w 47"/>
                    <a:gd name="T83" fmla="*/ 6 h 104"/>
                    <a:gd name="T84" fmla="*/ 32 w 47"/>
                    <a:gd name="T85" fmla="*/ 13 h 104"/>
                    <a:gd name="T86" fmla="*/ 31 w 47"/>
                    <a:gd name="T87" fmla="*/ 21 h 104"/>
                    <a:gd name="T88" fmla="*/ 28 w 47"/>
                    <a:gd name="T89" fmla="*/ 27 h 10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7"/>
                    <a:gd name="T136" fmla="*/ 0 h 104"/>
                    <a:gd name="T137" fmla="*/ 47 w 47"/>
                    <a:gd name="T138" fmla="*/ 104 h 10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7" h="104">
                      <a:moveTo>
                        <a:pt x="28" y="27"/>
                      </a:moveTo>
                      <a:lnTo>
                        <a:pt x="24" y="39"/>
                      </a:lnTo>
                      <a:lnTo>
                        <a:pt x="20" y="50"/>
                      </a:lnTo>
                      <a:lnTo>
                        <a:pt x="14" y="61"/>
                      </a:lnTo>
                      <a:lnTo>
                        <a:pt x="8" y="72"/>
                      </a:lnTo>
                      <a:lnTo>
                        <a:pt x="6" y="76"/>
                      </a:lnTo>
                      <a:lnTo>
                        <a:pt x="4" y="80"/>
                      </a:lnTo>
                      <a:lnTo>
                        <a:pt x="2" y="83"/>
                      </a:lnTo>
                      <a:lnTo>
                        <a:pt x="0" y="88"/>
                      </a:lnTo>
                      <a:lnTo>
                        <a:pt x="2" y="93"/>
                      </a:lnTo>
                      <a:lnTo>
                        <a:pt x="4" y="97"/>
                      </a:lnTo>
                      <a:lnTo>
                        <a:pt x="6" y="100"/>
                      </a:lnTo>
                      <a:lnTo>
                        <a:pt x="8" y="104"/>
                      </a:lnTo>
                      <a:lnTo>
                        <a:pt x="9" y="104"/>
                      </a:lnTo>
                      <a:lnTo>
                        <a:pt x="9" y="103"/>
                      </a:lnTo>
                      <a:lnTo>
                        <a:pt x="12" y="96"/>
                      </a:lnTo>
                      <a:lnTo>
                        <a:pt x="13" y="89"/>
                      </a:lnTo>
                      <a:lnTo>
                        <a:pt x="16" y="85"/>
                      </a:lnTo>
                      <a:lnTo>
                        <a:pt x="20" y="78"/>
                      </a:lnTo>
                      <a:lnTo>
                        <a:pt x="26" y="66"/>
                      </a:lnTo>
                      <a:lnTo>
                        <a:pt x="32" y="54"/>
                      </a:lnTo>
                      <a:lnTo>
                        <a:pt x="36" y="43"/>
                      </a:lnTo>
                      <a:lnTo>
                        <a:pt x="40" y="30"/>
                      </a:lnTo>
                      <a:lnTo>
                        <a:pt x="41" y="26"/>
                      </a:lnTo>
                      <a:lnTo>
                        <a:pt x="44" y="22"/>
                      </a:lnTo>
                      <a:lnTo>
                        <a:pt x="45" y="18"/>
                      </a:lnTo>
                      <a:lnTo>
                        <a:pt x="47" y="13"/>
                      </a:lnTo>
                      <a:lnTo>
                        <a:pt x="45" y="10"/>
                      </a:lnTo>
                      <a:lnTo>
                        <a:pt x="43" y="6"/>
                      </a:lnTo>
                      <a:lnTo>
                        <a:pt x="41" y="3"/>
                      </a:lnTo>
                      <a:lnTo>
                        <a:pt x="39" y="0"/>
                      </a:lnTo>
                      <a:lnTo>
                        <a:pt x="37" y="0"/>
                      </a:lnTo>
                      <a:lnTo>
                        <a:pt x="35" y="6"/>
                      </a:lnTo>
                      <a:lnTo>
                        <a:pt x="32" y="13"/>
                      </a:lnTo>
                      <a:lnTo>
                        <a:pt x="31" y="21"/>
                      </a:lnTo>
                      <a:lnTo>
                        <a:pt x="28" y="27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00" name="Freeform 122"/>
                <p:cNvSpPr>
                  <a:spLocks/>
                </p:cNvSpPr>
                <p:nvPr/>
              </p:nvSpPr>
              <p:spPr bwMode="auto">
                <a:xfrm>
                  <a:off x="2875" y="508"/>
                  <a:ext cx="142" cy="298"/>
                </a:xfrm>
                <a:custGeom>
                  <a:avLst/>
                  <a:gdLst>
                    <a:gd name="T0" fmla="*/ 35 w 142"/>
                    <a:gd name="T1" fmla="*/ 293 h 298"/>
                    <a:gd name="T2" fmla="*/ 46 w 142"/>
                    <a:gd name="T3" fmla="*/ 288 h 298"/>
                    <a:gd name="T4" fmla="*/ 59 w 142"/>
                    <a:gd name="T5" fmla="*/ 277 h 298"/>
                    <a:gd name="T6" fmla="*/ 74 w 142"/>
                    <a:gd name="T7" fmla="*/ 256 h 298"/>
                    <a:gd name="T8" fmla="*/ 93 w 142"/>
                    <a:gd name="T9" fmla="*/ 233 h 298"/>
                    <a:gd name="T10" fmla="*/ 109 w 142"/>
                    <a:gd name="T11" fmla="*/ 216 h 298"/>
                    <a:gd name="T12" fmla="*/ 121 w 142"/>
                    <a:gd name="T13" fmla="*/ 200 h 298"/>
                    <a:gd name="T14" fmla="*/ 124 w 142"/>
                    <a:gd name="T15" fmla="*/ 179 h 298"/>
                    <a:gd name="T16" fmla="*/ 118 w 142"/>
                    <a:gd name="T17" fmla="*/ 158 h 298"/>
                    <a:gd name="T18" fmla="*/ 109 w 142"/>
                    <a:gd name="T19" fmla="*/ 134 h 298"/>
                    <a:gd name="T20" fmla="*/ 101 w 142"/>
                    <a:gd name="T21" fmla="*/ 114 h 298"/>
                    <a:gd name="T22" fmla="*/ 86 w 142"/>
                    <a:gd name="T23" fmla="*/ 88 h 298"/>
                    <a:gd name="T24" fmla="*/ 78 w 142"/>
                    <a:gd name="T25" fmla="*/ 61 h 298"/>
                    <a:gd name="T26" fmla="*/ 82 w 142"/>
                    <a:gd name="T27" fmla="*/ 42 h 298"/>
                    <a:gd name="T28" fmla="*/ 97 w 142"/>
                    <a:gd name="T29" fmla="*/ 34 h 298"/>
                    <a:gd name="T30" fmla="*/ 121 w 142"/>
                    <a:gd name="T31" fmla="*/ 31 h 298"/>
                    <a:gd name="T32" fmla="*/ 138 w 142"/>
                    <a:gd name="T33" fmla="*/ 23 h 298"/>
                    <a:gd name="T34" fmla="*/ 142 w 142"/>
                    <a:gd name="T35" fmla="*/ 11 h 298"/>
                    <a:gd name="T36" fmla="*/ 132 w 142"/>
                    <a:gd name="T37" fmla="*/ 4 h 298"/>
                    <a:gd name="T38" fmla="*/ 110 w 142"/>
                    <a:gd name="T39" fmla="*/ 2 h 298"/>
                    <a:gd name="T40" fmla="*/ 90 w 142"/>
                    <a:gd name="T41" fmla="*/ 0 h 298"/>
                    <a:gd name="T42" fmla="*/ 75 w 142"/>
                    <a:gd name="T43" fmla="*/ 4 h 298"/>
                    <a:gd name="T44" fmla="*/ 60 w 142"/>
                    <a:gd name="T45" fmla="*/ 44 h 298"/>
                    <a:gd name="T46" fmla="*/ 62 w 142"/>
                    <a:gd name="T47" fmla="*/ 104 h 298"/>
                    <a:gd name="T48" fmla="*/ 71 w 142"/>
                    <a:gd name="T49" fmla="*/ 158 h 298"/>
                    <a:gd name="T50" fmla="*/ 67 w 142"/>
                    <a:gd name="T51" fmla="*/ 210 h 298"/>
                    <a:gd name="T52" fmla="*/ 50 w 142"/>
                    <a:gd name="T53" fmla="*/ 239 h 298"/>
                    <a:gd name="T54" fmla="*/ 37 w 142"/>
                    <a:gd name="T55" fmla="*/ 254 h 298"/>
                    <a:gd name="T56" fmla="*/ 21 w 142"/>
                    <a:gd name="T57" fmla="*/ 275 h 298"/>
                    <a:gd name="T58" fmla="*/ 5 w 142"/>
                    <a:gd name="T59" fmla="*/ 292 h 298"/>
                    <a:gd name="T60" fmla="*/ 2 w 142"/>
                    <a:gd name="T61" fmla="*/ 298 h 298"/>
                    <a:gd name="T62" fmla="*/ 21 w 142"/>
                    <a:gd name="T63" fmla="*/ 294 h 29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2"/>
                    <a:gd name="T97" fmla="*/ 0 h 298"/>
                    <a:gd name="T98" fmla="*/ 142 w 142"/>
                    <a:gd name="T99" fmla="*/ 298 h 29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2" h="298">
                      <a:moveTo>
                        <a:pt x="31" y="293"/>
                      </a:moveTo>
                      <a:lnTo>
                        <a:pt x="35" y="293"/>
                      </a:lnTo>
                      <a:lnTo>
                        <a:pt x="40" y="292"/>
                      </a:lnTo>
                      <a:lnTo>
                        <a:pt x="46" y="288"/>
                      </a:lnTo>
                      <a:lnTo>
                        <a:pt x="52" y="283"/>
                      </a:lnTo>
                      <a:lnTo>
                        <a:pt x="59" y="277"/>
                      </a:lnTo>
                      <a:lnTo>
                        <a:pt x="66" y="267"/>
                      </a:lnTo>
                      <a:lnTo>
                        <a:pt x="74" y="256"/>
                      </a:lnTo>
                      <a:lnTo>
                        <a:pt x="83" y="243"/>
                      </a:lnTo>
                      <a:lnTo>
                        <a:pt x="93" y="233"/>
                      </a:lnTo>
                      <a:lnTo>
                        <a:pt x="101" y="224"/>
                      </a:lnTo>
                      <a:lnTo>
                        <a:pt x="109" y="216"/>
                      </a:lnTo>
                      <a:lnTo>
                        <a:pt x="117" y="209"/>
                      </a:lnTo>
                      <a:lnTo>
                        <a:pt x="121" y="200"/>
                      </a:lnTo>
                      <a:lnTo>
                        <a:pt x="124" y="190"/>
                      </a:lnTo>
                      <a:lnTo>
                        <a:pt x="124" y="179"/>
                      </a:lnTo>
                      <a:lnTo>
                        <a:pt x="121" y="166"/>
                      </a:lnTo>
                      <a:lnTo>
                        <a:pt x="118" y="158"/>
                      </a:lnTo>
                      <a:lnTo>
                        <a:pt x="114" y="146"/>
                      </a:lnTo>
                      <a:lnTo>
                        <a:pt x="109" y="134"/>
                      </a:lnTo>
                      <a:lnTo>
                        <a:pt x="103" y="126"/>
                      </a:lnTo>
                      <a:lnTo>
                        <a:pt x="101" y="114"/>
                      </a:lnTo>
                      <a:lnTo>
                        <a:pt x="94" y="101"/>
                      </a:lnTo>
                      <a:lnTo>
                        <a:pt x="86" y="88"/>
                      </a:lnTo>
                      <a:lnTo>
                        <a:pt x="82" y="78"/>
                      </a:lnTo>
                      <a:lnTo>
                        <a:pt x="78" y="61"/>
                      </a:lnTo>
                      <a:lnTo>
                        <a:pt x="78" y="50"/>
                      </a:lnTo>
                      <a:lnTo>
                        <a:pt x="82" y="42"/>
                      </a:lnTo>
                      <a:lnTo>
                        <a:pt x="89" y="37"/>
                      </a:lnTo>
                      <a:lnTo>
                        <a:pt x="97" y="34"/>
                      </a:lnTo>
                      <a:lnTo>
                        <a:pt x="109" y="32"/>
                      </a:lnTo>
                      <a:lnTo>
                        <a:pt x="121" y="31"/>
                      </a:lnTo>
                      <a:lnTo>
                        <a:pt x="136" y="28"/>
                      </a:lnTo>
                      <a:lnTo>
                        <a:pt x="138" y="23"/>
                      </a:lnTo>
                      <a:lnTo>
                        <a:pt x="141" y="17"/>
                      </a:lnTo>
                      <a:lnTo>
                        <a:pt x="142" y="11"/>
                      </a:lnTo>
                      <a:lnTo>
                        <a:pt x="142" y="4"/>
                      </a:lnTo>
                      <a:lnTo>
                        <a:pt x="132" y="4"/>
                      </a:lnTo>
                      <a:lnTo>
                        <a:pt x="121" y="4"/>
                      </a:lnTo>
                      <a:lnTo>
                        <a:pt x="110" y="2"/>
                      </a:lnTo>
                      <a:lnTo>
                        <a:pt x="99" y="0"/>
                      </a:lnTo>
                      <a:lnTo>
                        <a:pt x="90" y="0"/>
                      </a:lnTo>
                      <a:lnTo>
                        <a:pt x="82" y="0"/>
                      </a:lnTo>
                      <a:lnTo>
                        <a:pt x="75" y="4"/>
                      </a:lnTo>
                      <a:lnTo>
                        <a:pt x="71" y="8"/>
                      </a:lnTo>
                      <a:lnTo>
                        <a:pt x="60" y="44"/>
                      </a:lnTo>
                      <a:lnTo>
                        <a:pt x="59" y="75"/>
                      </a:lnTo>
                      <a:lnTo>
                        <a:pt x="62" y="104"/>
                      </a:lnTo>
                      <a:lnTo>
                        <a:pt x="67" y="132"/>
                      </a:lnTo>
                      <a:lnTo>
                        <a:pt x="71" y="158"/>
                      </a:lnTo>
                      <a:lnTo>
                        <a:pt x="72" y="184"/>
                      </a:lnTo>
                      <a:lnTo>
                        <a:pt x="67" y="210"/>
                      </a:lnTo>
                      <a:lnTo>
                        <a:pt x="52" y="236"/>
                      </a:lnTo>
                      <a:lnTo>
                        <a:pt x="50" y="239"/>
                      </a:lnTo>
                      <a:lnTo>
                        <a:pt x="44" y="245"/>
                      </a:lnTo>
                      <a:lnTo>
                        <a:pt x="37" y="254"/>
                      </a:lnTo>
                      <a:lnTo>
                        <a:pt x="29" y="264"/>
                      </a:lnTo>
                      <a:lnTo>
                        <a:pt x="21" y="275"/>
                      </a:lnTo>
                      <a:lnTo>
                        <a:pt x="12" y="283"/>
                      </a:lnTo>
                      <a:lnTo>
                        <a:pt x="5" y="292"/>
                      </a:lnTo>
                      <a:lnTo>
                        <a:pt x="0" y="297"/>
                      </a:lnTo>
                      <a:lnTo>
                        <a:pt x="2" y="298"/>
                      </a:lnTo>
                      <a:lnTo>
                        <a:pt x="12" y="297"/>
                      </a:lnTo>
                      <a:lnTo>
                        <a:pt x="21" y="294"/>
                      </a:lnTo>
                      <a:lnTo>
                        <a:pt x="31" y="293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01" name="Freeform 123"/>
                <p:cNvSpPr>
                  <a:spLocks/>
                </p:cNvSpPr>
                <p:nvPr/>
              </p:nvSpPr>
              <p:spPr bwMode="auto">
                <a:xfrm>
                  <a:off x="2742" y="520"/>
                  <a:ext cx="162" cy="292"/>
                </a:xfrm>
                <a:custGeom>
                  <a:avLst/>
                  <a:gdLst>
                    <a:gd name="T0" fmla="*/ 127 w 162"/>
                    <a:gd name="T1" fmla="*/ 290 h 292"/>
                    <a:gd name="T2" fmla="*/ 117 w 162"/>
                    <a:gd name="T3" fmla="*/ 286 h 292"/>
                    <a:gd name="T4" fmla="*/ 103 w 162"/>
                    <a:gd name="T5" fmla="*/ 275 h 292"/>
                    <a:gd name="T6" fmla="*/ 86 w 162"/>
                    <a:gd name="T7" fmla="*/ 255 h 292"/>
                    <a:gd name="T8" fmla="*/ 65 w 162"/>
                    <a:gd name="T9" fmla="*/ 233 h 292"/>
                    <a:gd name="T10" fmla="*/ 47 w 162"/>
                    <a:gd name="T11" fmla="*/ 217 h 292"/>
                    <a:gd name="T12" fmla="*/ 33 w 162"/>
                    <a:gd name="T13" fmla="*/ 201 h 292"/>
                    <a:gd name="T14" fmla="*/ 29 w 162"/>
                    <a:gd name="T15" fmla="*/ 181 h 292"/>
                    <a:gd name="T16" fmla="*/ 35 w 162"/>
                    <a:gd name="T17" fmla="*/ 160 h 292"/>
                    <a:gd name="T18" fmla="*/ 43 w 162"/>
                    <a:gd name="T19" fmla="*/ 135 h 292"/>
                    <a:gd name="T20" fmla="*/ 48 w 162"/>
                    <a:gd name="T21" fmla="*/ 116 h 292"/>
                    <a:gd name="T22" fmla="*/ 61 w 162"/>
                    <a:gd name="T23" fmla="*/ 89 h 292"/>
                    <a:gd name="T24" fmla="*/ 68 w 162"/>
                    <a:gd name="T25" fmla="*/ 62 h 292"/>
                    <a:gd name="T26" fmla="*/ 64 w 162"/>
                    <a:gd name="T27" fmla="*/ 42 h 292"/>
                    <a:gd name="T28" fmla="*/ 48 w 162"/>
                    <a:gd name="T29" fmla="*/ 35 h 292"/>
                    <a:gd name="T30" fmla="*/ 24 w 162"/>
                    <a:gd name="T31" fmla="*/ 32 h 292"/>
                    <a:gd name="T32" fmla="*/ 5 w 162"/>
                    <a:gd name="T33" fmla="*/ 27 h 292"/>
                    <a:gd name="T34" fmla="*/ 1 w 162"/>
                    <a:gd name="T35" fmla="*/ 15 h 292"/>
                    <a:gd name="T36" fmla="*/ 10 w 162"/>
                    <a:gd name="T37" fmla="*/ 8 h 292"/>
                    <a:gd name="T38" fmla="*/ 32 w 162"/>
                    <a:gd name="T39" fmla="*/ 3 h 292"/>
                    <a:gd name="T40" fmla="*/ 52 w 162"/>
                    <a:gd name="T41" fmla="*/ 0 h 292"/>
                    <a:gd name="T42" fmla="*/ 67 w 162"/>
                    <a:gd name="T43" fmla="*/ 3 h 292"/>
                    <a:gd name="T44" fmla="*/ 84 w 162"/>
                    <a:gd name="T45" fmla="*/ 42 h 292"/>
                    <a:gd name="T46" fmla="*/ 88 w 162"/>
                    <a:gd name="T47" fmla="*/ 103 h 292"/>
                    <a:gd name="T48" fmla="*/ 83 w 162"/>
                    <a:gd name="T49" fmla="*/ 157 h 292"/>
                    <a:gd name="T50" fmla="*/ 90 w 162"/>
                    <a:gd name="T51" fmla="*/ 209 h 292"/>
                    <a:gd name="T52" fmla="*/ 110 w 162"/>
                    <a:gd name="T53" fmla="*/ 237 h 292"/>
                    <a:gd name="T54" fmla="*/ 123 w 162"/>
                    <a:gd name="T55" fmla="*/ 252 h 292"/>
                    <a:gd name="T56" fmla="*/ 141 w 162"/>
                    <a:gd name="T57" fmla="*/ 270 h 292"/>
                    <a:gd name="T58" fmla="*/ 157 w 162"/>
                    <a:gd name="T59" fmla="*/ 286 h 292"/>
                    <a:gd name="T60" fmla="*/ 160 w 162"/>
                    <a:gd name="T61" fmla="*/ 292 h 292"/>
                    <a:gd name="T62" fmla="*/ 141 w 162"/>
                    <a:gd name="T63" fmla="*/ 290 h 29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2"/>
                    <a:gd name="T97" fmla="*/ 0 h 292"/>
                    <a:gd name="T98" fmla="*/ 162 w 162"/>
                    <a:gd name="T99" fmla="*/ 292 h 29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2" h="292">
                      <a:moveTo>
                        <a:pt x="131" y="290"/>
                      </a:moveTo>
                      <a:lnTo>
                        <a:pt x="127" y="290"/>
                      </a:lnTo>
                      <a:lnTo>
                        <a:pt x="122" y="289"/>
                      </a:lnTo>
                      <a:lnTo>
                        <a:pt x="117" y="286"/>
                      </a:lnTo>
                      <a:lnTo>
                        <a:pt x="110" y="281"/>
                      </a:lnTo>
                      <a:lnTo>
                        <a:pt x="103" y="275"/>
                      </a:lnTo>
                      <a:lnTo>
                        <a:pt x="95" y="267"/>
                      </a:lnTo>
                      <a:lnTo>
                        <a:pt x="86" y="255"/>
                      </a:lnTo>
                      <a:lnTo>
                        <a:pt x="75" y="242"/>
                      </a:lnTo>
                      <a:lnTo>
                        <a:pt x="65" y="233"/>
                      </a:lnTo>
                      <a:lnTo>
                        <a:pt x="55" y="225"/>
                      </a:lnTo>
                      <a:lnTo>
                        <a:pt x="47" y="217"/>
                      </a:lnTo>
                      <a:lnTo>
                        <a:pt x="40" y="210"/>
                      </a:lnTo>
                      <a:lnTo>
                        <a:pt x="33" y="201"/>
                      </a:lnTo>
                      <a:lnTo>
                        <a:pt x="30" y="192"/>
                      </a:lnTo>
                      <a:lnTo>
                        <a:pt x="29" y="181"/>
                      </a:lnTo>
                      <a:lnTo>
                        <a:pt x="32" y="167"/>
                      </a:lnTo>
                      <a:lnTo>
                        <a:pt x="35" y="160"/>
                      </a:lnTo>
                      <a:lnTo>
                        <a:pt x="39" y="147"/>
                      </a:lnTo>
                      <a:lnTo>
                        <a:pt x="43" y="135"/>
                      </a:lnTo>
                      <a:lnTo>
                        <a:pt x="47" y="128"/>
                      </a:lnTo>
                      <a:lnTo>
                        <a:pt x="48" y="116"/>
                      </a:lnTo>
                      <a:lnTo>
                        <a:pt x="55" y="102"/>
                      </a:lnTo>
                      <a:lnTo>
                        <a:pt x="61" y="89"/>
                      </a:lnTo>
                      <a:lnTo>
                        <a:pt x="65" y="79"/>
                      </a:lnTo>
                      <a:lnTo>
                        <a:pt x="68" y="62"/>
                      </a:lnTo>
                      <a:lnTo>
                        <a:pt x="68" y="49"/>
                      </a:lnTo>
                      <a:lnTo>
                        <a:pt x="64" y="42"/>
                      </a:lnTo>
                      <a:lnTo>
                        <a:pt x="57" y="37"/>
                      </a:lnTo>
                      <a:lnTo>
                        <a:pt x="48" y="35"/>
                      </a:lnTo>
                      <a:lnTo>
                        <a:pt x="36" y="33"/>
                      </a:lnTo>
                      <a:lnTo>
                        <a:pt x="24" y="32"/>
                      </a:lnTo>
                      <a:lnTo>
                        <a:pt x="9" y="31"/>
                      </a:lnTo>
                      <a:lnTo>
                        <a:pt x="5" y="27"/>
                      </a:lnTo>
                      <a:lnTo>
                        <a:pt x="2" y="21"/>
                      </a:lnTo>
                      <a:lnTo>
                        <a:pt x="1" y="15"/>
                      </a:lnTo>
                      <a:lnTo>
                        <a:pt x="0" y="8"/>
                      </a:lnTo>
                      <a:lnTo>
                        <a:pt x="10" y="8"/>
                      </a:lnTo>
                      <a:lnTo>
                        <a:pt x="21" y="5"/>
                      </a:lnTo>
                      <a:lnTo>
                        <a:pt x="32" y="3"/>
                      </a:lnTo>
                      <a:lnTo>
                        <a:pt x="43" y="1"/>
                      </a:lnTo>
                      <a:lnTo>
                        <a:pt x="52" y="0"/>
                      </a:lnTo>
                      <a:lnTo>
                        <a:pt x="60" y="0"/>
                      </a:lnTo>
                      <a:lnTo>
                        <a:pt x="67" y="3"/>
                      </a:lnTo>
                      <a:lnTo>
                        <a:pt x="71" y="8"/>
                      </a:lnTo>
                      <a:lnTo>
                        <a:pt x="84" y="42"/>
                      </a:lnTo>
                      <a:lnTo>
                        <a:pt x="90" y="74"/>
                      </a:lnTo>
                      <a:lnTo>
                        <a:pt x="88" y="103"/>
                      </a:lnTo>
                      <a:lnTo>
                        <a:pt x="86" y="131"/>
                      </a:lnTo>
                      <a:lnTo>
                        <a:pt x="83" y="157"/>
                      </a:lnTo>
                      <a:lnTo>
                        <a:pt x="83" y="183"/>
                      </a:lnTo>
                      <a:lnTo>
                        <a:pt x="90" y="209"/>
                      </a:lnTo>
                      <a:lnTo>
                        <a:pt x="106" y="233"/>
                      </a:lnTo>
                      <a:lnTo>
                        <a:pt x="110" y="237"/>
                      </a:lnTo>
                      <a:lnTo>
                        <a:pt x="115" y="243"/>
                      </a:lnTo>
                      <a:lnTo>
                        <a:pt x="123" y="252"/>
                      </a:lnTo>
                      <a:lnTo>
                        <a:pt x="131" y="260"/>
                      </a:lnTo>
                      <a:lnTo>
                        <a:pt x="141" y="270"/>
                      </a:lnTo>
                      <a:lnTo>
                        <a:pt x="149" y="279"/>
                      </a:lnTo>
                      <a:lnTo>
                        <a:pt x="157" y="286"/>
                      </a:lnTo>
                      <a:lnTo>
                        <a:pt x="162" y="291"/>
                      </a:lnTo>
                      <a:lnTo>
                        <a:pt x="160" y="292"/>
                      </a:lnTo>
                      <a:lnTo>
                        <a:pt x="152" y="292"/>
                      </a:lnTo>
                      <a:lnTo>
                        <a:pt x="141" y="290"/>
                      </a:lnTo>
                      <a:lnTo>
                        <a:pt x="131" y="290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02" name="Freeform 124"/>
                <p:cNvSpPr>
                  <a:spLocks/>
                </p:cNvSpPr>
                <p:nvPr/>
              </p:nvSpPr>
              <p:spPr bwMode="auto">
                <a:xfrm>
                  <a:off x="2946" y="985"/>
                  <a:ext cx="105" cy="210"/>
                </a:xfrm>
                <a:custGeom>
                  <a:avLst/>
                  <a:gdLst>
                    <a:gd name="T0" fmla="*/ 0 w 105"/>
                    <a:gd name="T1" fmla="*/ 15 h 210"/>
                    <a:gd name="T2" fmla="*/ 8 w 105"/>
                    <a:gd name="T3" fmla="*/ 27 h 210"/>
                    <a:gd name="T4" fmla="*/ 14 w 105"/>
                    <a:gd name="T5" fmla="*/ 42 h 210"/>
                    <a:gd name="T6" fmla="*/ 16 w 105"/>
                    <a:gd name="T7" fmla="*/ 57 h 210"/>
                    <a:gd name="T8" fmla="*/ 19 w 105"/>
                    <a:gd name="T9" fmla="*/ 69 h 210"/>
                    <a:gd name="T10" fmla="*/ 24 w 105"/>
                    <a:gd name="T11" fmla="*/ 92 h 210"/>
                    <a:gd name="T12" fmla="*/ 30 w 105"/>
                    <a:gd name="T13" fmla="*/ 115 h 210"/>
                    <a:gd name="T14" fmla="*/ 35 w 105"/>
                    <a:gd name="T15" fmla="*/ 135 h 210"/>
                    <a:gd name="T16" fmla="*/ 41 w 105"/>
                    <a:gd name="T17" fmla="*/ 159 h 210"/>
                    <a:gd name="T18" fmla="*/ 43 w 105"/>
                    <a:gd name="T19" fmla="*/ 169 h 210"/>
                    <a:gd name="T20" fmla="*/ 46 w 105"/>
                    <a:gd name="T21" fmla="*/ 180 h 210"/>
                    <a:gd name="T22" fmla="*/ 50 w 105"/>
                    <a:gd name="T23" fmla="*/ 191 h 210"/>
                    <a:gd name="T24" fmla="*/ 55 w 105"/>
                    <a:gd name="T25" fmla="*/ 200 h 210"/>
                    <a:gd name="T26" fmla="*/ 63 w 105"/>
                    <a:gd name="T27" fmla="*/ 208 h 210"/>
                    <a:gd name="T28" fmla="*/ 73 w 105"/>
                    <a:gd name="T29" fmla="*/ 210 h 210"/>
                    <a:gd name="T30" fmla="*/ 85 w 105"/>
                    <a:gd name="T31" fmla="*/ 208 h 210"/>
                    <a:gd name="T32" fmla="*/ 101 w 105"/>
                    <a:gd name="T33" fmla="*/ 199 h 210"/>
                    <a:gd name="T34" fmla="*/ 105 w 105"/>
                    <a:gd name="T35" fmla="*/ 194 h 210"/>
                    <a:gd name="T36" fmla="*/ 105 w 105"/>
                    <a:gd name="T37" fmla="*/ 189 h 210"/>
                    <a:gd name="T38" fmla="*/ 104 w 105"/>
                    <a:gd name="T39" fmla="*/ 183 h 210"/>
                    <a:gd name="T40" fmla="*/ 105 w 105"/>
                    <a:gd name="T41" fmla="*/ 177 h 210"/>
                    <a:gd name="T42" fmla="*/ 97 w 105"/>
                    <a:gd name="T43" fmla="*/ 178 h 210"/>
                    <a:gd name="T44" fmla="*/ 89 w 105"/>
                    <a:gd name="T45" fmla="*/ 177 h 210"/>
                    <a:gd name="T46" fmla="*/ 82 w 105"/>
                    <a:gd name="T47" fmla="*/ 175 h 210"/>
                    <a:gd name="T48" fmla="*/ 77 w 105"/>
                    <a:gd name="T49" fmla="*/ 171 h 210"/>
                    <a:gd name="T50" fmla="*/ 71 w 105"/>
                    <a:gd name="T51" fmla="*/ 167 h 210"/>
                    <a:gd name="T52" fmla="*/ 67 w 105"/>
                    <a:gd name="T53" fmla="*/ 161 h 210"/>
                    <a:gd name="T54" fmla="*/ 63 w 105"/>
                    <a:gd name="T55" fmla="*/ 156 h 210"/>
                    <a:gd name="T56" fmla="*/ 61 w 105"/>
                    <a:gd name="T57" fmla="*/ 150 h 210"/>
                    <a:gd name="T58" fmla="*/ 54 w 105"/>
                    <a:gd name="T59" fmla="*/ 122 h 210"/>
                    <a:gd name="T60" fmla="*/ 50 w 105"/>
                    <a:gd name="T61" fmla="*/ 94 h 210"/>
                    <a:gd name="T62" fmla="*/ 46 w 105"/>
                    <a:gd name="T63" fmla="*/ 65 h 210"/>
                    <a:gd name="T64" fmla="*/ 38 w 105"/>
                    <a:gd name="T65" fmla="*/ 38 h 210"/>
                    <a:gd name="T66" fmla="*/ 31 w 105"/>
                    <a:gd name="T67" fmla="*/ 24 h 210"/>
                    <a:gd name="T68" fmla="*/ 22 w 105"/>
                    <a:gd name="T69" fmla="*/ 7 h 210"/>
                    <a:gd name="T70" fmla="*/ 11 w 105"/>
                    <a:gd name="T71" fmla="*/ 0 h 210"/>
                    <a:gd name="T72" fmla="*/ 0 w 105"/>
                    <a:gd name="T73" fmla="*/ 15 h 21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5"/>
                    <a:gd name="T112" fmla="*/ 0 h 210"/>
                    <a:gd name="T113" fmla="*/ 105 w 105"/>
                    <a:gd name="T114" fmla="*/ 210 h 21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5" h="210">
                      <a:moveTo>
                        <a:pt x="0" y="15"/>
                      </a:moveTo>
                      <a:lnTo>
                        <a:pt x="8" y="27"/>
                      </a:lnTo>
                      <a:lnTo>
                        <a:pt x="14" y="42"/>
                      </a:lnTo>
                      <a:lnTo>
                        <a:pt x="16" y="57"/>
                      </a:lnTo>
                      <a:lnTo>
                        <a:pt x="19" y="69"/>
                      </a:lnTo>
                      <a:lnTo>
                        <a:pt x="24" y="92"/>
                      </a:lnTo>
                      <a:lnTo>
                        <a:pt x="30" y="115"/>
                      </a:lnTo>
                      <a:lnTo>
                        <a:pt x="35" y="135"/>
                      </a:lnTo>
                      <a:lnTo>
                        <a:pt x="41" y="159"/>
                      </a:lnTo>
                      <a:lnTo>
                        <a:pt x="43" y="169"/>
                      </a:lnTo>
                      <a:lnTo>
                        <a:pt x="46" y="180"/>
                      </a:lnTo>
                      <a:lnTo>
                        <a:pt x="50" y="191"/>
                      </a:lnTo>
                      <a:lnTo>
                        <a:pt x="55" y="200"/>
                      </a:lnTo>
                      <a:lnTo>
                        <a:pt x="63" y="208"/>
                      </a:lnTo>
                      <a:lnTo>
                        <a:pt x="73" y="210"/>
                      </a:lnTo>
                      <a:lnTo>
                        <a:pt x="85" y="208"/>
                      </a:lnTo>
                      <a:lnTo>
                        <a:pt x="101" y="199"/>
                      </a:lnTo>
                      <a:lnTo>
                        <a:pt x="105" y="194"/>
                      </a:lnTo>
                      <a:lnTo>
                        <a:pt x="105" y="189"/>
                      </a:lnTo>
                      <a:lnTo>
                        <a:pt x="104" y="183"/>
                      </a:lnTo>
                      <a:lnTo>
                        <a:pt x="105" y="177"/>
                      </a:lnTo>
                      <a:lnTo>
                        <a:pt x="97" y="178"/>
                      </a:lnTo>
                      <a:lnTo>
                        <a:pt x="89" y="177"/>
                      </a:lnTo>
                      <a:lnTo>
                        <a:pt x="82" y="175"/>
                      </a:lnTo>
                      <a:lnTo>
                        <a:pt x="77" y="171"/>
                      </a:lnTo>
                      <a:lnTo>
                        <a:pt x="71" y="167"/>
                      </a:lnTo>
                      <a:lnTo>
                        <a:pt x="67" y="161"/>
                      </a:lnTo>
                      <a:lnTo>
                        <a:pt x="63" y="156"/>
                      </a:lnTo>
                      <a:lnTo>
                        <a:pt x="61" y="150"/>
                      </a:lnTo>
                      <a:lnTo>
                        <a:pt x="54" y="122"/>
                      </a:lnTo>
                      <a:lnTo>
                        <a:pt x="50" y="94"/>
                      </a:lnTo>
                      <a:lnTo>
                        <a:pt x="46" y="65"/>
                      </a:lnTo>
                      <a:lnTo>
                        <a:pt x="38" y="38"/>
                      </a:lnTo>
                      <a:lnTo>
                        <a:pt x="31" y="24"/>
                      </a:lnTo>
                      <a:lnTo>
                        <a:pt x="22" y="7"/>
                      </a:lnTo>
                      <a:lnTo>
                        <a:pt x="11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03" name="Freeform 125"/>
                <p:cNvSpPr>
                  <a:spLocks/>
                </p:cNvSpPr>
                <p:nvPr/>
              </p:nvSpPr>
              <p:spPr bwMode="auto">
                <a:xfrm>
                  <a:off x="2638" y="968"/>
                  <a:ext cx="155" cy="198"/>
                </a:xfrm>
                <a:custGeom>
                  <a:avLst/>
                  <a:gdLst>
                    <a:gd name="T0" fmla="*/ 155 w 155"/>
                    <a:gd name="T1" fmla="*/ 15 h 198"/>
                    <a:gd name="T2" fmla="*/ 144 w 155"/>
                    <a:gd name="T3" fmla="*/ 27 h 198"/>
                    <a:gd name="T4" fmla="*/ 136 w 155"/>
                    <a:gd name="T5" fmla="*/ 43 h 198"/>
                    <a:gd name="T6" fmla="*/ 129 w 155"/>
                    <a:gd name="T7" fmla="*/ 62 h 198"/>
                    <a:gd name="T8" fmla="*/ 124 w 155"/>
                    <a:gd name="T9" fmla="*/ 75 h 198"/>
                    <a:gd name="T10" fmla="*/ 117 w 155"/>
                    <a:gd name="T11" fmla="*/ 86 h 198"/>
                    <a:gd name="T12" fmla="*/ 110 w 155"/>
                    <a:gd name="T13" fmla="*/ 96 h 198"/>
                    <a:gd name="T14" fmla="*/ 105 w 155"/>
                    <a:gd name="T15" fmla="*/ 105 h 198"/>
                    <a:gd name="T16" fmla="*/ 99 w 155"/>
                    <a:gd name="T17" fmla="*/ 114 h 198"/>
                    <a:gd name="T18" fmla="*/ 93 w 155"/>
                    <a:gd name="T19" fmla="*/ 124 h 198"/>
                    <a:gd name="T20" fmla="*/ 87 w 155"/>
                    <a:gd name="T21" fmla="*/ 133 h 198"/>
                    <a:gd name="T22" fmla="*/ 81 w 155"/>
                    <a:gd name="T23" fmla="*/ 143 h 198"/>
                    <a:gd name="T24" fmla="*/ 74 w 155"/>
                    <a:gd name="T25" fmla="*/ 154 h 198"/>
                    <a:gd name="T26" fmla="*/ 68 w 155"/>
                    <a:gd name="T27" fmla="*/ 163 h 198"/>
                    <a:gd name="T28" fmla="*/ 62 w 155"/>
                    <a:gd name="T29" fmla="*/ 173 h 198"/>
                    <a:gd name="T30" fmla="*/ 54 w 155"/>
                    <a:gd name="T31" fmla="*/ 183 h 198"/>
                    <a:gd name="T32" fmla="*/ 46 w 155"/>
                    <a:gd name="T33" fmla="*/ 192 h 198"/>
                    <a:gd name="T34" fmla="*/ 36 w 155"/>
                    <a:gd name="T35" fmla="*/ 197 h 198"/>
                    <a:gd name="T36" fmla="*/ 25 w 155"/>
                    <a:gd name="T37" fmla="*/ 198 h 198"/>
                    <a:gd name="T38" fmla="*/ 13 w 155"/>
                    <a:gd name="T39" fmla="*/ 192 h 198"/>
                    <a:gd name="T40" fmla="*/ 1 w 155"/>
                    <a:gd name="T41" fmla="*/ 179 h 198"/>
                    <a:gd name="T42" fmla="*/ 0 w 155"/>
                    <a:gd name="T43" fmla="*/ 173 h 198"/>
                    <a:gd name="T44" fmla="*/ 3 w 155"/>
                    <a:gd name="T45" fmla="*/ 168 h 198"/>
                    <a:gd name="T46" fmla="*/ 5 w 155"/>
                    <a:gd name="T47" fmla="*/ 162 h 198"/>
                    <a:gd name="T48" fmla="*/ 7 w 155"/>
                    <a:gd name="T49" fmla="*/ 155 h 198"/>
                    <a:gd name="T50" fmla="*/ 15 w 155"/>
                    <a:gd name="T51" fmla="*/ 159 h 198"/>
                    <a:gd name="T52" fmla="*/ 23 w 155"/>
                    <a:gd name="T53" fmla="*/ 160 h 198"/>
                    <a:gd name="T54" fmla="*/ 29 w 155"/>
                    <a:gd name="T55" fmla="*/ 159 h 198"/>
                    <a:gd name="T56" fmla="*/ 36 w 155"/>
                    <a:gd name="T57" fmla="*/ 156 h 198"/>
                    <a:gd name="T58" fmla="*/ 43 w 155"/>
                    <a:gd name="T59" fmla="*/ 154 h 198"/>
                    <a:gd name="T60" fmla="*/ 48 w 155"/>
                    <a:gd name="T61" fmla="*/ 149 h 198"/>
                    <a:gd name="T62" fmla="*/ 54 w 155"/>
                    <a:gd name="T63" fmla="*/ 145 h 198"/>
                    <a:gd name="T64" fmla="*/ 58 w 155"/>
                    <a:gd name="T65" fmla="*/ 140 h 198"/>
                    <a:gd name="T66" fmla="*/ 66 w 155"/>
                    <a:gd name="T67" fmla="*/ 128 h 198"/>
                    <a:gd name="T68" fmla="*/ 74 w 155"/>
                    <a:gd name="T69" fmla="*/ 114 h 198"/>
                    <a:gd name="T70" fmla="*/ 79 w 155"/>
                    <a:gd name="T71" fmla="*/ 102 h 198"/>
                    <a:gd name="T72" fmla="*/ 86 w 155"/>
                    <a:gd name="T73" fmla="*/ 89 h 198"/>
                    <a:gd name="T74" fmla="*/ 91 w 155"/>
                    <a:gd name="T75" fmla="*/ 75 h 198"/>
                    <a:gd name="T76" fmla="*/ 98 w 155"/>
                    <a:gd name="T77" fmla="*/ 63 h 198"/>
                    <a:gd name="T78" fmla="*/ 106 w 155"/>
                    <a:gd name="T79" fmla="*/ 51 h 198"/>
                    <a:gd name="T80" fmla="*/ 116 w 155"/>
                    <a:gd name="T81" fmla="*/ 39 h 198"/>
                    <a:gd name="T82" fmla="*/ 126 w 155"/>
                    <a:gd name="T83" fmla="*/ 26 h 198"/>
                    <a:gd name="T84" fmla="*/ 140 w 155"/>
                    <a:gd name="T85" fmla="*/ 8 h 198"/>
                    <a:gd name="T86" fmla="*/ 151 w 155"/>
                    <a:gd name="T87" fmla="*/ 0 h 198"/>
                    <a:gd name="T88" fmla="*/ 155 w 155"/>
                    <a:gd name="T89" fmla="*/ 15 h 19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55"/>
                    <a:gd name="T136" fmla="*/ 0 h 198"/>
                    <a:gd name="T137" fmla="*/ 155 w 155"/>
                    <a:gd name="T138" fmla="*/ 198 h 19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55" h="198">
                      <a:moveTo>
                        <a:pt x="155" y="15"/>
                      </a:moveTo>
                      <a:lnTo>
                        <a:pt x="144" y="27"/>
                      </a:lnTo>
                      <a:lnTo>
                        <a:pt x="136" y="43"/>
                      </a:lnTo>
                      <a:lnTo>
                        <a:pt x="129" y="62"/>
                      </a:lnTo>
                      <a:lnTo>
                        <a:pt x="124" y="75"/>
                      </a:lnTo>
                      <a:lnTo>
                        <a:pt x="117" y="86"/>
                      </a:lnTo>
                      <a:lnTo>
                        <a:pt x="110" y="96"/>
                      </a:lnTo>
                      <a:lnTo>
                        <a:pt x="105" y="105"/>
                      </a:lnTo>
                      <a:lnTo>
                        <a:pt x="99" y="114"/>
                      </a:lnTo>
                      <a:lnTo>
                        <a:pt x="93" y="124"/>
                      </a:lnTo>
                      <a:lnTo>
                        <a:pt x="87" y="133"/>
                      </a:lnTo>
                      <a:lnTo>
                        <a:pt x="81" y="143"/>
                      </a:lnTo>
                      <a:lnTo>
                        <a:pt x="74" y="154"/>
                      </a:lnTo>
                      <a:lnTo>
                        <a:pt x="68" y="163"/>
                      </a:lnTo>
                      <a:lnTo>
                        <a:pt x="62" y="173"/>
                      </a:lnTo>
                      <a:lnTo>
                        <a:pt x="54" y="183"/>
                      </a:lnTo>
                      <a:lnTo>
                        <a:pt x="46" y="192"/>
                      </a:lnTo>
                      <a:lnTo>
                        <a:pt x="36" y="197"/>
                      </a:lnTo>
                      <a:lnTo>
                        <a:pt x="25" y="198"/>
                      </a:lnTo>
                      <a:lnTo>
                        <a:pt x="13" y="192"/>
                      </a:lnTo>
                      <a:lnTo>
                        <a:pt x="1" y="179"/>
                      </a:lnTo>
                      <a:lnTo>
                        <a:pt x="0" y="173"/>
                      </a:lnTo>
                      <a:lnTo>
                        <a:pt x="3" y="168"/>
                      </a:lnTo>
                      <a:lnTo>
                        <a:pt x="5" y="162"/>
                      </a:lnTo>
                      <a:lnTo>
                        <a:pt x="7" y="155"/>
                      </a:lnTo>
                      <a:lnTo>
                        <a:pt x="15" y="159"/>
                      </a:lnTo>
                      <a:lnTo>
                        <a:pt x="23" y="160"/>
                      </a:lnTo>
                      <a:lnTo>
                        <a:pt x="29" y="159"/>
                      </a:lnTo>
                      <a:lnTo>
                        <a:pt x="36" y="156"/>
                      </a:lnTo>
                      <a:lnTo>
                        <a:pt x="43" y="154"/>
                      </a:lnTo>
                      <a:lnTo>
                        <a:pt x="48" y="149"/>
                      </a:lnTo>
                      <a:lnTo>
                        <a:pt x="54" y="145"/>
                      </a:lnTo>
                      <a:lnTo>
                        <a:pt x="58" y="140"/>
                      </a:lnTo>
                      <a:lnTo>
                        <a:pt x="66" y="128"/>
                      </a:lnTo>
                      <a:lnTo>
                        <a:pt x="74" y="114"/>
                      </a:lnTo>
                      <a:lnTo>
                        <a:pt x="79" y="102"/>
                      </a:lnTo>
                      <a:lnTo>
                        <a:pt x="86" y="89"/>
                      </a:lnTo>
                      <a:lnTo>
                        <a:pt x="91" y="75"/>
                      </a:lnTo>
                      <a:lnTo>
                        <a:pt x="98" y="63"/>
                      </a:lnTo>
                      <a:lnTo>
                        <a:pt x="106" y="51"/>
                      </a:lnTo>
                      <a:lnTo>
                        <a:pt x="116" y="39"/>
                      </a:lnTo>
                      <a:lnTo>
                        <a:pt x="126" y="26"/>
                      </a:lnTo>
                      <a:lnTo>
                        <a:pt x="140" y="8"/>
                      </a:lnTo>
                      <a:lnTo>
                        <a:pt x="151" y="0"/>
                      </a:lnTo>
                      <a:lnTo>
                        <a:pt x="155" y="15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04" name="Freeform 126"/>
                <p:cNvSpPr>
                  <a:spLocks/>
                </p:cNvSpPr>
                <p:nvPr/>
              </p:nvSpPr>
              <p:spPr bwMode="auto">
                <a:xfrm>
                  <a:off x="2729" y="746"/>
                  <a:ext cx="268" cy="314"/>
                </a:xfrm>
                <a:custGeom>
                  <a:avLst/>
                  <a:gdLst>
                    <a:gd name="T0" fmla="*/ 196 w 268"/>
                    <a:gd name="T1" fmla="*/ 253 h 314"/>
                    <a:gd name="T2" fmla="*/ 209 w 268"/>
                    <a:gd name="T3" fmla="*/ 268 h 314"/>
                    <a:gd name="T4" fmla="*/ 220 w 268"/>
                    <a:gd name="T5" fmla="*/ 285 h 314"/>
                    <a:gd name="T6" fmla="*/ 229 w 268"/>
                    <a:gd name="T7" fmla="*/ 302 h 314"/>
                    <a:gd name="T8" fmla="*/ 240 w 268"/>
                    <a:gd name="T9" fmla="*/ 314 h 314"/>
                    <a:gd name="T10" fmla="*/ 256 w 268"/>
                    <a:gd name="T11" fmla="*/ 309 h 314"/>
                    <a:gd name="T12" fmla="*/ 264 w 268"/>
                    <a:gd name="T13" fmla="*/ 288 h 314"/>
                    <a:gd name="T14" fmla="*/ 252 w 268"/>
                    <a:gd name="T15" fmla="*/ 257 h 314"/>
                    <a:gd name="T16" fmla="*/ 233 w 268"/>
                    <a:gd name="T17" fmla="*/ 233 h 314"/>
                    <a:gd name="T18" fmla="*/ 221 w 268"/>
                    <a:gd name="T19" fmla="*/ 217 h 314"/>
                    <a:gd name="T20" fmla="*/ 212 w 268"/>
                    <a:gd name="T21" fmla="*/ 193 h 314"/>
                    <a:gd name="T22" fmla="*/ 218 w 268"/>
                    <a:gd name="T23" fmla="*/ 145 h 314"/>
                    <a:gd name="T24" fmla="*/ 237 w 268"/>
                    <a:gd name="T25" fmla="*/ 92 h 314"/>
                    <a:gd name="T26" fmla="*/ 253 w 268"/>
                    <a:gd name="T27" fmla="*/ 43 h 314"/>
                    <a:gd name="T28" fmla="*/ 243 w 268"/>
                    <a:gd name="T29" fmla="*/ 21 h 314"/>
                    <a:gd name="T30" fmla="*/ 214 w 268"/>
                    <a:gd name="T31" fmla="*/ 21 h 314"/>
                    <a:gd name="T32" fmla="*/ 186 w 268"/>
                    <a:gd name="T33" fmla="*/ 17 h 314"/>
                    <a:gd name="T34" fmla="*/ 157 w 268"/>
                    <a:gd name="T35" fmla="*/ 12 h 314"/>
                    <a:gd name="T36" fmla="*/ 127 w 268"/>
                    <a:gd name="T37" fmla="*/ 9 h 314"/>
                    <a:gd name="T38" fmla="*/ 97 w 268"/>
                    <a:gd name="T39" fmla="*/ 4 h 314"/>
                    <a:gd name="T40" fmla="*/ 68 w 268"/>
                    <a:gd name="T41" fmla="*/ 0 h 314"/>
                    <a:gd name="T42" fmla="*/ 39 w 268"/>
                    <a:gd name="T43" fmla="*/ 0 h 314"/>
                    <a:gd name="T44" fmla="*/ 31 w 268"/>
                    <a:gd name="T45" fmla="*/ 53 h 314"/>
                    <a:gd name="T46" fmla="*/ 41 w 268"/>
                    <a:gd name="T47" fmla="*/ 177 h 314"/>
                    <a:gd name="T48" fmla="*/ 0 w 268"/>
                    <a:gd name="T49" fmla="*/ 300 h 314"/>
                    <a:gd name="T50" fmla="*/ 10 w 268"/>
                    <a:gd name="T51" fmla="*/ 306 h 314"/>
                    <a:gd name="T52" fmla="*/ 18 w 268"/>
                    <a:gd name="T53" fmla="*/ 308 h 314"/>
                    <a:gd name="T54" fmla="*/ 33 w 268"/>
                    <a:gd name="T55" fmla="*/ 296 h 314"/>
                    <a:gd name="T56" fmla="*/ 46 w 268"/>
                    <a:gd name="T57" fmla="*/ 277 h 314"/>
                    <a:gd name="T58" fmla="*/ 58 w 268"/>
                    <a:gd name="T59" fmla="*/ 257 h 314"/>
                    <a:gd name="T60" fmla="*/ 69 w 268"/>
                    <a:gd name="T61" fmla="*/ 234 h 314"/>
                    <a:gd name="T62" fmla="*/ 83 w 268"/>
                    <a:gd name="T63" fmla="*/ 233 h 314"/>
                    <a:gd name="T64" fmla="*/ 116 w 268"/>
                    <a:gd name="T65" fmla="*/ 233 h 314"/>
                    <a:gd name="T66" fmla="*/ 157 w 268"/>
                    <a:gd name="T67" fmla="*/ 237 h 314"/>
                    <a:gd name="T68" fmla="*/ 189 w 268"/>
                    <a:gd name="T69" fmla="*/ 248 h 31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68"/>
                    <a:gd name="T106" fmla="*/ 0 h 314"/>
                    <a:gd name="T107" fmla="*/ 268 w 268"/>
                    <a:gd name="T108" fmla="*/ 314 h 31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68" h="314">
                      <a:moveTo>
                        <a:pt x="189" y="248"/>
                      </a:moveTo>
                      <a:lnTo>
                        <a:pt x="196" y="253"/>
                      </a:lnTo>
                      <a:lnTo>
                        <a:pt x="202" y="260"/>
                      </a:lnTo>
                      <a:lnTo>
                        <a:pt x="209" y="268"/>
                      </a:lnTo>
                      <a:lnTo>
                        <a:pt x="214" y="276"/>
                      </a:lnTo>
                      <a:lnTo>
                        <a:pt x="220" y="285"/>
                      </a:lnTo>
                      <a:lnTo>
                        <a:pt x="225" y="293"/>
                      </a:lnTo>
                      <a:lnTo>
                        <a:pt x="229" y="302"/>
                      </a:lnTo>
                      <a:lnTo>
                        <a:pt x="232" y="308"/>
                      </a:lnTo>
                      <a:lnTo>
                        <a:pt x="240" y="314"/>
                      </a:lnTo>
                      <a:lnTo>
                        <a:pt x="247" y="313"/>
                      </a:lnTo>
                      <a:lnTo>
                        <a:pt x="256" y="309"/>
                      </a:lnTo>
                      <a:lnTo>
                        <a:pt x="268" y="309"/>
                      </a:lnTo>
                      <a:lnTo>
                        <a:pt x="264" y="288"/>
                      </a:lnTo>
                      <a:lnTo>
                        <a:pt x="260" y="271"/>
                      </a:lnTo>
                      <a:lnTo>
                        <a:pt x="252" y="257"/>
                      </a:lnTo>
                      <a:lnTo>
                        <a:pt x="240" y="241"/>
                      </a:lnTo>
                      <a:lnTo>
                        <a:pt x="233" y="233"/>
                      </a:lnTo>
                      <a:lnTo>
                        <a:pt x="225" y="225"/>
                      </a:lnTo>
                      <a:lnTo>
                        <a:pt x="221" y="217"/>
                      </a:lnTo>
                      <a:lnTo>
                        <a:pt x="218" y="212"/>
                      </a:lnTo>
                      <a:lnTo>
                        <a:pt x="212" y="193"/>
                      </a:lnTo>
                      <a:lnTo>
                        <a:pt x="213" y="169"/>
                      </a:lnTo>
                      <a:lnTo>
                        <a:pt x="218" y="145"/>
                      </a:lnTo>
                      <a:lnTo>
                        <a:pt x="227" y="118"/>
                      </a:lnTo>
                      <a:lnTo>
                        <a:pt x="237" y="92"/>
                      </a:lnTo>
                      <a:lnTo>
                        <a:pt x="247" y="66"/>
                      </a:lnTo>
                      <a:lnTo>
                        <a:pt x="253" y="43"/>
                      </a:lnTo>
                      <a:lnTo>
                        <a:pt x="256" y="21"/>
                      </a:lnTo>
                      <a:lnTo>
                        <a:pt x="243" y="21"/>
                      </a:lnTo>
                      <a:lnTo>
                        <a:pt x="229" y="21"/>
                      </a:lnTo>
                      <a:lnTo>
                        <a:pt x="214" y="21"/>
                      </a:lnTo>
                      <a:lnTo>
                        <a:pt x="201" y="18"/>
                      </a:lnTo>
                      <a:lnTo>
                        <a:pt x="186" y="17"/>
                      </a:lnTo>
                      <a:lnTo>
                        <a:pt x="171" y="15"/>
                      </a:lnTo>
                      <a:lnTo>
                        <a:pt x="157" y="12"/>
                      </a:lnTo>
                      <a:lnTo>
                        <a:pt x="142" y="10"/>
                      </a:lnTo>
                      <a:lnTo>
                        <a:pt x="127" y="9"/>
                      </a:lnTo>
                      <a:lnTo>
                        <a:pt x="112" y="6"/>
                      </a:lnTo>
                      <a:lnTo>
                        <a:pt x="97" y="4"/>
                      </a:lnTo>
                      <a:lnTo>
                        <a:pt x="83" y="2"/>
                      </a:lnTo>
                      <a:lnTo>
                        <a:pt x="68" y="0"/>
                      </a:lnTo>
                      <a:lnTo>
                        <a:pt x="53" y="0"/>
                      </a:lnTo>
                      <a:lnTo>
                        <a:pt x="39" y="0"/>
                      </a:lnTo>
                      <a:lnTo>
                        <a:pt x="26" y="0"/>
                      </a:lnTo>
                      <a:lnTo>
                        <a:pt x="31" y="53"/>
                      </a:lnTo>
                      <a:lnTo>
                        <a:pt x="37" y="119"/>
                      </a:lnTo>
                      <a:lnTo>
                        <a:pt x="41" y="177"/>
                      </a:lnTo>
                      <a:lnTo>
                        <a:pt x="41" y="207"/>
                      </a:lnTo>
                      <a:lnTo>
                        <a:pt x="0" y="300"/>
                      </a:lnTo>
                      <a:lnTo>
                        <a:pt x="4" y="302"/>
                      </a:lnTo>
                      <a:lnTo>
                        <a:pt x="10" y="306"/>
                      </a:lnTo>
                      <a:lnTo>
                        <a:pt x="15" y="307"/>
                      </a:lnTo>
                      <a:lnTo>
                        <a:pt x="18" y="308"/>
                      </a:lnTo>
                      <a:lnTo>
                        <a:pt x="25" y="303"/>
                      </a:lnTo>
                      <a:lnTo>
                        <a:pt x="33" y="296"/>
                      </a:lnTo>
                      <a:lnTo>
                        <a:pt x="39" y="287"/>
                      </a:lnTo>
                      <a:lnTo>
                        <a:pt x="46" y="277"/>
                      </a:lnTo>
                      <a:lnTo>
                        <a:pt x="53" y="268"/>
                      </a:lnTo>
                      <a:lnTo>
                        <a:pt x="58" y="257"/>
                      </a:lnTo>
                      <a:lnTo>
                        <a:pt x="64" y="246"/>
                      </a:lnTo>
                      <a:lnTo>
                        <a:pt x="69" y="234"/>
                      </a:lnTo>
                      <a:lnTo>
                        <a:pt x="73" y="234"/>
                      </a:lnTo>
                      <a:lnTo>
                        <a:pt x="83" y="233"/>
                      </a:lnTo>
                      <a:lnTo>
                        <a:pt x="99" y="233"/>
                      </a:lnTo>
                      <a:lnTo>
                        <a:pt x="116" y="233"/>
                      </a:lnTo>
                      <a:lnTo>
                        <a:pt x="136" y="234"/>
                      </a:lnTo>
                      <a:lnTo>
                        <a:pt x="157" y="237"/>
                      </a:lnTo>
                      <a:lnTo>
                        <a:pt x="174" y="241"/>
                      </a:lnTo>
                      <a:lnTo>
                        <a:pt x="189" y="248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05" name="Freeform 127"/>
                <p:cNvSpPr>
                  <a:spLocks/>
                </p:cNvSpPr>
                <p:nvPr/>
              </p:nvSpPr>
              <p:spPr bwMode="auto">
                <a:xfrm>
                  <a:off x="2812" y="1014"/>
                  <a:ext cx="94" cy="117"/>
                </a:xfrm>
                <a:custGeom>
                  <a:avLst/>
                  <a:gdLst>
                    <a:gd name="T0" fmla="*/ 26 w 94"/>
                    <a:gd name="T1" fmla="*/ 114 h 117"/>
                    <a:gd name="T2" fmla="*/ 35 w 94"/>
                    <a:gd name="T3" fmla="*/ 115 h 117"/>
                    <a:gd name="T4" fmla="*/ 44 w 94"/>
                    <a:gd name="T5" fmla="*/ 116 h 117"/>
                    <a:gd name="T6" fmla="*/ 52 w 94"/>
                    <a:gd name="T7" fmla="*/ 117 h 117"/>
                    <a:gd name="T8" fmla="*/ 60 w 94"/>
                    <a:gd name="T9" fmla="*/ 117 h 117"/>
                    <a:gd name="T10" fmla="*/ 67 w 94"/>
                    <a:gd name="T11" fmla="*/ 117 h 117"/>
                    <a:gd name="T12" fmla="*/ 74 w 94"/>
                    <a:gd name="T13" fmla="*/ 116 h 117"/>
                    <a:gd name="T14" fmla="*/ 79 w 94"/>
                    <a:gd name="T15" fmla="*/ 114 h 117"/>
                    <a:gd name="T16" fmla="*/ 82 w 94"/>
                    <a:gd name="T17" fmla="*/ 109 h 117"/>
                    <a:gd name="T18" fmla="*/ 91 w 94"/>
                    <a:gd name="T19" fmla="*/ 84 h 117"/>
                    <a:gd name="T20" fmla="*/ 94 w 94"/>
                    <a:gd name="T21" fmla="*/ 57 h 117"/>
                    <a:gd name="T22" fmla="*/ 91 w 94"/>
                    <a:gd name="T23" fmla="*/ 33 h 117"/>
                    <a:gd name="T24" fmla="*/ 82 w 94"/>
                    <a:gd name="T25" fmla="*/ 14 h 117"/>
                    <a:gd name="T26" fmla="*/ 76 w 94"/>
                    <a:gd name="T27" fmla="*/ 9 h 117"/>
                    <a:gd name="T28" fmla="*/ 68 w 94"/>
                    <a:gd name="T29" fmla="*/ 5 h 117"/>
                    <a:gd name="T30" fmla="*/ 60 w 94"/>
                    <a:gd name="T31" fmla="*/ 2 h 117"/>
                    <a:gd name="T32" fmla="*/ 49 w 94"/>
                    <a:gd name="T33" fmla="*/ 0 h 117"/>
                    <a:gd name="T34" fmla="*/ 37 w 94"/>
                    <a:gd name="T35" fmla="*/ 0 h 117"/>
                    <a:gd name="T36" fmla="*/ 25 w 94"/>
                    <a:gd name="T37" fmla="*/ 1 h 117"/>
                    <a:gd name="T38" fmla="*/ 12 w 94"/>
                    <a:gd name="T39" fmla="*/ 5 h 117"/>
                    <a:gd name="T40" fmla="*/ 0 w 94"/>
                    <a:gd name="T41" fmla="*/ 9 h 117"/>
                    <a:gd name="T42" fmla="*/ 2 w 94"/>
                    <a:gd name="T43" fmla="*/ 24 h 117"/>
                    <a:gd name="T44" fmla="*/ 1 w 94"/>
                    <a:gd name="T45" fmla="*/ 40 h 117"/>
                    <a:gd name="T46" fmla="*/ 0 w 94"/>
                    <a:gd name="T47" fmla="*/ 57 h 117"/>
                    <a:gd name="T48" fmla="*/ 0 w 94"/>
                    <a:gd name="T49" fmla="*/ 73 h 117"/>
                    <a:gd name="T50" fmla="*/ 0 w 94"/>
                    <a:gd name="T51" fmla="*/ 88 h 117"/>
                    <a:gd name="T52" fmla="*/ 4 w 94"/>
                    <a:gd name="T53" fmla="*/ 100 h 117"/>
                    <a:gd name="T54" fmla="*/ 12 w 94"/>
                    <a:gd name="T55" fmla="*/ 109 h 117"/>
                    <a:gd name="T56" fmla="*/ 26 w 94"/>
                    <a:gd name="T57" fmla="*/ 114 h 11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94"/>
                    <a:gd name="T88" fmla="*/ 0 h 117"/>
                    <a:gd name="T89" fmla="*/ 94 w 94"/>
                    <a:gd name="T90" fmla="*/ 117 h 11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94" h="117">
                      <a:moveTo>
                        <a:pt x="26" y="114"/>
                      </a:moveTo>
                      <a:lnTo>
                        <a:pt x="35" y="115"/>
                      </a:lnTo>
                      <a:lnTo>
                        <a:pt x="44" y="116"/>
                      </a:lnTo>
                      <a:lnTo>
                        <a:pt x="52" y="117"/>
                      </a:lnTo>
                      <a:lnTo>
                        <a:pt x="60" y="117"/>
                      </a:lnTo>
                      <a:lnTo>
                        <a:pt x="67" y="117"/>
                      </a:lnTo>
                      <a:lnTo>
                        <a:pt x="74" y="116"/>
                      </a:lnTo>
                      <a:lnTo>
                        <a:pt x="79" y="114"/>
                      </a:lnTo>
                      <a:lnTo>
                        <a:pt x="82" y="109"/>
                      </a:lnTo>
                      <a:lnTo>
                        <a:pt x="91" y="84"/>
                      </a:lnTo>
                      <a:lnTo>
                        <a:pt x="94" y="57"/>
                      </a:lnTo>
                      <a:lnTo>
                        <a:pt x="91" y="33"/>
                      </a:lnTo>
                      <a:lnTo>
                        <a:pt x="82" y="14"/>
                      </a:lnTo>
                      <a:lnTo>
                        <a:pt x="76" y="9"/>
                      </a:lnTo>
                      <a:lnTo>
                        <a:pt x="68" y="5"/>
                      </a:lnTo>
                      <a:lnTo>
                        <a:pt x="60" y="2"/>
                      </a:lnTo>
                      <a:lnTo>
                        <a:pt x="49" y="0"/>
                      </a:lnTo>
                      <a:lnTo>
                        <a:pt x="37" y="0"/>
                      </a:lnTo>
                      <a:lnTo>
                        <a:pt x="25" y="1"/>
                      </a:lnTo>
                      <a:lnTo>
                        <a:pt x="12" y="5"/>
                      </a:lnTo>
                      <a:lnTo>
                        <a:pt x="0" y="9"/>
                      </a:lnTo>
                      <a:lnTo>
                        <a:pt x="2" y="24"/>
                      </a:lnTo>
                      <a:lnTo>
                        <a:pt x="1" y="40"/>
                      </a:lnTo>
                      <a:lnTo>
                        <a:pt x="0" y="57"/>
                      </a:lnTo>
                      <a:lnTo>
                        <a:pt x="0" y="73"/>
                      </a:lnTo>
                      <a:lnTo>
                        <a:pt x="0" y="88"/>
                      </a:lnTo>
                      <a:lnTo>
                        <a:pt x="4" y="100"/>
                      </a:lnTo>
                      <a:lnTo>
                        <a:pt x="12" y="109"/>
                      </a:lnTo>
                      <a:lnTo>
                        <a:pt x="26" y="114"/>
                      </a:lnTo>
                      <a:close/>
                    </a:path>
                  </a:pathLst>
                </a:custGeom>
                <a:solidFill>
                  <a:srgbClr val="A366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06" name="Freeform 128"/>
                <p:cNvSpPr>
                  <a:spLocks/>
                </p:cNvSpPr>
                <p:nvPr/>
              </p:nvSpPr>
              <p:spPr bwMode="auto">
                <a:xfrm>
                  <a:off x="2779" y="758"/>
                  <a:ext cx="183" cy="33"/>
                </a:xfrm>
                <a:custGeom>
                  <a:avLst/>
                  <a:gdLst>
                    <a:gd name="T0" fmla="*/ 173 w 183"/>
                    <a:gd name="T1" fmla="*/ 26 h 33"/>
                    <a:gd name="T2" fmla="*/ 163 w 183"/>
                    <a:gd name="T3" fmla="*/ 26 h 33"/>
                    <a:gd name="T4" fmla="*/ 159 w 183"/>
                    <a:gd name="T5" fmla="*/ 25 h 33"/>
                    <a:gd name="T6" fmla="*/ 159 w 183"/>
                    <a:gd name="T7" fmla="*/ 22 h 33"/>
                    <a:gd name="T8" fmla="*/ 156 w 183"/>
                    <a:gd name="T9" fmla="*/ 21 h 33"/>
                    <a:gd name="T10" fmla="*/ 154 w 183"/>
                    <a:gd name="T11" fmla="*/ 19 h 33"/>
                    <a:gd name="T12" fmla="*/ 154 w 183"/>
                    <a:gd name="T13" fmla="*/ 19 h 33"/>
                    <a:gd name="T14" fmla="*/ 144 w 183"/>
                    <a:gd name="T15" fmla="*/ 19 h 33"/>
                    <a:gd name="T16" fmla="*/ 131 w 183"/>
                    <a:gd name="T17" fmla="*/ 20 h 33"/>
                    <a:gd name="T18" fmla="*/ 115 w 183"/>
                    <a:gd name="T19" fmla="*/ 17 h 33"/>
                    <a:gd name="T20" fmla="*/ 113 w 183"/>
                    <a:gd name="T21" fmla="*/ 17 h 33"/>
                    <a:gd name="T22" fmla="*/ 108 w 183"/>
                    <a:gd name="T23" fmla="*/ 14 h 33"/>
                    <a:gd name="T24" fmla="*/ 103 w 183"/>
                    <a:gd name="T25" fmla="*/ 13 h 33"/>
                    <a:gd name="T26" fmla="*/ 103 w 183"/>
                    <a:gd name="T27" fmla="*/ 13 h 33"/>
                    <a:gd name="T28" fmla="*/ 85 w 183"/>
                    <a:gd name="T29" fmla="*/ 10 h 33"/>
                    <a:gd name="T30" fmla="*/ 70 w 183"/>
                    <a:gd name="T31" fmla="*/ 11 h 33"/>
                    <a:gd name="T32" fmla="*/ 59 w 183"/>
                    <a:gd name="T33" fmla="*/ 10 h 33"/>
                    <a:gd name="T34" fmla="*/ 53 w 183"/>
                    <a:gd name="T35" fmla="*/ 6 h 33"/>
                    <a:gd name="T36" fmla="*/ 47 w 183"/>
                    <a:gd name="T37" fmla="*/ 3 h 33"/>
                    <a:gd name="T38" fmla="*/ 38 w 183"/>
                    <a:gd name="T39" fmla="*/ 0 h 33"/>
                    <a:gd name="T40" fmla="*/ 23 w 183"/>
                    <a:gd name="T41" fmla="*/ 3 h 33"/>
                    <a:gd name="T42" fmla="*/ 4 w 183"/>
                    <a:gd name="T43" fmla="*/ 6 h 33"/>
                    <a:gd name="T44" fmla="*/ 2 w 183"/>
                    <a:gd name="T45" fmla="*/ 8 h 33"/>
                    <a:gd name="T46" fmla="*/ 0 w 183"/>
                    <a:gd name="T47" fmla="*/ 10 h 33"/>
                    <a:gd name="T48" fmla="*/ 4 w 183"/>
                    <a:gd name="T49" fmla="*/ 13 h 33"/>
                    <a:gd name="T50" fmla="*/ 18 w 183"/>
                    <a:gd name="T51" fmla="*/ 11 h 33"/>
                    <a:gd name="T52" fmla="*/ 34 w 183"/>
                    <a:gd name="T53" fmla="*/ 6 h 33"/>
                    <a:gd name="T54" fmla="*/ 43 w 183"/>
                    <a:gd name="T55" fmla="*/ 8 h 33"/>
                    <a:gd name="T56" fmla="*/ 47 w 183"/>
                    <a:gd name="T57" fmla="*/ 10 h 33"/>
                    <a:gd name="T58" fmla="*/ 55 w 183"/>
                    <a:gd name="T59" fmla="*/ 14 h 33"/>
                    <a:gd name="T60" fmla="*/ 66 w 183"/>
                    <a:gd name="T61" fmla="*/ 17 h 33"/>
                    <a:gd name="T62" fmla="*/ 80 w 183"/>
                    <a:gd name="T63" fmla="*/ 17 h 33"/>
                    <a:gd name="T64" fmla="*/ 96 w 183"/>
                    <a:gd name="T65" fmla="*/ 17 h 33"/>
                    <a:gd name="T66" fmla="*/ 101 w 183"/>
                    <a:gd name="T67" fmla="*/ 19 h 33"/>
                    <a:gd name="T68" fmla="*/ 103 w 183"/>
                    <a:gd name="T69" fmla="*/ 19 h 33"/>
                    <a:gd name="T70" fmla="*/ 108 w 183"/>
                    <a:gd name="T71" fmla="*/ 21 h 33"/>
                    <a:gd name="T72" fmla="*/ 111 w 183"/>
                    <a:gd name="T73" fmla="*/ 24 h 33"/>
                    <a:gd name="T74" fmla="*/ 124 w 183"/>
                    <a:gd name="T75" fmla="*/ 26 h 33"/>
                    <a:gd name="T76" fmla="*/ 140 w 183"/>
                    <a:gd name="T77" fmla="*/ 25 h 33"/>
                    <a:gd name="T78" fmla="*/ 152 w 183"/>
                    <a:gd name="T79" fmla="*/ 25 h 33"/>
                    <a:gd name="T80" fmla="*/ 151 w 183"/>
                    <a:gd name="T81" fmla="*/ 25 h 33"/>
                    <a:gd name="T82" fmla="*/ 154 w 183"/>
                    <a:gd name="T83" fmla="*/ 25 h 33"/>
                    <a:gd name="T84" fmla="*/ 154 w 183"/>
                    <a:gd name="T85" fmla="*/ 26 h 33"/>
                    <a:gd name="T86" fmla="*/ 154 w 183"/>
                    <a:gd name="T87" fmla="*/ 25 h 33"/>
                    <a:gd name="T88" fmla="*/ 158 w 183"/>
                    <a:gd name="T89" fmla="*/ 31 h 33"/>
                    <a:gd name="T90" fmla="*/ 171 w 183"/>
                    <a:gd name="T91" fmla="*/ 32 h 33"/>
                    <a:gd name="T92" fmla="*/ 182 w 183"/>
                    <a:gd name="T93" fmla="*/ 30 h 33"/>
                    <a:gd name="T94" fmla="*/ 183 w 183"/>
                    <a:gd name="T95" fmla="*/ 27 h 33"/>
                    <a:gd name="T96" fmla="*/ 183 w 183"/>
                    <a:gd name="T97" fmla="*/ 24 h 33"/>
                    <a:gd name="T98" fmla="*/ 179 w 183"/>
                    <a:gd name="T99" fmla="*/ 24 h 3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83"/>
                    <a:gd name="T151" fmla="*/ 0 h 33"/>
                    <a:gd name="T152" fmla="*/ 183 w 183"/>
                    <a:gd name="T153" fmla="*/ 33 h 3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83" h="33">
                      <a:moveTo>
                        <a:pt x="179" y="24"/>
                      </a:moveTo>
                      <a:lnTo>
                        <a:pt x="177" y="25"/>
                      </a:lnTo>
                      <a:lnTo>
                        <a:pt x="173" y="26"/>
                      </a:lnTo>
                      <a:lnTo>
                        <a:pt x="170" y="27"/>
                      </a:lnTo>
                      <a:lnTo>
                        <a:pt x="166" y="27"/>
                      </a:lnTo>
                      <a:lnTo>
                        <a:pt x="163" y="26"/>
                      </a:lnTo>
                      <a:lnTo>
                        <a:pt x="162" y="26"/>
                      </a:lnTo>
                      <a:lnTo>
                        <a:pt x="160" y="25"/>
                      </a:lnTo>
                      <a:lnTo>
                        <a:pt x="159" y="25"/>
                      </a:lnTo>
                      <a:lnTo>
                        <a:pt x="159" y="24"/>
                      </a:lnTo>
                      <a:lnTo>
                        <a:pt x="159" y="22"/>
                      </a:lnTo>
                      <a:lnTo>
                        <a:pt x="158" y="22"/>
                      </a:lnTo>
                      <a:lnTo>
                        <a:pt x="156" y="21"/>
                      </a:lnTo>
                      <a:lnTo>
                        <a:pt x="156" y="20"/>
                      </a:lnTo>
                      <a:lnTo>
                        <a:pt x="155" y="20"/>
                      </a:lnTo>
                      <a:lnTo>
                        <a:pt x="154" y="19"/>
                      </a:lnTo>
                      <a:lnTo>
                        <a:pt x="148" y="19"/>
                      </a:lnTo>
                      <a:lnTo>
                        <a:pt x="144" y="19"/>
                      </a:lnTo>
                      <a:lnTo>
                        <a:pt x="140" y="19"/>
                      </a:lnTo>
                      <a:lnTo>
                        <a:pt x="136" y="19"/>
                      </a:lnTo>
                      <a:lnTo>
                        <a:pt x="131" y="20"/>
                      </a:lnTo>
                      <a:lnTo>
                        <a:pt x="125" y="20"/>
                      </a:lnTo>
                      <a:lnTo>
                        <a:pt x="120" y="19"/>
                      </a:lnTo>
                      <a:lnTo>
                        <a:pt x="115" y="17"/>
                      </a:lnTo>
                      <a:lnTo>
                        <a:pt x="113" y="17"/>
                      </a:lnTo>
                      <a:lnTo>
                        <a:pt x="112" y="16"/>
                      </a:lnTo>
                      <a:lnTo>
                        <a:pt x="109" y="15"/>
                      </a:lnTo>
                      <a:lnTo>
                        <a:pt x="108" y="14"/>
                      </a:lnTo>
                      <a:lnTo>
                        <a:pt x="105" y="13"/>
                      </a:lnTo>
                      <a:lnTo>
                        <a:pt x="103" y="13"/>
                      </a:lnTo>
                      <a:lnTo>
                        <a:pt x="97" y="11"/>
                      </a:lnTo>
                      <a:lnTo>
                        <a:pt x="90" y="10"/>
                      </a:lnTo>
                      <a:lnTo>
                        <a:pt x="85" y="10"/>
                      </a:lnTo>
                      <a:lnTo>
                        <a:pt x="80" y="10"/>
                      </a:lnTo>
                      <a:lnTo>
                        <a:pt x="74" y="11"/>
                      </a:lnTo>
                      <a:lnTo>
                        <a:pt x="70" y="11"/>
                      </a:lnTo>
                      <a:lnTo>
                        <a:pt x="66" y="11"/>
                      </a:lnTo>
                      <a:lnTo>
                        <a:pt x="62" y="10"/>
                      </a:lnTo>
                      <a:lnTo>
                        <a:pt x="59" y="10"/>
                      </a:lnTo>
                      <a:lnTo>
                        <a:pt x="58" y="9"/>
                      </a:lnTo>
                      <a:lnTo>
                        <a:pt x="55" y="8"/>
                      </a:lnTo>
                      <a:lnTo>
                        <a:pt x="53" y="6"/>
                      </a:lnTo>
                      <a:lnTo>
                        <a:pt x="51" y="5"/>
                      </a:lnTo>
                      <a:lnTo>
                        <a:pt x="50" y="4"/>
                      </a:lnTo>
                      <a:lnTo>
                        <a:pt x="47" y="3"/>
                      </a:lnTo>
                      <a:lnTo>
                        <a:pt x="46" y="2"/>
                      </a:lnTo>
                      <a:lnTo>
                        <a:pt x="42" y="0"/>
                      </a:lnTo>
                      <a:lnTo>
                        <a:pt x="38" y="0"/>
                      </a:lnTo>
                      <a:lnTo>
                        <a:pt x="33" y="0"/>
                      </a:lnTo>
                      <a:lnTo>
                        <a:pt x="28" y="2"/>
                      </a:lnTo>
                      <a:lnTo>
                        <a:pt x="23" y="3"/>
                      </a:lnTo>
                      <a:lnTo>
                        <a:pt x="16" y="5"/>
                      </a:lnTo>
                      <a:lnTo>
                        <a:pt x="11" y="6"/>
                      </a:lnTo>
                      <a:lnTo>
                        <a:pt x="4" y="6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4" y="13"/>
                      </a:lnTo>
                      <a:lnTo>
                        <a:pt x="11" y="13"/>
                      </a:lnTo>
                      <a:lnTo>
                        <a:pt x="18" y="11"/>
                      </a:lnTo>
                      <a:lnTo>
                        <a:pt x="24" y="9"/>
                      </a:lnTo>
                      <a:lnTo>
                        <a:pt x="31" y="8"/>
                      </a:lnTo>
                      <a:lnTo>
                        <a:pt x="34" y="6"/>
                      </a:lnTo>
                      <a:lnTo>
                        <a:pt x="38" y="6"/>
                      </a:lnTo>
                      <a:lnTo>
                        <a:pt x="41" y="6"/>
                      </a:lnTo>
                      <a:lnTo>
                        <a:pt x="43" y="8"/>
                      </a:lnTo>
                      <a:lnTo>
                        <a:pt x="45" y="9"/>
                      </a:lnTo>
                      <a:lnTo>
                        <a:pt x="46" y="9"/>
                      </a:lnTo>
                      <a:lnTo>
                        <a:pt x="47" y="10"/>
                      </a:lnTo>
                      <a:lnTo>
                        <a:pt x="49" y="11"/>
                      </a:lnTo>
                      <a:lnTo>
                        <a:pt x="51" y="13"/>
                      </a:lnTo>
                      <a:lnTo>
                        <a:pt x="55" y="14"/>
                      </a:lnTo>
                      <a:lnTo>
                        <a:pt x="58" y="16"/>
                      </a:lnTo>
                      <a:lnTo>
                        <a:pt x="61" y="16"/>
                      </a:lnTo>
                      <a:lnTo>
                        <a:pt x="66" y="17"/>
                      </a:lnTo>
                      <a:lnTo>
                        <a:pt x="70" y="17"/>
                      </a:lnTo>
                      <a:lnTo>
                        <a:pt x="76" y="17"/>
                      </a:lnTo>
                      <a:lnTo>
                        <a:pt x="80" y="17"/>
                      </a:lnTo>
                      <a:lnTo>
                        <a:pt x="85" y="16"/>
                      </a:lnTo>
                      <a:lnTo>
                        <a:pt x="90" y="16"/>
                      </a:lnTo>
                      <a:lnTo>
                        <a:pt x="96" y="17"/>
                      </a:lnTo>
                      <a:lnTo>
                        <a:pt x="101" y="19"/>
                      </a:lnTo>
                      <a:lnTo>
                        <a:pt x="103" y="19"/>
                      </a:lnTo>
                      <a:lnTo>
                        <a:pt x="105" y="20"/>
                      </a:lnTo>
                      <a:lnTo>
                        <a:pt x="107" y="20"/>
                      </a:lnTo>
                      <a:lnTo>
                        <a:pt x="108" y="21"/>
                      </a:lnTo>
                      <a:lnTo>
                        <a:pt x="109" y="22"/>
                      </a:lnTo>
                      <a:lnTo>
                        <a:pt x="111" y="22"/>
                      </a:lnTo>
                      <a:lnTo>
                        <a:pt x="111" y="24"/>
                      </a:lnTo>
                      <a:lnTo>
                        <a:pt x="112" y="24"/>
                      </a:lnTo>
                      <a:lnTo>
                        <a:pt x="119" y="26"/>
                      </a:lnTo>
                      <a:lnTo>
                        <a:pt x="124" y="26"/>
                      </a:lnTo>
                      <a:lnTo>
                        <a:pt x="131" y="26"/>
                      </a:lnTo>
                      <a:lnTo>
                        <a:pt x="136" y="25"/>
                      </a:lnTo>
                      <a:lnTo>
                        <a:pt x="140" y="25"/>
                      </a:lnTo>
                      <a:lnTo>
                        <a:pt x="144" y="25"/>
                      </a:lnTo>
                      <a:lnTo>
                        <a:pt x="148" y="25"/>
                      </a:lnTo>
                      <a:lnTo>
                        <a:pt x="152" y="25"/>
                      </a:lnTo>
                      <a:lnTo>
                        <a:pt x="151" y="25"/>
                      </a:lnTo>
                      <a:lnTo>
                        <a:pt x="152" y="25"/>
                      </a:lnTo>
                      <a:lnTo>
                        <a:pt x="154" y="25"/>
                      </a:lnTo>
                      <a:lnTo>
                        <a:pt x="154" y="26"/>
                      </a:lnTo>
                      <a:lnTo>
                        <a:pt x="155" y="26"/>
                      </a:lnTo>
                      <a:lnTo>
                        <a:pt x="154" y="26"/>
                      </a:lnTo>
                      <a:lnTo>
                        <a:pt x="154" y="25"/>
                      </a:lnTo>
                      <a:lnTo>
                        <a:pt x="154" y="27"/>
                      </a:lnTo>
                      <a:lnTo>
                        <a:pt x="156" y="29"/>
                      </a:lnTo>
                      <a:lnTo>
                        <a:pt x="158" y="31"/>
                      </a:lnTo>
                      <a:lnTo>
                        <a:pt x="162" y="32"/>
                      </a:lnTo>
                      <a:lnTo>
                        <a:pt x="166" y="33"/>
                      </a:lnTo>
                      <a:lnTo>
                        <a:pt x="171" y="32"/>
                      </a:lnTo>
                      <a:lnTo>
                        <a:pt x="175" y="31"/>
                      </a:lnTo>
                      <a:lnTo>
                        <a:pt x="179" y="30"/>
                      </a:lnTo>
                      <a:lnTo>
                        <a:pt x="182" y="30"/>
                      </a:lnTo>
                      <a:lnTo>
                        <a:pt x="183" y="29"/>
                      </a:lnTo>
                      <a:lnTo>
                        <a:pt x="183" y="27"/>
                      </a:lnTo>
                      <a:lnTo>
                        <a:pt x="183" y="26"/>
                      </a:lnTo>
                      <a:lnTo>
                        <a:pt x="183" y="25"/>
                      </a:lnTo>
                      <a:lnTo>
                        <a:pt x="183" y="24"/>
                      </a:lnTo>
                      <a:lnTo>
                        <a:pt x="182" y="24"/>
                      </a:lnTo>
                      <a:lnTo>
                        <a:pt x="181" y="24"/>
                      </a:lnTo>
                      <a:lnTo>
                        <a:pt x="179" y="24"/>
                      </a:lnTo>
                      <a:close/>
                    </a:path>
                  </a:pathLst>
                </a:custGeom>
                <a:solidFill>
                  <a:srgbClr val="FF21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07" name="Freeform 129"/>
                <p:cNvSpPr>
                  <a:spLocks/>
                </p:cNvSpPr>
                <p:nvPr/>
              </p:nvSpPr>
              <p:spPr bwMode="auto">
                <a:xfrm>
                  <a:off x="2779" y="774"/>
                  <a:ext cx="183" cy="35"/>
                </a:xfrm>
                <a:custGeom>
                  <a:avLst/>
                  <a:gdLst>
                    <a:gd name="T0" fmla="*/ 173 w 183"/>
                    <a:gd name="T1" fmla="*/ 26 h 35"/>
                    <a:gd name="T2" fmla="*/ 163 w 183"/>
                    <a:gd name="T3" fmla="*/ 27 h 35"/>
                    <a:gd name="T4" fmla="*/ 159 w 183"/>
                    <a:gd name="T5" fmla="*/ 25 h 35"/>
                    <a:gd name="T6" fmla="*/ 159 w 183"/>
                    <a:gd name="T7" fmla="*/ 24 h 35"/>
                    <a:gd name="T8" fmla="*/ 156 w 183"/>
                    <a:gd name="T9" fmla="*/ 21 h 35"/>
                    <a:gd name="T10" fmla="*/ 154 w 183"/>
                    <a:gd name="T11" fmla="*/ 20 h 35"/>
                    <a:gd name="T12" fmla="*/ 154 w 183"/>
                    <a:gd name="T13" fmla="*/ 20 h 35"/>
                    <a:gd name="T14" fmla="*/ 144 w 183"/>
                    <a:gd name="T15" fmla="*/ 20 h 35"/>
                    <a:gd name="T16" fmla="*/ 131 w 183"/>
                    <a:gd name="T17" fmla="*/ 21 h 35"/>
                    <a:gd name="T18" fmla="*/ 115 w 183"/>
                    <a:gd name="T19" fmla="*/ 19 h 35"/>
                    <a:gd name="T20" fmla="*/ 113 w 183"/>
                    <a:gd name="T21" fmla="*/ 17 h 35"/>
                    <a:gd name="T22" fmla="*/ 108 w 183"/>
                    <a:gd name="T23" fmla="*/ 15 h 35"/>
                    <a:gd name="T24" fmla="*/ 103 w 183"/>
                    <a:gd name="T25" fmla="*/ 14 h 35"/>
                    <a:gd name="T26" fmla="*/ 103 w 183"/>
                    <a:gd name="T27" fmla="*/ 14 h 35"/>
                    <a:gd name="T28" fmla="*/ 85 w 183"/>
                    <a:gd name="T29" fmla="*/ 11 h 35"/>
                    <a:gd name="T30" fmla="*/ 70 w 183"/>
                    <a:gd name="T31" fmla="*/ 11 h 35"/>
                    <a:gd name="T32" fmla="*/ 59 w 183"/>
                    <a:gd name="T33" fmla="*/ 10 h 35"/>
                    <a:gd name="T34" fmla="*/ 53 w 183"/>
                    <a:gd name="T35" fmla="*/ 6 h 35"/>
                    <a:gd name="T36" fmla="*/ 47 w 183"/>
                    <a:gd name="T37" fmla="*/ 4 h 35"/>
                    <a:gd name="T38" fmla="*/ 38 w 183"/>
                    <a:gd name="T39" fmla="*/ 0 h 35"/>
                    <a:gd name="T40" fmla="*/ 23 w 183"/>
                    <a:gd name="T41" fmla="*/ 4 h 35"/>
                    <a:gd name="T42" fmla="*/ 4 w 183"/>
                    <a:gd name="T43" fmla="*/ 8 h 35"/>
                    <a:gd name="T44" fmla="*/ 2 w 183"/>
                    <a:gd name="T45" fmla="*/ 9 h 35"/>
                    <a:gd name="T46" fmla="*/ 0 w 183"/>
                    <a:gd name="T47" fmla="*/ 11 h 35"/>
                    <a:gd name="T48" fmla="*/ 4 w 183"/>
                    <a:gd name="T49" fmla="*/ 14 h 35"/>
                    <a:gd name="T50" fmla="*/ 18 w 183"/>
                    <a:gd name="T51" fmla="*/ 13 h 35"/>
                    <a:gd name="T52" fmla="*/ 34 w 183"/>
                    <a:gd name="T53" fmla="*/ 8 h 35"/>
                    <a:gd name="T54" fmla="*/ 43 w 183"/>
                    <a:gd name="T55" fmla="*/ 9 h 35"/>
                    <a:gd name="T56" fmla="*/ 47 w 183"/>
                    <a:gd name="T57" fmla="*/ 10 h 35"/>
                    <a:gd name="T58" fmla="*/ 55 w 183"/>
                    <a:gd name="T59" fmla="*/ 15 h 35"/>
                    <a:gd name="T60" fmla="*/ 66 w 183"/>
                    <a:gd name="T61" fmla="*/ 17 h 35"/>
                    <a:gd name="T62" fmla="*/ 80 w 183"/>
                    <a:gd name="T63" fmla="*/ 17 h 35"/>
                    <a:gd name="T64" fmla="*/ 96 w 183"/>
                    <a:gd name="T65" fmla="*/ 19 h 35"/>
                    <a:gd name="T66" fmla="*/ 101 w 183"/>
                    <a:gd name="T67" fmla="*/ 20 h 35"/>
                    <a:gd name="T68" fmla="*/ 103 w 183"/>
                    <a:gd name="T69" fmla="*/ 20 h 35"/>
                    <a:gd name="T70" fmla="*/ 108 w 183"/>
                    <a:gd name="T71" fmla="*/ 22 h 35"/>
                    <a:gd name="T72" fmla="*/ 111 w 183"/>
                    <a:gd name="T73" fmla="*/ 24 h 35"/>
                    <a:gd name="T74" fmla="*/ 124 w 183"/>
                    <a:gd name="T75" fmla="*/ 27 h 35"/>
                    <a:gd name="T76" fmla="*/ 140 w 183"/>
                    <a:gd name="T77" fmla="*/ 26 h 35"/>
                    <a:gd name="T78" fmla="*/ 152 w 183"/>
                    <a:gd name="T79" fmla="*/ 26 h 35"/>
                    <a:gd name="T80" fmla="*/ 151 w 183"/>
                    <a:gd name="T81" fmla="*/ 26 h 35"/>
                    <a:gd name="T82" fmla="*/ 154 w 183"/>
                    <a:gd name="T83" fmla="*/ 26 h 35"/>
                    <a:gd name="T84" fmla="*/ 154 w 183"/>
                    <a:gd name="T85" fmla="*/ 27 h 35"/>
                    <a:gd name="T86" fmla="*/ 154 w 183"/>
                    <a:gd name="T87" fmla="*/ 26 h 35"/>
                    <a:gd name="T88" fmla="*/ 158 w 183"/>
                    <a:gd name="T89" fmla="*/ 31 h 35"/>
                    <a:gd name="T90" fmla="*/ 171 w 183"/>
                    <a:gd name="T91" fmla="*/ 33 h 35"/>
                    <a:gd name="T92" fmla="*/ 182 w 183"/>
                    <a:gd name="T93" fmla="*/ 30 h 35"/>
                    <a:gd name="T94" fmla="*/ 183 w 183"/>
                    <a:gd name="T95" fmla="*/ 28 h 35"/>
                    <a:gd name="T96" fmla="*/ 183 w 183"/>
                    <a:gd name="T97" fmla="*/ 25 h 35"/>
                    <a:gd name="T98" fmla="*/ 179 w 183"/>
                    <a:gd name="T99" fmla="*/ 25 h 3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83"/>
                    <a:gd name="T151" fmla="*/ 0 h 35"/>
                    <a:gd name="T152" fmla="*/ 183 w 183"/>
                    <a:gd name="T153" fmla="*/ 35 h 3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83" h="35">
                      <a:moveTo>
                        <a:pt x="179" y="25"/>
                      </a:moveTo>
                      <a:lnTo>
                        <a:pt x="177" y="25"/>
                      </a:lnTo>
                      <a:lnTo>
                        <a:pt x="173" y="26"/>
                      </a:lnTo>
                      <a:lnTo>
                        <a:pt x="170" y="27"/>
                      </a:lnTo>
                      <a:lnTo>
                        <a:pt x="166" y="27"/>
                      </a:lnTo>
                      <a:lnTo>
                        <a:pt x="163" y="27"/>
                      </a:lnTo>
                      <a:lnTo>
                        <a:pt x="162" y="27"/>
                      </a:lnTo>
                      <a:lnTo>
                        <a:pt x="160" y="26"/>
                      </a:lnTo>
                      <a:lnTo>
                        <a:pt x="159" y="25"/>
                      </a:lnTo>
                      <a:lnTo>
                        <a:pt x="159" y="24"/>
                      </a:lnTo>
                      <a:lnTo>
                        <a:pt x="158" y="22"/>
                      </a:lnTo>
                      <a:lnTo>
                        <a:pt x="156" y="21"/>
                      </a:lnTo>
                      <a:lnTo>
                        <a:pt x="155" y="21"/>
                      </a:lnTo>
                      <a:lnTo>
                        <a:pt x="154" y="20"/>
                      </a:lnTo>
                      <a:lnTo>
                        <a:pt x="148" y="20"/>
                      </a:lnTo>
                      <a:lnTo>
                        <a:pt x="144" y="20"/>
                      </a:lnTo>
                      <a:lnTo>
                        <a:pt x="140" y="20"/>
                      </a:lnTo>
                      <a:lnTo>
                        <a:pt x="136" y="20"/>
                      </a:lnTo>
                      <a:lnTo>
                        <a:pt x="131" y="21"/>
                      </a:lnTo>
                      <a:lnTo>
                        <a:pt x="125" y="21"/>
                      </a:lnTo>
                      <a:lnTo>
                        <a:pt x="120" y="20"/>
                      </a:lnTo>
                      <a:lnTo>
                        <a:pt x="115" y="19"/>
                      </a:lnTo>
                      <a:lnTo>
                        <a:pt x="113" y="17"/>
                      </a:lnTo>
                      <a:lnTo>
                        <a:pt x="112" y="17"/>
                      </a:lnTo>
                      <a:lnTo>
                        <a:pt x="109" y="16"/>
                      </a:lnTo>
                      <a:lnTo>
                        <a:pt x="108" y="15"/>
                      </a:lnTo>
                      <a:lnTo>
                        <a:pt x="105" y="14"/>
                      </a:lnTo>
                      <a:lnTo>
                        <a:pt x="103" y="14"/>
                      </a:lnTo>
                      <a:lnTo>
                        <a:pt x="97" y="13"/>
                      </a:lnTo>
                      <a:lnTo>
                        <a:pt x="90" y="11"/>
                      </a:lnTo>
                      <a:lnTo>
                        <a:pt x="85" y="11"/>
                      </a:lnTo>
                      <a:lnTo>
                        <a:pt x="80" y="11"/>
                      </a:lnTo>
                      <a:lnTo>
                        <a:pt x="74" y="11"/>
                      </a:lnTo>
                      <a:lnTo>
                        <a:pt x="70" y="11"/>
                      </a:lnTo>
                      <a:lnTo>
                        <a:pt x="66" y="11"/>
                      </a:lnTo>
                      <a:lnTo>
                        <a:pt x="62" y="11"/>
                      </a:lnTo>
                      <a:lnTo>
                        <a:pt x="59" y="10"/>
                      </a:lnTo>
                      <a:lnTo>
                        <a:pt x="58" y="9"/>
                      </a:lnTo>
                      <a:lnTo>
                        <a:pt x="55" y="8"/>
                      </a:lnTo>
                      <a:lnTo>
                        <a:pt x="53" y="6"/>
                      </a:lnTo>
                      <a:lnTo>
                        <a:pt x="51" y="5"/>
                      </a:lnTo>
                      <a:lnTo>
                        <a:pt x="50" y="4"/>
                      </a:lnTo>
                      <a:lnTo>
                        <a:pt x="47" y="4"/>
                      </a:lnTo>
                      <a:lnTo>
                        <a:pt x="46" y="3"/>
                      </a:lnTo>
                      <a:lnTo>
                        <a:pt x="42" y="1"/>
                      </a:lnTo>
                      <a:lnTo>
                        <a:pt x="38" y="0"/>
                      </a:lnTo>
                      <a:lnTo>
                        <a:pt x="33" y="1"/>
                      </a:lnTo>
                      <a:lnTo>
                        <a:pt x="28" y="3"/>
                      </a:lnTo>
                      <a:lnTo>
                        <a:pt x="23" y="4"/>
                      </a:lnTo>
                      <a:lnTo>
                        <a:pt x="16" y="6"/>
                      </a:lnTo>
                      <a:lnTo>
                        <a:pt x="11" y="8"/>
                      </a:lnTo>
                      <a:lnTo>
                        <a:pt x="4" y="8"/>
                      </a:lnTo>
                      <a:lnTo>
                        <a:pt x="3" y="8"/>
                      </a:lnTo>
                      <a:lnTo>
                        <a:pt x="2" y="9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3" y="14"/>
                      </a:lnTo>
                      <a:lnTo>
                        <a:pt x="4" y="14"/>
                      </a:lnTo>
                      <a:lnTo>
                        <a:pt x="11" y="14"/>
                      </a:lnTo>
                      <a:lnTo>
                        <a:pt x="18" y="13"/>
                      </a:lnTo>
                      <a:lnTo>
                        <a:pt x="24" y="10"/>
                      </a:lnTo>
                      <a:lnTo>
                        <a:pt x="31" y="9"/>
                      </a:lnTo>
                      <a:lnTo>
                        <a:pt x="34" y="8"/>
                      </a:lnTo>
                      <a:lnTo>
                        <a:pt x="38" y="8"/>
                      </a:lnTo>
                      <a:lnTo>
                        <a:pt x="41" y="8"/>
                      </a:lnTo>
                      <a:lnTo>
                        <a:pt x="43" y="9"/>
                      </a:lnTo>
                      <a:lnTo>
                        <a:pt x="45" y="9"/>
                      </a:lnTo>
                      <a:lnTo>
                        <a:pt x="46" y="10"/>
                      </a:lnTo>
                      <a:lnTo>
                        <a:pt x="47" y="10"/>
                      </a:lnTo>
                      <a:lnTo>
                        <a:pt x="49" y="11"/>
                      </a:lnTo>
                      <a:lnTo>
                        <a:pt x="51" y="13"/>
                      </a:lnTo>
                      <a:lnTo>
                        <a:pt x="55" y="15"/>
                      </a:lnTo>
                      <a:lnTo>
                        <a:pt x="58" y="16"/>
                      </a:lnTo>
                      <a:lnTo>
                        <a:pt x="61" y="17"/>
                      </a:lnTo>
                      <a:lnTo>
                        <a:pt x="66" y="17"/>
                      </a:lnTo>
                      <a:lnTo>
                        <a:pt x="70" y="17"/>
                      </a:lnTo>
                      <a:lnTo>
                        <a:pt x="76" y="17"/>
                      </a:lnTo>
                      <a:lnTo>
                        <a:pt x="80" y="17"/>
                      </a:lnTo>
                      <a:lnTo>
                        <a:pt x="85" y="17"/>
                      </a:lnTo>
                      <a:lnTo>
                        <a:pt x="90" y="17"/>
                      </a:lnTo>
                      <a:lnTo>
                        <a:pt x="96" y="19"/>
                      </a:lnTo>
                      <a:lnTo>
                        <a:pt x="101" y="20"/>
                      </a:lnTo>
                      <a:lnTo>
                        <a:pt x="103" y="20"/>
                      </a:lnTo>
                      <a:lnTo>
                        <a:pt x="105" y="21"/>
                      </a:lnTo>
                      <a:lnTo>
                        <a:pt x="107" y="21"/>
                      </a:lnTo>
                      <a:lnTo>
                        <a:pt x="108" y="22"/>
                      </a:lnTo>
                      <a:lnTo>
                        <a:pt x="109" y="24"/>
                      </a:lnTo>
                      <a:lnTo>
                        <a:pt x="111" y="24"/>
                      </a:lnTo>
                      <a:lnTo>
                        <a:pt x="112" y="25"/>
                      </a:lnTo>
                      <a:lnTo>
                        <a:pt x="119" y="26"/>
                      </a:lnTo>
                      <a:lnTo>
                        <a:pt x="124" y="27"/>
                      </a:lnTo>
                      <a:lnTo>
                        <a:pt x="131" y="27"/>
                      </a:lnTo>
                      <a:lnTo>
                        <a:pt x="136" y="26"/>
                      </a:lnTo>
                      <a:lnTo>
                        <a:pt x="140" y="26"/>
                      </a:lnTo>
                      <a:lnTo>
                        <a:pt x="144" y="26"/>
                      </a:lnTo>
                      <a:lnTo>
                        <a:pt x="148" y="26"/>
                      </a:lnTo>
                      <a:lnTo>
                        <a:pt x="152" y="26"/>
                      </a:lnTo>
                      <a:lnTo>
                        <a:pt x="151" y="26"/>
                      </a:lnTo>
                      <a:lnTo>
                        <a:pt x="151" y="25"/>
                      </a:lnTo>
                      <a:lnTo>
                        <a:pt x="152" y="26"/>
                      </a:lnTo>
                      <a:lnTo>
                        <a:pt x="154" y="26"/>
                      </a:lnTo>
                      <a:lnTo>
                        <a:pt x="154" y="27"/>
                      </a:lnTo>
                      <a:lnTo>
                        <a:pt x="155" y="27"/>
                      </a:lnTo>
                      <a:lnTo>
                        <a:pt x="154" y="27"/>
                      </a:lnTo>
                      <a:lnTo>
                        <a:pt x="154" y="26"/>
                      </a:lnTo>
                      <a:lnTo>
                        <a:pt x="154" y="27"/>
                      </a:lnTo>
                      <a:lnTo>
                        <a:pt x="156" y="30"/>
                      </a:lnTo>
                      <a:lnTo>
                        <a:pt x="158" y="31"/>
                      </a:lnTo>
                      <a:lnTo>
                        <a:pt x="162" y="33"/>
                      </a:lnTo>
                      <a:lnTo>
                        <a:pt x="166" y="35"/>
                      </a:lnTo>
                      <a:lnTo>
                        <a:pt x="171" y="33"/>
                      </a:lnTo>
                      <a:lnTo>
                        <a:pt x="175" y="32"/>
                      </a:lnTo>
                      <a:lnTo>
                        <a:pt x="179" y="31"/>
                      </a:lnTo>
                      <a:lnTo>
                        <a:pt x="182" y="30"/>
                      </a:lnTo>
                      <a:lnTo>
                        <a:pt x="183" y="30"/>
                      </a:lnTo>
                      <a:lnTo>
                        <a:pt x="183" y="28"/>
                      </a:lnTo>
                      <a:lnTo>
                        <a:pt x="183" y="27"/>
                      </a:lnTo>
                      <a:lnTo>
                        <a:pt x="183" y="26"/>
                      </a:lnTo>
                      <a:lnTo>
                        <a:pt x="183" y="25"/>
                      </a:lnTo>
                      <a:lnTo>
                        <a:pt x="182" y="25"/>
                      </a:lnTo>
                      <a:lnTo>
                        <a:pt x="181" y="25"/>
                      </a:lnTo>
                      <a:lnTo>
                        <a:pt x="179" y="25"/>
                      </a:lnTo>
                      <a:close/>
                    </a:path>
                  </a:pathLst>
                </a:custGeom>
                <a:solidFill>
                  <a:srgbClr val="FF21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08" name="Freeform 130"/>
                <p:cNvSpPr>
                  <a:spLocks/>
                </p:cNvSpPr>
                <p:nvPr/>
              </p:nvSpPr>
              <p:spPr bwMode="auto">
                <a:xfrm>
                  <a:off x="2779" y="794"/>
                  <a:ext cx="183" cy="33"/>
                </a:xfrm>
                <a:custGeom>
                  <a:avLst/>
                  <a:gdLst>
                    <a:gd name="T0" fmla="*/ 173 w 183"/>
                    <a:gd name="T1" fmla="*/ 26 h 33"/>
                    <a:gd name="T2" fmla="*/ 163 w 183"/>
                    <a:gd name="T3" fmla="*/ 26 h 33"/>
                    <a:gd name="T4" fmla="*/ 159 w 183"/>
                    <a:gd name="T5" fmla="*/ 24 h 33"/>
                    <a:gd name="T6" fmla="*/ 159 w 183"/>
                    <a:gd name="T7" fmla="*/ 22 h 33"/>
                    <a:gd name="T8" fmla="*/ 156 w 183"/>
                    <a:gd name="T9" fmla="*/ 21 h 33"/>
                    <a:gd name="T10" fmla="*/ 154 w 183"/>
                    <a:gd name="T11" fmla="*/ 18 h 33"/>
                    <a:gd name="T12" fmla="*/ 154 w 183"/>
                    <a:gd name="T13" fmla="*/ 18 h 33"/>
                    <a:gd name="T14" fmla="*/ 144 w 183"/>
                    <a:gd name="T15" fmla="*/ 18 h 33"/>
                    <a:gd name="T16" fmla="*/ 131 w 183"/>
                    <a:gd name="T17" fmla="*/ 20 h 33"/>
                    <a:gd name="T18" fmla="*/ 115 w 183"/>
                    <a:gd name="T19" fmla="*/ 17 h 33"/>
                    <a:gd name="T20" fmla="*/ 113 w 183"/>
                    <a:gd name="T21" fmla="*/ 17 h 33"/>
                    <a:gd name="T22" fmla="*/ 108 w 183"/>
                    <a:gd name="T23" fmla="*/ 13 h 33"/>
                    <a:gd name="T24" fmla="*/ 103 w 183"/>
                    <a:gd name="T25" fmla="*/ 12 h 33"/>
                    <a:gd name="T26" fmla="*/ 103 w 183"/>
                    <a:gd name="T27" fmla="*/ 12 h 33"/>
                    <a:gd name="T28" fmla="*/ 85 w 183"/>
                    <a:gd name="T29" fmla="*/ 10 h 33"/>
                    <a:gd name="T30" fmla="*/ 70 w 183"/>
                    <a:gd name="T31" fmla="*/ 11 h 33"/>
                    <a:gd name="T32" fmla="*/ 59 w 183"/>
                    <a:gd name="T33" fmla="*/ 10 h 33"/>
                    <a:gd name="T34" fmla="*/ 53 w 183"/>
                    <a:gd name="T35" fmla="*/ 6 h 33"/>
                    <a:gd name="T36" fmla="*/ 47 w 183"/>
                    <a:gd name="T37" fmla="*/ 2 h 33"/>
                    <a:gd name="T38" fmla="*/ 38 w 183"/>
                    <a:gd name="T39" fmla="*/ 0 h 33"/>
                    <a:gd name="T40" fmla="*/ 23 w 183"/>
                    <a:gd name="T41" fmla="*/ 2 h 33"/>
                    <a:gd name="T42" fmla="*/ 4 w 183"/>
                    <a:gd name="T43" fmla="*/ 6 h 33"/>
                    <a:gd name="T44" fmla="*/ 2 w 183"/>
                    <a:gd name="T45" fmla="*/ 7 h 33"/>
                    <a:gd name="T46" fmla="*/ 0 w 183"/>
                    <a:gd name="T47" fmla="*/ 10 h 33"/>
                    <a:gd name="T48" fmla="*/ 4 w 183"/>
                    <a:gd name="T49" fmla="*/ 12 h 33"/>
                    <a:gd name="T50" fmla="*/ 18 w 183"/>
                    <a:gd name="T51" fmla="*/ 11 h 33"/>
                    <a:gd name="T52" fmla="*/ 34 w 183"/>
                    <a:gd name="T53" fmla="*/ 6 h 33"/>
                    <a:gd name="T54" fmla="*/ 43 w 183"/>
                    <a:gd name="T55" fmla="*/ 7 h 33"/>
                    <a:gd name="T56" fmla="*/ 47 w 183"/>
                    <a:gd name="T57" fmla="*/ 10 h 33"/>
                    <a:gd name="T58" fmla="*/ 55 w 183"/>
                    <a:gd name="T59" fmla="*/ 13 h 33"/>
                    <a:gd name="T60" fmla="*/ 66 w 183"/>
                    <a:gd name="T61" fmla="*/ 17 h 33"/>
                    <a:gd name="T62" fmla="*/ 80 w 183"/>
                    <a:gd name="T63" fmla="*/ 16 h 33"/>
                    <a:gd name="T64" fmla="*/ 96 w 183"/>
                    <a:gd name="T65" fmla="*/ 17 h 33"/>
                    <a:gd name="T66" fmla="*/ 101 w 183"/>
                    <a:gd name="T67" fmla="*/ 18 h 33"/>
                    <a:gd name="T68" fmla="*/ 103 w 183"/>
                    <a:gd name="T69" fmla="*/ 18 h 33"/>
                    <a:gd name="T70" fmla="*/ 108 w 183"/>
                    <a:gd name="T71" fmla="*/ 21 h 33"/>
                    <a:gd name="T72" fmla="*/ 111 w 183"/>
                    <a:gd name="T73" fmla="*/ 23 h 33"/>
                    <a:gd name="T74" fmla="*/ 124 w 183"/>
                    <a:gd name="T75" fmla="*/ 26 h 33"/>
                    <a:gd name="T76" fmla="*/ 140 w 183"/>
                    <a:gd name="T77" fmla="*/ 24 h 33"/>
                    <a:gd name="T78" fmla="*/ 152 w 183"/>
                    <a:gd name="T79" fmla="*/ 24 h 33"/>
                    <a:gd name="T80" fmla="*/ 151 w 183"/>
                    <a:gd name="T81" fmla="*/ 24 h 33"/>
                    <a:gd name="T82" fmla="*/ 154 w 183"/>
                    <a:gd name="T83" fmla="*/ 24 h 33"/>
                    <a:gd name="T84" fmla="*/ 154 w 183"/>
                    <a:gd name="T85" fmla="*/ 26 h 33"/>
                    <a:gd name="T86" fmla="*/ 154 w 183"/>
                    <a:gd name="T87" fmla="*/ 24 h 33"/>
                    <a:gd name="T88" fmla="*/ 158 w 183"/>
                    <a:gd name="T89" fmla="*/ 31 h 33"/>
                    <a:gd name="T90" fmla="*/ 171 w 183"/>
                    <a:gd name="T91" fmla="*/ 32 h 33"/>
                    <a:gd name="T92" fmla="*/ 182 w 183"/>
                    <a:gd name="T93" fmla="*/ 28 h 33"/>
                    <a:gd name="T94" fmla="*/ 183 w 183"/>
                    <a:gd name="T95" fmla="*/ 27 h 33"/>
                    <a:gd name="T96" fmla="*/ 183 w 183"/>
                    <a:gd name="T97" fmla="*/ 23 h 33"/>
                    <a:gd name="T98" fmla="*/ 179 w 183"/>
                    <a:gd name="T99" fmla="*/ 23 h 3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83"/>
                    <a:gd name="T151" fmla="*/ 0 h 33"/>
                    <a:gd name="T152" fmla="*/ 183 w 183"/>
                    <a:gd name="T153" fmla="*/ 33 h 3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83" h="33">
                      <a:moveTo>
                        <a:pt x="179" y="23"/>
                      </a:moveTo>
                      <a:lnTo>
                        <a:pt x="177" y="24"/>
                      </a:lnTo>
                      <a:lnTo>
                        <a:pt x="173" y="26"/>
                      </a:lnTo>
                      <a:lnTo>
                        <a:pt x="170" y="27"/>
                      </a:lnTo>
                      <a:lnTo>
                        <a:pt x="166" y="27"/>
                      </a:lnTo>
                      <a:lnTo>
                        <a:pt x="163" y="26"/>
                      </a:lnTo>
                      <a:lnTo>
                        <a:pt x="162" y="26"/>
                      </a:lnTo>
                      <a:lnTo>
                        <a:pt x="160" y="24"/>
                      </a:lnTo>
                      <a:lnTo>
                        <a:pt x="159" y="24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6" y="21"/>
                      </a:lnTo>
                      <a:lnTo>
                        <a:pt x="156" y="20"/>
                      </a:lnTo>
                      <a:lnTo>
                        <a:pt x="155" y="20"/>
                      </a:lnTo>
                      <a:lnTo>
                        <a:pt x="154" y="18"/>
                      </a:lnTo>
                      <a:lnTo>
                        <a:pt x="148" y="18"/>
                      </a:lnTo>
                      <a:lnTo>
                        <a:pt x="144" y="18"/>
                      </a:lnTo>
                      <a:lnTo>
                        <a:pt x="140" y="18"/>
                      </a:lnTo>
                      <a:lnTo>
                        <a:pt x="136" y="18"/>
                      </a:lnTo>
                      <a:lnTo>
                        <a:pt x="131" y="20"/>
                      </a:lnTo>
                      <a:lnTo>
                        <a:pt x="125" y="20"/>
                      </a:lnTo>
                      <a:lnTo>
                        <a:pt x="120" y="18"/>
                      </a:lnTo>
                      <a:lnTo>
                        <a:pt x="115" y="17"/>
                      </a:lnTo>
                      <a:lnTo>
                        <a:pt x="113" y="17"/>
                      </a:lnTo>
                      <a:lnTo>
                        <a:pt x="112" y="16"/>
                      </a:lnTo>
                      <a:lnTo>
                        <a:pt x="109" y="15"/>
                      </a:lnTo>
                      <a:lnTo>
                        <a:pt x="108" y="13"/>
                      </a:lnTo>
                      <a:lnTo>
                        <a:pt x="105" y="12"/>
                      </a:lnTo>
                      <a:lnTo>
                        <a:pt x="103" y="12"/>
                      </a:lnTo>
                      <a:lnTo>
                        <a:pt x="97" y="11"/>
                      </a:lnTo>
                      <a:lnTo>
                        <a:pt x="90" y="10"/>
                      </a:lnTo>
                      <a:lnTo>
                        <a:pt x="85" y="10"/>
                      </a:lnTo>
                      <a:lnTo>
                        <a:pt x="80" y="10"/>
                      </a:lnTo>
                      <a:lnTo>
                        <a:pt x="74" y="11"/>
                      </a:lnTo>
                      <a:lnTo>
                        <a:pt x="70" y="11"/>
                      </a:lnTo>
                      <a:lnTo>
                        <a:pt x="66" y="11"/>
                      </a:lnTo>
                      <a:lnTo>
                        <a:pt x="62" y="10"/>
                      </a:lnTo>
                      <a:lnTo>
                        <a:pt x="59" y="10"/>
                      </a:lnTo>
                      <a:lnTo>
                        <a:pt x="58" y="8"/>
                      </a:lnTo>
                      <a:lnTo>
                        <a:pt x="55" y="7"/>
                      </a:lnTo>
                      <a:lnTo>
                        <a:pt x="53" y="6"/>
                      </a:lnTo>
                      <a:lnTo>
                        <a:pt x="51" y="5"/>
                      </a:lnTo>
                      <a:lnTo>
                        <a:pt x="50" y="4"/>
                      </a:lnTo>
                      <a:lnTo>
                        <a:pt x="47" y="2"/>
                      </a:lnTo>
                      <a:lnTo>
                        <a:pt x="46" y="1"/>
                      </a:lnTo>
                      <a:lnTo>
                        <a:pt x="42" y="0"/>
                      </a:lnTo>
                      <a:lnTo>
                        <a:pt x="38" y="0"/>
                      </a:lnTo>
                      <a:lnTo>
                        <a:pt x="33" y="0"/>
                      </a:lnTo>
                      <a:lnTo>
                        <a:pt x="28" y="1"/>
                      </a:lnTo>
                      <a:lnTo>
                        <a:pt x="23" y="2"/>
                      </a:lnTo>
                      <a:lnTo>
                        <a:pt x="16" y="5"/>
                      </a:lnTo>
                      <a:lnTo>
                        <a:pt x="11" y="6"/>
                      </a:lnTo>
                      <a:lnTo>
                        <a:pt x="4" y="6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2" y="11"/>
                      </a:lnTo>
                      <a:lnTo>
                        <a:pt x="3" y="12"/>
                      </a:lnTo>
                      <a:lnTo>
                        <a:pt x="4" y="12"/>
                      </a:lnTo>
                      <a:lnTo>
                        <a:pt x="11" y="12"/>
                      </a:lnTo>
                      <a:lnTo>
                        <a:pt x="18" y="11"/>
                      </a:lnTo>
                      <a:lnTo>
                        <a:pt x="24" y="8"/>
                      </a:lnTo>
                      <a:lnTo>
                        <a:pt x="31" y="7"/>
                      </a:lnTo>
                      <a:lnTo>
                        <a:pt x="34" y="6"/>
                      </a:lnTo>
                      <a:lnTo>
                        <a:pt x="38" y="6"/>
                      </a:lnTo>
                      <a:lnTo>
                        <a:pt x="41" y="6"/>
                      </a:lnTo>
                      <a:lnTo>
                        <a:pt x="43" y="7"/>
                      </a:lnTo>
                      <a:lnTo>
                        <a:pt x="45" y="7"/>
                      </a:lnTo>
                      <a:lnTo>
                        <a:pt x="46" y="8"/>
                      </a:lnTo>
                      <a:lnTo>
                        <a:pt x="47" y="10"/>
                      </a:lnTo>
                      <a:lnTo>
                        <a:pt x="49" y="11"/>
                      </a:lnTo>
                      <a:lnTo>
                        <a:pt x="51" y="12"/>
                      </a:lnTo>
                      <a:lnTo>
                        <a:pt x="55" y="13"/>
                      </a:lnTo>
                      <a:lnTo>
                        <a:pt x="58" y="15"/>
                      </a:lnTo>
                      <a:lnTo>
                        <a:pt x="61" y="16"/>
                      </a:lnTo>
                      <a:lnTo>
                        <a:pt x="66" y="17"/>
                      </a:lnTo>
                      <a:lnTo>
                        <a:pt x="70" y="17"/>
                      </a:lnTo>
                      <a:lnTo>
                        <a:pt x="76" y="17"/>
                      </a:lnTo>
                      <a:lnTo>
                        <a:pt x="80" y="16"/>
                      </a:lnTo>
                      <a:lnTo>
                        <a:pt x="85" y="16"/>
                      </a:lnTo>
                      <a:lnTo>
                        <a:pt x="90" y="16"/>
                      </a:lnTo>
                      <a:lnTo>
                        <a:pt x="96" y="17"/>
                      </a:lnTo>
                      <a:lnTo>
                        <a:pt x="101" y="18"/>
                      </a:lnTo>
                      <a:lnTo>
                        <a:pt x="103" y="18"/>
                      </a:lnTo>
                      <a:lnTo>
                        <a:pt x="105" y="20"/>
                      </a:lnTo>
                      <a:lnTo>
                        <a:pt x="107" y="20"/>
                      </a:lnTo>
                      <a:lnTo>
                        <a:pt x="108" y="21"/>
                      </a:lnTo>
                      <a:lnTo>
                        <a:pt x="109" y="22"/>
                      </a:lnTo>
                      <a:lnTo>
                        <a:pt x="111" y="22"/>
                      </a:lnTo>
                      <a:lnTo>
                        <a:pt x="111" y="23"/>
                      </a:lnTo>
                      <a:lnTo>
                        <a:pt x="112" y="23"/>
                      </a:lnTo>
                      <a:lnTo>
                        <a:pt x="119" y="26"/>
                      </a:lnTo>
                      <a:lnTo>
                        <a:pt x="124" y="26"/>
                      </a:lnTo>
                      <a:lnTo>
                        <a:pt x="131" y="26"/>
                      </a:lnTo>
                      <a:lnTo>
                        <a:pt x="136" y="24"/>
                      </a:lnTo>
                      <a:lnTo>
                        <a:pt x="140" y="24"/>
                      </a:lnTo>
                      <a:lnTo>
                        <a:pt x="144" y="24"/>
                      </a:lnTo>
                      <a:lnTo>
                        <a:pt x="148" y="24"/>
                      </a:lnTo>
                      <a:lnTo>
                        <a:pt x="152" y="24"/>
                      </a:lnTo>
                      <a:lnTo>
                        <a:pt x="151" y="24"/>
                      </a:lnTo>
                      <a:lnTo>
                        <a:pt x="152" y="24"/>
                      </a:lnTo>
                      <a:lnTo>
                        <a:pt x="154" y="24"/>
                      </a:lnTo>
                      <a:lnTo>
                        <a:pt x="154" y="26"/>
                      </a:lnTo>
                      <a:lnTo>
                        <a:pt x="155" y="26"/>
                      </a:lnTo>
                      <a:lnTo>
                        <a:pt x="154" y="26"/>
                      </a:lnTo>
                      <a:lnTo>
                        <a:pt x="154" y="24"/>
                      </a:lnTo>
                      <a:lnTo>
                        <a:pt x="154" y="27"/>
                      </a:lnTo>
                      <a:lnTo>
                        <a:pt x="156" y="28"/>
                      </a:lnTo>
                      <a:lnTo>
                        <a:pt x="158" y="31"/>
                      </a:lnTo>
                      <a:lnTo>
                        <a:pt x="162" y="32"/>
                      </a:lnTo>
                      <a:lnTo>
                        <a:pt x="166" y="33"/>
                      </a:lnTo>
                      <a:lnTo>
                        <a:pt x="171" y="32"/>
                      </a:lnTo>
                      <a:lnTo>
                        <a:pt x="175" y="31"/>
                      </a:lnTo>
                      <a:lnTo>
                        <a:pt x="179" y="29"/>
                      </a:lnTo>
                      <a:lnTo>
                        <a:pt x="182" y="28"/>
                      </a:lnTo>
                      <a:lnTo>
                        <a:pt x="183" y="28"/>
                      </a:lnTo>
                      <a:lnTo>
                        <a:pt x="183" y="27"/>
                      </a:lnTo>
                      <a:lnTo>
                        <a:pt x="183" y="26"/>
                      </a:lnTo>
                      <a:lnTo>
                        <a:pt x="183" y="24"/>
                      </a:lnTo>
                      <a:lnTo>
                        <a:pt x="183" y="23"/>
                      </a:lnTo>
                      <a:lnTo>
                        <a:pt x="182" y="23"/>
                      </a:lnTo>
                      <a:lnTo>
                        <a:pt x="181" y="23"/>
                      </a:lnTo>
                      <a:lnTo>
                        <a:pt x="179" y="23"/>
                      </a:lnTo>
                      <a:close/>
                    </a:path>
                  </a:pathLst>
                </a:custGeom>
                <a:solidFill>
                  <a:srgbClr val="FF21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09" name="Freeform 131"/>
                <p:cNvSpPr>
                  <a:spLocks/>
                </p:cNvSpPr>
                <p:nvPr/>
              </p:nvSpPr>
              <p:spPr bwMode="auto">
                <a:xfrm>
                  <a:off x="1445" y="937"/>
                  <a:ext cx="249" cy="266"/>
                </a:xfrm>
                <a:custGeom>
                  <a:avLst/>
                  <a:gdLst>
                    <a:gd name="T0" fmla="*/ 249 w 249"/>
                    <a:gd name="T1" fmla="*/ 231 h 266"/>
                    <a:gd name="T2" fmla="*/ 241 w 249"/>
                    <a:gd name="T3" fmla="*/ 199 h 266"/>
                    <a:gd name="T4" fmla="*/ 223 w 249"/>
                    <a:gd name="T5" fmla="*/ 160 h 266"/>
                    <a:gd name="T6" fmla="*/ 217 w 249"/>
                    <a:gd name="T7" fmla="*/ 138 h 266"/>
                    <a:gd name="T8" fmla="*/ 207 w 249"/>
                    <a:gd name="T9" fmla="*/ 120 h 266"/>
                    <a:gd name="T10" fmla="*/ 190 w 249"/>
                    <a:gd name="T11" fmla="*/ 106 h 266"/>
                    <a:gd name="T12" fmla="*/ 172 w 249"/>
                    <a:gd name="T13" fmla="*/ 100 h 266"/>
                    <a:gd name="T14" fmla="*/ 160 w 249"/>
                    <a:gd name="T15" fmla="*/ 99 h 266"/>
                    <a:gd name="T16" fmla="*/ 145 w 249"/>
                    <a:gd name="T17" fmla="*/ 96 h 266"/>
                    <a:gd name="T18" fmla="*/ 133 w 249"/>
                    <a:gd name="T19" fmla="*/ 95 h 266"/>
                    <a:gd name="T20" fmla="*/ 124 w 249"/>
                    <a:gd name="T21" fmla="*/ 93 h 266"/>
                    <a:gd name="T22" fmla="*/ 109 w 249"/>
                    <a:gd name="T23" fmla="*/ 90 h 266"/>
                    <a:gd name="T24" fmla="*/ 93 w 249"/>
                    <a:gd name="T25" fmla="*/ 89 h 266"/>
                    <a:gd name="T26" fmla="*/ 78 w 249"/>
                    <a:gd name="T27" fmla="*/ 89 h 266"/>
                    <a:gd name="T28" fmla="*/ 55 w 249"/>
                    <a:gd name="T29" fmla="*/ 82 h 266"/>
                    <a:gd name="T30" fmla="*/ 39 w 249"/>
                    <a:gd name="T31" fmla="*/ 68 h 266"/>
                    <a:gd name="T32" fmla="*/ 39 w 249"/>
                    <a:gd name="T33" fmla="*/ 52 h 266"/>
                    <a:gd name="T34" fmla="*/ 48 w 249"/>
                    <a:gd name="T35" fmla="*/ 31 h 266"/>
                    <a:gd name="T36" fmla="*/ 51 w 249"/>
                    <a:gd name="T37" fmla="*/ 14 h 266"/>
                    <a:gd name="T38" fmla="*/ 42 w 249"/>
                    <a:gd name="T39" fmla="*/ 5 h 266"/>
                    <a:gd name="T40" fmla="*/ 30 w 249"/>
                    <a:gd name="T41" fmla="*/ 9 h 266"/>
                    <a:gd name="T42" fmla="*/ 16 w 249"/>
                    <a:gd name="T43" fmla="*/ 25 h 266"/>
                    <a:gd name="T44" fmla="*/ 4 w 249"/>
                    <a:gd name="T45" fmla="*/ 39 h 266"/>
                    <a:gd name="T46" fmla="*/ 0 w 249"/>
                    <a:gd name="T47" fmla="*/ 52 h 266"/>
                    <a:gd name="T48" fmla="*/ 30 w 249"/>
                    <a:gd name="T49" fmla="*/ 85 h 266"/>
                    <a:gd name="T50" fmla="*/ 87 w 249"/>
                    <a:gd name="T51" fmla="*/ 117 h 266"/>
                    <a:gd name="T52" fmla="*/ 141 w 249"/>
                    <a:gd name="T53" fmla="*/ 138 h 266"/>
                    <a:gd name="T54" fmla="*/ 187 w 249"/>
                    <a:gd name="T55" fmla="*/ 167 h 266"/>
                    <a:gd name="T56" fmla="*/ 209 w 249"/>
                    <a:gd name="T57" fmla="*/ 205 h 266"/>
                    <a:gd name="T58" fmla="*/ 228 w 249"/>
                    <a:gd name="T59" fmla="*/ 250 h 266"/>
                    <a:gd name="T60" fmla="*/ 236 w 249"/>
                    <a:gd name="T61" fmla="*/ 264 h 266"/>
                    <a:gd name="T62" fmla="*/ 242 w 249"/>
                    <a:gd name="T63" fmla="*/ 248 h 26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49"/>
                    <a:gd name="T97" fmla="*/ 0 h 266"/>
                    <a:gd name="T98" fmla="*/ 249 w 249"/>
                    <a:gd name="T99" fmla="*/ 266 h 26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49" h="266">
                      <a:moveTo>
                        <a:pt x="246" y="240"/>
                      </a:moveTo>
                      <a:lnTo>
                        <a:pt x="249" y="231"/>
                      </a:lnTo>
                      <a:lnTo>
                        <a:pt x="248" y="219"/>
                      </a:lnTo>
                      <a:lnTo>
                        <a:pt x="241" y="199"/>
                      </a:lnTo>
                      <a:lnTo>
                        <a:pt x="228" y="172"/>
                      </a:lnTo>
                      <a:lnTo>
                        <a:pt x="223" y="160"/>
                      </a:lnTo>
                      <a:lnTo>
                        <a:pt x="219" y="148"/>
                      </a:lnTo>
                      <a:lnTo>
                        <a:pt x="217" y="138"/>
                      </a:lnTo>
                      <a:lnTo>
                        <a:pt x="213" y="128"/>
                      </a:lnTo>
                      <a:lnTo>
                        <a:pt x="207" y="120"/>
                      </a:lnTo>
                      <a:lnTo>
                        <a:pt x="201" y="112"/>
                      </a:lnTo>
                      <a:lnTo>
                        <a:pt x="190" y="106"/>
                      </a:lnTo>
                      <a:lnTo>
                        <a:pt x="175" y="101"/>
                      </a:lnTo>
                      <a:lnTo>
                        <a:pt x="172" y="100"/>
                      </a:lnTo>
                      <a:lnTo>
                        <a:pt x="167" y="100"/>
                      </a:lnTo>
                      <a:lnTo>
                        <a:pt x="160" y="99"/>
                      </a:lnTo>
                      <a:lnTo>
                        <a:pt x="152" y="97"/>
                      </a:lnTo>
                      <a:lnTo>
                        <a:pt x="145" y="96"/>
                      </a:lnTo>
                      <a:lnTo>
                        <a:pt x="139" y="96"/>
                      </a:lnTo>
                      <a:lnTo>
                        <a:pt x="133" y="95"/>
                      </a:lnTo>
                      <a:lnTo>
                        <a:pt x="129" y="95"/>
                      </a:lnTo>
                      <a:lnTo>
                        <a:pt x="124" y="93"/>
                      </a:lnTo>
                      <a:lnTo>
                        <a:pt x="116" y="90"/>
                      </a:lnTo>
                      <a:lnTo>
                        <a:pt x="109" y="90"/>
                      </a:lnTo>
                      <a:lnTo>
                        <a:pt x="101" y="89"/>
                      </a:lnTo>
                      <a:lnTo>
                        <a:pt x="93" y="89"/>
                      </a:lnTo>
                      <a:lnTo>
                        <a:pt x="85" y="89"/>
                      </a:lnTo>
                      <a:lnTo>
                        <a:pt x="78" y="89"/>
                      </a:lnTo>
                      <a:lnTo>
                        <a:pt x="73" y="88"/>
                      </a:lnTo>
                      <a:lnTo>
                        <a:pt x="55" y="82"/>
                      </a:lnTo>
                      <a:lnTo>
                        <a:pt x="44" y="75"/>
                      </a:lnTo>
                      <a:lnTo>
                        <a:pt x="39" y="68"/>
                      </a:lnTo>
                      <a:lnTo>
                        <a:pt x="38" y="61"/>
                      </a:lnTo>
                      <a:lnTo>
                        <a:pt x="39" y="52"/>
                      </a:lnTo>
                      <a:lnTo>
                        <a:pt x="43" y="42"/>
                      </a:lnTo>
                      <a:lnTo>
                        <a:pt x="48" y="31"/>
                      </a:lnTo>
                      <a:lnTo>
                        <a:pt x="54" y="19"/>
                      </a:lnTo>
                      <a:lnTo>
                        <a:pt x="51" y="14"/>
                      </a:lnTo>
                      <a:lnTo>
                        <a:pt x="47" y="9"/>
                      </a:lnTo>
                      <a:lnTo>
                        <a:pt x="42" y="5"/>
                      </a:lnTo>
                      <a:lnTo>
                        <a:pt x="35" y="0"/>
                      </a:lnTo>
                      <a:lnTo>
                        <a:pt x="30" y="9"/>
                      </a:lnTo>
                      <a:lnTo>
                        <a:pt x="23" y="18"/>
                      </a:lnTo>
                      <a:lnTo>
                        <a:pt x="16" y="25"/>
                      </a:lnTo>
                      <a:lnTo>
                        <a:pt x="9" y="32"/>
                      </a:lnTo>
                      <a:lnTo>
                        <a:pt x="4" y="39"/>
                      </a:lnTo>
                      <a:lnTo>
                        <a:pt x="0" y="46"/>
                      </a:lnTo>
                      <a:lnTo>
                        <a:pt x="0" y="52"/>
                      </a:lnTo>
                      <a:lnTo>
                        <a:pt x="3" y="58"/>
                      </a:lnTo>
                      <a:lnTo>
                        <a:pt x="30" y="85"/>
                      </a:lnTo>
                      <a:lnTo>
                        <a:pt x="58" y="104"/>
                      </a:lnTo>
                      <a:lnTo>
                        <a:pt x="87" y="117"/>
                      </a:lnTo>
                      <a:lnTo>
                        <a:pt x="116" y="127"/>
                      </a:lnTo>
                      <a:lnTo>
                        <a:pt x="141" y="138"/>
                      </a:lnTo>
                      <a:lnTo>
                        <a:pt x="166" y="150"/>
                      </a:lnTo>
                      <a:lnTo>
                        <a:pt x="187" y="167"/>
                      </a:lnTo>
                      <a:lnTo>
                        <a:pt x="203" y="193"/>
                      </a:lnTo>
                      <a:lnTo>
                        <a:pt x="209" y="205"/>
                      </a:lnTo>
                      <a:lnTo>
                        <a:pt x="218" y="226"/>
                      </a:lnTo>
                      <a:lnTo>
                        <a:pt x="228" y="250"/>
                      </a:lnTo>
                      <a:lnTo>
                        <a:pt x="233" y="266"/>
                      </a:lnTo>
                      <a:lnTo>
                        <a:pt x="236" y="264"/>
                      </a:lnTo>
                      <a:lnTo>
                        <a:pt x="238" y="257"/>
                      </a:lnTo>
                      <a:lnTo>
                        <a:pt x="242" y="248"/>
                      </a:lnTo>
                      <a:lnTo>
                        <a:pt x="246" y="240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10" name="Freeform 132"/>
                <p:cNvSpPr>
                  <a:spLocks/>
                </p:cNvSpPr>
                <p:nvPr/>
              </p:nvSpPr>
              <p:spPr bwMode="auto">
                <a:xfrm>
                  <a:off x="1349" y="1106"/>
                  <a:ext cx="352" cy="131"/>
                </a:xfrm>
                <a:custGeom>
                  <a:avLst/>
                  <a:gdLst>
                    <a:gd name="T0" fmla="*/ 330 w 352"/>
                    <a:gd name="T1" fmla="*/ 105 h 131"/>
                    <a:gd name="T2" fmla="*/ 322 w 352"/>
                    <a:gd name="T3" fmla="*/ 110 h 131"/>
                    <a:gd name="T4" fmla="*/ 305 w 352"/>
                    <a:gd name="T5" fmla="*/ 115 h 131"/>
                    <a:gd name="T6" fmla="*/ 276 w 352"/>
                    <a:gd name="T7" fmla="*/ 119 h 131"/>
                    <a:gd name="T8" fmla="*/ 245 w 352"/>
                    <a:gd name="T9" fmla="*/ 122 h 131"/>
                    <a:gd name="T10" fmla="*/ 221 w 352"/>
                    <a:gd name="T11" fmla="*/ 129 h 131"/>
                    <a:gd name="T12" fmla="*/ 200 w 352"/>
                    <a:gd name="T13" fmla="*/ 131 h 131"/>
                    <a:gd name="T14" fmla="*/ 178 w 352"/>
                    <a:gd name="T15" fmla="*/ 124 h 131"/>
                    <a:gd name="T16" fmla="*/ 161 w 352"/>
                    <a:gd name="T17" fmla="*/ 108 h 131"/>
                    <a:gd name="T18" fmla="*/ 143 w 352"/>
                    <a:gd name="T19" fmla="*/ 88 h 131"/>
                    <a:gd name="T20" fmla="*/ 127 w 352"/>
                    <a:gd name="T21" fmla="*/ 73 h 131"/>
                    <a:gd name="T22" fmla="*/ 109 w 352"/>
                    <a:gd name="T23" fmla="*/ 50 h 131"/>
                    <a:gd name="T24" fmla="*/ 88 w 352"/>
                    <a:gd name="T25" fmla="*/ 30 h 131"/>
                    <a:gd name="T26" fmla="*/ 66 w 352"/>
                    <a:gd name="T27" fmla="*/ 24 h 131"/>
                    <a:gd name="T28" fmla="*/ 52 w 352"/>
                    <a:gd name="T29" fmla="*/ 33 h 131"/>
                    <a:gd name="T30" fmla="*/ 37 w 352"/>
                    <a:gd name="T31" fmla="*/ 50 h 131"/>
                    <a:gd name="T32" fmla="*/ 22 w 352"/>
                    <a:gd name="T33" fmla="*/ 61 h 131"/>
                    <a:gd name="T34" fmla="*/ 7 w 352"/>
                    <a:gd name="T35" fmla="*/ 57 h 131"/>
                    <a:gd name="T36" fmla="*/ 10 w 352"/>
                    <a:gd name="T37" fmla="*/ 38 h 131"/>
                    <a:gd name="T38" fmla="*/ 26 w 352"/>
                    <a:gd name="T39" fmla="*/ 5 h 131"/>
                    <a:gd name="T40" fmla="*/ 58 w 352"/>
                    <a:gd name="T41" fmla="*/ 3 h 131"/>
                    <a:gd name="T42" fmla="*/ 95 w 352"/>
                    <a:gd name="T43" fmla="*/ 13 h 131"/>
                    <a:gd name="T44" fmla="*/ 124 w 352"/>
                    <a:gd name="T45" fmla="*/ 28 h 131"/>
                    <a:gd name="T46" fmla="*/ 150 w 352"/>
                    <a:gd name="T47" fmla="*/ 45 h 131"/>
                    <a:gd name="T48" fmla="*/ 173 w 352"/>
                    <a:gd name="T49" fmla="*/ 62 h 131"/>
                    <a:gd name="T50" fmla="*/ 196 w 352"/>
                    <a:gd name="T51" fmla="*/ 77 h 131"/>
                    <a:gd name="T52" fmla="*/ 221 w 352"/>
                    <a:gd name="T53" fmla="*/ 87 h 131"/>
                    <a:gd name="T54" fmla="*/ 251 w 352"/>
                    <a:gd name="T55" fmla="*/ 92 h 131"/>
                    <a:gd name="T56" fmla="*/ 272 w 352"/>
                    <a:gd name="T57" fmla="*/ 90 h 131"/>
                    <a:gd name="T58" fmla="*/ 294 w 352"/>
                    <a:gd name="T59" fmla="*/ 88 h 131"/>
                    <a:gd name="T60" fmla="*/ 321 w 352"/>
                    <a:gd name="T61" fmla="*/ 84 h 131"/>
                    <a:gd name="T62" fmla="*/ 344 w 352"/>
                    <a:gd name="T63" fmla="*/ 79 h 131"/>
                    <a:gd name="T64" fmla="*/ 352 w 352"/>
                    <a:gd name="T65" fmla="*/ 81 h 131"/>
                    <a:gd name="T66" fmla="*/ 338 w 352"/>
                    <a:gd name="T67" fmla="*/ 94 h 13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52"/>
                    <a:gd name="T103" fmla="*/ 0 h 131"/>
                    <a:gd name="T104" fmla="*/ 352 w 352"/>
                    <a:gd name="T105" fmla="*/ 131 h 13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52" h="131">
                      <a:moveTo>
                        <a:pt x="333" y="102"/>
                      </a:moveTo>
                      <a:lnTo>
                        <a:pt x="330" y="105"/>
                      </a:lnTo>
                      <a:lnTo>
                        <a:pt x="328" y="108"/>
                      </a:lnTo>
                      <a:lnTo>
                        <a:pt x="322" y="110"/>
                      </a:lnTo>
                      <a:lnTo>
                        <a:pt x="314" y="113"/>
                      </a:lnTo>
                      <a:lnTo>
                        <a:pt x="305" y="115"/>
                      </a:lnTo>
                      <a:lnTo>
                        <a:pt x="293" y="117"/>
                      </a:lnTo>
                      <a:lnTo>
                        <a:pt x="276" y="119"/>
                      </a:lnTo>
                      <a:lnTo>
                        <a:pt x="259" y="120"/>
                      </a:lnTo>
                      <a:lnTo>
                        <a:pt x="245" y="122"/>
                      </a:lnTo>
                      <a:lnTo>
                        <a:pt x="233" y="126"/>
                      </a:lnTo>
                      <a:lnTo>
                        <a:pt x="221" y="129"/>
                      </a:lnTo>
                      <a:lnTo>
                        <a:pt x="210" y="131"/>
                      </a:lnTo>
                      <a:lnTo>
                        <a:pt x="200" y="131"/>
                      </a:lnTo>
                      <a:lnTo>
                        <a:pt x="189" y="129"/>
                      </a:lnTo>
                      <a:lnTo>
                        <a:pt x="178" y="124"/>
                      </a:lnTo>
                      <a:lnTo>
                        <a:pt x="166" y="114"/>
                      </a:lnTo>
                      <a:lnTo>
                        <a:pt x="161" y="108"/>
                      </a:lnTo>
                      <a:lnTo>
                        <a:pt x="151" y="99"/>
                      </a:lnTo>
                      <a:lnTo>
                        <a:pt x="143" y="88"/>
                      </a:lnTo>
                      <a:lnTo>
                        <a:pt x="138" y="81"/>
                      </a:lnTo>
                      <a:lnTo>
                        <a:pt x="127" y="73"/>
                      </a:lnTo>
                      <a:lnTo>
                        <a:pt x="118" y="62"/>
                      </a:lnTo>
                      <a:lnTo>
                        <a:pt x="109" y="50"/>
                      </a:lnTo>
                      <a:lnTo>
                        <a:pt x="101" y="41"/>
                      </a:lnTo>
                      <a:lnTo>
                        <a:pt x="88" y="30"/>
                      </a:lnTo>
                      <a:lnTo>
                        <a:pt x="76" y="24"/>
                      </a:lnTo>
                      <a:lnTo>
                        <a:pt x="66" y="24"/>
                      </a:lnTo>
                      <a:lnTo>
                        <a:pt x="58" y="27"/>
                      </a:lnTo>
                      <a:lnTo>
                        <a:pt x="52" y="33"/>
                      </a:lnTo>
                      <a:lnTo>
                        <a:pt x="45" y="40"/>
                      </a:lnTo>
                      <a:lnTo>
                        <a:pt x="37" y="50"/>
                      </a:lnTo>
                      <a:lnTo>
                        <a:pt x="27" y="60"/>
                      </a:lnTo>
                      <a:lnTo>
                        <a:pt x="22" y="61"/>
                      </a:lnTo>
                      <a:lnTo>
                        <a:pt x="15" y="60"/>
                      </a:lnTo>
                      <a:lnTo>
                        <a:pt x="7" y="57"/>
                      </a:lnTo>
                      <a:lnTo>
                        <a:pt x="0" y="55"/>
                      </a:lnTo>
                      <a:lnTo>
                        <a:pt x="10" y="38"/>
                      </a:lnTo>
                      <a:lnTo>
                        <a:pt x="18" y="18"/>
                      </a:lnTo>
                      <a:lnTo>
                        <a:pt x="26" y="5"/>
                      </a:lnTo>
                      <a:lnTo>
                        <a:pt x="38" y="0"/>
                      </a:lnTo>
                      <a:lnTo>
                        <a:pt x="58" y="3"/>
                      </a:lnTo>
                      <a:lnTo>
                        <a:pt x="77" y="7"/>
                      </a:lnTo>
                      <a:lnTo>
                        <a:pt x="95" y="13"/>
                      </a:lnTo>
                      <a:lnTo>
                        <a:pt x="109" y="21"/>
                      </a:lnTo>
                      <a:lnTo>
                        <a:pt x="124" y="28"/>
                      </a:lnTo>
                      <a:lnTo>
                        <a:pt x="136" y="36"/>
                      </a:lnTo>
                      <a:lnTo>
                        <a:pt x="150" y="45"/>
                      </a:lnTo>
                      <a:lnTo>
                        <a:pt x="161" y="54"/>
                      </a:lnTo>
                      <a:lnTo>
                        <a:pt x="173" y="62"/>
                      </a:lnTo>
                      <a:lnTo>
                        <a:pt x="185" y="70"/>
                      </a:lnTo>
                      <a:lnTo>
                        <a:pt x="196" y="77"/>
                      </a:lnTo>
                      <a:lnTo>
                        <a:pt x="208" y="83"/>
                      </a:lnTo>
                      <a:lnTo>
                        <a:pt x="221" y="87"/>
                      </a:lnTo>
                      <a:lnTo>
                        <a:pt x="235" y="90"/>
                      </a:lnTo>
                      <a:lnTo>
                        <a:pt x="251" y="92"/>
                      </a:lnTo>
                      <a:lnTo>
                        <a:pt x="267" y="90"/>
                      </a:lnTo>
                      <a:lnTo>
                        <a:pt x="272" y="90"/>
                      </a:lnTo>
                      <a:lnTo>
                        <a:pt x="282" y="89"/>
                      </a:lnTo>
                      <a:lnTo>
                        <a:pt x="294" y="88"/>
                      </a:lnTo>
                      <a:lnTo>
                        <a:pt x="307" y="86"/>
                      </a:lnTo>
                      <a:lnTo>
                        <a:pt x="321" y="84"/>
                      </a:lnTo>
                      <a:lnTo>
                        <a:pt x="333" y="82"/>
                      </a:lnTo>
                      <a:lnTo>
                        <a:pt x="344" y="79"/>
                      </a:lnTo>
                      <a:lnTo>
                        <a:pt x="352" y="77"/>
                      </a:lnTo>
                      <a:lnTo>
                        <a:pt x="352" y="81"/>
                      </a:lnTo>
                      <a:lnTo>
                        <a:pt x="346" y="87"/>
                      </a:lnTo>
                      <a:lnTo>
                        <a:pt x="338" y="94"/>
                      </a:lnTo>
                      <a:lnTo>
                        <a:pt x="333" y="102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11" name="Freeform 133"/>
                <p:cNvSpPr>
                  <a:spLocks/>
                </p:cNvSpPr>
                <p:nvPr/>
              </p:nvSpPr>
              <p:spPr bwMode="auto">
                <a:xfrm>
                  <a:off x="1891" y="1228"/>
                  <a:ext cx="233" cy="74"/>
                </a:xfrm>
                <a:custGeom>
                  <a:avLst/>
                  <a:gdLst>
                    <a:gd name="T0" fmla="*/ 8 w 233"/>
                    <a:gd name="T1" fmla="*/ 20 h 74"/>
                    <a:gd name="T2" fmla="*/ 16 w 233"/>
                    <a:gd name="T3" fmla="*/ 20 h 74"/>
                    <a:gd name="T4" fmla="*/ 24 w 233"/>
                    <a:gd name="T5" fmla="*/ 20 h 74"/>
                    <a:gd name="T6" fmla="*/ 32 w 233"/>
                    <a:gd name="T7" fmla="*/ 23 h 74"/>
                    <a:gd name="T8" fmla="*/ 40 w 233"/>
                    <a:gd name="T9" fmla="*/ 25 h 74"/>
                    <a:gd name="T10" fmla="*/ 48 w 233"/>
                    <a:gd name="T11" fmla="*/ 27 h 74"/>
                    <a:gd name="T12" fmla="*/ 55 w 233"/>
                    <a:gd name="T13" fmla="*/ 30 h 74"/>
                    <a:gd name="T14" fmla="*/ 62 w 233"/>
                    <a:gd name="T15" fmla="*/ 32 h 74"/>
                    <a:gd name="T16" fmla="*/ 68 w 233"/>
                    <a:gd name="T17" fmla="*/ 35 h 74"/>
                    <a:gd name="T18" fmla="*/ 82 w 233"/>
                    <a:gd name="T19" fmla="*/ 38 h 74"/>
                    <a:gd name="T20" fmla="*/ 94 w 233"/>
                    <a:gd name="T21" fmla="*/ 42 h 74"/>
                    <a:gd name="T22" fmla="*/ 106 w 233"/>
                    <a:gd name="T23" fmla="*/ 46 h 74"/>
                    <a:gd name="T24" fmla="*/ 117 w 233"/>
                    <a:gd name="T25" fmla="*/ 50 h 74"/>
                    <a:gd name="T26" fmla="*/ 128 w 233"/>
                    <a:gd name="T27" fmla="*/ 53 h 74"/>
                    <a:gd name="T28" fmla="*/ 138 w 233"/>
                    <a:gd name="T29" fmla="*/ 57 h 74"/>
                    <a:gd name="T30" fmla="*/ 150 w 233"/>
                    <a:gd name="T31" fmla="*/ 61 h 74"/>
                    <a:gd name="T32" fmla="*/ 164 w 233"/>
                    <a:gd name="T33" fmla="*/ 64 h 74"/>
                    <a:gd name="T34" fmla="*/ 175 w 233"/>
                    <a:gd name="T35" fmla="*/ 68 h 74"/>
                    <a:gd name="T36" fmla="*/ 187 w 233"/>
                    <a:gd name="T37" fmla="*/ 70 h 74"/>
                    <a:gd name="T38" fmla="*/ 199 w 233"/>
                    <a:gd name="T39" fmla="*/ 74 h 74"/>
                    <a:gd name="T40" fmla="*/ 211 w 233"/>
                    <a:gd name="T41" fmla="*/ 74 h 74"/>
                    <a:gd name="T42" fmla="*/ 220 w 233"/>
                    <a:gd name="T43" fmla="*/ 73 h 74"/>
                    <a:gd name="T44" fmla="*/ 228 w 233"/>
                    <a:gd name="T45" fmla="*/ 67 h 74"/>
                    <a:gd name="T46" fmla="*/ 233 w 233"/>
                    <a:gd name="T47" fmla="*/ 56 h 74"/>
                    <a:gd name="T48" fmla="*/ 233 w 233"/>
                    <a:gd name="T49" fmla="*/ 38 h 74"/>
                    <a:gd name="T50" fmla="*/ 230 w 233"/>
                    <a:gd name="T51" fmla="*/ 34 h 74"/>
                    <a:gd name="T52" fmla="*/ 226 w 233"/>
                    <a:gd name="T53" fmla="*/ 31 h 74"/>
                    <a:gd name="T54" fmla="*/ 220 w 233"/>
                    <a:gd name="T55" fmla="*/ 29 h 74"/>
                    <a:gd name="T56" fmla="*/ 215 w 233"/>
                    <a:gd name="T57" fmla="*/ 25 h 74"/>
                    <a:gd name="T58" fmla="*/ 212 w 233"/>
                    <a:gd name="T59" fmla="*/ 32 h 74"/>
                    <a:gd name="T60" fmla="*/ 207 w 233"/>
                    <a:gd name="T61" fmla="*/ 37 h 74"/>
                    <a:gd name="T62" fmla="*/ 202 w 233"/>
                    <a:gd name="T63" fmla="*/ 41 h 74"/>
                    <a:gd name="T64" fmla="*/ 195 w 233"/>
                    <a:gd name="T65" fmla="*/ 43 h 74"/>
                    <a:gd name="T66" fmla="*/ 188 w 233"/>
                    <a:gd name="T67" fmla="*/ 45 h 74"/>
                    <a:gd name="T68" fmla="*/ 180 w 233"/>
                    <a:gd name="T69" fmla="*/ 46 h 74"/>
                    <a:gd name="T70" fmla="*/ 173 w 233"/>
                    <a:gd name="T71" fmla="*/ 46 h 74"/>
                    <a:gd name="T72" fmla="*/ 167 w 233"/>
                    <a:gd name="T73" fmla="*/ 45 h 74"/>
                    <a:gd name="T74" fmla="*/ 152 w 233"/>
                    <a:gd name="T75" fmla="*/ 40 h 74"/>
                    <a:gd name="T76" fmla="*/ 137 w 233"/>
                    <a:gd name="T77" fmla="*/ 35 h 74"/>
                    <a:gd name="T78" fmla="*/ 122 w 233"/>
                    <a:gd name="T79" fmla="*/ 29 h 74"/>
                    <a:gd name="T80" fmla="*/ 107 w 233"/>
                    <a:gd name="T81" fmla="*/ 23 h 74"/>
                    <a:gd name="T82" fmla="*/ 94 w 233"/>
                    <a:gd name="T83" fmla="*/ 16 h 74"/>
                    <a:gd name="T84" fmla="*/ 79 w 233"/>
                    <a:gd name="T85" fmla="*/ 11 h 74"/>
                    <a:gd name="T86" fmla="*/ 64 w 233"/>
                    <a:gd name="T87" fmla="*/ 7 h 74"/>
                    <a:gd name="T88" fmla="*/ 49 w 233"/>
                    <a:gd name="T89" fmla="*/ 4 h 74"/>
                    <a:gd name="T90" fmla="*/ 43 w 233"/>
                    <a:gd name="T91" fmla="*/ 3 h 74"/>
                    <a:gd name="T92" fmla="*/ 32 w 233"/>
                    <a:gd name="T93" fmla="*/ 2 h 74"/>
                    <a:gd name="T94" fmla="*/ 23 w 233"/>
                    <a:gd name="T95" fmla="*/ 0 h 74"/>
                    <a:gd name="T96" fmla="*/ 12 w 233"/>
                    <a:gd name="T97" fmla="*/ 0 h 74"/>
                    <a:gd name="T98" fmla="*/ 4 w 233"/>
                    <a:gd name="T99" fmla="*/ 2 h 74"/>
                    <a:gd name="T100" fmla="*/ 0 w 233"/>
                    <a:gd name="T101" fmla="*/ 4 h 74"/>
                    <a:gd name="T102" fmla="*/ 1 w 233"/>
                    <a:gd name="T103" fmla="*/ 10 h 74"/>
                    <a:gd name="T104" fmla="*/ 8 w 233"/>
                    <a:gd name="T105" fmla="*/ 20 h 7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33"/>
                    <a:gd name="T160" fmla="*/ 0 h 74"/>
                    <a:gd name="T161" fmla="*/ 233 w 233"/>
                    <a:gd name="T162" fmla="*/ 74 h 7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33" h="74">
                      <a:moveTo>
                        <a:pt x="8" y="20"/>
                      </a:moveTo>
                      <a:lnTo>
                        <a:pt x="16" y="20"/>
                      </a:lnTo>
                      <a:lnTo>
                        <a:pt x="24" y="20"/>
                      </a:lnTo>
                      <a:lnTo>
                        <a:pt x="32" y="23"/>
                      </a:lnTo>
                      <a:lnTo>
                        <a:pt x="40" y="25"/>
                      </a:lnTo>
                      <a:lnTo>
                        <a:pt x="48" y="27"/>
                      </a:lnTo>
                      <a:lnTo>
                        <a:pt x="55" y="30"/>
                      </a:lnTo>
                      <a:lnTo>
                        <a:pt x="62" y="32"/>
                      </a:lnTo>
                      <a:lnTo>
                        <a:pt x="68" y="35"/>
                      </a:lnTo>
                      <a:lnTo>
                        <a:pt x="82" y="38"/>
                      </a:lnTo>
                      <a:lnTo>
                        <a:pt x="94" y="42"/>
                      </a:lnTo>
                      <a:lnTo>
                        <a:pt x="106" y="46"/>
                      </a:lnTo>
                      <a:lnTo>
                        <a:pt x="117" y="50"/>
                      </a:lnTo>
                      <a:lnTo>
                        <a:pt x="128" y="53"/>
                      </a:lnTo>
                      <a:lnTo>
                        <a:pt x="138" y="57"/>
                      </a:lnTo>
                      <a:lnTo>
                        <a:pt x="150" y="61"/>
                      </a:lnTo>
                      <a:lnTo>
                        <a:pt x="164" y="64"/>
                      </a:lnTo>
                      <a:lnTo>
                        <a:pt x="175" y="68"/>
                      </a:lnTo>
                      <a:lnTo>
                        <a:pt x="187" y="70"/>
                      </a:lnTo>
                      <a:lnTo>
                        <a:pt x="199" y="74"/>
                      </a:lnTo>
                      <a:lnTo>
                        <a:pt x="211" y="74"/>
                      </a:lnTo>
                      <a:lnTo>
                        <a:pt x="220" y="73"/>
                      </a:lnTo>
                      <a:lnTo>
                        <a:pt x="228" y="67"/>
                      </a:lnTo>
                      <a:lnTo>
                        <a:pt x="233" y="56"/>
                      </a:lnTo>
                      <a:lnTo>
                        <a:pt x="233" y="38"/>
                      </a:lnTo>
                      <a:lnTo>
                        <a:pt x="230" y="34"/>
                      </a:lnTo>
                      <a:lnTo>
                        <a:pt x="226" y="31"/>
                      </a:lnTo>
                      <a:lnTo>
                        <a:pt x="220" y="29"/>
                      </a:lnTo>
                      <a:lnTo>
                        <a:pt x="215" y="25"/>
                      </a:lnTo>
                      <a:lnTo>
                        <a:pt x="212" y="32"/>
                      </a:lnTo>
                      <a:lnTo>
                        <a:pt x="207" y="37"/>
                      </a:lnTo>
                      <a:lnTo>
                        <a:pt x="202" y="41"/>
                      </a:lnTo>
                      <a:lnTo>
                        <a:pt x="195" y="43"/>
                      </a:lnTo>
                      <a:lnTo>
                        <a:pt x="188" y="45"/>
                      </a:lnTo>
                      <a:lnTo>
                        <a:pt x="180" y="46"/>
                      </a:lnTo>
                      <a:lnTo>
                        <a:pt x="173" y="46"/>
                      </a:lnTo>
                      <a:lnTo>
                        <a:pt x="167" y="45"/>
                      </a:lnTo>
                      <a:lnTo>
                        <a:pt x="152" y="40"/>
                      </a:lnTo>
                      <a:lnTo>
                        <a:pt x="137" y="35"/>
                      </a:lnTo>
                      <a:lnTo>
                        <a:pt x="122" y="29"/>
                      </a:lnTo>
                      <a:lnTo>
                        <a:pt x="107" y="23"/>
                      </a:lnTo>
                      <a:lnTo>
                        <a:pt x="94" y="16"/>
                      </a:lnTo>
                      <a:lnTo>
                        <a:pt x="79" y="11"/>
                      </a:lnTo>
                      <a:lnTo>
                        <a:pt x="64" y="7"/>
                      </a:lnTo>
                      <a:lnTo>
                        <a:pt x="49" y="4"/>
                      </a:lnTo>
                      <a:lnTo>
                        <a:pt x="43" y="3"/>
                      </a:lnTo>
                      <a:lnTo>
                        <a:pt x="32" y="2"/>
                      </a:lnTo>
                      <a:lnTo>
                        <a:pt x="23" y="0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1" y="10"/>
                      </a:lnTo>
                      <a:lnTo>
                        <a:pt x="8" y="20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12" name="Freeform 134"/>
                <p:cNvSpPr>
                  <a:spLocks/>
                </p:cNvSpPr>
                <p:nvPr/>
              </p:nvSpPr>
              <p:spPr bwMode="auto">
                <a:xfrm>
                  <a:off x="1784" y="1356"/>
                  <a:ext cx="125" cy="210"/>
                </a:xfrm>
                <a:custGeom>
                  <a:avLst/>
                  <a:gdLst>
                    <a:gd name="T0" fmla="*/ 18 w 125"/>
                    <a:gd name="T1" fmla="*/ 5 h 210"/>
                    <a:gd name="T2" fmla="*/ 19 w 125"/>
                    <a:gd name="T3" fmla="*/ 12 h 210"/>
                    <a:gd name="T4" fmla="*/ 23 w 125"/>
                    <a:gd name="T5" fmla="*/ 20 h 210"/>
                    <a:gd name="T6" fmla="*/ 29 w 125"/>
                    <a:gd name="T7" fmla="*/ 27 h 210"/>
                    <a:gd name="T8" fmla="*/ 35 w 125"/>
                    <a:gd name="T9" fmla="*/ 34 h 210"/>
                    <a:gd name="T10" fmla="*/ 42 w 125"/>
                    <a:gd name="T11" fmla="*/ 41 h 210"/>
                    <a:gd name="T12" fmla="*/ 49 w 125"/>
                    <a:gd name="T13" fmla="*/ 48 h 210"/>
                    <a:gd name="T14" fmla="*/ 54 w 125"/>
                    <a:gd name="T15" fmla="*/ 54 h 210"/>
                    <a:gd name="T16" fmla="*/ 58 w 125"/>
                    <a:gd name="T17" fmla="*/ 59 h 210"/>
                    <a:gd name="T18" fmla="*/ 64 w 125"/>
                    <a:gd name="T19" fmla="*/ 70 h 210"/>
                    <a:gd name="T20" fmla="*/ 70 w 125"/>
                    <a:gd name="T21" fmla="*/ 81 h 210"/>
                    <a:gd name="T22" fmla="*/ 76 w 125"/>
                    <a:gd name="T23" fmla="*/ 90 h 210"/>
                    <a:gd name="T24" fmla="*/ 82 w 125"/>
                    <a:gd name="T25" fmla="*/ 99 h 210"/>
                    <a:gd name="T26" fmla="*/ 88 w 125"/>
                    <a:gd name="T27" fmla="*/ 109 h 210"/>
                    <a:gd name="T28" fmla="*/ 93 w 125"/>
                    <a:gd name="T29" fmla="*/ 118 h 210"/>
                    <a:gd name="T30" fmla="*/ 100 w 125"/>
                    <a:gd name="T31" fmla="*/ 129 h 210"/>
                    <a:gd name="T32" fmla="*/ 105 w 125"/>
                    <a:gd name="T33" fmla="*/ 140 h 210"/>
                    <a:gd name="T34" fmla="*/ 111 w 125"/>
                    <a:gd name="T35" fmla="*/ 149 h 210"/>
                    <a:gd name="T36" fmla="*/ 117 w 125"/>
                    <a:gd name="T37" fmla="*/ 160 h 210"/>
                    <a:gd name="T38" fmla="*/ 123 w 125"/>
                    <a:gd name="T39" fmla="*/ 171 h 210"/>
                    <a:gd name="T40" fmla="*/ 125 w 125"/>
                    <a:gd name="T41" fmla="*/ 182 h 210"/>
                    <a:gd name="T42" fmla="*/ 125 w 125"/>
                    <a:gd name="T43" fmla="*/ 192 h 210"/>
                    <a:gd name="T44" fmla="*/ 121 w 125"/>
                    <a:gd name="T45" fmla="*/ 200 h 210"/>
                    <a:gd name="T46" fmla="*/ 109 w 125"/>
                    <a:gd name="T47" fmla="*/ 206 h 210"/>
                    <a:gd name="T48" fmla="*/ 92 w 125"/>
                    <a:gd name="T49" fmla="*/ 210 h 210"/>
                    <a:gd name="T50" fmla="*/ 85 w 125"/>
                    <a:gd name="T51" fmla="*/ 208 h 210"/>
                    <a:gd name="T52" fmla="*/ 81 w 125"/>
                    <a:gd name="T53" fmla="*/ 203 h 210"/>
                    <a:gd name="T54" fmla="*/ 77 w 125"/>
                    <a:gd name="T55" fmla="*/ 198 h 210"/>
                    <a:gd name="T56" fmla="*/ 72 w 125"/>
                    <a:gd name="T57" fmla="*/ 193 h 210"/>
                    <a:gd name="T58" fmla="*/ 84 w 125"/>
                    <a:gd name="T59" fmla="*/ 183 h 210"/>
                    <a:gd name="T60" fmla="*/ 88 w 125"/>
                    <a:gd name="T61" fmla="*/ 171 h 210"/>
                    <a:gd name="T62" fmla="*/ 88 w 125"/>
                    <a:gd name="T63" fmla="*/ 157 h 210"/>
                    <a:gd name="T64" fmla="*/ 84 w 125"/>
                    <a:gd name="T65" fmla="*/ 145 h 210"/>
                    <a:gd name="T66" fmla="*/ 77 w 125"/>
                    <a:gd name="T67" fmla="*/ 131 h 210"/>
                    <a:gd name="T68" fmla="*/ 69 w 125"/>
                    <a:gd name="T69" fmla="*/ 119 h 210"/>
                    <a:gd name="T70" fmla="*/ 59 w 125"/>
                    <a:gd name="T71" fmla="*/ 108 h 210"/>
                    <a:gd name="T72" fmla="*/ 50 w 125"/>
                    <a:gd name="T73" fmla="*/ 96 h 210"/>
                    <a:gd name="T74" fmla="*/ 42 w 125"/>
                    <a:gd name="T75" fmla="*/ 85 h 210"/>
                    <a:gd name="T76" fmla="*/ 33 w 125"/>
                    <a:gd name="T77" fmla="*/ 72 h 210"/>
                    <a:gd name="T78" fmla="*/ 26 w 125"/>
                    <a:gd name="T79" fmla="*/ 61 h 210"/>
                    <a:gd name="T80" fmla="*/ 20 w 125"/>
                    <a:gd name="T81" fmla="*/ 48 h 210"/>
                    <a:gd name="T82" fmla="*/ 18 w 125"/>
                    <a:gd name="T83" fmla="*/ 42 h 210"/>
                    <a:gd name="T84" fmla="*/ 14 w 125"/>
                    <a:gd name="T85" fmla="*/ 32 h 210"/>
                    <a:gd name="T86" fmla="*/ 8 w 125"/>
                    <a:gd name="T87" fmla="*/ 22 h 210"/>
                    <a:gd name="T88" fmla="*/ 3 w 125"/>
                    <a:gd name="T89" fmla="*/ 14 h 210"/>
                    <a:gd name="T90" fmla="*/ 0 w 125"/>
                    <a:gd name="T91" fmla="*/ 5 h 210"/>
                    <a:gd name="T92" fmla="*/ 2 w 125"/>
                    <a:gd name="T93" fmla="*/ 0 h 210"/>
                    <a:gd name="T94" fmla="*/ 7 w 125"/>
                    <a:gd name="T95" fmla="*/ 0 h 210"/>
                    <a:gd name="T96" fmla="*/ 18 w 125"/>
                    <a:gd name="T97" fmla="*/ 5 h 21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25"/>
                    <a:gd name="T148" fmla="*/ 0 h 210"/>
                    <a:gd name="T149" fmla="*/ 125 w 125"/>
                    <a:gd name="T150" fmla="*/ 210 h 21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25" h="210">
                      <a:moveTo>
                        <a:pt x="18" y="5"/>
                      </a:moveTo>
                      <a:lnTo>
                        <a:pt x="19" y="12"/>
                      </a:lnTo>
                      <a:lnTo>
                        <a:pt x="23" y="20"/>
                      </a:lnTo>
                      <a:lnTo>
                        <a:pt x="29" y="27"/>
                      </a:lnTo>
                      <a:lnTo>
                        <a:pt x="35" y="34"/>
                      </a:lnTo>
                      <a:lnTo>
                        <a:pt x="42" y="41"/>
                      </a:lnTo>
                      <a:lnTo>
                        <a:pt x="49" y="48"/>
                      </a:lnTo>
                      <a:lnTo>
                        <a:pt x="54" y="54"/>
                      </a:lnTo>
                      <a:lnTo>
                        <a:pt x="58" y="59"/>
                      </a:lnTo>
                      <a:lnTo>
                        <a:pt x="64" y="70"/>
                      </a:lnTo>
                      <a:lnTo>
                        <a:pt x="70" y="81"/>
                      </a:lnTo>
                      <a:lnTo>
                        <a:pt x="76" y="90"/>
                      </a:lnTo>
                      <a:lnTo>
                        <a:pt x="82" y="99"/>
                      </a:lnTo>
                      <a:lnTo>
                        <a:pt x="88" y="109"/>
                      </a:lnTo>
                      <a:lnTo>
                        <a:pt x="93" y="118"/>
                      </a:lnTo>
                      <a:lnTo>
                        <a:pt x="100" y="129"/>
                      </a:lnTo>
                      <a:lnTo>
                        <a:pt x="105" y="140"/>
                      </a:lnTo>
                      <a:lnTo>
                        <a:pt x="111" y="149"/>
                      </a:lnTo>
                      <a:lnTo>
                        <a:pt x="117" y="160"/>
                      </a:lnTo>
                      <a:lnTo>
                        <a:pt x="123" y="171"/>
                      </a:lnTo>
                      <a:lnTo>
                        <a:pt x="125" y="182"/>
                      </a:lnTo>
                      <a:lnTo>
                        <a:pt x="125" y="192"/>
                      </a:lnTo>
                      <a:lnTo>
                        <a:pt x="121" y="200"/>
                      </a:lnTo>
                      <a:lnTo>
                        <a:pt x="109" y="206"/>
                      </a:lnTo>
                      <a:lnTo>
                        <a:pt x="92" y="210"/>
                      </a:lnTo>
                      <a:lnTo>
                        <a:pt x="85" y="208"/>
                      </a:lnTo>
                      <a:lnTo>
                        <a:pt x="81" y="203"/>
                      </a:lnTo>
                      <a:lnTo>
                        <a:pt x="77" y="198"/>
                      </a:lnTo>
                      <a:lnTo>
                        <a:pt x="72" y="193"/>
                      </a:lnTo>
                      <a:lnTo>
                        <a:pt x="84" y="183"/>
                      </a:lnTo>
                      <a:lnTo>
                        <a:pt x="88" y="171"/>
                      </a:lnTo>
                      <a:lnTo>
                        <a:pt x="88" y="157"/>
                      </a:lnTo>
                      <a:lnTo>
                        <a:pt x="84" y="145"/>
                      </a:lnTo>
                      <a:lnTo>
                        <a:pt x="77" y="131"/>
                      </a:lnTo>
                      <a:lnTo>
                        <a:pt x="69" y="119"/>
                      </a:lnTo>
                      <a:lnTo>
                        <a:pt x="59" y="108"/>
                      </a:lnTo>
                      <a:lnTo>
                        <a:pt x="50" y="96"/>
                      </a:lnTo>
                      <a:lnTo>
                        <a:pt x="42" y="85"/>
                      </a:lnTo>
                      <a:lnTo>
                        <a:pt x="33" y="72"/>
                      </a:lnTo>
                      <a:lnTo>
                        <a:pt x="26" y="61"/>
                      </a:lnTo>
                      <a:lnTo>
                        <a:pt x="20" y="48"/>
                      </a:lnTo>
                      <a:lnTo>
                        <a:pt x="18" y="42"/>
                      </a:lnTo>
                      <a:lnTo>
                        <a:pt x="14" y="32"/>
                      </a:lnTo>
                      <a:lnTo>
                        <a:pt x="8" y="22"/>
                      </a:lnTo>
                      <a:lnTo>
                        <a:pt x="3" y="14"/>
                      </a:lnTo>
                      <a:lnTo>
                        <a:pt x="0" y="5"/>
                      </a:lnTo>
                      <a:lnTo>
                        <a:pt x="2" y="0"/>
                      </a:lnTo>
                      <a:lnTo>
                        <a:pt x="7" y="0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13" name="Freeform 135"/>
                <p:cNvSpPr>
                  <a:spLocks/>
                </p:cNvSpPr>
                <p:nvPr/>
              </p:nvSpPr>
              <p:spPr bwMode="auto">
                <a:xfrm>
                  <a:off x="1561" y="1097"/>
                  <a:ext cx="416" cy="345"/>
                </a:xfrm>
                <a:custGeom>
                  <a:avLst/>
                  <a:gdLst>
                    <a:gd name="T0" fmla="*/ 326 w 416"/>
                    <a:gd name="T1" fmla="*/ 169 h 345"/>
                    <a:gd name="T2" fmla="*/ 346 w 416"/>
                    <a:gd name="T3" fmla="*/ 166 h 345"/>
                    <a:gd name="T4" fmla="*/ 369 w 416"/>
                    <a:gd name="T5" fmla="*/ 166 h 345"/>
                    <a:gd name="T6" fmla="*/ 389 w 416"/>
                    <a:gd name="T7" fmla="*/ 168 h 345"/>
                    <a:gd name="T8" fmla="*/ 408 w 416"/>
                    <a:gd name="T9" fmla="*/ 166 h 345"/>
                    <a:gd name="T10" fmla="*/ 410 w 416"/>
                    <a:gd name="T11" fmla="*/ 150 h 345"/>
                    <a:gd name="T12" fmla="*/ 404 w 416"/>
                    <a:gd name="T13" fmla="*/ 136 h 345"/>
                    <a:gd name="T14" fmla="*/ 385 w 416"/>
                    <a:gd name="T15" fmla="*/ 130 h 345"/>
                    <a:gd name="T16" fmla="*/ 367 w 416"/>
                    <a:gd name="T17" fmla="*/ 126 h 345"/>
                    <a:gd name="T18" fmla="*/ 348 w 416"/>
                    <a:gd name="T19" fmla="*/ 126 h 345"/>
                    <a:gd name="T20" fmla="*/ 327 w 416"/>
                    <a:gd name="T21" fmla="*/ 129 h 345"/>
                    <a:gd name="T22" fmla="*/ 307 w 416"/>
                    <a:gd name="T23" fmla="*/ 130 h 345"/>
                    <a:gd name="T24" fmla="*/ 277 w 416"/>
                    <a:gd name="T25" fmla="*/ 124 h 345"/>
                    <a:gd name="T26" fmla="*/ 235 w 416"/>
                    <a:gd name="T27" fmla="*/ 95 h 345"/>
                    <a:gd name="T28" fmla="*/ 196 w 416"/>
                    <a:gd name="T29" fmla="*/ 53 h 345"/>
                    <a:gd name="T30" fmla="*/ 159 w 416"/>
                    <a:gd name="T31" fmla="*/ 14 h 345"/>
                    <a:gd name="T32" fmla="*/ 126 w 416"/>
                    <a:gd name="T33" fmla="*/ 21 h 345"/>
                    <a:gd name="T34" fmla="*/ 90 w 416"/>
                    <a:gd name="T35" fmla="*/ 64 h 345"/>
                    <a:gd name="T36" fmla="*/ 50 w 416"/>
                    <a:gd name="T37" fmla="*/ 104 h 345"/>
                    <a:gd name="T38" fmla="*/ 13 w 416"/>
                    <a:gd name="T39" fmla="*/ 147 h 345"/>
                    <a:gd name="T40" fmla="*/ 24 w 416"/>
                    <a:gd name="T41" fmla="*/ 179 h 345"/>
                    <a:gd name="T42" fmla="*/ 85 w 416"/>
                    <a:gd name="T43" fmla="*/ 208 h 345"/>
                    <a:gd name="T44" fmla="*/ 147 w 416"/>
                    <a:gd name="T45" fmla="*/ 237 h 345"/>
                    <a:gd name="T46" fmla="*/ 191 w 416"/>
                    <a:gd name="T47" fmla="*/ 259 h 345"/>
                    <a:gd name="T48" fmla="*/ 266 w 416"/>
                    <a:gd name="T49" fmla="*/ 345 h 345"/>
                    <a:gd name="T50" fmla="*/ 277 w 416"/>
                    <a:gd name="T51" fmla="*/ 340 h 345"/>
                    <a:gd name="T52" fmla="*/ 284 w 416"/>
                    <a:gd name="T53" fmla="*/ 335 h 345"/>
                    <a:gd name="T54" fmla="*/ 280 w 416"/>
                    <a:gd name="T55" fmla="*/ 318 h 345"/>
                    <a:gd name="T56" fmla="*/ 270 w 416"/>
                    <a:gd name="T57" fmla="*/ 298 h 345"/>
                    <a:gd name="T58" fmla="*/ 257 w 416"/>
                    <a:gd name="T59" fmla="*/ 277 h 345"/>
                    <a:gd name="T60" fmla="*/ 241 w 416"/>
                    <a:gd name="T61" fmla="*/ 258 h 345"/>
                    <a:gd name="T62" fmla="*/ 247 w 416"/>
                    <a:gd name="T63" fmla="*/ 247 h 345"/>
                    <a:gd name="T64" fmla="*/ 265 w 416"/>
                    <a:gd name="T65" fmla="*/ 220 h 345"/>
                    <a:gd name="T66" fmla="*/ 289 w 416"/>
                    <a:gd name="T67" fmla="*/ 192 h 345"/>
                    <a:gd name="T68" fmla="*/ 317 w 416"/>
                    <a:gd name="T69" fmla="*/ 172 h 34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16"/>
                    <a:gd name="T106" fmla="*/ 0 h 345"/>
                    <a:gd name="T107" fmla="*/ 416 w 416"/>
                    <a:gd name="T108" fmla="*/ 345 h 34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16" h="345">
                      <a:moveTo>
                        <a:pt x="317" y="172"/>
                      </a:moveTo>
                      <a:lnTo>
                        <a:pt x="326" y="169"/>
                      </a:lnTo>
                      <a:lnTo>
                        <a:pt x="335" y="167"/>
                      </a:lnTo>
                      <a:lnTo>
                        <a:pt x="346" y="166"/>
                      </a:lnTo>
                      <a:lnTo>
                        <a:pt x="358" y="166"/>
                      </a:lnTo>
                      <a:lnTo>
                        <a:pt x="369" y="166"/>
                      </a:lnTo>
                      <a:lnTo>
                        <a:pt x="379" y="167"/>
                      </a:lnTo>
                      <a:lnTo>
                        <a:pt x="389" y="168"/>
                      </a:lnTo>
                      <a:lnTo>
                        <a:pt x="397" y="169"/>
                      </a:lnTo>
                      <a:lnTo>
                        <a:pt x="408" y="166"/>
                      </a:lnTo>
                      <a:lnTo>
                        <a:pt x="409" y="158"/>
                      </a:lnTo>
                      <a:lnTo>
                        <a:pt x="410" y="150"/>
                      </a:lnTo>
                      <a:lnTo>
                        <a:pt x="416" y="141"/>
                      </a:lnTo>
                      <a:lnTo>
                        <a:pt x="404" y="136"/>
                      </a:lnTo>
                      <a:lnTo>
                        <a:pt x="394" y="133"/>
                      </a:lnTo>
                      <a:lnTo>
                        <a:pt x="385" y="130"/>
                      </a:lnTo>
                      <a:lnTo>
                        <a:pt x="377" y="128"/>
                      </a:lnTo>
                      <a:lnTo>
                        <a:pt x="367" y="126"/>
                      </a:lnTo>
                      <a:lnTo>
                        <a:pt x="359" y="126"/>
                      </a:lnTo>
                      <a:lnTo>
                        <a:pt x="348" y="126"/>
                      </a:lnTo>
                      <a:lnTo>
                        <a:pt x="338" y="128"/>
                      </a:lnTo>
                      <a:lnTo>
                        <a:pt x="327" y="129"/>
                      </a:lnTo>
                      <a:lnTo>
                        <a:pt x="316" y="130"/>
                      </a:lnTo>
                      <a:lnTo>
                        <a:pt x="307" y="130"/>
                      </a:lnTo>
                      <a:lnTo>
                        <a:pt x="300" y="129"/>
                      </a:lnTo>
                      <a:lnTo>
                        <a:pt x="277" y="124"/>
                      </a:lnTo>
                      <a:lnTo>
                        <a:pt x="256" y="112"/>
                      </a:lnTo>
                      <a:lnTo>
                        <a:pt x="235" y="95"/>
                      </a:lnTo>
                      <a:lnTo>
                        <a:pt x="217" y="74"/>
                      </a:lnTo>
                      <a:lnTo>
                        <a:pt x="196" y="53"/>
                      </a:lnTo>
                      <a:lnTo>
                        <a:pt x="177" y="32"/>
                      </a:lnTo>
                      <a:lnTo>
                        <a:pt x="159" y="14"/>
                      </a:lnTo>
                      <a:lnTo>
                        <a:pt x="140" y="0"/>
                      </a:lnTo>
                      <a:lnTo>
                        <a:pt x="126" y="21"/>
                      </a:lnTo>
                      <a:lnTo>
                        <a:pt x="109" y="43"/>
                      </a:lnTo>
                      <a:lnTo>
                        <a:pt x="90" y="64"/>
                      </a:lnTo>
                      <a:lnTo>
                        <a:pt x="70" y="84"/>
                      </a:lnTo>
                      <a:lnTo>
                        <a:pt x="50" y="104"/>
                      </a:lnTo>
                      <a:lnTo>
                        <a:pt x="31" y="125"/>
                      </a:lnTo>
                      <a:lnTo>
                        <a:pt x="13" y="147"/>
                      </a:lnTo>
                      <a:lnTo>
                        <a:pt x="0" y="168"/>
                      </a:lnTo>
                      <a:lnTo>
                        <a:pt x="24" y="179"/>
                      </a:lnTo>
                      <a:lnTo>
                        <a:pt x="52" y="193"/>
                      </a:lnTo>
                      <a:lnTo>
                        <a:pt x="85" y="208"/>
                      </a:lnTo>
                      <a:lnTo>
                        <a:pt x="117" y="222"/>
                      </a:lnTo>
                      <a:lnTo>
                        <a:pt x="147" y="237"/>
                      </a:lnTo>
                      <a:lnTo>
                        <a:pt x="172" y="250"/>
                      </a:lnTo>
                      <a:lnTo>
                        <a:pt x="191" y="259"/>
                      </a:lnTo>
                      <a:lnTo>
                        <a:pt x="200" y="265"/>
                      </a:lnTo>
                      <a:lnTo>
                        <a:pt x="266" y="345"/>
                      </a:lnTo>
                      <a:lnTo>
                        <a:pt x="272" y="344"/>
                      </a:lnTo>
                      <a:lnTo>
                        <a:pt x="277" y="340"/>
                      </a:lnTo>
                      <a:lnTo>
                        <a:pt x="282" y="336"/>
                      </a:lnTo>
                      <a:lnTo>
                        <a:pt x="284" y="335"/>
                      </a:lnTo>
                      <a:lnTo>
                        <a:pt x="282" y="327"/>
                      </a:lnTo>
                      <a:lnTo>
                        <a:pt x="280" y="318"/>
                      </a:lnTo>
                      <a:lnTo>
                        <a:pt x="276" y="308"/>
                      </a:lnTo>
                      <a:lnTo>
                        <a:pt x="270" y="298"/>
                      </a:lnTo>
                      <a:lnTo>
                        <a:pt x="264" y="287"/>
                      </a:lnTo>
                      <a:lnTo>
                        <a:pt x="257" y="277"/>
                      </a:lnTo>
                      <a:lnTo>
                        <a:pt x="249" y="268"/>
                      </a:lnTo>
                      <a:lnTo>
                        <a:pt x="241" y="258"/>
                      </a:lnTo>
                      <a:lnTo>
                        <a:pt x="242" y="254"/>
                      </a:lnTo>
                      <a:lnTo>
                        <a:pt x="247" y="247"/>
                      </a:lnTo>
                      <a:lnTo>
                        <a:pt x="254" y="235"/>
                      </a:lnTo>
                      <a:lnTo>
                        <a:pt x="265" y="220"/>
                      </a:lnTo>
                      <a:lnTo>
                        <a:pt x="276" y="205"/>
                      </a:lnTo>
                      <a:lnTo>
                        <a:pt x="289" y="192"/>
                      </a:lnTo>
                      <a:lnTo>
                        <a:pt x="303" y="179"/>
                      </a:lnTo>
                      <a:lnTo>
                        <a:pt x="317" y="172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14" name="Freeform 136"/>
                <p:cNvSpPr>
                  <a:spLocks/>
                </p:cNvSpPr>
                <p:nvPr/>
              </p:nvSpPr>
              <p:spPr bwMode="auto">
                <a:xfrm>
                  <a:off x="1850" y="1306"/>
                  <a:ext cx="138" cy="105"/>
                </a:xfrm>
                <a:custGeom>
                  <a:avLst/>
                  <a:gdLst>
                    <a:gd name="T0" fmla="*/ 112 w 138"/>
                    <a:gd name="T1" fmla="*/ 94 h 105"/>
                    <a:gd name="T2" fmla="*/ 123 w 138"/>
                    <a:gd name="T3" fmla="*/ 82 h 105"/>
                    <a:gd name="T4" fmla="*/ 132 w 138"/>
                    <a:gd name="T5" fmla="*/ 70 h 105"/>
                    <a:gd name="T6" fmla="*/ 138 w 138"/>
                    <a:gd name="T7" fmla="*/ 59 h 105"/>
                    <a:gd name="T8" fmla="*/ 135 w 138"/>
                    <a:gd name="T9" fmla="*/ 49 h 105"/>
                    <a:gd name="T10" fmla="*/ 127 w 138"/>
                    <a:gd name="T11" fmla="*/ 39 h 105"/>
                    <a:gd name="T12" fmla="*/ 117 w 138"/>
                    <a:gd name="T13" fmla="*/ 29 h 105"/>
                    <a:gd name="T14" fmla="*/ 107 w 138"/>
                    <a:gd name="T15" fmla="*/ 21 h 105"/>
                    <a:gd name="T16" fmla="*/ 94 w 138"/>
                    <a:gd name="T17" fmla="*/ 13 h 105"/>
                    <a:gd name="T18" fmla="*/ 82 w 138"/>
                    <a:gd name="T19" fmla="*/ 7 h 105"/>
                    <a:gd name="T20" fmla="*/ 70 w 138"/>
                    <a:gd name="T21" fmla="*/ 2 h 105"/>
                    <a:gd name="T22" fmla="*/ 58 w 138"/>
                    <a:gd name="T23" fmla="*/ 0 h 105"/>
                    <a:gd name="T24" fmla="*/ 47 w 138"/>
                    <a:gd name="T25" fmla="*/ 0 h 105"/>
                    <a:gd name="T26" fmla="*/ 39 w 138"/>
                    <a:gd name="T27" fmla="*/ 1 h 105"/>
                    <a:gd name="T28" fmla="*/ 33 w 138"/>
                    <a:gd name="T29" fmla="*/ 5 h 105"/>
                    <a:gd name="T30" fmla="*/ 24 w 138"/>
                    <a:gd name="T31" fmla="*/ 11 h 105"/>
                    <a:gd name="T32" fmla="*/ 16 w 138"/>
                    <a:gd name="T33" fmla="*/ 18 h 105"/>
                    <a:gd name="T34" fmla="*/ 10 w 138"/>
                    <a:gd name="T35" fmla="*/ 27 h 105"/>
                    <a:gd name="T36" fmla="*/ 6 w 138"/>
                    <a:gd name="T37" fmla="*/ 38 h 105"/>
                    <a:gd name="T38" fmla="*/ 2 w 138"/>
                    <a:gd name="T39" fmla="*/ 49 h 105"/>
                    <a:gd name="T40" fmla="*/ 0 w 138"/>
                    <a:gd name="T41" fmla="*/ 61 h 105"/>
                    <a:gd name="T42" fmla="*/ 15 w 138"/>
                    <a:gd name="T43" fmla="*/ 67 h 105"/>
                    <a:gd name="T44" fmla="*/ 30 w 138"/>
                    <a:gd name="T45" fmla="*/ 76 h 105"/>
                    <a:gd name="T46" fmla="*/ 45 w 138"/>
                    <a:gd name="T47" fmla="*/ 86 h 105"/>
                    <a:gd name="T48" fmla="*/ 58 w 138"/>
                    <a:gd name="T49" fmla="*/ 94 h 105"/>
                    <a:gd name="T50" fmla="*/ 73 w 138"/>
                    <a:gd name="T51" fmla="*/ 102 h 105"/>
                    <a:gd name="T52" fmla="*/ 86 w 138"/>
                    <a:gd name="T53" fmla="*/ 105 h 105"/>
                    <a:gd name="T54" fmla="*/ 100 w 138"/>
                    <a:gd name="T55" fmla="*/ 103 h 105"/>
                    <a:gd name="T56" fmla="*/ 112 w 138"/>
                    <a:gd name="T57" fmla="*/ 94 h 10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38"/>
                    <a:gd name="T88" fmla="*/ 0 h 105"/>
                    <a:gd name="T89" fmla="*/ 138 w 138"/>
                    <a:gd name="T90" fmla="*/ 105 h 10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38" h="105">
                      <a:moveTo>
                        <a:pt x="112" y="94"/>
                      </a:moveTo>
                      <a:lnTo>
                        <a:pt x="123" y="82"/>
                      </a:lnTo>
                      <a:lnTo>
                        <a:pt x="132" y="70"/>
                      </a:lnTo>
                      <a:lnTo>
                        <a:pt x="138" y="59"/>
                      </a:lnTo>
                      <a:lnTo>
                        <a:pt x="135" y="49"/>
                      </a:lnTo>
                      <a:lnTo>
                        <a:pt x="127" y="39"/>
                      </a:lnTo>
                      <a:lnTo>
                        <a:pt x="117" y="29"/>
                      </a:lnTo>
                      <a:lnTo>
                        <a:pt x="107" y="21"/>
                      </a:lnTo>
                      <a:lnTo>
                        <a:pt x="94" y="13"/>
                      </a:lnTo>
                      <a:lnTo>
                        <a:pt x="82" y="7"/>
                      </a:lnTo>
                      <a:lnTo>
                        <a:pt x="70" y="2"/>
                      </a:lnTo>
                      <a:lnTo>
                        <a:pt x="58" y="0"/>
                      </a:lnTo>
                      <a:lnTo>
                        <a:pt x="47" y="0"/>
                      </a:lnTo>
                      <a:lnTo>
                        <a:pt x="39" y="1"/>
                      </a:lnTo>
                      <a:lnTo>
                        <a:pt x="33" y="5"/>
                      </a:lnTo>
                      <a:lnTo>
                        <a:pt x="24" y="11"/>
                      </a:lnTo>
                      <a:lnTo>
                        <a:pt x="16" y="18"/>
                      </a:lnTo>
                      <a:lnTo>
                        <a:pt x="10" y="27"/>
                      </a:lnTo>
                      <a:lnTo>
                        <a:pt x="6" y="38"/>
                      </a:lnTo>
                      <a:lnTo>
                        <a:pt x="2" y="49"/>
                      </a:lnTo>
                      <a:lnTo>
                        <a:pt x="0" y="61"/>
                      </a:lnTo>
                      <a:lnTo>
                        <a:pt x="15" y="67"/>
                      </a:lnTo>
                      <a:lnTo>
                        <a:pt x="30" y="76"/>
                      </a:lnTo>
                      <a:lnTo>
                        <a:pt x="45" y="86"/>
                      </a:lnTo>
                      <a:lnTo>
                        <a:pt x="58" y="94"/>
                      </a:lnTo>
                      <a:lnTo>
                        <a:pt x="73" y="102"/>
                      </a:lnTo>
                      <a:lnTo>
                        <a:pt x="86" y="105"/>
                      </a:lnTo>
                      <a:lnTo>
                        <a:pt x="100" y="103"/>
                      </a:lnTo>
                      <a:lnTo>
                        <a:pt x="112" y="94"/>
                      </a:lnTo>
                      <a:close/>
                    </a:path>
                  </a:pathLst>
                </a:custGeom>
                <a:solidFill>
                  <a:srgbClr val="A366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15" name="Freeform 137"/>
                <p:cNvSpPr>
                  <a:spLocks/>
                </p:cNvSpPr>
                <p:nvPr/>
              </p:nvSpPr>
              <p:spPr bwMode="auto">
                <a:xfrm>
                  <a:off x="1592" y="1123"/>
                  <a:ext cx="116" cy="135"/>
                </a:xfrm>
                <a:custGeom>
                  <a:avLst/>
                  <a:gdLst>
                    <a:gd name="T0" fmla="*/ 107 w 116"/>
                    <a:gd name="T1" fmla="*/ 8 h 135"/>
                    <a:gd name="T2" fmla="*/ 103 w 116"/>
                    <a:gd name="T3" fmla="*/ 16 h 135"/>
                    <a:gd name="T4" fmla="*/ 99 w 116"/>
                    <a:gd name="T5" fmla="*/ 18 h 135"/>
                    <a:gd name="T6" fmla="*/ 98 w 116"/>
                    <a:gd name="T7" fmla="*/ 17 h 135"/>
                    <a:gd name="T8" fmla="*/ 95 w 116"/>
                    <a:gd name="T9" fmla="*/ 18 h 135"/>
                    <a:gd name="T10" fmla="*/ 91 w 116"/>
                    <a:gd name="T11" fmla="*/ 21 h 135"/>
                    <a:gd name="T12" fmla="*/ 90 w 116"/>
                    <a:gd name="T13" fmla="*/ 21 h 135"/>
                    <a:gd name="T14" fmla="*/ 85 w 116"/>
                    <a:gd name="T15" fmla="*/ 28 h 135"/>
                    <a:gd name="T16" fmla="*/ 79 w 116"/>
                    <a:gd name="T17" fmla="*/ 39 h 135"/>
                    <a:gd name="T18" fmla="*/ 70 w 116"/>
                    <a:gd name="T19" fmla="*/ 50 h 135"/>
                    <a:gd name="T20" fmla="*/ 67 w 116"/>
                    <a:gd name="T21" fmla="*/ 51 h 135"/>
                    <a:gd name="T22" fmla="*/ 62 w 116"/>
                    <a:gd name="T23" fmla="*/ 54 h 135"/>
                    <a:gd name="T24" fmla="*/ 58 w 116"/>
                    <a:gd name="T25" fmla="*/ 58 h 135"/>
                    <a:gd name="T26" fmla="*/ 58 w 116"/>
                    <a:gd name="T27" fmla="*/ 56 h 135"/>
                    <a:gd name="T28" fmla="*/ 47 w 116"/>
                    <a:gd name="T29" fmla="*/ 70 h 135"/>
                    <a:gd name="T30" fmla="*/ 40 w 116"/>
                    <a:gd name="T31" fmla="*/ 81 h 135"/>
                    <a:gd name="T32" fmla="*/ 32 w 116"/>
                    <a:gd name="T33" fmla="*/ 88 h 135"/>
                    <a:gd name="T34" fmla="*/ 25 w 116"/>
                    <a:gd name="T35" fmla="*/ 92 h 135"/>
                    <a:gd name="T36" fmla="*/ 20 w 116"/>
                    <a:gd name="T37" fmla="*/ 94 h 135"/>
                    <a:gd name="T38" fmla="*/ 12 w 116"/>
                    <a:gd name="T39" fmla="*/ 102 h 135"/>
                    <a:gd name="T40" fmla="*/ 8 w 116"/>
                    <a:gd name="T41" fmla="*/ 114 h 135"/>
                    <a:gd name="T42" fmla="*/ 0 w 116"/>
                    <a:gd name="T43" fmla="*/ 130 h 135"/>
                    <a:gd name="T44" fmla="*/ 0 w 116"/>
                    <a:gd name="T45" fmla="*/ 132 h 135"/>
                    <a:gd name="T46" fmla="*/ 2 w 116"/>
                    <a:gd name="T47" fmla="*/ 135 h 135"/>
                    <a:gd name="T48" fmla="*/ 6 w 116"/>
                    <a:gd name="T49" fmla="*/ 134 h 135"/>
                    <a:gd name="T50" fmla="*/ 12 w 116"/>
                    <a:gd name="T51" fmla="*/ 121 h 135"/>
                    <a:gd name="T52" fmla="*/ 17 w 116"/>
                    <a:gd name="T53" fmla="*/ 108 h 135"/>
                    <a:gd name="T54" fmla="*/ 23 w 116"/>
                    <a:gd name="T55" fmla="*/ 100 h 135"/>
                    <a:gd name="T56" fmla="*/ 27 w 116"/>
                    <a:gd name="T57" fmla="*/ 98 h 135"/>
                    <a:gd name="T58" fmla="*/ 35 w 116"/>
                    <a:gd name="T59" fmla="*/ 94 h 135"/>
                    <a:gd name="T60" fmla="*/ 43 w 116"/>
                    <a:gd name="T61" fmla="*/ 88 h 135"/>
                    <a:gd name="T62" fmla="*/ 50 w 116"/>
                    <a:gd name="T63" fmla="*/ 77 h 135"/>
                    <a:gd name="T64" fmla="*/ 59 w 116"/>
                    <a:gd name="T65" fmla="*/ 65 h 135"/>
                    <a:gd name="T66" fmla="*/ 63 w 116"/>
                    <a:gd name="T67" fmla="*/ 61 h 135"/>
                    <a:gd name="T68" fmla="*/ 64 w 116"/>
                    <a:gd name="T69" fmla="*/ 60 h 135"/>
                    <a:gd name="T70" fmla="*/ 70 w 116"/>
                    <a:gd name="T71" fmla="*/ 58 h 135"/>
                    <a:gd name="T72" fmla="*/ 72 w 116"/>
                    <a:gd name="T73" fmla="*/ 56 h 135"/>
                    <a:gd name="T74" fmla="*/ 82 w 116"/>
                    <a:gd name="T75" fmla="*/ 46 h 135"/>
                    <a:gd name="T76" fmla="*/ 90 w 116"/>
                    <a:gd name="T77" fmla="*/ 34 h 135"/>
                    <a:gd name="T78" fmla="*/ 95 w 116"/>
                    <a:gd name="T79" fmla="*/ 24 h 135"/>
                    <a:gd name="T80" fmla="*/ 95 w 116"/>
                    <a:gd name="T81" fmla="*/ 26 h 135"/>
                    <a:gd name="T82" fmla="*/ 97 w 116"/>
                    <a:gd name="T83" fmla="*/ 24 h 135"/>
                    <a:gd name="T84" fmla="*/ 98 w 116"/>
                    <a:gd name="T85" fmla="*/ 24 h 135"/>
                    <a:gd name="T86" fmla="*/ 97 w 116"/>
                    <a:gd name="T87" fmla="*/ 23 h 135"/>
                    <a:gd name="T88" fmla="*/ 105 w 116"/>
                    <a:gd name="T89" fmla="*/ 23 h 135"/>
                    <a:gd name="T90" fmla="*/ 114 w 116"/>
                    <a:gd name="T91" fmla="*/ 13 h 135"/>
                    <a:gd name="T92" fmla="*/ 116 w 116"/>
                    <a:gd name="T93" fmla="*/ 4 h 135"/>
                    <a:gd name="T94" fmla="*/ 114 w 116"/>
                    <a:gd name="T95" fmla="*/ 1 h 135"/>
                    <a:gd name="T96" fmla="*/ 111 w 116"/>
                    <a:gd name="T97" fmla="*/ 0 h 135"/>
                    <a:gd name="T98" fmla="*/ 109 w 116"/>
                    <a:gd name="T99" fmla="*/ 2 h 13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16"/>
                    <a:gd name="T151" fmla="*/ 0 h 135"/>
                    <a:gd name="T152" fmla="*/ 116 w 116"/>
                    <a:gd name="T153" fmla="*/ 135 h 13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16" h="135">
                      <a:moveTo>
                        <a:pt x="109" y="2"/>
                      </a:moveTo>
                      <a:lnTo>
                        <a:pt x="109" y="5"/>
                      </a:lnTo>
                      <a:lnTo>
                        <a:pt x="107" y="8"/>
                      </a:lnTo>
                      <a:lnTo>
                        <a:pt x="107" y="11"/>
                      </a:lnTo>
                      <a:lnTo>
                        <a:pt x="106" y="13"/>
                      </a:lnTo>
                      <a:lnTo>
                        <a:pt x="103" y="16"/>
                      </a:lnTo>
                      <a:lnTo>
                        <a:pt x="102" y="17"/>
                      </a:lnTo>
                      <a:lnTo>
                        <a:pt x="101" y="17"/>
                      </a:lnTo>
                      <a:lnTo>
                        <a:pt x="99" y="18"/>
                      </a:lnTo>
                      <a:lnTo>
                        <a:pt x="98" y="18"/>
                      </a:lnTo>
                      <a:lnTo>
                        <a:pt x="98" y="17"/>
                      </a:lnTo>
                      <a:lnTo>
                        <a:pt x="97" y="17"/>
                      </a:lnTo>
                      <a:lnTo>
                        <a:pt x="97" y="18"/>
                      </a:lnTo>
                      <a:lnTo>
                        <a:pt x="95" y="18"/>
                      </a:lnTo>
                      <a:lnTo>
                        <a:pt x="94" y="19"/>
                      </a:lnTo>
                      <a:lnTo>
                        <a:pt x="93" y="19"/>
                      </a:lnTo>
                      <a:lnTo>
                        <a:pt x="91" y="21"/>
                      </a:lnTo>
                      <a:lnTo>
                        <a:pt x="90" y="21"/>
                      </a:lnTo>
                      <a:lnTo>
                        <a:pt x="87" y="24"/>
                      </a:lnTo>
                      <a:lnTo>
                        <a:pt x="85" y="28"/>
                      </a:lnTo>
                      <a:lnTo>
                        <a:pt x="83" y="32"/>
                      </a:lnTo>
                      <a:lnTo>
                        <a:pt x="82" y="34"/>
                      </a:lnTo>
                      <a:lnTo>
                        <a:pt x="79" y="39"/>
                      </a:lnTo>
                      <a:lnTo>
                        <a:pt x="76" y="43"/>
                      </a:lnTo>
                      <a:lnTo>
                        <a:pt x="74" y="46"/>
                      </a:lnTo>
                      <a:lnTo>
                        <a:pt x="70" y="50"/>
                      </a:lnTo>
                      <a:lnTo>
                        <a:pt x="68" y="50"/>
                      </a:lnTo>
                      <a:lnTo>
                        <a:pt x="67" y="51"/>
                      </a:lnTo>
                      <a:lnTo>
                        <a:pt x="64" y="53"/>
                      </a:lnTo>
                      <a:lnTo>
                        <a:pt x="62" y="54"/>
                      </a:lnTo>
                      <a:lnTo>
                        <a:pt x="60" y="56"/>
                      </a:lnTo>
                      <a:lnTo>
                        <a:pt x="58" y="58"/>
                      </a:lnTo>
                      <a:lnTo>
                        <a:pt x="58" y="56"/>
                      </a:lnTo>
                      <a:lnTo>
                        <a:pt x="54" y="61"/>
                      </a:lnTo>
                      <a:lnTo>
                        <a:pt x="51" y="65"/>
                      </a:lnTo>
                      <a:lnTo>
                        <a:pt x="47" y="70"/>
                      </a:lnTo>
                      <a:lnTo>
                        <a:pt x="44" y="73"/>
                      </a:lnTo>
                      <a:lnTo>
                        <a:pt x="41" y="77"/>
                      </a:lnTo>
                      <a:lnTo>
                        <a:pt x="40" y="81"/>
                      </a:lnTo>
                      <a:lnTo>
                        <a:pt x="37" y="85"/>
                      </a:lnTo>
                      <a:lnTo>
                        <a:pt x="35" y="87"/>
                      </a:lnTo>
                      <a:lnTo>
                        <a:pt x="32" y="88"/>
                      </a:lnTo>
                      <a:lnTo>
                        <a:pt x="31" y="89"/>
                      </a:lnTo>
                      <a:lnTo>
                        <a:pt x="28" y="91"/>
                      </a:lnTo>
                      <a:lnTo>
                        <a:pt x="25" y="92"/>
                      </a:lnTo>
                      <a:lnTo>
                        <a:pt x="24" y="93"/>
                      </a:lnTo>
                      <a:lnTo>
                        <a:pt x="23" y="93"/>
                      </a:lnTo>
                      <a:lnTo>
                        <a:pt x="20" y="94"/>
                      </a:lnTo>
                      <a:lnTo>
                        <a:pt x="19" y="96"/>
                      </a:lnTo>
                      <a:lnTo>
                        <a:pt x="15" y="98"/>
                      </a:lnTo>
                      <a:lnTo>
                        <a:pt x="12" y="102"/>
                      </a:lnTo>
                      <a:lnTo>
                        <a:pt x="10" y="105"/>
                      </a:lnTo>
                      <a:lnTo>
                        <a:pt x="9" y="109"/>
                      </a:lnTo>
                      <a:lnTo>
                        <a:pt x="8" y="114"/>
                      </a:lnTo>
                      <a:lnTo>
                        <a:pt x="5" y="120"/>
                      </a:lnTo>
                      <a:lnTo>
                        <a:pt x="4" y="125"/>
                      </a:lnTo>
                      <a:lnTo>
                        <a:pt x="0" y="130"/>
                      </a:lnTo>
                      <a:lnTo>
                        <a:pt x="0" y="131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1" y="135"/>
                      </a:lnTo>
                      <a:lnTo>
                        <a:pt x="2" y="135"/>
                      </a:lnTo>
                      <a:lnTo>
                        <a:pt x="4" y="135"/>
                      </a:lnTo>
                      <a:lnTo>
                        <a:pt x="5" y="135"/>
                      </a:lnTo>
                      <a:lnTo>
                        <a:pt x="6" y="134"/>
                      </a:lnTo>
                      <a:lnTo>
                        <a:pt x="10" y="128"/>
                      </a:lnTo>
                      <a:lnTo>
                        <a:pt x="12" y="121"/>
                      </a:lnTo>
                      <a:lnTo>
                        <a:pt x="15" y="116"/>
                      </a:lnTo>
                      <a:lnTo>
                        <a:pt x="16" y="110"/>
                      </a:lnTo>
                      <a:lnTo>
                        <a:pt x="17" y="108"/>
                      </a:lnTo>
                      <a:lnTo>
                        <a:pt x="19" y="105"/>
                      </a:lnTo>
                      <a:lnTo>
                        <a:pt x="21" y="103"/>
                      </a:lnTo>
                      <a:lnTo>
                        <a:pt x="23" y="100"/>
                      </a:lnTo>
                      <a:lnTo>
                        <a:pt x="24" y="99"/>
                      </a:lnTo>
                      <a:lnTo>
                        <a:pt x="25" y="99"/>
                      </a:lnTo>
                      <a:lnTo>
                        <a:pt x="27" y="98"/>
                      </a:lnTo>
                      <a:lnTo>
                        <a:pt x="28" y="98"/>
                      </a:lnTo>
                      <a:lnTo>
                        <a:pt x="31" y="97"/>
                      </a:lnTo>
                      <a:lnTo>
                        <a:pt x="35" y="94"/>
                      </a:lnTo>
                      <a:lnTo>
                        <a:pt x="37" y="93"/>
                      </a:lnTo>
                      <a:lnTo>
                        <a:pt x="40" y="91"/>
                      </a:lnTo>
                      <a:lnTo>
                        <a:pt x="43" y="88"/>
                      </a:lnTo>
                      <a:lnTo>
                        <a:pt x="46" y="85"/>
                      </a:lnTo>
                      <a:lnTo>
                        <a:pt x="47" y="81"/>
                      </a:lnTo>
                      <a:lnTo>
                        <a:pt x="50" y="77"/>
                      </a:lnTo>
                      <a:lnTo>
                        <a:pt x="52" y="72"/>
                      </a:lnTo>
                      <a:lnTo>
                        <a:pt x="55" y="69"/>
                      </a:lnTo>
                      <a:lnTo>
                        <a:pt x="59" y="65"/>
                      </a:lnTo>
                      <a:lnTo>
                        <a:pt x="63" y="61"/>
                      </a:lnTo>
                      <a:lnTo>
                        <a:pt x="64" y="60"/>
                      </a:lnTo>
                      <a:lnTo>
                        <a:pt x="66" y="59"/>
                      </a:lnTo>
                      <a:lnTo>
                        <a:pt x="68" y="59"/>
                      </a:lnTo>
                      <a:lnTo>
                        <a:pt x="70" y="58"/>
                      </a:lnTo>
                      <a:lnTo>
                        <a:pt x="71" y="56"/>
                      </a:lnTo>
                      <a:lnTo>
                        <a:pt x="72" y="56"/>
                      </a:lnTo>
                      <a:lnTo>
                        <a:pt x="74" y="55"/>
                      </a:lnTo>
                      <a:lnTo>
                        <a:pt x="78" y="51"/>
                      </a:lnTo>
                      <a:lnTo>
                        <a:pt x="82" y="46"/>
                      </a:lnTo>
                      <a:lnTo>
                        <a:pt x="85" y="42"/>
                      </a:lnTo>
                      <a:lnTo>
                        <a:pt x="87" y="37"/>
                      </a:lnTo>
                      <a:lnTo>
                        <a:pt x="90" y="34"/>
                      </a:lnTo>
                      <a:lnTo>
                        <a:pt x="91" y="31"/>
                      </a:lnTo>
                      <a:lnTo>
                        <a:pt x="94" y="27"/>
                      </a:lnTo>
                      <a:lnTo>
                        <a:pt x="95" y="24"/>
                      </a:lnTo>
                      <a:lnTo>
                        <a:pt x="95" y="26"/>
                      </a:lnTo>
                      <a:lnTo>
                        <a:pt x="94" y="26"/>
                      </a:lnTo>
                      <a:lnTo>
                        <a:pt x="95" y="24"/>
                      </a:lnTo>
                      <a:lnTo>
                        <a:pt x="97" y="24"/>
                      </a:lnTo>
                      <a:lnTo>
                        <a:pt x="98" y="23"/>
                      </a:lnTo>
                      <a:lnTo>
                        <a:pt x="98" y="24"/>
                      </a:lnTo>
                      <a:lnTo>
                        <a:pt x="97" y="24"/>
                      </a:lnTo>
                      <a:lnTo>
                        <a:pt x="97" y="23"/>
                      </a:lnTo>
                      <a:lnTo>
                        <a:pt x="99" y="24"/>
                      </a:lnTo>
                      <a:lnTo>
                        <a:pt x="102" y="23"/>
                      </a:lnTo>
                      <a:lnTo>
                        <a:pt x="105" y="23"/>
                      </a:lnTo>
                      <a:lnTo>
                        <a:pt x="107" y="21"/>
                      </a:lnTo>
                      <a:lnTo>
                        <a:pt x="111" y="17"/>
                      </a:lnTo>
                      <a:lnTo>
                        <a:pt x="114" y="13"/>
                      </a:lnTo>
                      <a:lnTo>
                        <a:pt x="114" y="10"/>
                      </a:lnTo>
                      <a:lnTo>
                        <a:pt x="116" y="6"/>
                      </a:lnTo>
                      <a:lnTo>
                        <a:pt x="116" y="4"/>
                      </a:lnTo>
                      <a:lnTo>
                        <a:pt x="116" y="2"/>
                      </a:lnTo>
                      <a:lnTo>
                        <a:pt x="114" y="1"/>
                      </a:lnTo>
                      <a:lnTo>
                        <a:pt x="114" y="0"/>
                      </a:lnTo>
                      <a:lnTo>
                        <a:pt x="113" y="0"/>
                      </a:lnTo>
                      <a:lnTo>
                        <a:pt x="111" y="0"/>
                      </a:lnTo>
                      <a:lnTo>
                        <a:pt x="110" y="1"/>
                      </a:lnTo>
                      <a:lnTo>
                        <a:pt x="109" y="1"/>
                      </a:lnTo>
                      <a:lnTo>
                        <a:pt x="109" y="2"/>
                      </a:lnTo>
                      <a:close/>
                    </a:path>
                  </a:pathLst>
                </a:custGeom>
                <a:solidFill>
                  <a:srgbClr val="FF21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16" name="Freeform 138"/>
                <p:cNvSpPr>
                  <a:spLocks/>
                </p:cNvSpPr>
                <p:nvPr/>
              </p:nvSpPr>
              <p:spPr bwMode="auto">
                <a:xfrm>
                  <a:off x="1608" y="1131"/>
                  <a:ext cx="116" cy="135"/>
                </a:xfrm>
                <a:custGeom>
                  <a:avLst/>
                  <a:gdLst>
                    <a:gd name="T0" fmla="*/ 108 w 116"/>
                    <a:gd name="T1" fmla="*/ 9 h 135"/>
                    <a:gd name="T2" fmla="*/ 104 w 116"/>
                    <a:gd name="T3" fmla="*/ 16 h 135"/>
                    <a:gd name="T4" fmla="*/ 100 w 116"/>
                    <a:gd name="T5" fmla="*/ 19 h 135"/>
                    <a:gd name="T6" fmla="*/ 97 w 116"/>
                    <a:gd name="T7" fmla="*/ 19 h 135"/>
                    <a:gd name="T8" fmla="*/ 95 w 116"/>
                    <a:gd name="T9" fmla="*/ 19 h 135"/>
                    <a:gd name="T10" fmla="*/ 90 w 116"/>
                    <a:gd name="T11" fmla="*/ 21 h 135"/>
                    <a:gd name="T12" fmla="*/ 90 w 116"/>
                    <a:gd name="T13" fmla="*/ 21 h 135"/>
                    <a:gd name="T14" fmla="*/ 85 w 116"/>
                    <a:gd name="T15" fmla="*/ 29 h 135"/>
                    <a:gd name="T16" fmla="*/ 78 w 116"/>
                    <a:gd name="T17" fmla="*/ 40 h 135"/>
                    <a:gd name="T18" fmla="*/ 70 w 116"/>
                    <a:gd name="T19" fmla="*/ 51 h 135"/>
                    <a:gd name="T20" fmla="*/ 67 w 116"/>
                    <a:gd name="T21" fmla="*/ 52 h 135"/>
                    <a:gd name="T22" fmla="*/ 62 w 116"/>
                    <a:gd name="T23" fmla="*/ 56 h 135"/>
                    <a:gd name="T24" fmla="*/ 58 w 116"/>
                    <a:gd name="T25" fmla="*/ 58 h 135"/>
                    <a:gd name="T26" fmla="*/ 58 w 116"/>
                    <a:gd name="T27" fmla="*/ 58 h 135"/>
                    <a:gd name="T28" fmla="*/ 47 w 116"/>
                    <a:gd name="T29" fmla="*/ 70 h 135"/>
                    <a:gd name="T30" fmla="*/ 40 w 116"/>
                    <a:gd name="T31" fmla="*/ 81 h 135"/>
                    <a:gd name="T32" fmla="*/ 32 w 116"/>
                    <a:gd name="T33" fmla="*/ 89 h 135"/>
                    <a:gd name="T34" fmla="*/ 25 w 116"/>
                    <a:gd name="T35" fmla="*/ 92 h 135"/>
                    <a:gd name="T36" fmla="*/ 20 w 116"/>
                    <a:gd name="T37" fmla="*/ 95 h 135"/>
                    <a:gd name="T38" fmla="*/ 12 w 116"/>
                    <a:gd name="T39" fmla="*/ 102 h 135"/>
                    <a:gd name="T40" fmla="*/ 8 w 116"/>
                    <a:gd name="T41" fmla="*/ 115 h 135"/>
                    <a:gd name="T42" fmla="*/ 0 w 116"/>
                    <a:gd name="T43" fmla="*/ 132 h 135"/>
                    <a:gd name="T44" fmla="*/ 0 w 116"/>
                    <a:gd name="T45" fmla="*/ 133 h 135"/>
                    <a:gd name="T46" fmla="*/ 3 w 116"/>
                    <a:gd name="T47" fmla="*/ 135 h 135"/>
                    <a:gd name="T48" fmla="*/ 5 w 116"/>
                    <a:gd name="T49" fmla="*/ 134 h 135"/>
                    <a:gd name="T50" fmla="*/ 12 w 116"/>
                    <a:gd name="T51" fmla="*/ 122 h 135"/>
                    <a:gd name="T52" fmla="*/ 16 w 116"/>
                    <a:gd name="T53" fmla="*/ 108 h 135"/>
                    <a:gd name="T54" fmla="*/ 21 w 116"/>
                    <a:gd name="T55" fmla="*/ 101 h 135"/>
                    <a:gd name="T56" fmla="*/ 27 w 116"/>
                    <a:gd name="T57" fmla="*/ 100 h 135"/>
                    <a:gd name="T58" fmla="*/ 34 w 116"/>
                    <a:gd name="T59" fmla="*/ 96 h 135"/>
                    <a:gd name="T60" fmla="*/ 43 w 116"/>
                    <a:gd name="T61" fmla="*/ 89 h 135"/>
                    <a:gd name="T62" fmla="*/ 50 w 116"/>
                    <a:gd name="T63" fmla="*/ 78 h 135"/>
                    <a:gd name="T64" fmla="*/ 58 w 116"/>
                    <a:gd name="T65" fmla="*/ 65 h 135"/>
                    <a:gd name="T66" fmla="*/ 62 w 116"/>
                    <a:gd name="T67" fmla="*/ 62 h 135"/>
                    <a:gd name="T68" fmla="*/ 65 w 116"/>
                    <a:gd name="T69" fmla="*/ 61 h 135"/>
                    <a:gd name="T70" fmla="*/ 70 w 116"/>
                    <a:gd name="T71" fmla="*/ 58 h 135"/>
                    <a:gd name="T72" fmla="*/ 73 w 116"/>
                    <a:gd name="T73" fmla="*/ 57 h 135"/>
                    <a:gd name="T74" fmla="*/ 82 w 116"/>
                    <a:gd name="T75" fmla="*/ 47 h 135"/>
                    <a:gd name="T76" fmla="*/ 89 w 116"/>
                    <a:gd name="T77" fmla="*/ 35 h 135"/>
                    <a:gd name="T78" fmla="*/ 95 w 116"/>
                    <a:gd name="T79" fmla="*/ 26 h 135"/>
                    <a:gd name="T80" fmla="*/ 94 w 116"/>
                    <a:gd name="T81" fmla="*/ 26 h 135"/>
                    <a:gd name="T82" fmla="*/ 97 w 116"/>
                    <a:gd name="T83" fmla="*/ 25 h 135"/>
                    <a:gd name="T84" fmla="*/ 97 w 116"/>
                    <a:gd name="T85" fmla="*/ 25 h 135"/>
                    <a:gd name="T86" fmla="*/ 95 w 116"/>
                    <a:gd name="T87" fmla="*/ 25 h 135"/>
                    <a:gd name="T88" fmla="*/ 104 w 116"/>
                    <a:gd name="T89" fmla="*/ 24 h 135"/>
                    <a:gd name="T90" fmla="*/ 113 w 116"/>
                    <a:gd name="T91" fmla="*/ 14 h 135"/>
                    <a:gd name="T92" fmla="*/ 116 w 116"/>
                    <a:gd name="T93" fmla="*/ 4 h 135"/>
                    <a:gd name="T94" fmla="*/ 114 w 116"/>
                    <a:gd name="T95" fmla="*/ 2 h 135"/>
                    <a:gd name="T96" fmla="*/ 112 w 116"/>
                    <a:gd name="T97" fmla="*/ 0 h 135"/>
                    <a:gd name="T98" fmla="*/ 109 w 116"/>
                    <a:gd name="T99" fmla="*/ 3 h 13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16"/>
                    <a:gd name="T151" fmla="*/ 0 h 135"/>
                    <a:gd name="T152" fmla="*/ 116 w 116"/>
                    <a:gd name="T153" fmla="*/ 135 h 13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16" h="135">
                      <a:moveTo>
                        <a:pt x="109" y="3"/>
                      </a:moveTo>
                      <a:lnTo>
                        <a:pt x="109" y="5"/>
                      </a:lnTo>
                      <a:lnTo>
                        <a:pt x="108" y="9"/>
                      </a:lnTo>
                      <a:lnTo>
                        <a:pt x="108" y="11"/>
                      </a:lnTo>
                      <a:lnTo>
                        <a:pt x="106" y="14"/>
                      </a:lnTo>
                      <a:lnTo>
                        <a:pt x="104" y="16"/>
                      </a:lnTo>
                      <a:lnTo>
                        <a:pt x="102" y="18"/>
                      </a:lnTo>
                      <a:lnTo>
                        <a:pt x="101" y="18"/>
                      </a:lnTo>
                      <a:lnTo>
                        <a:pt x="100" y="19"/>
                      </a:lnTo>
                      <a:lnTo>
                        <a:pt x="98" y="19"/>
                      </a:lnTo>
                      <a:lnTo>
                        <a:pt x="97" y="19"/>
                      </a:lnTo>
                      <a:lnTo>
                        <a:pt x="95" y="19"/>
                      </a:lnTo>
                      <a:lnTo>
                        <a:pt x="94" y="20"/>
                      </a:lnTo>
                      <a:lnTo>
                        <a:pt x="91" y="20"/>
                      </a:lnTo>
                      <a:lnTo>
                        <a:pt x="90" y="21"/>
                      </a:lnTo>
                      <a:lnTo>
                        <a:pt x="87" y="25"/>
                      </a:lnTo>
                      <a:lnTo>
                        <a:pt x="85" y="29"/>
                      </a:lnTo>
                      <a:lnTo>
                        <a:pt x="83" y="32"/>
                      </a:lnTo>
                      <a:lnTo>
                        <a:pt x="81" y="35"/>
                      </a:lnTo>
                      <a:lnTo>
                        <a:pt x="78" y="40"/>
                      </a:lnTo>
                      <a:lnTo>
                        <a:pt x="77" y="43"/>
                      </a:lnTo>
                      <a:lnTo>
                        <a:pt x="74" y="47"/>
                      </a:lnTo>
                      <a:lnTo>
                        <a:pt x="70" y="51"/>
                      </a:lnTo>
                      <a:lnTo>
                        <a:pt x="69" y="52"/>
                      </a:lnTo>
                      <a:lnTo>
                        <a:pt x="67" y="52"/>
                      </a:lnTo>
                      <a:lnTo>
                        <a:pt x="66" y="53"/>
                      </a:lnTo>
                      <a:lnTo>
                        <a:pt x="65" y="54"/>
                      </a:lnTo>
                      <a:lnTo>
                        <a:pt x="62" y="56"/>
                      </a:lnTo>
                      <a:lnTo>
                        <a:pt x="60" y="57"/>
                      </a:lnTo>
                      <a:lnTo>
                        <a:pt x="58" y="58"/>
                      </a:lnTo>
                      <a:lnTo>
                        <a:pt x="54" y="62"/>
                      </a:lnTo>
                      <a:lnTo>
                        <a:pt x="50" y="67"/>
                      </a:lnTo>
                      <a:lnTo>
                        <a:pt x="47" y="70"/>
                      </a:lnTo>
                      <a:lnTo>
                        <a:pt x="44" y="75"/>
                      </a:lnTo>
                      <a:lnTo>
                        <a:pt x="42" y="78"/>
                      </a:lnTo>
                      <a:lnTo>
                        <a:pt x="40" y="81"/>
                      </a:lnTo>
                      <a:lnTo>
                        <a:pt x="38" y="85"/>
                      </a:lnTo>
                      <a:lnTo>
                        <a:pt x="35" y="88"/>
                      </a:lnTo>
                      <a:lnTo>
                        <a:pt x="32" y="89"/>
                      </a:lnTo>
                      <a:lnTo>
                        <a:pt x="31" y="90"/>
                      </a:lnTo>
                      <a:lnTo>
                        <a:pt x="28" y="91"/>
                      </a:lnTo>
                      <a:lnTo>
                        <a:pt x="25" y="92"/>
                      </a:lnTo>
                      <a:lnTo>
                        <a:pt x="24" y="94"/>
                      </a:lnTo>
                      <a:lnTo>
                        <a:pt x="21" y="94"/>
                      </a:lnTo>
                      <a:lnTo>
                        <a:pt x="20" y="95"/>
                      </a:lnTo>
                      <a:lnTo>
                        <a:pt x="17" y="96"/>
                      </a:lnTo>
                      <a:lnTo>
                        <a:pt x="15" y="99"/>
                      </a:lnTo>
                      <a:lnTo>
                        <a:pt x="12" y="102"/>
                      </a:lnTo>
                      <a:lnTo>
                        <a:pt x="11" y="106"/>
                      </a:lnTo>
                      <a:lnTo>
                        <a:pt x="9" y="110"/>
                      </a:lnTo>
                      <a:lnTo>
                        <a:pt x="8" y="115"/>
                      </a:lnTo>
                      <a:lnTo>
                        <a:pt x="5" y="121"/>
                      </a:lnTo>
                      <a:lnTo>
                        <a:pt x="4" y="126"/>
                      </a:lnTo>
                      <a:lnTo>
                        <a:pt x="0" y="132"/>
                      </a:lnTo>
                      <a:lnTo>
                        <a:pt x="0" y="133"/>
                      </a:lnTo>
                      <a:lnTo>
                        <a:pt x="0" y="134"/>
                      </a:lnTo>
                      <a:lnTo>
                        <a:pt x="1" y="135"/>
                      </a:lnTo>
                      <a:lnTo>
                        <a:pt x="3" y="135"/>
                      </a:lnTo>
                      <a:lnTo>
                        <a:pt x="4" y="135"/>
                      </a:lnTo>
                      <a:lnTo>
                        <a:pt x="5" y="135"/>
                      </a:lnTo>
                      <a:lnTo>
                        <a:pt x="5" y="134"/>
                      </a:lnTo>
                      <a:lnTo>
                        <a:pt x="9" y="128"/>
                      </a:lnTo>
                      <a:lnTo>
                        <a:pt x="12" y="122"/>
                      </a:lnTo>
                      <a:lnTo>
                        <a:pt x="13" y="117"/>
                      </a:lnTo>
                      <a:lnTo>
                        <a:pt x="16" y="111"/>
                      </a:lnTo>
                      <a:lnTo>
                        <a:pt x="16" y="108"/>
                      </a:lnTo>
                      <a:lnTo>
                        <a:pt x="17" y="106"/>
                      </a:lnTo>
                      <a:lnTo>
                        <a:pt x="20" y="104"/>
                      </a:lnTo>
                      <a:lnTo>
                        <a:pt x="21" y="101"/>
                      </a:lnTo>
                      <a:lnTo>
                        <a:pt x="23" y="100"/>
                      </a:lnTo>
                      <a:lnTo>
                        <a:pt x="25" y="100"/>
                      </a:lnTo>
                      <a:lnTo>
                        <a:pt x="27" y="100"/>
                      </a:lnTo>
                      <a:lnTo>
                        <a:pt x="28" y="99"/>
                      </a:lnTo>
                      <a:lnTo>
                        <a:pt x="31" y="97"/>
                      </a:lnTo>
                      <a:lnTo>
                        <a:pt x="34" y="96"/>
                      </a:lnTo>
                      <a:lnTo>
                        <a:pt x="36" y="94"/>
                      </a:lnTo>
                      <a:lnTo>
                        <a:pt x="39" y="91"/>
                      </a:lnTo>
                      <a:lnTo>
                        <a:pt x="43" y="89"/>
                      </a:lnTo>
                      <a:lnTo>
                        <a:pt x="46" y="85"/>
                      </a:lnTo>
                      <a:lnTo>
                        <a:pt x="47" y="81"/>
                      </a:lnTo>
                      <a:lnTo>
                        <a:pt x="50" y="78"/>
                      </a:lnTo>
                      <a:lnTo>
                        <a:pt x="52" y="73"/>
                      </a:lnTo>
                      <a:lnTo>
                        <a:pt x="55" y="69"/>
                      </a:lnTo>
                      <a:lnTo>
                        <a:pt x="58" y="65"/>
                      </a:lnTo>
                      <a:lnTo>
                        <a:pt x="62" y="62"/>
                      </a:lnTo>
                      <a:lnTo>
                        <a:pt x="63" y="62"/>
                      </a:lnTo>
                      <a:lnTo>
                        <a:pt x="65" y="61"/>
                      </a:lnTo>
                      <a:lnTo>
                        <a:pt x="66" y="59"/>
                      </a:lnTo>
                      <a:lnTo>
                        <a:pt x="69" y="59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57"/>
                      </a:lnTo>
                      <a:lnTo>
                        <a:pt x="73" y="57"/>
                      </a:lnTo>
                      <a:lnTo>
                        <a:pt x="78" y="52"/>
                      </a:lnTo>
                      <a:lnTo>
                        <a:pt x="82" y="47"/>
                      </a:lnTo>
                      <a:lnTo>
                        <a:pt x="85" y="43"/>
                      </a:lnTo>
                      <a:lnTo>
                        <a:pt x="87" y="38"/>
                      </a:lnTo>
                      <a:lnTo>
                        <a:pt x="89" y="35"/>
                      </a:lnTo>
                      <a:lnTo>
                        <a:pt x="91" y="32"/>
                      </a:lnTo>
                      <a:lnTo>
                        <a:pt x="93" y="29"/>
                      </a:lnTo>
                      <a:lnTo>
                        <a:pt x="95" y="26"/>
                      </a:lnTo>
                      <a:lnTo>
                        <a:pt x="94" y="26"/>
                      </a:lnTo>
                      <a:lnTo>
                        <a:pt x="95" y="26"/>
                      </a:lnTo>
                      <a:lnTo>
                        <a:pt x="97" y="25"/>
                      </a:lnTo>
                      <a:lnTo>
                        <a:pt x="98" y="25"/>
                      </a:lnTo>
                      <a:lnTo>
                        <a:pt x="97" y="25"/>
                      </a:lnTo>
                      <a:lnTo>
                        <a:pt x="95" y="25"/>
                      </a:lnTo>
                      <a:lnTo>
                        <a:pt x="98" y="25"/>
                      </a:lnTo>
                      <a:lnTo>
                        <a:pt x="101" y="25"/>
                      </a:lnTo>
                      <a:lnTo>
                        <a:pt x="104" y="24"/>
                      </a:lnTo>
                      <a:lnTo>
                        <a:pt x="108" y="21"/>
                      </a:lnTo>
                      <a:lnTo>
                        <a:pt x="110" y="18"/>
                      </a:lnTo>
                      <a:lnTo>
                        <a:pt x="113" y="14"/>
                      </a:lnTo>
                      <a:lnTo>
                        <a:pt x="114" y="10"/>
                      </a:lnTo>
                      <a:lnTo>
                        <a:pt x="116" y="7"/>
                      </a:lnTo>
                      <a:lnTo>
                        <a:pt x="116" y="4"/>
                      </a:lnTo>
                      <a:lnTo>
                        <a:pt x="116" y="3"/>
                      </a:lnTo>
                      <a:lnTo>
                        <a:pt x="114" y="2"/>
                      </a:lnTo>
                      <a:lnTo>
                        <a:pt x="114" y="0"/>
                      </a:lnTo>
                      <a:lnTo>
                        <a:pt x="113" y="0"/>
                      </a:lnTo>
                      <a:lnTo>
                        <a:pt x="112" y="0"/>
                      </a:lnTo>
                      <a:lnTo>
                        <a:pt x="110" y="2"/>
                      </a:lnTo>
                      <a:lnTo>
                        <a:pt x="109" y="2"/>
                      </a:lnTo>
                      <a:lnTo>
                        <a:pt x="109" y="3"/>
                      </a:lnTo>
                      <a:close/>
                    </a:path>
                  </a:pathLst>
                </a:custGeom>
                <a:solidFill>
                  <a:srgbClr val="FF21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17" name="Freeform 139"/>
                <p:cNvSpPr>
                  <a:spLocks/>
                </p:cNvSpPr>
                <p:nvPr/>
              </p:nvSpPr>
              <p:spPr bwMode="auto">
                <a:xfrm>
                  <a:off x="1625" y="1141"/>
                  <a:ext cx="116" cy="135"/>
                </a:xfrm>
                <a:custGeom>
                  <a:avLst/>
                  <a:gdLst>
                    <a:gd name="T0" fmla="*/ 108 w 116"/>
                    <a:gd name="T1" fmla="*/ 9 h 135"/>
                    <a:gd name="T2" fmla="*/ 104 w 116"/>
                    <a:gd name="T3" fmla="*/ 16 h 135"/>
                    <a:gd name="T4" fmla="*/ 100 w 116"/>
                    <a:gd name="T5" fmla="*/ 19 h 135"/>
                    <a:gd name="T6" fmla="*/ 97 w 116"/>
                    <a:gd name="T7" fmla="*/ 19 h 135"/>
                    <a:gd name="T8" fmla="*/ 95 w 116"/>
                    <a:gd name="T9" fmla="*/ 19 h 135"/>
                    <a:gd name="T10" fmla="*/ 91 w 116"/>
                    <a:gd name="T11" fmla="*/ 21 h 135"/>
                    <a:gd name="T12" fmla="*/ 91 w 116"/>
                    <a:gd name="T13" fmla="*/ 21 h 135"/>
                    <a:gd name="T14" fmla="*/ 85 w 116"/>
                    <a:gd name="T15" fmla="*/ 28 h 135"/>
                    <a:gd name="T16" fmla="*/ 78 w 116"/>
                    <a:gd name="T17" fmla="*/ 40 h 135"/>
                    <a:gd name="T18" fmla="*/ 69 w 116"/>
                    <a:gd name="T19" fmla="*/ 51 h 135"/>
                    <a:gd name="T20" fmla="*/ 68 w 116"/>
                    <a:gd name="T21" fmla="*/ 52 h 135"/>
                    <a:gd name="T22" fmla="*/ 62 w 116"/>
                    <a:gd name="T23" fmla="*/ 54 h 135"/>
                    <a:gd name="T24" fmla="*/ 58 w 116"/>
                    <a:gd name="T25" fmla="*/ 58 h 135"/>
                    <a:gd name="T26" fmla="*/ 58 w 116"/>
                    <a:gd name="T27" fmla="*/ 58 h 135"/>
                    <a:gd name="T28" fmla="*/ 48 w 116"/>
                    <a:gd name="T29" fmla="*/ 70 h 135"/>
                    <a:gd name="T30" fmla="*/ 39 w 116"/>
                    <a:gd name="T31" fmla="*/ 81 h 135"/>
                    <a:gd name="T32" fmla="*/ 33 w 116"/>
                    <a:gd name="T33" fmla="*/ 89 h 135"/>
                    <a:gd name="T34" fmla="*/ 26 w 116"/>
                    <a:gd name="T35" fmla="*/ 92 h 135"/>
                    <a:gd name="T36" fmla="*/ 21 w 116"/>
                    <a:gd name="T37" fmla="*/ 95 h 135"/>
                    <a:gd name="T38" fmla="*/ 13 w 116"/>
                    <a:gd name="T39" fmla="*/ 102 h 135"/>
                    <a:gd name="T40" fmla="*/ 8 w 116"/>
                    <a:gd name="T41" fmla="*/ 114 h 135"/>
                    <a:gd name="T42" fmla="*/ 0 w 116"/>
                    <a:gd name="T43" fmla="*/ 130 h 135"/>
                    <a:gd name="T44" fmla="*/ 0 w 116"/>
                    <a:gd name="T45" fmla="*/ 133 h 135"/>
                    <a:gd name="T46" fmla="*/ 3 w 116"/>
                    <a:gd name="T47" fmla="*/ 135 h 135"/>
                    <a:gd name="T48" fmla="*/ 6 w 116"/>
                    <a:gd name="T49" fmla="*/ 134 h 135"/>
                    <a:gd name="T50" fmla="*/ 13 w 116"/>
                    <a:gd name="T51" fmla="*/ 122 h 135"/>
                    <a:gd name="T52" fmla="*/ 17 w 116"/>
                    <a:gd name="T53" fmla="*/ 108 h 135"/>
                    <a:gd name="T54" fmla="*/ 22 w 116"/>
                    <a:gd name="T55" fmla="*/ 101 h 135"/>
                    <a:gd name="T56" fmla="*/ 27 w 116"/>
                    <a:gd name="T57" fmla="*/ 98 h 135"/>
                    <a:gd name="T58" fmla="*/ 34 w 116"/>
                    <a:gd name="T59" fmla="*/ 96 h 135"/>
                    <a:gd name="T60" fmla="*/ 43 w 116"/>
                    <a:gd name="T61" fmla="*/ 89 h 135"/>
                    <a:gd name="T62" fmla="*/ 50 w 116"/>
                    <a:gd name="T63" fmla="*/ 78 h 135"/>
                    <a:gd name="T64" fmla="*/ 58 w 116"/>
                    <a:gd name="T65" fmla="*/ 65 h 135"/>
                    <a:gd name="T66" fmla="*/ 62 w 116"/>
                    <a:gd name="T67" fmla="*/ 62 h 135"/>
                    <a:gd name="T68" fmla="*/ 65 w 116"/>
                    <a:gd name="T69" fmla="*/ 60 h 135"/>
                    <a:gd name="T70" fmla="*/ 70 w 116"/>
                    <a:gd name="T71" fmla="*/ 58 h 135"/>
                    <a:gd name="T72" fmla="*/ 72 w 116"/>
                    <a:gd name="T73" fmla="*/ 57 h 135"/>
                    <a:gd name="T74" fmla="*/ 83 w 116"/>
                    <a:gd name="T75" fmla="*/ 47 h 135"/>
                    <a:gd name="T76" fmla="*/ 89 w 116"/>
                    <a:gd name="T77" fmla="*/ 35 h 135"/>
                    <a:gd name="T78" fmla="*/ 96 w 116"/>
                    <a:gd name="T79" fmla="*/ 25 h 135"/>
                    <a:gd name="T80" fmla="*/ 95 w 116"/>
                    <a:gd name="T81" fmla="*/ 26 h 135"/>
                    <a:gd name="T82" fmla="*/ 97 w 116"/>
                    <a:gd name="T83" fmla="*/ 25 h 135"/>
                    <a:gd name="T84" fmla="*/ 97 w 116"/>
                    <a:gd name="T85" fmla="*/ 25 h 135"/>
                    <a:gd name="T86" fmla="*/ 96 w 116"/>
                    <a:gd name="T87" fmla="*/ 25 h 135"/>
                    <a:gd name="T88" fmla="*/ 104 w 116"/>
                    <a:gd name="T89" fmla="*/ 24 h 135"/>
                    <a:gd name="T90" fmla="*/ 113 w 116"/>
                    <a:gd name="T91" fmla="*/ 14 h 135"/>
                    <a:gd name="T92" fmla="*/ 116 w 116"/>
                    <a:gd name="T93" fmla="*/ 4 h 135"/>
                    <a:gd name="T94" fmla="*/ 115 w 116"/>
                    <a:gd name="T95" fmla="*/ 1 h 135"/>
                    <a:gd name="T96" fmla="*/ 112 w 116"/>
                    <a:gd name="T97" fmla="*/ 0 h 135"/>
                    <a:gd name="T98" fmla="*/ 109 w 116"/>
                    <a:gd name="T99" fmla="*/ 3 h 13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16"/>
                    <a:gd name="T151" fmla="*/ 0 h 135"/>
                    <a:gd name="T152" fmla="*/ 116 w 116"/>
                    <a:gd name="T153" fmla="*/ 135 h 13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16" h="135">
                      <a:moveTo>
                        <a:pt x="109" y="3"/>
                      </a:moveTo>
                      <a:lnTo>
                        <a:pt x="108" y="5"/>
                      </a:lnTo>
                      <a:lnTo>
                        <a:pt x="108" y="9"/>
                      </a:lnTo>
                      <a:lnTo>
                        <a:pt x="108" y="11"/>
                      </a:lnTo>
                      <a:lnTo>
                        <a:pt x="107" y="14"/>
                      </a:lnTo>
                      <a:lnTo>
                        <a:pt x="104" y="16"/>
                      </a:lnTo>
                      <a:lnTo>
                        <a:pt x="103" y="17"/>
                      </a:lnTo>
                      <a:lnTo>
                        <a:pt x="101" y="17"/>
                      </a:lnTo>
                      <a:lnTo>
                        <a:pt x="100" y="19"/>
                      </a:lnTo>
                      <a:lnTo>
                        <a:pt x="99" y="19"/>
                      </a:lnTo>
                      <a:lnTo>
                        <a:pt x="97" y="19"/>
                      </a:lnTo>
                      <a:lnTo>
                        <a:pt x="96" y="19"/>
                      </a:lnTo>
                      <a:lnTo>
                        <a:pt x="95" y="19"/>
                      </a:lnTo>
                      <a:lnTo>
                        <a:pt x="93" y="20"/>
                      </a:lnTo>
                      <a:lnTo>
                        <a:pt x="92" y="20"/>
                      </a:lnTo>
                      <a:lnTo>
                        <a:pt x="91" y="21"/>
                      </a:lnTo>
                      <a:lnTo>
                        <a:pt x="88" y="25"/>
                      </a:lnTo>
                      <a:lnTo>
                        <a:pt x="85" y="28"/>
                      </a:lnTo>
                      <a:lnTo>
                        <a:pt x="84" y="32"/>
                      </a:lnTo>
                      <a:lnTo>
                        <a:pt x="81" y="35"/>
                      </a:lnTo>
                      <a:lnTo>
                        <a:pt x="78" y="40"/>
                      </a:lnTo>
                      <a:lnTo>
                        <a:pt x="77" y="43"/>
                      </a:lnTo>
                      <a:lnTo>
                        <a:pt x="73" y="47"/>
                      </a:lnTo>
                      <a:lnTo>
                        <a:pt x="69" y="51"/>
                      </a:lnTo>
                      <a:lnTo>
                        <a:pt x="69" y="52"/>
                      </a:lnTo>
                      <a:lnTo>
                        <a:pt x="68" y="52"/>
                      </a:lnTo>
                      <a:lnTo>
                        <a:pt x="66" y="52"/>
                      </a:lnTo>
                      <a:lnTo>
                        <a:pt x="65" y="53"/>
                      </a:lnTo>
                      <a:lnTo>
                        <a:pt x="62" y="54"/>
                      </a:lnTo>
                      <a:lnTo>
                        <a:pt x="61" y="57"/>
                      </a:lnTo>
                      <a:lnTo>
                        <a:pt x="58" y="58"/>
                      </a:lnTo>
                      <a:lnTo>
                        <a:pt x="54" y="62"/>
                      </a:lnTo>
                      <a:lnTo>
                        <a:pt x="50" y="67"/>
                      </a:lnTo>
                      <a:lnTo>
                        <a:pt x="48" y="70"/>
                      </a:lnTo>
                      <a:lnTo>
                        <a:pt x="45" y="75"/>
                      </a:lnTo>
                      <a:lnTo>
                        <a:pt x="42" y="78"/>
                      </a:lnTo>
                      <a:lnTo>
                        <a:pt x="39" y="81"/>
                      </a:lnTo>
                      <a:lnTo>
                        <a:pt x="38" y="85"/>
                      </a:lnTo>
                      <a:lnTo>
                        <a:pt x="35" y="87"/>
                      </a:lnTo>
                      <a:lnTo>
                        <a:pt x="33" y="89"/>
                      </a:lnTo>
                      <a:lnTo>
                        <a:pt x="31" y="90"/>
                      </a:lnTo>
                      <a:lnTo>
                        <a:pt x="29" y="91"/>
                      </a:lnTo>
                      <a:lnTo>
                        <a:pt x="26" y="92"/>
                      </a:lnTo>
                      <a:lnTo>
                        <a:pt x="25" y="94"/>
                      </a:lnTo>
                      <a:lnTo>
                        <a:pt x="22" y="94"/>
                      </a:lnTo>
                      <a:lnTo>
                        <a:pt x="21" y="95"/>
                      </a:lnTo>
                      <a:lnTo>
                        <a:pt x="18" y="96"/>
                      </a:lnTo>
                      <a:lnTo>
                        <a:pt x="15" y="98"/>
                      </a:lnTo>
                      <a:lnTo>
                        <a:pt x="13" y="102"/>
                      </a:lnTo>
                      <a:lnTo>
                        <a:pt x="11" y="106"/>
                      </a:lnTo>
                      <a:lnTo>
                        <a:pt x="10" y="110"/>
                      </a:lnTo>
                      <a:lnTo>
                        <a:pt x="8" y="114"/>
                      </a:lnTo>
                      <a:lnTo>
                        <a:pt x="6" y="121"/>
                      </a:lnTo>
                      <a:lnTo>
                        <a:pt x="4" y="125"/>
                      </a:lnTo>
                      <a:lnTo>
                        <a:pt x="0" y="130"/>
                      </a:lnTo>
                      <a:lnTo>
                        <a:pt x="0" y="132"/>
                      </a:lnTo>
                      <a:lnTo>
                        <a:pt x="0" y="133"/>
                      </a:lnTo>
                      <a:lnTo>
                        <a:pt x="0" y="134"/>
                      </a:lnTo>
                      <a:lnTo>
                        <a:pt x="2" y="135"/>
                      </a:lnTo>
                      <a:lnTo>
                        <a:pt x="3" y="135"/>
                      </a:lnTo>
                      <a:lnTo>
                        <a:pt x="4" y="135"/>
                      </a:lnTo>
                      <a:lnTo>
                        <a:pt x="6" y="135"/>
                      </a:lnTo>
                      <a:lnTo>
                        <a:pt x="6" y="134"/>
                      </a:lnTo>
                      <a:lnTo>
                        <a:pt x="10" y="128"/>
                      </a:lnTo>
                      <a:lnTo>
                        <a:pt x="13" y="122"/>
                      </a:lnTo>
                      <a:lnTo>
                        <a:pt x="14" y="117"/>
                      </a:lnTo>
                      <a:lnTo>
                        <a:pt x="17" y="111"/>
                      </a:lnTo>
                      <a:lnTo>
                        <a:pt x="17" y="108"/>
                      </a:lnTo>
                      <a:lnTo>
                        <a:pt x="18" y="106"/>
                      </a:lnTo>
                      <a:lnTo>
                        <a:pt x="21" y="103"/>
                      </a:lnTo>
                      <a:lnTo>
                        <a:pt x="22" y="101"/>
                      </a:lnTo>
                      <a:lnTo>
                        <a:pt x="23" y="100"/>
                      </a:lnTo>
                      <a:lnTo>
                        <a:pt x="26" y="100"/>
                      </a:lnTo>
                      <a:lnTo>
                        <a:pt x="27" y="98"/>
                      </a:lnTo>
                      <a:lnTo>
                        <a:pt x="29" y="98"/>
                      </a:lnTo>
                      <a:lnTo>
                        <a:pt x="31" y="97"/>
                      </a:lnTo>
                      <a:lnTo>
                        <a:pt x="34" y="96"/>
                      </a:lnTo>
                      <a:lnTo>
                        <a:pt x="37" y="94"/>
                      </a:lnTo>
                      <a:lnTo>
                        <a:pt x="39" y="91"/>
                      </a:lnTo>
                      <a:lnTo>
                        <a:pt x="43" y="89"/>
                      </a:lnTo>
                      <a:lnTo>
                        <a:pt x="46" y="85"/>
                      </a:lnTo>
                      <a:lnTo>
                        <a:pt x="48" y="81"/>
                      </a:lnTo>
                      <a:lnTo>
                        <a:pt x="50" y="78"/>
                      </a:lnTo>
                      <a:lnTo>
                        <a:pt x="53" y="73"/>
                      </a:lnTo>
                      <a:lnTo>
                        <a:pt x="56" y="69"/>
                      </a:lnTo>
                      <a:lnTo>
                        <a:pt x="58" y="65"/>
                      </a:lnTo>
                      <a:lnTo>
                        <a:pt x="62" y="62"/>
                      </a:lnTo>
                      <a:lnTo>
                        <a:pt x="65" y="60"/>
                      </a:lnTo>
                      <a:lnTo>
                        <a:pt x="66" y="59"/>
                      </a:lnTo>
                      <a:lnTo>
                        <a:pt x="69" y="59"/>
                      </a:lnTo>
                      <a:lnTo>
                        <a:pt x="70" y="58"/>
                      </a:lnTo>
                      <a:lnTo>
                        <a:pt x="72" y="57"/>
                      </a:lnTo>
                      <a:lnTo>
                        <a:pt x="73" y="55"/>
                      </a:lnTo>
                      <a:lnTo>
                        <a:pt x="78" y="52"/>
                      </a:lnTo>
                      <a:lnTo>
                        <a:pt x="83" y="47"/>
                      </a:lnTo>
                      <a:lnTo>
                        <a:pt x="85" y="43"/>
                      </a:lnTo>
                      <a:lnTo>
                        <a:pt x="88" y="38"/>
                      </a:lnTo>
                      <a:lnTo>
                        <a:pt x="89" y="35"/>
                      </a:lnTo>
                      <a:lnTo>
                        <a:pt x="92" y="31"/>
                      </a:lnTo>
                      <a:lnTo>
                        <a:pt x="93" y="28"/>
                      </a:lnTo>
                      <a:lnTo>
                        <a:pt x="96" y="25"/>
                      </a:lnTo>
                      <a:lnTo>
                        <a:pt x="96" y="26"/>
                      </a:lnTo>
                      <a:lnTo>
                        <a:pt x="95" y="26"/>
                      </a:lnTo>
                      <a:lnTo>
                        <a:pt x="96" y="26"/>
                      </a:lnTo>
                      <a:lnTo>
                        <a:pt x="97" y="25"/>
                      </a:lnTo>
                      <a:lnTo>
                        <a:pt x="99" y="25"/>
                      </a:lnTo>
                      <a:lnTo>
                        <a:pt x="97" y="25"/>
                      </a:lnTo>
                      <a:lnTo>
                        <a:pt x="96" y="25"/>
                      </a:lnTo>
                      <a:lnTo>
                        <a:pt x="99" y="25"/>
                      </a:lnTo>
                      <a:lnTo>
                        <a:pt x="101" y="25"/>
                      </a:lnTo>
                      <a:lnTo>
                        <a:pt x="104" y="24"/>
                      </a:lnTo>
                      <a:lnTo>
                        <a:pt x="108" y="21"/>
                      </a:lnTo>
                      <a:lnTo>
                        <a:pt x="111" y="17"/>
                      </a:lnTo>
                      <a:lnTo>
                        <a:pt x="113" y="14"/>
                      </a:lnTo>
                      <a:lnTo>
                        <a:pt x="115" y="10"/>
                      </a:lnTo>
                      <a:lnTo>
                        <a:pt x="115" y="6"/>
                      </a:lnTo>
                      <a:lnTo>
                        <a:pt x="116" y="4"/>
                      </a:lnTo>
                      <a:lnTo>
                        <a:pt x="116" y="3"/>
                      </a:lnTo>
                      <a:lnTo>
                        <a:pt x="115" y="1"/>
                      </a:lnTo>
                      <a:lnTo>
                        <a:pt x="115" y="0"/>
                      </a:lnTo>
                      <a:lnTo>
                        <a:pt x="113" y="0"/>
                      </a:lnTo>
                      <a:lnTo>
                        <a:pt x="112" y="0"/>
                      </a:lnTo>
                      <a:lnTo>
                        <a:pt x="111" y="1"/>
                      </a:lnTo>
                      <a:lnTo>
                        <a:pt x="109" y="1"/>
                      </a:lnTo>
                      <a:lnTo>
                        <a:pt x="109" y="3"/>
                      </a:lnTo>
                      <a:close/>
                    </a:path>
                  </a:pathLst>
                </a:custGeom>
                <a:solidFill>
                  <a:srgbClr val="FF21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18" name="Freeform 140"/>
                <p:cNvSpPr>
                  <a:spLocks/>
                </p:cNvSpPr>
                <p:nvPr/>
              </p:nvSpPr>
              <p:spPr bwMode="auto">
                <a:xfrm>
                  <a:off x="4021" y="952"/>
                  <a:ext cx="325" cy="187"/>
                </a:xfrm>
                <a:custGeom>
                  <a:avLst/>
                  <a:gdLst>
                    <a:gd name="T0" fmla="*/ 28 w 325"/>
                    <a:gd name="T1" fmla="*/ 183 h 187"/>
                    <a:gd name="T2" fmla="*/ 39 w 325"/>
                    <a:gd name="T3" fmla="*/ 187 h 187"/>
                    <a:gd name="T4" fmla="*/ 56 w 325"/>
                    <a:gd name="T5" fmla="*/ 187 h 187"/>
                    <a:gd name="T6" fmla="*/ 83 w 325"/>
                    <a:gd name="T7" fmla="*/ 182 h 187"/>
                    <a:gd name="T8" fmla="*/ 114 w 325"/>
                    <a:gd name="T9" fmla="*/ 177 h 187"/>
                    <a:gd name="T10" fmla="*/ 140 w 325"/>
                    <a:gd name="T11" fmla="*/ 176 h 187"/>
                    <a:gd name="T12" fmla="*/ 161 w 325"/>
                    <a:gd name="T13" fmla="*/ 171 h 187"/>
                    <a:gd name="T14" fmla="*/ 179 w 325"/>
                    <a:gd name="T15" fmla="*/ 159 h 187"/>
                    <a:gd name="T16" fmla="*/ 191 w 325"/>
                    <a:gd name="T17" fmla="*/ 139 h 187"/>
                    <a:gd name="T18" fmla="*/ 200 w 325"/>
                    <a:gd name="T19" fmla="*/ 116 h 187"/>
                    <a:gd name="T20" fmla="*/ 211 w 325"/>
                    <a:gd name="T21" fmla="*/ 96 h 187"/>
                    <a:gd name="T22" fmla="*/ 220 w 325"/>
                    <a:gd name="T23" fmla="*/ 68 h 187"/>
                    <a:gd name="T24" fmla="*/ 234 w 325"/>
                    <a:gd name="T25" fmla="*/ 43 h 187"/>
                    <a:gd name="T26" fmla="*/ 251 w 325"/>
                    <a:gd name="T27" fmla="*/ 32 h 187"/>
                    <a:gd name="T28" fmla="*/ 269 w 325"/>
                    <a:gd name="T29" fmla="*/ 36 h 187"/>
                    <a:gd name="T30" fmla="*/ 289 w 325"/>
                    <a:gd name="T31" fmla="*/ 48 h 187"/>
                    <a:gd name="T32" fmla="*/ 308 w 325"/>
                    <a:gd name="T33" fmla="*/ 54 h 187"/>
                    <a:gd name="T34" fmla="*/ 320 w 325"/>
                    <a:gd name="T35" fmla="*/ 48 h 187"/>
                    <a:gd name="T36" fmla="*/ 317 w 325"/>
                    <a:gd name="T37" fmla="*/ 37 h 187"/>
                    <a:gd name="T38" fmla="*/ 304 w 325"/>
                    <a:gd name="T39" fmla="*/ 21 h 187"/>
                    <a:gd name="T40" fmla="*/ 290 w 325"/>
                    <a:gd name="T41" fmla="*/ 6 h 187"/>
                    <a:gd name="T42" fmla="*/ 277 w 325"/>
                    <a:gd name="T43" fmla="*/ 0 h 187"/>
                    <a:gd name="T44" fmla="*/ 235 w 325"/>
                    <a:gd name="T45" fmla="*/ 20 h 187"/>
                    <a:gd name="T46" fmla="*/ 188 w 325"/>
                    <a:gd name="T47" fmla="*/ 64 h 187"/>
                    <a:gd name="T48" fmla="*/ 154 w 325"/>
                    <a:gd name="T49" fmla="*/ 108 h 187"/>
                    <a:gd name="T50" fmla="*/ 114 w 325"/>
                    <a:gd name="T51" fmla="*/ 143 h 187"/>
                    <a:gd name="T52" fmla="*/ 78 w 325"/>
                    <a:gd name="T53" fmla="*/ 154 h 187"/>
                    <a:gd name="T54" fmla="*/ 57 w 325"/>
                    <a:gd name="T55" fmla="*/ 157 h 187"/>
                    <a:gd name="T56" fmla="*/ 30 w 325"/>
                    <a:gd name="T57" fmla="*/ 161 h 187"/>
                    <a:gd name="T58" fmla="*/ 8 w 325"/>
                    <a:gd name="T59" fmla="*/ 163 h 187"/>
                    <a:gd name="T60" fmla="*/ 1 w 325"/>
                    <a:gd name="T61" fmla="*/ 167 h 187"/>
                    <a:gd name="T62" fmla="*/ 17 w 325"/>
                    <a:gd name="T63" fmla="*/ 176 h 18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25"/>
                    <a:gd name="T97" fmla="*/ 0 h 187"/>
                    <a:gd name="T98" fmla="*/ 325 w 325"/>
                    <a:gd name="T99" fmla="*/ 187 h 18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25" h="187">
                      <a:moveTo>
                        <a:pt x="24" y="181"/>
                      </a:moveTo>
                      <a:lnTo>
                        <a:pt x="28" y="183"/>
                      </a:lnTo>
                      <a:lnTo>
                        <a:pt x="32" y="186"/>
                      </a:lnTo>
                      <a:lnTo>
                        <a:pt x="39" y="187"/>
                      </a:lnTo>
                      <a:lnTo>
                        <a:pt x="47" y="187"/>
                      </a:lnTo>
                      <a:lnTo>
                        <a:pt x="56" y="187"/>
                      </a:lnTo>
                      <a:lnTo>
                        <a:pt x="68" y="186"/>
                      </a:lnTo>
                      <a:lnTo>
                        <a:pt x="83" y="182"/>
                      </a:lnTo>
                      <a:lnTo>
                        <a:pt x="100" y="178"/>
                      </a:lnTo>
                      <a:lnTo>
                        <a:pt x="114" y="177"/>
                      </a:lnTo>
                      <a:lnTo>
                        <a:pt x="127" y="176"/>
                      </a:lnTo>
                      <a:lnTo>
                        <a:pt x="140" y="176"/>
                      </a:lnTo>
                      <a:lnTo>
                        <a:pt x="150" y="175"/>
                      </a:lnTo>
                      <a:lnTo>
                        <a:pt x="161" y="171"/>
                      </a:lnTo>
                      <a:lnTo>
                        <a:pt x="171" y="166"/>
                      </a:lnTo>
                      <a:lnTo>
                        <a:pt x="179" y="159"/>
                      </a:lnTo>
                      <a:lnTo>
                        <a:pt x="187" y="146"/>
                      </a:lnTo>
                      <a:lnTo>
                        <a:pt x="191" y="139"/>
                      </a:lnTo>
                      <a:lnTo>
                        <a:pt x="196" y="127"/>
                      </a:lnTo>
                      <a:lnTo>
                        <a:pt x="200" y="116"/>
                      </a:lnTo>
                      <a:lnTo>
                        <a:pt x="203" y="107"/>
                      </a:lnTo>
                      <a:lnTo>
                        <a:pt x="211" y="96"/>
                      </a:lnTo>
                      <a:lnTo>
                        <a:pt x="216" y="82"/>
                      </a:lnTo>
                      <a:lnTo>
                        <a:pt x="220" y="68"/>
                      </a:lnTo>
                      <a:lnTo>
                        <a:pt x="224" y="58"/>
                      </a:lnTo>
                      <a:lnTo>
                        <a:pt x="234" y="43"/>
                      </a:lnTo>
                      <a:lnTo>
                        <a:pt x="243" y="36"/>
                      </a:lnTo>
                      <a:lnTo>
                        <a:pt x="251" y="32"/>
                      </a:lnTo>
                      <a:lnTo>
                        <a:pt x="259" y="32"/>
                      </a:lnTo>
                      <a:lnTo>
                        <a:pt x="269" y="36"/>
                      </a:lnTo>
                      <a:lnTo>
                        <a:pt x="278" y="42"/>
                      </a:lnTo>
                      <a:lnTo>
                        <a:pt x="289" y="48"/>
                      </a:lnTo>
                      <a:lnTo>
                        <a:pt x="301" y="55"/>
                      </a:lnTo>
                      <a:lnTo>
                        <a:pt x="308" y="54"/>
                      </a:lnTo>
                      <a:lnTo>
                        <a:pt x="313" y="52"/>
                      </a:lnTo>
                      <a:lnTo>
                        <a:pt x="320" y="48"/>
                      </a:lnTo>
                      <a:lnTo>
                        <a:pt x="325" y="43"/>
                      </a:lnTo>
                      <a:lnTo>
                        <a:pt x="317" y="37"/>
                      </a:lnTo>
                      <a:lnTo>
                        <a:pt x="311" y="28"/>
                      </a:lnTo>
                      <a:lnTo>
                        <a:pt x="304" y="21"/>
                      </a:lnTo>
                      <a:lnTo>
                        <a:pt x="297" y="12"/>
                      </a:lnTo>
                      <a:lnTo>
                        <a:pt x="290" y="6"/>
                      </a:lnTo>
                      <a:lnTo>
                        <a:pt x="284" y="3"/>
                      </a:lnTo>
                      <a:lnTo>
                        <a:pt x="277" y="0"/>
                      </a:lnTo>
                      <a:lnTo>
                        <a:pt x="270" y="1"/>
                      </a:lnTo>
                      <a:lnTo>
                        <a:pt x="235" y="20"/>
                      </a:lnTo>
                      <a:lnTo>
                        <a:pt x="210" y="41"/>
                      </a:lnTo>
                      <a:lnTo>
                        <a:pt x="188" y="64"/>
                      </a:lnTo>
                      <a:lnTo>
                        <a:pt x="172" y="87"/>
                      </a:lnTo>
                      <a:lnTo>
                        <a:pt x="154" y="108"/>
                      </a:lnTo>
                      <a:lnTo>
                        <a:pt x="137" y="128"/>
                      </a:lnTo>
                      <a:lnTo>
                        <a:pt x="114" y="143"/>
                      </a:lnTo>
                      <a:lnTo>
                        <a:pt x="83" y="152"/>
                      </a:lnTo>
                      <a:lnTo>
                        <a:pt x="78" y="154"/>
                      </a:lnTo>
                      <a:lnTo>
                        <a:pt x="70" y="155"/>
                      </a:lnTo>
                      <a:lnTo>
                        <a:pt x="57" y="157"/>
                      </a:lnTo>
                      <a:lnTo>
                        <a:pt x="44" y="159"/>
                      </a:lnTo>
                      <a:lnTo>
                        <a:pt x="30" y="161"/>
                      </a:lnTo>
                      <a:lnTo>
                        <a:pt x="18" y="162"/>
                      </a:lnTo>
                      <a:lnTo>
                        <a:pt x="8" y="163"/>
                      </a:lnTo>
                      <a:lnTo>
                        <a:pt x="0" y="163"/>
                      </a:lnTo>
                      <a:lnTo>
                        <a:pt x="1" y="167"/>
                      </a:lnTo>
                      <a:lnTo>
                        <a:pt x="8" y="171"/>
                      </a:lnTo>
                      <a:lnTo>
                        <a:pt x="17" y="176"/>
                      </a:lnTo>
                      <a:lnTo>
                        <a:pt x="24" y="181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19" name="Freeform 141"/>
                <p:cNvSpPr>
                  <a:spLocks/>
                </p:cNvSpPr>
                <p:nvPr/>
              </p:nvSpPr>
              <p:spPr bwMode="auto">
                <a:xfrm>
                  <a:off x="4006" y="831"/>
                  <a:ext cx="179" cy="308"/>
                </a:xfrm>
                <a:custGeom>
                  <a:avLst/>
                  <a:gdLst>
                    <a:gd name="T0" fmla="*/ 9 w 179"/>
                    <a:gd name="T1" fmla="*/ 287 h 308"/>
                    <a:gd name="T2" fmla="*/ 4 w 179"/>
                    <a:gd name="T3" fmla="*/ 280 h 308"/>
                    <a:gd name="T4" fmla="*/ 0 w 179"/>
                    <a:gd name="T5" fmla="*/ 267 h 308"/>
                    <a:gd name="T6" fmla="*/ 0 w 179"/>
                    <a:gd name="T7" fmla="*/ 248 h 308"/>
                    <a:gd name="T8" fmla="*/ 4 w 179"/>
                    <a:gd name="T9" fmla="*/ 217 h 308"/>
                    <a:gd name="T10" fmla="*/ 2 w 179"/>
                    <a:gd name="T11" fmla="*/ 192 h 308"/>
                    <a:gd name="T12" fmla="*/ 2 w 179"/>
                    <a:gd name="T13" fmla="*/ 172 h 308"/>
                    <a:gd name="T14" fmla="*/ 9 w 179"/>
                    <a:gd name="T15" fmla="*/ 153 h 308"/>
                    <a:gd name="T16" fmla="*/ 29 w 179"/>
                    <a:gd name="T17" fmla="*/ 136 h 308"/>
                    <a:gd name="T18" fmla="*/ 32 w 179"/>
                    <a:gd name="T19" fmla="*/ 135 h 308"/>
                    <a:gd name="T20" fmla="*/ 37 w 179"/>
                    <a:gd name="T21" fmla="*/ 132 h 308"/>
                    <a:gd name="T22" fmla="*/ 43 w 179"/>
                    <a:gd name="T23" fmla="*/ 129 h 308"/>
                    <a:gd name="T24" fmla="*/ 50 w 179"/>
                    <a:gd name="T25" fmla="*/ 126 h 308"/>
                    <a:gd name="T26" fmla="*/ 56 w 179"/>
                    <a:gd name="T27" fmla="*/ 122 h 308"/>
                    <a:gd name="T28" fmla="*/ 62 w 179"/>
                    <a:gd name="T29" fmla="*/ 120 h 308"/>
                    <a:gd name="T30" fmla="*/ 67 w 179"/>
                    <a:gd name="T31" fmla="*/ 118 h 308"/>
                    <a:gd name="T32" fmla="*/ 71 w 179"/>
                    <a:gd name="T33" fmla="*/ 116 h 308"/>
                    <a:gd name="T34" fmla="*/ 75 w 179"/>
                    <a:gd name="T35" fmla="*/ 113 h 308"/>
                    <a:gd name="T36" fmla="*/ 82 w 179"/>
                    <a:gd name="T37" fmla="*/ 109 h 308"/>
                    <a:gd name="T38" fmla="*/ 89 w 179"/>
                    <a:gd name="T39" fmla="*/ 105 h 308"/>
                    <a:gd name="T40" fmla="*/ 97 w 179"/>
                    <a:gd name="T41" fmla="*/ 103 h 308"/>
                    <a:gd name="T42" fmla="*/ 103 w 179"/>
                    <a:gd name="T43" fmla="*/ 100 h 308"/>
                    <a:gd name="T44" fmla="*/ 110 w 179"/>
                    <a:gd name="T45" fmla="*/ 98 h 308"/>
                    <a:gd name="T46" fmla="*/ 117 w 179"/>
                    <a:gd name="T47" fmla="*/ 95 h 308"/>
                    <a:gd name="T48" fmla="*/ 121 w 179"/>
                    <a:gd name="T49" fmla="*/ 93 h 308"/>
                    <a:gd name="T50" fmla="*/ 136 w 179"/>
                    <a:gd name="T51" fmla="*/ 83 h 308"/>
                    <a:gd name="T52" fmla="*/ 145 w 179"/>
                    <a:gd name="T53" fmla="*/ 73 h 308"/>
                    <a:gd name="T54" fmla="*/ 148 w 179"/>
                    <a:gd name="T55" fmla="*/ 66 h 308"/>
                    <a:gd name="T56" fmla="*/ 146 w 179"/>
                    <a:gd name="T57" fmla="*/ 57 h 308"/>
                    <a:gd name="T58" fmla="*/ 141 w 179"/>
                    <a:gd name="T59" fmla="*/ 50 h 308"/>
                    <a:gd name="T60" fmla="*/ 134 w 179"/>
                    <a:gd name="T61" fmla="*/ 43 h 308"/>
                    <a:gd name="T62" fmla="*/ 126 w 179"/>
                    <a:gd name="T63" fmla="*/ 33 h 308"/>
                    <a:gd name="T64" fmla="*/ 117 w 179"/>
                    <a:gd name="T65" fmla="*/ 23 h 308"/>
                    <a:gd name="T66" fmla="*/ 117 w 179"/>
                    <a:gd name="T67" fmla="*/ 17 h 308"/>
                    <a:gd name="T68" fmla="*/ 120 w 179"/>
                    <a:gd name="T69" fmla="*/ 12 h 308"/>
                    <a:gd name="T70" fmla="*/ 124 w 179"/>
                    <a:gd name="T71" fmla="*/ 6 h 308"/>
                    <a:gd name="T72" fmla="*/ 128 w 179"/>
                    <a:gd name="T73" fmla="*/ 0 h 308"/>
                    <a:gd name="T74" fmla="*/ 136 w 179"/>
                    <a:gd name="T75" fmla="*/ 6 h 308"/>
                    <a:gd name="T76" fmla="*/ 145 w 179"/>
                    <a:gd name="T77" fmla="*/ 12 h 308"/>
                    <a:gd name="T78" fmla="*/ 153 w 179"/>
                    <a:gd name="T79" fmla="*/ 17 h 308"/>
                    <a:gd name="T80" fmla="*/ 163 w 179"/>
                    <a:gd name="T81" fmla="*/ 22 h 308"/>
                    <a:gd name="T82" fmla="*/ 171 w 179"/>
                    <a:gd name="T83" fmla="*/ 28 h 308"/>
                    <a:gd name="T84" fmla="*/ 176 w 179"/>
                    <a:gd name="T85" fmla="*/ 33 h 308"/>
                    <a:gd name="T86" fmla="*/ 179 w 179"/>
                    <a:gd name="T87" fmla="*/ 39 h 308"/>
                    <a:gd name="T88" fmla="*/ 179 w 179"/>
                    <a:gd name="T89" fmla="*/ 45 h 308"/>
                    <a:gd name="T90" fmla="*/ 163 w 179"/>
                    <a:gd name="T91" fmla="*/ 78 h 308"/>
                    <a:gd name="T92" fmla="*/ 141 w 179"/>
                    <a:gd name="T93" fmla="*/ 104 h 308"/>
                    <a:gd name="T94" fmla="*/ 118 w 179"/>
                    <a:gd name="T95" fmla="*/ 125 h 308"/>
                    <a:gd name="T96" fmla="*/ 95 w 179"/>
                    <a:gd name="T97" fmla="*/ 143 h 308"/>
                    <a:gd name="T98" fmla="*/ 72 w 179"/>
                    <a:gd name="T99" fmla="*/ 161 h 308"/>
                    <a:gd name="T100" fmla="*/ 54 w 179"/>
                    <a:gd name="T101" fmla="*/ 179 h 308"/>
                    <a:gd name="T102" fmla="*/ 40 w 179"/>
                    <a:gd name="T103" fmla="*/ 202 h 308"/>
                    <a:gd name="T104" fmla="*/ 33 w 179"/>
                    <a:gd name="T105" fmla="*/ 230 h 308"/>
                    <a:gd name="T106" fmla="*/ 32 w 179"/>
                    <a:gd name="T107" fmla="*/ 244 h 308"/>
                    <a:gd name="T108" fmla="*/ 31 w 179"/>
                    <a:gd name="T109" fmla="*/ 267 h 308"/>
                    <a:gd name="T110" fmla="*/ 29 w 179"/>
                    <a:gd name="T111" fmla="*/ 291 h 308"/>
                    <a:gd name="T112" fmla="*/ 31 w 179"/>
                    <a:gd name="T113" fmla="*/ 308 h 308"/>
                    <a:gd name="T114" fmla="*/ 27 w 179"/>
                    <a:gd name="T115" fmla="*/ 308 h 308"/>
                    <a:gd name="T116" fmla="*/ 21 w 179"/>
                    <a:gd name="T117" fmla="*/ 302 h 308"/>
                    <a:gd name="T118" fmla="*/ 16 w 179"/>
                    <a:gd name="T119" fmla="*/ 293 h 308"/>
                    <a:gd name="T120" fmla="*/ 9 w 179"/>
                    <a:gd name="T121" fmla="*/ 287 h 30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79"/>
                    <a:gd name="T184" fmla="*/ 0 h 308"/>
                    <a:gd name="T185" fmla="*/ 179 w 179"/>
                    <a:gd name="T186" fmla="*/ 308 h 30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79" h="308">
                      <a:moveTo>
                        <a:pt x="9" y="287"/>
                      </a:moveTo>
                      <a:lnTo>
                        <a:pt x="4" y="280"/>
                      </a:lnTo>
                      <a:lnTo>
                        <a:pt x="0" y="267"/>
                      </a:lnTo>
                      <a:lnTo>
                        <a:pt x="0" y="248"/>
                      </a:lnTo>
                      <a:lnTo>
                        <a:pt x="4" y="217"/>
                      </a:lnTo>
                      <a:lnTo>
                        <a:pt x="2" y="192"/>
                      </a:lnTo>
                      <a:lnTo>
                        <a:pt x="2" y="172"/>
                      </a:lnTo>
                      <a:lnTo>
                        <a:pt x="9" y="153"/>
                      </a:lnTo>
                      <a:lnTo>
                        <a:pt x="29" y="136"/>
                      </a:lnTo>
                      <a:lnTo>
                        <a:pt x="32" y="135"/>
                      </a:lnTo>
                      <a:lnTo>
                        <a:pt x="37" y="132"/>
                      </a:lnTo>
                      <a:lnTo>
                        <a:pt x="43" y="129"/>
                      </a:lnTo>
                      <a:lnTo>
                        <a:pt x="50" y="126"/>
                      </a:lnTo>
                      <a:lnTo>
                        <a:pt x="56" y="122"/>
                      </a:lnTo>
                      <a:lnTo>
                        <a:pt x="62" y="120"/>
                      </a:lnTo>
                      <a:lnTo>
                        <a:pt x="67" y="118"/>
                      </a:lnTo>
                      <a:lnTo>
                        <a:pt x="71" y="116"/>
                      </a:lnTo>
                      <a:lnTo>
                        <a:pt x="75" y="113"/>
                      </a:lnTo>
                      <a:lnTo>
                        <a:pt x="82" y="109"/>
                      </a:lnTo>
                      <a:lnTo>
                        <a:pt x="89" y="105"/>
                      </a:lnTo>
                      <a:lnTo>
                        <a:pt x="97" y="103"/>
                      </a:lnTo>
                      <a:lnTo>
                        <a:pt x="103" y="100"/>
                      </a:lnTo>
                      <a:lnTo>
                        <a:pt x="110" y="98"/>
                      </a:lnTo>
                      <a:lnTo>
                        <a:pt x="117" y="95"/>
                      </a:lnTo>
                      <a:lnTo>
                        <a:pt x="121" y="93"/>
                      </a:lnTo>
                      <a:lnTo>
                        <a:pt x="136" y="83"/>
                      </a:lnTo>
                      <a:lnTo>
                        <a:pt x="145" y="73"/>
                      </a:lnTo>
                      <a:lnTo>
                        <a:pt x="148" y="66"/>
                      </a:lnTo>
                      <a:lnTo>
                        <a:pt x="146" y="57"/>
                      </a:lnTo>
                      <a:lnTo>
                        <a:pt x="141" y="50"/>
                      </a:lnTo>
                      <a:lnTo>
                        <a:pt x="134" y="43"/>
                      </a:lnTo>
                      <a:lnTo>
                        <a:pt x="126" y="33"/>
                      </a:lnTo>
                      <a:lnTo>
                        <a:pt x="117" y="23"/>
                      </a:lnTo>
                      <a:lnTo>
                        <a:pt x="117" y="17"/>
                      </a:lnTo>
                      <a:lnTo>
                        <a:pt x="120" y="12"/>
                      </a:lnTo>
                      <a:lnTo>
                        <a:pt x="124" y="6"/>
                      </a:lnTo>
                      <a:lnTo>
                        <a:pt x="128" y="0"/>
                      </a:lnTo>
                      <a:lnTo>
                        <a:pt x="136" y="6"/>
                      </a:lnTo>
                      <a:lnTo>
                        <a:pt x="145" y="12"/>
                      </a:lnTo>
                      <a:lnTo>
                        <a:pt x="153" y="17"/>
                      </a:lnTo>
                      <a:lnTo>
                        <a:pt x="163" y="22"/>
                      </a:lnTo>
                      <a:lnTo>
                        <a:pt x="171" y="28"/>
                      </a:lnTo>
                      <a:lnTo>
                        <a:pt x="176" y="33"/>
                      </a:lnTo>
                      <a:lnTo>
                        <a:pt x="179" y="39"/>
                      </a:lnTo>
                      <a:lnTo>
                        <a:pt x="179" y="45"/>
                      </a:lnTo>
                      <a:lnTo>
                        <a:pt x="163" y="78"/>
                      </a:lnTo>
                      <a:lnTo>
                        <a:pt x="141" y="104"/>
                      </a:lnTo>
                      <a:lnTo>
                        <a:pt x="118" y="125"/>
                      </a:lnTo>
                      <a:lnTo>
                        <a:pt x="95" y="143"/>
                      </a:lnTo>
                      <a:lnTo>
                        <a:pt x="72" y="161"/>
                      </a:lnTo>
                      <a:lnTo>
                        <a:pt x="54" y="179"/>
                      </a:lnTo>
                      <a:lnTo>
                        <a:pt x="40" y="202"/>
                      </a:lnTo>
                      <a:lnTo>
                        <a:pt x="33" y="230"/>
                      </a:lnTo>
                      <a:lnTo>
                        <a:pt x="32" y="244"/>
                      </a:lnTo>
                      <a:lnTo>
                        <a:pt x="31" y="267"/>
                      </a:lnTo>
                      <a:lnTo>
                        <a:pt x="29" y="291"/>
                      </a:lnTo>
                      <a:lnTo>
                        <a:pt x="31" y="308"/>
                      </a:lnTo>
                      <a:lnTo>
                        <a:pt x="27" y="308"/>
                      </a:lnTo>
                      <a:lnTo>
                        <a:pt x="21" y="302"/>
                      </a:lnTo>
                      <a:lnTo>
                        <a:pt x="16" y="293"/>
                      </a:lnTo>
                      <a:lnTo>
                        <a:pt x="9" y="287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20" name="Freeform 142"/>
                <p:cNvSpPr>
                  <a:spLocks/>
                </p:cNvSpPr>
                <p:nvPr/>
              </p:nvSpPr>
              <p:spPr bwMode="auto">
                <a:xfrm>
                  <a:off x="3824" y="1298"/>
                  <a:ext cx="122" cy="202"/>
                </a:xfrm>
                <a:custGeom>
                  <a:avLst/>
                  <a:gdLst>
                    <a:gd name="T0" fmla="*/ 101 w 122"/>
                    <a:gd name="T1" fmla="*/ 5 h 202"/>
                    <a:gd name="T2" fmla="*/ 97 w 122"/>
                    <a:gd name="T3" fmla="*/ 20 h 202"/>
                    <a:gd name="T4" fmla="*/ 89 w 122"/>
                    <a:gd name="T5" fmla="*/ 32 h 202"/>
                    <a:gd name="T6" fmla="*/ 81 w 122"/>
                    <a:gd name="T7" fmla="*/ 45 h 202"/>
                    <a:gd name="T8" fmla="*/ 73 w 122"/>
                    <a:gd name="T9" fmla="*/ 56 h 202"/>
                    <a:gd name="T10" fmla="*/ 66 w 122"/>
                    <a:gd name="T11" fmla="*/ 67 h 202"/>
                    <a:gd name="T12" fmla="*/ 59 w 122"/>
                    <a:gd name="T13" fmla="*/ 76 h 202"/>
                    <a:gd name="T14" fmla="*/ 52 w 122"/>
                    <a:gd name="T15" fmla="*/ 86 h 202"/>
                    <a:gd name="T16" fmla="*/ 47 w 122"/>
                    <a:gd name="T17" fmla="*/ 95 h 202"/>
                    <a:gd name="T18" fmla="*/ 40 w 122"/>
                    <a:gd name="T19" fmla="*/ 103 h 202"/>
                    <a:gd name="T20" fmla="*/ 34 w 122"/>
                    <a:gd name="T21" fmla="*/ 113 h 202"/>
                    <a:gd name="T22" fmla="*/ 27 w 122"/>
                    <a:gd name="T23" fmla="*/ 123 h 202"/>
                    <a:gd name="T24" fmla="*/ 20 w 122"/>
                    <a:gd name="T25" fmla="*/ 134 h 202"/>
                    <a:gd name="T26" fmla="*/ 15 w 122"/>
                    <a:gd name="T27" fmla="*/ 143 h 202"/>
                    <a:gd name="T28" fmla="*/ 8 w 122"/>
                    <a:gd name="T29" fmla="*/ 154 h 202"/>
                    <a:gd name="T30" fmla="*/ 3 w 122"/>
                    <a:gd name="T31" fmla="*/ 164 h 202"/>
                    <a:gd name="T32" fmla="*/ 0 w 122"/>
                    <a:gd name="T33" fmla="*/ 175 h 202"/>
                    <a:gd name="T34" fmla="*/ 0 w 122"/>
                    <a:gd name="T35" fmla="*/ 185 h 202"/>
                    <a:gd name="T36" fmla="*/ 5 w 122"/>
                    <a:gd name="T37" fmla="*/ 192 h 202"/>
                    <a:gd name="T38" fmla="*/ 16 w 122"/>
                    <a:gd name="T39" fmla="*/ 198 h 202"/>
                    <a:gd name="T40" fmla="*/ 35 w 122"/>
                    <a:gd name="T41" fmla="*/ 202 h 202"/>
                    <a:gd name="T42" fmla="*/ 40 w 122"/>
                    <a:gd name="T43" fmla="*/ 200 h 202"/>
                    <a:gd name="T44" fmla="*/ 44 w 122"/>
                    <a:gd name="T45" fmla="*/ 197 h 202"/>
                    <a:gd name="T46" fmla="*/ 48 w 122"/>
                    <a:gd name="T47" fmla="*/ 193 h 202"/>
                    <a:gd name="T48" fmla="*/ 54 w 122"/>
                    <a:gd name="T49" fmla="*/ 188 h 202"/>
                    <a:gd name="T50" fmla="*/ 42 w 122"/>
                    <a:gd name="T51" fmla="*/ 178 h 202"/>
                    <a:gd name="T52" fmla="*/ 38 w 122"/>
                    <a:gd name="T53" fmla="*/ 166 h 202"/>
                    <a:gd name="T54" fmla="*/ 39 w 122"/>
                    <a:gd name="T55" fmla="*/ 153 h 202"/>
                    <a:gd name="T56" fmla="*/ 43 w 122"/>
                    <a:gd name="T57" fmla="*/ 140 h 202"/>
                    <a:gd name="T58" fmla="*/ 50 w 122"/>
                    <a:gd name="T59" fmla="*/ 128 h 202"/>
                    <a:gd name="T60" fmla="*/ 59 w 122"/>
                    <a:gd name="T61" fmla="*/ 116 h 202"/>
                    <a:gd name="T62" fmla="*/ 69 w 122"/>
                    <a:gd name="T63" fmla="*/ 105 h 202"/>
                    <a:gd name="T64" fmla="*/ 78 w 122"/>
                    <a:gd name="T65" fmla="*/ 92 h 202"/>
                    <a:gd name="T66" fmla="*/ 87 w 122"/>
                    <a:gd name="T67" fmla="*/ 81 h 202"/>
                    <a:gd name="T68" fmla="*/ 96 w 122"/>
                    <a:gd name="T69" fmla="*/ 70 h 202"/>
                    <a:gd name="T70" fmla="*/ 104 w 122"/>
                    <a:gd name="T71" fmla="*/ 58 h 202"/>
                    <a:gd name="T72" fmla="*/ 109 w 122"/>
                    <a:gd name="T73" fmla="*/ 46 h 202"/>
                    <a:gd name="T74" fmla="*/ 112 w 122"/>
                    <a:gd name="T75" fmla="*/ 40 h 202"/>
                    <a:gd name="T76" fmla="*/ 116 w 122"/>
                    <a:gd name="T77" fmla="*/ 31 h 202"/>
                    <a:gd name="T78" fmla="*/ 118 w 122"/>
                    <a:gd name="T79" fmla="*/ 21 h 202"/>
                    <a:gd name="T80" fmla="*/ 121 w 122"/>
                    <a:gd name="T81" fmla="*/ 13 h 202"/>
                    <a:gd name="T82" fmla="*/ 122 w 122"/>
                    <a:gd name="T83" fmla="*/ 5 h 202"/>
                    <a:gd name="T84" fmla="*/ 120 w 122"/>
                    <a:gd name="T85" fmla="*/ 0 h 202"/>
                    <a:gd name="T86" fmla="*/ 113 w 122"/>
                    <a:gd name="T87" fmla="*/ 0 h 202"/>
                    <a:gd name="T88" fmla="*/ 101 w 122"/>
                    <a:gd name="T89" fmla="*/ 5 h 20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22"/>
                    <a:gd name="T136" fmla="*/ 0 h 202"/>
                    <a:gd name="T137" fmla="*/ 122 w 122"/>
                    <a:gd name="T138" fmla="*/ 202 h 20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22" h="202">
                      <a:moveTo>
                        <a:pt x="101" y="5"/>
                      </a:moveTo>
                      <a:lnTo>
                        <a:pt x="97" y="20"/>
                      </a:lnTo>
                      <a:lnTo>
                        <a:pt x="89" y="32"/>
                      </a:lnTo>
                      <a:lnTo>
                        <a:pt x="81" y="45"/>
                      </a:lnTo>
                      <a:lnTo>
                        <a:pt x="73" y="56"/>
                      </a:lnTo>
                      <a:lnTo>
                        <a:pt x="66" y="67"/>
                      </a:lnTo>
                      <a:lnTo>
                        <a:pt x="59" y="76"/>
                      </a:lnTo>
                      <a:lnTo>
                        <a:pt x="52" y="86"/>
                      </a:lnTo>
                      <a:lnTo>
                        <a:pt x="47" y="95"/>
                      </a:lnTo>
                      <a:lnTo>
                        <a:pt x="40" y="103"/>
                      </a:lnTo>
                      <a:lnTo>
                        <a:pt x="34" y="113"/>
                      </a:lnTo>
                      <a:lnTo>
                        <a:pt x="27" y="123"/>
                      </a:lnTo>
                      <a:lnTo>
                        <a:pt x="20" y="134"/>
                      </a:lnTo>
                      <a:lnTo>
                        <a:pt x="15" y="143"/>
                      </a:lnTo>
                      <a:lnTo>
                        <a:pt x="8" y="154"/>
                      </a:lnTo>
                      <a:lnTo>
                        <a:pt x="3" y="164"/>
                      </a:lnTo>
                      <a:lnTo>
                        <a:pt x="0" y="175"/>
                      </a:lnTo>
                      <a:lnTo>
                        <a:pt x="0" y="185"/>
                      </a:lnTo>
                      <a:lnTo>
                        <a:pt x="5" y="192"/>
                      </a:lnTo>
                      <a:lnTo>
                        <a:pt x="16" y="198"/>
                      </a:lnTo>
                      <a:lnTo>
                        <a:pt x="35" y="202"/>
                      </a:lnTo>
                      <a:lnTo>
                        <a:pt x="40" y="200"/>
                      </a:lnTo>
                      <a:lnTo>
                        <a:pt x="44" y="197"/>
                      </a:lnTo>
                      <a:lnTo>
                        <a:pt x="48" y="193"/>
                      </a:lnTo>
                      <a:lnTo>
                        <a:pt x="54" y="188"/>
                      </a:lnTo>
                      <a:lnTo>
                        <a:pt x="42" y="178"/>
                      </a:lnTo>
                      <a:lnTo>
                        <a:pt x="38" y="166"/>
                      </a:lnTo>
                      <a:lnTo>
                        <a:pt x="39" y="153"/>
                      </a:lnTo>
                      <a:lnTo>
                        <a:pt x="43" y="140"/>
                      </a:lnTo>
                      <a:lnTo>
                        <a:pt x="50" y="128"/>
                      </a:lnTo>
                      <a:lnTo>
                        <a:pt x="59" y="116"/>
                      </a:lnTo>
                      <a:lnTo>
                        <a:pt x="69" y="105"/>
                      </a:lnTo>
                      <a:lnTo>
                        <a:pt x="78" y="92"/>
                      </a:lnTo>
                      <a:lnTo>
                        <a:pt x="87" y="81"/>
                      </a:lnTo>
                      <a:lnTo>
                        <a:pt x="96" y="70"/>
                      </a:lnTo>
                      <a:lnTo>
                        <a:pt x="104" y="58"/>
                      </a:lnTo>
                      <a:lnTo>
                        <a:pt x="109" y="46"/>
                      </a:lnTo>
                      <a:lnTo>
                        <a:pt x="112" y="40"/>
                      </a:lnTo>
                      <a:lnTo>
                        <a:pt x="116" y="31"/>
                      </a:lnTo>
                      <a:lnTo>
                        <a:pt x="118" y="21"/>
                      </a:lnTo>
                      <a:lnTo>
                        <a:pt x="121" y="13"/>
                      </a:lnTo>
                      <a:lnTo>
                        <a:pt x="122" y="5"/>
                      </a:lnTo>
                      <a:lnTo>
                        <a:pt x="120" y="0"/>
                      </a:lnTo>
                      <a:lnTo>
                        <a:pt x="113" y="0"/>
                      </a:lnTo>
                      <a:lnTo>
                        <a:pt x="101" y="5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21" name="Freeform 143"/>
                <p:cNvSpPr>
                  <a:spLocks/>
                </p:cNvSpPr>
                <p:nvPr/>
              </p:nvSpPr>
              <p:spPr bwMode="auto">
                <a:xfrm>
                  <a:off x="3588" y="1177"/>
                  <a:ext cx="245" cy="75"/>
                </a:xfrm>
                <a:custGeom>
                  <a:avLst/>
                  <a:gdLst>
                    <a:gd name="T0" fmla="*/ 237 w 245"/>
                    <a:gd name="T1" fmla="*/ 16 h 75"/>
                    <a:gd name="T2" fmla="*/ 229 w 245"/>
                    <a:gd name="T3" fmla="*/ 16 h 75"/>
                    <a:gd name="T4" fmla="*/ 220 w 245"/>
                    <a:gd name="T5" fmla="*/ 18 h 75"/>
                    <a:gd name="T6" fmla="*/ 210 w 245"/>
                    <a:gd name="T7" fmla="*/ 21 h 75"/>
                    <a:gd name="T8" fmla="*/ 202 w 245"/>
                    <a:gd name="T9" fmla="*/ 26 h 75"/>
                    <a:gd name="T10" fmla="*/ 193 w 245"/>
                    <a:gd name="T11" fmla="*/ 29 h 75"/>
                    <a:gd name="T12" fmla="*/ 185 w 245"/>
                    <a:gd name="T13" fmla="*/ 34 h 75"/>
                    <a:gd name="T14" fmla="*/ 177 w 245"/>
                    <a:gd name="T15" fmla="*/ 38 h 75"/>
                    <a:gd name="T16" fmla="*/ 170 w 245"/>
                    <a:gd name="T17" fmla="*/ 40 h 75"/>
                    <a:gd name="T18" fmla="*/ 157 w 245"/>
                    <a:gd name="T19" fmla="*/ 44 h 75"/>
                    <a:gd name="T20" fmla="*/ 144 w 245"/>
                    <a:gd name="T21" fmla="*/ 46 h 75"/>
                    <a:gd name="T22" fmla="*/ 132 w 245"/>
                    <a:gd name="T23" fmla="*/ 50 h 75"/>
                    <a:gd name="T24" fmla="*/ 122 w 245"/>
                    <a:gd name="T25" fmla="*/ 53 h 75"/>
                    <a:gd name="T26" fmla="*/ 111 w 245"/>
                    <a:gd name="T27" fmla="*/ 56 h 75"/>
                    <a:gd name="T28" fmla="*/ 99 w 245"/>
                    <a:gd name="T29" fmla="*/ 60 h 75"/>
                    <a:gd name="T30" fmla="*/ 87 w 245"/>
                    <a:gd name="T31" fmla="*/ 62 h 75"/>
                    <a:gd name="T32" fmla="*/ 73 w 245"/>
                    <a:gd name="T33" fmla="*/ 66 h 75"/>
                    <a:gd name="T34" fmla="*/ 62 w 245"/>
                    <a:gd name="T35" fmla="*/ 69 h 75"/>
                    <a:gd name="T36" fmla="*/ 49 w 245"/>
                    <a:gd name="T37" fmla="*/ 72 h 75"/>
                    <a:gd name="T38" fmla="*/ 37 w 245"/>
                    <a:gd name="T39" fmla="*/ 75 h 75"/>
                    <a:gd name="T40" fmla="*/ 23 w 245"/>
                    <a:gd name="T41" fmla="*/ 75 h 75"/>
                    <a:gd name="T42" fmla="*/ 12 w 245"/>
                    <a:gd name="T43" fmla="*/ 74 h 75"/>
                    <a:gd name="T44" fmla="*/ 6 w 245"/>
                    <a:gd name="T45" fmla="*/ 67 h 75"/>
                    <a:gd name="T46" fmla="*/ 0 w 245"/>
                    <a:gd name="T47" fmla="*/ 56 h 75"/>
                    <a:gd name="T48" fmla="*/ 2 w 245"/>
                    <a:gd name="T49" fmla="*/ 39 h 75"/>
                    <a:gd name="T50" fmla="*/ 4 w 245"/>
                    <a:gd name="T51" fmla="*/ 34 h 75"/>
                    <a:gd name="T52" fmla="*/ 11 w 245"/>
                    <a:gd name="T53" fmla="*/ 31 h 75"/>
                    <a:gd name="T54" fmla="*/ 18 w 245"/>
                    <a:gd name="T55" fmla="*/ 28 h 75"/>
                    <a:gd name="T56" fmla="*/ 25 w 245"/>
                    <a:gd name="T57" fmla="*/ 24 h 75"/>
                    <a:gd name="T58" fmla="*/ 27 w 245"/>
                    <a:gd name="T59" fmla="*/ 32 h 75"/>
                    <a:gd name="T60" fmla="*/ 31 w 245"/>
                    <a:gd name="T61" fmla="*/ 38 h 75"/>
                    <a:gd name="T62" fmla="*/ 37 w 245"/>
                    <a:gd name="T63" fmla="*/ 42 h 75"/>
                    <a:gd name="T64" fmla="*/ 43 w 245"/>
                    <a:gd name="T65" fmla="*/ 44 h 75"/>
                    <a:gd name="T66" fmla="*/ 50 w 245"/>
                    <a:gd name="T67" fmla="*/ 45 h 75"/>
                    <a:gd name="T68" fmla="*/ 58 w 245"/>
                    <a:gd name="T69" fmla="*/ 46 h 75"/>
                    <a:gd name="T70" fmla="*/ 65 w 245"/>
                    <a:gd name="T71" fmla="*/ 46 h 75"/>
                    <a:gd name="T72" fmla="*/ 72 w 245"/>
                    <a:gd name="T73" fmla="*/ 45 h 75"/>
                    <a:gd name="T74" fmla="*/ 88 w 245"/>
                    <a:gd name="T75" fmla="*/ 42 h 75"/>
                    <a:gd name="T76" fmla="*/ 103 w 245"/>
                    <a:gd name="T77" fmla="*/ 37 h 75"/>
                    <a:gd name="T78" fmla="*/ 117 w 245"/>
                    <a:gd name="T79" fmla="*/ 32 h 75"/>
                    <a:gd name="T80" fmla="*/ 132 w 245"/>
                    <a:gd name="T81" fmla="*/ 26 h 75"/>
                    <a:gd name="T82" fmla="*/ 146 w 245"/>
                    <a:gd name="T83" fmla="*/ 21 h 75"/>
                    <a:gd name="T84" fmla="*/ 161 w 245"/>
                    <a:gd name="T85" fmla="*/ 16 h 75"/>
                    <a:gd name="T86" fmla="*/ 175 w 245"/>
                    <a:gd name="T87" fmla="*/ 12 h 75"/>
                    <a:gd name="T88" fmla="*/ 190 w 245"/>
                    <a:gd name="T89" fmla="*/ 10 h 75"/>
                    <a:gd name="T90" fmla="*/ 198 w 245"/>
                    <a:gd name="T91" fmla="*/ 8 h 75"/>
                    <a:gd name="T92" fmla="*/ 208 w 245"/>
                    <a:gd name="T93" fmla="*/ 6 h 75"/>
                    <a:gd name="T94" fmla="*/ 220 w 245"/>
                    <a:gd name="T95" fmla="*/ 4 h 75"/>
                    <a:gd name="T96" fmla="*/ 231 w 245"/>
                    <a:gd name="T97" fmla="*/ 1 h 75"/>
                    <a:gd name="T98" fmla="*/ 240 w 245"/>
                    <a:gd name="T99" fmla="*/ 0 h 75"/>
                    <a:gd name="T100" fmla="*/ 245 w 245"/>
                    <a:gd name="T101" fmla="*/ 2 h 75"/>
                    <a:gd name="T102" fmla="*/ 245 w 245"/>
                    <a:gd name="T103" fmla="*/ 7 h 75"/>
                    <a:gd name="T104" fmla="*/ 237 w 245"/>
                    <a:gd name="T105" fmla="*/ 16 h 7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45"/>
                    <a:gd name="T160" fmla="*/ 0 h 75"/>
                    <a:gd name="T161" fmla="*/ 245 w 245"/>
                    <a:gd name="T162" fmla="*/ 75 h 7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45" h="75">
                      <a:moveTo>
                        <a:pt x="237" y="16"/>
                      </a:moveTo>
                      <a:lnTo>
                        <a:pt x="229" y="16"/>
                      </a:lnTo>
                      <a:lnTo>
                        <a:pt x="220" y="18"/>
                      </a:lnTo>
                      <a:lnTo>
                        <a:pt x="210" y="21"/>
                      </a:lnTo>
                      <a:lnTo>
                        <a:pt x="202" y="26"/>
                      </a:lnTo>
                      <a:lnTo>
                        <a:pt x="193" y="29"/>
                      </a:lnTo>
                      <a:lnTo>
                        <a:pt x="185" y="34"/>
                      </a:lnTo>
                      <a:lnTo>
                        <a:pt x="177" y="38"/>
                      </a:lnTo>
                      <a:lnTo>
                        <a:pt x="170" y="40"/>
                      </a:lnTo>
                      <a:lnTo>
                        <a:pt x="157" y="44"/>
                      </a:lnTo>
                      <a:lnTo>
                        <a:pt x="144" y="46"/>
                      </a:lnTo>
                      <a:lnTo>
                        <a:pt x="132" y="50"/>
                      </a:lnTo>
                      <a:lnTo>
                        <a:pt x="122" y="53"/>
                      </a:lnTo>
                      <a:lnTo>
                        <a:pt x="111" y="56"/>
                      </a:lnTo>
                      <a:lnTo>
                        <a:pt x="99" y="60"/>
                      </a:lnTo>
                      <a:lnTo>
                        <a:pt x="87" y="62"/>
                      </a:lnTo>
                      <a:lnTo>
                        <a:pt x="73" y="66"/>
                      </a:lnTo>
                      <a:lnTo>
                        <a:pt x="62" y="69"/>
                      </a:lnTo>
                      <a:lnTo>
                        <a:pt x="49" y="72"/>
                      </a:lnTo>
                      <a:lnTo>
                        <a:pt x="37" y="75"/>
                      </a:lnTo>
                      <a:lnTo>
                        <a:pt x="23" y="75"/>
                      </a:lnTo>
                      <a:lnTo>
                        <a:pt x="12" y="74"/>
                      </a:lnTo>
                      <a:lnTo>
                        <a:pt x="6" y="67"/>
                      </a:lnTo>
                      <a:lnTo>
                        <a:pt x="0" y="56"/>
                      </a:lnTo>
                      <a:lnTo>
                        <a:pt x="2" y="39"/>
                      </a:lnTo>
                      <a:lnTo>
                        <a:pt x="4" y="34"/>
                      </a:lnTo>
                      <a:lnTo>
                        <a:pt x="11" y="31"/>
                      </a:lnTo>
                      <a:lnTo>
                        <a:pt x="18" y="28"/>
                      </a:lnTo>
                      <a:lnTo>
                        <a:pt x="25" y="24"/>
                      </a:lnTo>
                      <a:lnTo>
                        <a:pt x="27" y="32"/>
                      </a:lnTo>
                      <a:lnTo>
                        <a:pt x="31" y="38"/>
                      </a:lnTo>
                      <a:lnTo>
                        <a:pt x="37" y="42"/>
                      </a:lnTo>
                      <a:lnTo>
                        <a:pt x="43" y="44"/>
                      </a:lnTo>
                      <a:lnTo>
                        <a:pt x="50" y="45"/>
                      </a:lnTo>
                      <a:lnTo>
                        <a:pt x="58" y="46"/>
                      </a:lnTo>
                      <a:lnTo>
                        <a:pt x="65" y="46"/>
                      </a:lnTo>
                      <a:lnTo>
                        <a:pt x="72" y="45"/>
                      </a:lnTo>
                      <a:lnTo>
                        <a:pt x="88" y="42"/>
                      </a:lnTo>
                      <a:lnTo>
                        <a:pt x="103" y="37"/>
                      </a:lnTo>
                      <a:lnTo>
                        <a:pt x="117" y="32"/>
                      </a:lnTo>
                      <a:lnTo>
                        <a:pt x="132" y="26"/>
                      </a:lnTo>
                      <a:lnTo>
                        <a:pt x="146" y="21"/>
                      </a:lnTo>
                      <a:lnTo>
                        <a:pt x="161" y="16"/>
                      </a:lnTo>
                      <a:lnTo>
                        <a:pt x="175" y="12"/>
                      </a:lnTo>
                      <a:lnTo>
                        <a:pt x="190" y="10"/>
                      </a:lnTo>
                      <a:lnTo>
                        <a:pt x="198" y="8"/>
                      </a:lnTo>
                      <a:lnTo>
                        <a:pt x="208" y="6"/>
                      </a:lnTo>
                      <a:lnTo>
                        <a:pt x="220" y="4"/>
                      </a:lnTo>
                      <a:lnTo>
                        <a:pt x="231" y="1"/>
                      </a:lnTo>
                      <a:lnTo>
                        <a:pt x="240" y="0"/>
                      </a:lnTo>
                      <a:lnTo>
                        <a:pt x="245" y="2"/>
                      </a:lnTo>
                      <a:lnTo>
                        <a:pt x="245" y="7"/>
                      </a:lnTo>
                      <a:lnTo>
                        <a:pt x="237" y="16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22" name="Freeform 144"/>
                <p:cNvSpPr>
                  <a:spLocks/>
                </p:cNvSpPr>
                <p:nvPr/>
              </p:nvSpPr>
              <p:spPr bwMode="auto">
                <a:xfrm>
                  <a:off x="3732" y="998"/>
                  <a:ext cx="398" cy="376"/>
                </a:xfrm>
                <a:custGeom>
                  <a:avLst/>
                  <a:gdLst>
                    <a:gd name="T0" fmla="*/ 175 w 398"/>
                    <a:gd name="T1" fmla="*/ 282 h 376"/>
                    <a:gd name="T2" fmla="*/ 175 w 398"/>
                    <a:gd name="T3" fmla="*/ 299 h 376"/>
                    <a:gd name="T4" fmla="*/ 173 w 398"/>
                    <a:gd name="T5" fmla="*/ 319 h 376"/>
                    <a:gd name="T6" fmla="*/ 167 w 398"/>
                    <a:gd name="T7" fmla="*/ 338 h 376"/>
                    <a:gd name="T8" fmla="*/ 161 w 398"/>
                    <a:gd name="T9" fmla="*/ 353 h 376"/>
                    <a:gd name="T10" fmla="*/ 162 w 398"/>
                    <a:gd name="T11" fmla="*/ 363 h 376"/>
                    <a:gd name="T12" fmla="*/ 170 w 398"/>
                    <a:gd name="T13" fmla="*/ 367 h 376"/>
                    <a:gd name="T14" fmla="*/ 179 w 398"/>
                    <a:gd name="T15" fmla="*/ 369 h 376"/>
                    <a:gd name="T16" fmla="*/ 188 w 398"/>
                    <a:gd name="T17" fmla="*/ 376 h 376"/>
                    <a:gd name="T18" fmla="*/ 201 w 398"/>
                    <a:gd name="T19" fmla="*/ 359 h 376"/>
                    <a:gd name="T20" fmla="*/ 210 w 398"/>
                    <a:gd name="T21" fmla="*/ 345 h 376"/>
                    <a:gd name="T22" fmla="*/ 216 w 398"/>
                    <a:gd name="T23" fmla="*/ 329 h 376"/>
                    <a:gd name="T24" fmla="*/ 219 w 398"/>
                    <a:gd name="T25" fmla="*/ 309 h 376"/>
                    <a:gd name="T26" fmla="*/ 220 w 398"/>
                    <a:gd name="T27" fmla="*/ 299 h 376"/>
                    <a:gd name="T28" fmla="*/ 221 w 398"/>
                    <a:gd name="T29" fmla="*/ 289 h 376"/>
                    <a:gd name="T30" fmla="*/ 223 w 398"/>
                    <a:gd name="T31" fmla="*/ 281 h 376"/>
                    <a:gd name="T32" fmla="*/ 225 w 398"/>
                    <a:gd name="T33" fmla="*/ 276 h 376"/>
                    <a:gd name="T34" fmla="*/ 235 w 398"/>
                    <a:gd name="T35" fmla="*/ 257 h 376"/>
                    <a:gd name="T36" fmla="*/ 252 w 398"/>
                    <a:gd name="T37" fmla="*/ 240 h 376"/>
                    <a:gd name="T38" fmla="*/ 275 w 398"/>
                    <a:gd name="T39" fmla="*/ 225 h 376"/>
                    <a:gd name="T40" fmla="*/ 302 w 398"/>
                    <a:gd name="T41" fmla="*/ 212 h 376"/>
                    <a:gd name="T42" fmla="*/ 329 w 398"/>
                    <a:gd name="T43" fmla="*/ 200 h 376"/>
                    <a:gd name="T44" fmla="*/ 354 w 398"/>
                    <a:gd name="T45" fmla="*/ 187 h 376"/>
                    <a:gd name="T46" fmla="*/ 379 w 398"/>
                    <a:gd name="T47" fmla="*/ 174 h 376"/>
                    <a:gd name="T48" fmla="*/ 398 w 398"/>
                    <a:gd name="T49" fmla="*/ 160 h 376"/>
                    <a:gd name="T50" fmla="*/ 377 w 398"/>
                    <a:gd name="T51" fmla="*/ 143 h 376"/>
                    <a:gd name="T52" fmla="*/ 359 w 398"/>
                    <a:gd name="T53" fmla="*/ 124 h 376"/>
                    <a:gd name="T54" fmla="*/ 340 w 398"/>
                    <a:gd name="T55" fmla="*/ 103 h 376"/>
                    <a:gd name="T56" fmla="*/ 322 w 398"/>
                    <a:gd name="T57" fmla="*/ 79 h 376"/>
                    <a:gd name="T58" fmla="*/ 303 w 398"/>
                    <a:gd name="T59" fmla="*/ 57 h 376"/>
                    <a:gd name="T60" fmla="*/ 284 w 398"/>
                    <a:gd name="T61" fmla="*/ 36 h 376"/>
                    <a:gd name="T62" fmla="*/ 266 w 398"/>
                    <a:gd name="T63" fmla="*/ 17 h 376"/>
                    <a:gd name="T64" fmla="*/ 245 w 398"/>
                    <a:gd name="T65" fmla="*/ 0 h 376"/>
                    <a:gd name="T66" fmla="*/ 229 w 398"/>
                    <a:gd name="T67" fmla="*/ 18 h 376"/>
                    <a:gd name="T68" fmla="*/ 208 w 398"/>
                    <a:gd name="T69" fmla="*/ 41 h 376"/>
                    <a:gd name="T70" fmla="*/ 186 w 398"/>
                    <a:gd name="T71" fmla="*/ 67 h 376"/>
                    <a:gd name="T72" fmla="*/ 162 w 398"/>
                    <a:gd name="T73" fmla="*/ 92 h 376"/>
                    <a:gd name="T74" fmla="*/ 140 w 398"/>
                    <a:gd name="T75" fmla="*/ 116 h 376"/>
                    <a:gd name="T76" fmla="*/ 122 w 398"/>
                    <a:gd name="T77" fmla="*/ 137 h 376"/>
                    <a:gd name="T78" fmla="*/ 107 w 398"/>
                    <a:gd name="T79" fmla="*/ 152 h 376"/>
                    <a:gd name="T80" fmla="*/ 99 w 398"/>
                    <a:gd name="T81" fmla="*/ 159 h 376"/>
                    <a:gd name="T82" fmla="*/ 0 w 398"/>
                    <a:gd name="T83" fmla="*/ 200 h 376"/>
                    <a:gd name="T84" fmla="*/ 0 w 398"/>
                    <a:gd name="T85" fmla="*/ 205 h 376"/>
                    <a:gd name="T86" fmla="*/ 3 w 398"/>
                    <a:gd name="T87" fmla="*/ 211 h 376"/>
                    <a:gd name="T88" fmla="*/ 6 w 398"/>
                    <a:gd name="T89" fmla="*/ 216 h 376"/>
                    <a:gd name="T90" fmla="*/ 7 w 398"/>
                    <a:gd name="T91" fmla="*/ 218 h 376"/>
                    <a:gd name="T92" fmla="*/ 17 w 398"/>
                    <a:gd name="T93" fmla="*/ 219 h 376"/>
                    <a:gd name="T94" fmla="*/ 26 w 398"/>
                    <a:gd name="T95" fmla="*/ 218 h 376"/>
                    <a:gd name="T96" fmla="*/ 38 w 398"/>
                    <a:gd name="T97" fmla="*/ 217 h 376"/>
                    <a:gd name="T98" fmla="*/ 50 w 398"/>
                    <a:gd name="T99" fmla="*/ 213 h 376"/>
                    <a:gd name="T100" fmla="*/ 62 w 398"/>
                    <a:gd name="T101" fmla="*/ 210 h 376"/>
                    <a:gd name="T102" fmla="*/ 74 w 398"/>
                    <a:gd name="T103" fmla="*/ 206 h 376"/>
                    <a:gd name="T104" fmla="*/ 87 w 398"/>
                    <a:gd name="T105" fmla="*/ 201 h 376"/>
                    <a:gd name="T106" fmla="*/ 99 w 398"/>
                    <a:gd name="T107" fmla="*/ 196 h 376"/>
                    <a:gd name="T108" fmla="*/ 101 w 398"/>
                    <a:gd name="T109" fmla="*/ 198 h 376"/>
                    <a:gd name="T110" fmla="*/ 109 w 398"/>
                    <a:gd name="T111" fmla="*/ 205 h 376"/>
                    <a:gd name="T112" fmla="*/ 120 w 398"/>
                    <a:gd name="T113" fmla="*/ 213 h 376"/>
                    <a:gd name="T114" fmla="*/ 134 w 398"/>
                    <a:gd name="T115" fmla="*/ 225 h 376"/>
                    <a:gd name="T116" fmla="*/ 147 w 398"/>
                    <a:gd name="T117" fmla="*/ 239 h 376"/>
                    <a:gd name="T118" fmla="*/ 161 w 398"/>
                    <a:gd name="T119" fmla="*/ 253 h 376"/>
                    <a:gd name="T120" fmla="*/ 170 w 398"/>
                    <a:gd name="T121" fmla="*/ 267 h 376"/>
                    <a:gd name="T122" fmla="*/ 175 w 398"/>
                    <a:gd name="T123" fmla="*/ 282 h 37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98"/>
                    <a:gd name="T187" fmla="*/ 0 h 376"/>
                    <a:gd name="T188" fmla="*/ 398 w 398"/>
                    <a:gd name="T189" fmla="*/ 376 h 37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98" h="376">
                      <a:moveTo>
                        <a:pt x="175" y="282"/>
                      </a:moveTo>
                      <a:lnTo>
                        <a:pt x="175" y="299"/>
                      </a:lnTo>
                      <a:lnTo>
                        <a:pt x="173" y="319"/>
                      </a:lnTo>
                      <a:lnTo>
                        <a:pt x="167" y="338"/>
                      </a:lnTo>
                      <a:lnTo>
                        <a:pt x="161" y="353"/>
                      </a:lnTo>
                      <a:lnTo>
                        <a:pt x="162" y="363"/>
                      </a:lnTo>
                      <a:lnTo>
                        <a:pt x="170" y="367"/>
                      </a:lnTo>
                      <a:lnTo>
                        <a:pt x="179" y="369"/>
                      </a:lnTo>
                      <a:lnTo>
                        <a:pt x="188" y="376"/>
                      </a:lnTo>
                      <a:lnTo>
                        <a:pt x="201" y="359"/>
                      </a:lnTo>
                      <a:lnTo>
                        <a:pt x="210" y="345"/>
                      </a:lnTo>
                      <a:lnTo>
                        <a:pt x="216" y="329"/>
                      </a:lnTo>
                      <a:lnTo>
                        <a:pt x="219" y="309"/>
                      </a:lnTo>
                      <a:lnTo>
                        <a:pt x="220" y="299"/>
                      </a:lnTo>
                      <a:lnTo>
                        <a:pt x="221" y="289"/>
                      </a:lnTo>
                      <a:lnTo>
                        <a:pt x="223" y="281"/>
                      </a:lnTo>
                      <a:lnTo>
                        <a:pt x="225" y="276"/>
                      </a:lnTo>
                      <a:lnTo>
                        <a:pt x="235" y="257"/>
                      </a:lnTo>
                      <a:lnTo>
                        <a:pt x="252" y="240"/>
                      </a:lnTo>
                      <a:lnTo>
                        <a:pt x="275" y="225"/>
                      </a:lnTo>
                      <a:lnTo>
                        <a:pt x="302" y="212"/>
                      </a:lnTo>
                      <a:lnTo>
                        <a:pt x="329" y="200"/>
                      </a:lnTo>
                      <a:lnTo>
                        <a:pt x="354" y="187"/>
                      </a:lnTo>
                      <a:lnTo>
                        <a:pt x="379" y="174"/>
                      </a:lnTo>
                      <a:lnTo>
                        <a:pt x="398" y="160"/>
                      </a:lnTo>
                      <a:lnTo>
                        <a:pt x="377" y="143"/>
                      </a:lnTo>
                      <a:lnTo>
                        <a:pt x="359" y="124"/>
                      </a:lnTo>
                      <a:lnTo>
                        <a:pt x="340" y="103"/>
                      </a:lnTo>
                      <a:lnTo>
                        <a:pt x="322" y="79"/>
                      </a:lnTo>
                      <a:lnTo>
                        <a:pt x="303" y="57"/>
                      </a:lnTo>
                      <a:lnTo>
                        <a:pt x="284" y="36"/>
                      </a:lnTo>
                      <a:lnTo>
                        <a:pt x="266" y="17"/>
                      </a:lnTo>
                      <a:lnTo>
                        <a:pt x="245" y="0"/>
                      </a:lnTo>
                      <a:lnTo>
                        <a:pt x="229" y="18"/>
                      </a:lnTo>
                      <a:lnTo>
                        <a:pt x="208" y="41"/>
                      </a:lnTo>
                      <a:lnTo>
                        <a:pt x="186" y="67"/>
                      </a:lnTo>
                      <a:lnTo>
                        <a:pt x="162" y="92"/>
                      </a:lnTo>
                      <a:lnTo>
                        <a:pt x="140" y="116"/>
                      </a:lnTo>
                      <a:lnTo>
                        <a:pt x="122" y="137"/>
                      </a:lnTo>
                      <a:lnTo>
                        <a:pt x="107" y="152"/>
                      </a:lnTo>
                      <a:lnTo>
                        <a:pt x="99" y="159"/>
                      </a:lnTo>
                      <a:lnTo>
                        <a:pt x="0" y="200"/>
                      </a:lnTo>
                      <a:lnTo>
                        <a:pt x="0" y="205"/>
                      </a:lnTo>
                      <a:lnTo>
                        <a:pt x="3" y="211"/>
                      </a:lnTo>
                      <a:lnTo>
                        <a:pt x="6" y="216"/>
                      </a:lnTo>
                      <a:lnTo>
                        <a:pt x="7" y="218"/>
                      </a:lnTo>
                      <a:lnTo>
                        <a:pt x="17" y="219"/>
                      </a:lnTo>
                      <a:lnTo>
                        <a:pt x="26" y="218"/>
                      </a:lnTo>
                      <a:lnTo>
                        <a:pt x="38" y="217"/>
                      </a:lnTo>
                      <a:lnTo>
                        <a:pt x="50" y="213"/>
                      </a:lnTo>
                      <a:lnTo>
                        <a:pt x="62" y="210"/>
                      </a:lnTo>
                      <a:lnTo>
                        <a:pt x="74" y="206"/>
                      </a:lnTo>
                      <a:lnTo>
                        <a:pt x="87" y="201"/>
                      </a:lnTo>
                      <a:lnTo>
                        <a:pt x="99" y="196"/>
                      </a:lnTo>
                      <a:lnTo>
                        <a:pt x="101" y="198"/>
                      </a:lnTo>
                      <a:lnTo>
                        <a:pt x="109" y="205"/>
                      </a:lnTo>
                      <a:lnTo>
                        <a:pt x="120" y="213"/>
                      </a:lnTo>
                      <a:lnTo>
                        <a:pt x="134" y="225"/>
                      </a:lnTo>
                      <a:lnTo>
                        <a:pt x="147" y="239"/>
                      </a:lnTo>
                      <a:lnTo>
                        <a:pt x="161" y="253"/>
                      </a:lnTo>
                      <a:lnTo>
                        <a:pt x="170" y="267"/>
                      </a:lnTo>
                      <a:lnTo>
                        <a:pt x="175" y="282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23" name="Freeform 145"/>
                <p:cNvSpPr>
                  <a:spLocks/>
                </p:cNvSpPr>
                <p:nvPr/>
              </p:nvSpPr>
              <p:spPr bwMode="auto">
                <a:xfrm>
                  <a:off x="3742" y="1235"/>
                  <a:ext cx="121" cy="124"/>
                </a:xfrm>
                <a:custGeom>
                  <a:avLst/>
                  <a:gdLst>
                    <a:gd name="T0" fmla="*/ 7 w 121"/>
                    <a:gd name="T1" fmla="*/ 92 h 124"/>
                    <a:gd name="T2" fmla="*/ 12 w 121"/>
                    <a:gd name="T3" fmla="*/ 98 h 124"/>
                    <a:gd name="T4" fmla="*/ 17 w 121"/>
                    <a:gd name="T5" fmla="*/ 104 h 124"/>
                    <a:gd name="T6" fmla="*/ 23 w 121"/>
                    <a:gd name="T7" fmla="*/ 110 h 124"/>
                    <a:gd name="T8" fmla="*/ 28 w 121"/>
                    <a:gd name="T9" fmla="*/ 116 h 124"/>
                    <a:gd name="T10" fmla="*/ 33 w 121"/>
                    <a:gd name="T11" fmla="*/ 120 h 124"/>
                    <a:gd name="T12" fmla="*/ 39 w 121"/>
                    <a:gd name="T13" fmla="*/ 122 h 124"/>
                    <a:gd name="T14" fmla="*/ 44 w 121"/>
                    <a:gd name="T15" fmla="*/ 124 h 124"/>
                    <a:gd name="T16" fmla="*/ 50 w 121"/>
                    <a:gd name="T17" fmla="*/ 122 h 124"/>
                    <a:gd name="T18" fmla="*/ 63 w 121"/>
                    <a:gd name="T19" fmla="*/ 117 h 124"/>
                    <a:gd name="T20" fmla="*/ 75 w 121"/>
                    <a:gd name="T21" fmla="*/ 110 h 124"/>
                    <a:gd name="T22" fmla="*/ 87 w 121"/>
                    <a:gd name="T23" fmla="*/ 103 h 124"/>
                    <a:gd name="T24" fmla="*/ 98 w 121"/>
                    <a:gd name="T25" fmla="*/ 94 h 124"/>
                    <a:gd name="T26" fmla="*/ 106 w 121"/>
                    <a:gd name="T27" fmla="*/ 84 h 124"/>
                    <a:gd name="T28" fmla="*/ 114 w 121"/>
                    <a:gd name="T29" fmla="*/ 74 h 124"/>
                    <a:gd name="T30" fmla="*/ 118 w 121"/>
                    <a:gd name="T31" fmla="*/ 65 h 124"/>
                    <a:gd name="T32" fmla="*/ 121 w 121"/>
                    <a:gd name="T33" fmla="*/ 55 h 124"/>
                    <a:gd name="T34" fmla="*/ 121 w 121"/>
                    <a:gd name="T35" fmla="*/ 47 h 124"/>
                    <a:gd name="T36" fmla="*/ 120 w 121"/>
                    <a:gd name="T37" fmla="*/ 39 h 124"/>
                    <a:gd name="T38" fmla="*/ 114 w 121"/>
                    <a:gd name="T39" fmla="*/ 31 h 124"/>
                    <a:gd name="T40" fmla="*/ 109 w 121"/>
                    <a:gd name="T41" fmla="*/ 23 h 124"/>
                    <a:gd name="T42" fmla="*/ 101 w 121"/>
                    <a:gd name="T43" fmla="*/ 16 h 124"/>
                    <a:gd name="T44" fmla="*/ 90 w 121"/>
                    <a:gd name="T45" fmla="*/ 8 h 124"/>
                    <a:gd name="T46" fmla="*/ 79 w 121"/>
                    <a:gd name="T47" fmla="*/ 3 h 124"/>
                    <a:gd name="T48" fmla="*/ 66 w 121"/>
                    <a:gd name="T49" fmla="*/ 0 h 124"/>
                    <a:gd name="T50" fmla="*/ 56 w 121"/>
                    <a:gd name="T51" fmla="*/ 12 h 124"/>
                    <a:gd name="T52" fmla="*/ 44 w 121"/>
                    <a:gd name="T53" fmla="*/ 23 h 124"/>
                    <a:gd name="T54" fmla="*/ 31 w 121"/>
                    <a:gd name="T55" fmla="*/ 34 h 124"/>
                    <a:gd name="T56" fmla="*/ 19 w 121"/>
                    <a:gd name="T57" fmla="*/ 45 h 124"/>
                    <a:gd name="T58" fmla="*/ 7 w 121"/>
                    <a:gd name="T59" fmla="*/ 56 h 124"/>
                    <a:gd name="T60" fmla="*/ 0 w 121"/>
                    <a:gd name="T61" fmla="*/ 67 h 124"/>
                    <a:gd name="T62" fmla="*/ 0 w 121"/>
                    <a:gd name="T63" fmla="*/ 79 h 124"/>
                    <a:gd name="T64" fmla="*/ 7 w 121"/>
                    <a:gd name="T65" fmla="*/ 92 h 12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1"/>
                    <a:gd name="T100" fmla="*/ 0 h 124"/>
                    <a:gd name="T101" fmla="*/ 121 w 121"/>
                    <a:gd name="T102" fmla="*/ 124 h 12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1" h="124">
                      <a:moveTo>
                        <a:pt x="7" y="92"/>
                      </a:moveTo>
                      <a:lnTo>
                        <a:pt x="12" y="98"/>
                      </a:lnTo>
                      <a:lnTo>
                        <a:pt x="17" y="104"/>
                      </a:lnTo>
                      <a:lnTo>
                        <a:pt x="23" y="110"/>
                      </a:lnTo>
                      <a:lnTo>
                        <a:pt x="28" y="116"/>
                      </a:lnTo>
                      <a:lnTo>
                        <a:pt x="33" y="120"/>
                      </a:lnTo>
                      <a:lnTo>
                        <a:pt x="39" y="122"/>
                      </a:lnTo>
                      <a:lnTo>
                        <a:pt x="44" y="124"/>
                      </a:lnTo>
                      <a:lnTo>
                        <a:pt x="50" y="122"/>
                      </a:lnTo>
                      <a:lnTo>
                        <a:pt x="63" y="117"/>
                      </a:lnTo>
                      <a:lnTo>
                        <a:pt x="75" y="110"/>
                      </a:lnTo>
                      <a:lnTo>
                        <a:pt x="87" y="103"/>
                      </a:lnTo>
                      <a:lnTo>
                        <a:pt x="98" y="94"/>
                      </a:lnTo>
                      <a:lnTo>
                        <a:pt x="106" y="84"/>
                      </a:lnTo>
                      <a:lnTo>
                        <a:pt x="114" y="74"/>
                      </a:lnTo>
                      <a:lnTo>
                        <a:pt x="118" y="65"/>
                      </a:lnTo>
                      <a:lnTo>
                        <a:pt x="121" y="55"/>
                      </a:lnTo>
                      <a:lnTo>
                        <a:pt x="121" y="47"/>
                      </a:lnTo>
                      <a:lnTo>
                        <a:pt x="120" y="39"/>
                      </a:lnTo>
                      <a:lnTo>
                        <a:pt x="114" y="31"/>
                      </a:lnTo>
                      <a:lnTo>
                        <a:pt x="109" y="23"/>
                      </a:lnTo>
                      <a:lnTo>
                        <a:pt x="101" y="16"/>
                      </a:lnTo>
                      <a:lnTo>
                        <a:pt x="90" y="8"/>
                      </a:lnTo>
                      <a:lnTo>
                        <a:pt x="79" y="3"/>
                      </a:lnTo>
                      <a:lnTo>
                        <a:pt x="66" y="0"/>
                      </a:lnTo>
                      <a:lnTo>
                        <a:pt x="56" y="12"/>
                      </a:lnTo>
                      <a:lnTo>
                        <a:pt x="44" y="23"/>
                      </a:lnTo>
                      <a:lnTo>
                        <a:pt x="31" y="34"/>
                      </a:lnTo>
                      <a:lnTo>
                        <a:pt x="19" y="45"/>
                      </a:lnTo>
                      <a:lnTo>
                        <a:pt x="7" y="56"/>
                      </a:lnTo>
                      <a:lnTo>
                        <a:pt x="0" y="67"/>
                      </a:lnTo>
                      <a:lnTo>
                        <a:pt x="0" y="79"/>
                      </a:lnTo>
                      <a:lnTo>
                        <a:pt x="7" y="92"/>
                      </a:lnTo>
                      <a:close/>
                    </a:path>
                  </a:pathLst>
                </a:custGeom>
                <a:solidFill>
                  <a:srgbClr val="A366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24" name="Freeform 146"/>
                <p:cNvSpPr>
                  <a:spLocks/>
                </p:cNvSpPr>
                <p:nvPr/>
              </p:nvSpPr>
              <p:spPr bwMode="auto">
                <a:xfrm>
                  <a:off x="3977" y="1027"/>
                  <a:ext cx="123" cy="131"/>
                </a:xfrm>
                <a:custGeom>
                  <a:avLst/>
                  <a:gdLst>
                    <a:gd name="T0" fmla="*/ 115 w 123"/>
                    <a:gd name="T1" fmla="*/ 123 h 131"/>
                    <a:gd name="T2" fmla="*/ 108 w 123"/>
                    <a:gd name="T3" fmla="*/ 118 h 131"/>
                    <a:gd name="T4" fmla="*/ 107 w 123"/>
                    <a:gd name="T5" fmla="*/ 113 h 131"/>
                    <a:gd name="T6" fmla="*/ 107 w 123"/>
                    <a:gd name="T7" fmla="*/ 112 h 131"/>
                    <a:gd name="T8" fmla="*/ 107 w 123"/>
                    <a:gd name="T9" fmla="*/ 109 h 131"/>
                    <a:gd name="T10" fmla="*/ 105 w 123"/>
                    <a:gd name="T11" fmla="*/ 106 h 131"/>
                    <a:gd name="T12" fmla="*/ 105 w 123"/>
                    <a:gd name="T13" fmla="*/ 104 h 131"/>
                    <a:gd name="T14" fmla="*/ 99 w 123"/>
                    <a:gd name="T15" fmla="*/ 98 h 131"/>
                    <a:gd name="T16" fmla="*/ 88 w 123"/>
                    <a:gd name="T17" fmla="*/ 91 h 131"/>
                    <a:gd name="T18" fmla="*/ 79 w 123"/>
                    <a:gd name="T19" fmla="*/ 80 h 131"/>
                    <a:gd name="T20" fmla="*/ 77 w 123"/>
                    <a:gd name="T21" fmla="*/ 79 h 131"/>
                    <a:gd name="T22" fmla="*/ 76 w 123"/>
                    <a:gd name="T23" fmla="*/ 73 h 131"/>
                    <a:gd name="T24" fmla="*/ 73 w 123"/>
                    <a:gd name="T25" fmla="*/ 68 h 131"/>
                    <a:gd name="T26" fmla="*/ 73 w 123"/>
                    <a:gd name="T27" fmla="*/ 69 h 131"/>
                    <a:gd name="T28" fmla="*/ 62 w 123"/>
                    <a:gd name="T29" fmla="*/ 55 h 131"/>
                    <a:gd name="T30" fmla="*/ 52 w 123"/>
                    <a:gd name="T31" fmla="*/ 47 h 131"/>
                    <a:gd name="T32" fmla="*/ 45 w 123"/>
                    <a:gd name="T33" fmla="*/ 38 h 131"/>
                    <a:gd name="T34" fmla="*/ 42 w 123"/>
                    <a:gd name="T35" fmla="*/ 32 h 131"/>
                    <a:gd name="T36" fmla="*/ 42 w 123"/>
                    <a:gd name="T37" fmla="*/ 26 h 131"/>
                    <a:gd name="T38" fmla="*/ 35 w 123"/>
                    <a:gd name="T39" fmla="*/ 19 h 131"/>
                    <a:gd name="T40" fmla="*/ 23 w 123"/>
                    <a:gd name="T41" fmla="*/ 11 h 131"/>
                    <a:gd name="T42" fmla="*/ 7 w 123"/>
                    <a:gd name="T43" fmla="*/ 1 h 131"/>
                    <a:gd name="T44" fmla="*/ 4 w 123"/>
                    <a:gd name="T45" fmla="*/ 0 h 131"/>
                    <a:gd name="T46" fmla="*/ 0 w 123"/>
                    <a:gd name="T47" fmla="*/ 3 h 131"/>
                    <a:gd name="T48" fmla="*/ 2 w 123"/>
                    <a:gd name="T49" fmla="*/ 6 h 131"/>
                    <a:gd name="T50" fmla="*/ 14 w 123"/>
                    <a:gd name="T51" fmla="*/ 14 h 131"/>
                    <a:gd name="T52" fmla="*/ 29 w 123"/>
                    <a:gd name="T53" fmla="*/ 21 h 131"/>
                    <a:gd name="T54" fmla="*/ 34 w 123"/>
                    <a:gd name="T55" fmla="*/ 27 h 131"/>
                    <a:gd name="T56" fmla="*/ 35 w 123"/>
                    <a:gd name="T57" fmla="*/ 32 h 131"/>
                    <a:gd name="T58" fmla="*/ 38 w 123"/>
                    <a:gd name="T59" fmla="*/ 39 h 131"/>
                    <a:gd name="T60" fmla="*/ 44 w 123"/>
                    <a:gd name="T61" fmla="*/ 48 h 131"/>
                    <a:gd name="T62" fmla="*/ 53 w 123"/>
                    <a:gd name="T63" fmla="*/ 57 h 131"/>
                    <a:gd name="T64" fmla="*/ 65 w 123"/>
                    <a:gd name="T65" fmla="*/ 68 h 131"/>
                    <a:gd name="T66" fmla="*/ 68 w 123"/>
                    <a:gd name="T67" fmla="*/ 71 h 131"/>
                    <a:gd name="T68" fmla="*/ 69 w 123"/>
                    <a:gd name="T69" fmla="*/ 73 h 131"/>
                    <a:gd name="T70" fmla="*/ 70 w 123"/>
                    <a:gd name="T71" fmla="*/ 79 h 131"/>
                    <a:gd name="T72" fmla="*/ 72 w 123"/>
                    <a:gd name="T73" fmla="*/ 81 h 131"/>
                    <a:gd name="T74" fmla="*/ 80 w 123"/>
                    <a:gd name="T75" fmla="*/ 92 h 131"/>
                    <a:gd name="T76" fmla="*/ 91 w 123"/>
                    <a:gd name="T77" fmla="*/ 101 h 131"/>
                    <a:gd name="T78" fmla="*/ 100 w 123"/>
                    <a:gd name="T79" fmla="*/ 108 h 131"/>
                    <a:gd name="T80" fmla="*/ 100 w 123"/>
                    <a:gd name="T81" fmla="*/ 108 h 131"/>
                    <a:gd name="T82" fmla="*/ 100 w 123"/>
                    <a:gd name="T83" fmla="*/ 109 h 131"/>
                    <a:gd name="T84" fmla="*/ 100 w 123"/>
                    <a:gd name="T85" fmla="*/ 111 h 131"/>
                    <a:gd name="T86" fmla="*/ 101 w 123"/>
                    <a:gd name="T87" fmla="*/ 109 h 131"/>
                    <a:gd name="T88" fmla="*/ 100 w 123"/>
                    <a:gd name="T89" fmla="*/ 117 h 131"/>
                    <a:gd name="T90" fmla="*/ 108 w 123"/>
                    <a:gd name="T91" fmla="*/ 127 h 131"/>
                    <a:gd name="T92" fmla="*/ 119 w 123"/>
                    <a:gd name="T93" fmla="*/ 131 h 131"/>
                    <a:gd name="T94" fmla="*/ 122 w 123"/>
                    <a:gd name="T95" fmla="*/ 130 h 131"/>
                    <a:gd name="T96" fmla="*/ 123 w 123"/>
                    <a:gd name="T97" fmla="*/ 128 h 131"/>
                    <a:gd name="T98" fmla="*/ 122 w 123"/>
                    <a:gd name="T99" fmla="*/ 125 h 13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23"/>
                    <a:gd name="T151" fmla="*/ 0 h 131"/>
                    <a:gd name="T152" fmla="*/ 123 w 123"/>
                    <a:gd name="T153" fmla="*/ 131 h 13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23" h="131">
                      <a:moveTo>
                        <a:pt x="122" y="125"/>
                      </a:moveTo>
                      <a:lnTo>
                        <a:pt x="119" y="124"/>
                      </a:lnTo>
                      <a:lnTo>
                        <a:pt x="115" y="123"/>
                      </a:lnTo>
                      <a:lnTo>
                        <a:pt x="112" y="122"/>
                      </a:lnTo>
                      <a:lnTo>
                        <a:pt x="109" y="120"/>
                      </a:lnTo>
                      <a:lnTo>
                        <a:pt x="108" y="118"/>
                      </a:lnTo>
                      <a:lnTo>
                        <a:pt x="107" y="117"/>
                      </a:lnTo>
                      <a:lnTo>
                        <a:pt x="107" y="114"/>
                      </a:lnTo>
                      <a:lnTo>
                        <a:pt x="107" y="113"/>
                      </a:lnTo>
                      <a:lnTo>
                        <a:pt x="107" y="112"/>
                      </a:lnTo>
                      <a:lnTo>
                        <a:pt x="107" y="111"/>
                      </a:lnTo>
                      <a:lnTo>
                        <a:pt x="107" y="109"/>
                      </a:lnTo>
                      <a:lnTo>
                        <a:pt x="107" y="108"/>
                      </a:lnTo>
                      <a:lnTo>
                        <a:pt x="107" y="107"/>
                      </a:lnTo>
                      <a:lnTo>
                        <a:pt x="105" y="106"/>
                      </a:lnTo>
                      <a:lnTo>
                        <a:pt x="105" y="104"/>
                      </a:lnTo>
                      <a:lnTo>
                        <a:pt x="103" y="102"/>
                      </a:lnTo>
                      <a:lnTo>
                        <a:pt x="99" y="98"/>
                      </a:lnTo>
                      <a:lnTo>
                        <a:pt x="96" y="96"/>
                      </a:lnTo>
                      <a:lnTo>
                        <a:pt x="92" y="93"/>
                      </a:lnTo>
                      <a:lnTo>
                        <a:pt x="88" y="91"/>
                      </a:lnTo>
                      <a:lnTo>
                        <a:pt x="84" y="87"/>
                      </a:lnTo>
                      <a:lnTo>
                        <a:pt x="81" y="84"/>
                      </a:lnTo>
                      <a:lnTo>
                        <a:pt x="79" y="80"/>
                      </a:lnTo>
                      <a:lnTo>
                        <a:pt x="77" y="79"/>
                      </a:lnTo>
                      <a:lnTo>
                        <a:pt x="77" y="77"/>
                      </a:lnTo>
                      <a:lnTo>
                        <a:pt x="76" y="75"/>
                      </a:lnTo>
                      <a:lnTo>
                        <a:pt x="76" y="73"/>
                      </a:lnTo>
                      <a:lnTo>
                        <a:pt x="74" y="70"/>
                      </a:lnTo>
                      <a:lnTo>
                        <a:pt x="73" y="68"/>
                      </a:lnTo>
                      <a:lnTo>
                        <a:pt x="73" y="69"/>
                      </a:lnTo>
                      <a:lnTo>
                        <a:pt x="70" y="64"/>
                      </a:lnTo>
                      <a:lnTo>
                        <a:pt x="66" y="59"/>
                      </a:lnTo>
                      <a:lnTo>
                        <a:pt x="62" y="55"/>
                      </a:lnTo>
                      <a:lnTo>
                        <a:pt x="58" y="53"/>
                      </a:lnTo>
                      <a:lnTo>
                        <a:pt x="54" y="50"/>
                      </a:lnTo>
                      <a:lnTo>
                        <a:pt x="52" y="47"/>
                      </a:lnTo>
                      <a:lnTo>
                        <a:pt x="49" y="44"/>
                      </a:lnTo>
                      <a:lnTo>
                        <a:pt x="46" y="41"/>
                      </a:lnTo>
                      <a:lnTo>
                        <a:pt x="45" y="38"/>
                      </a:lnTo>
                      <a:lnTo>
                        <a:pt x="44" y="37"/>
                      </a:lnTo>
                      <a:lnTo>
                        <a:pt x="44" y="34"/>
                      </a:lnTo>
                      <a:lnTo>
                        <a:pt x="42" y="32"/>
                      </a:lnTo>
                      <a:lnTo>
                        <a:pt x="42" y="30"/>
                      </a:lnTo>
                      <a:lnTo>
                        <a:pt x="42" y="28"/>
                      </a:lnTo>
                      <a:lnTo>
                        <a:pt x="42" y="26"/>
                      </a:lnTo>
                      <a:lnTo>
                        <a:pt x="41" y="25"/>
                      </a:lnTo>
                      <a:lnTo>
                        <a:pt x="38" y="21"/>
                      </a:lnTo>
                      <a:lnTo>
                        <a:pt x="35" y="19"/>
                      </a:lnTo>
                      <a:lnTo>
                        <a:pt x="31" y="16"/>
                      </a:lnTo>
                      <a:lnTo>
                        <a:pt x="29" y="14"/>
                      </a:lnTo>
                      <a:lnTo>
                        <a:pt x="23" y="11"/>
                      </a:lnTo>
                      <a:lnTo>
                        <a:pt x="17" y="9"/>
                      </a:lnTo>
                      <a:lnTo>
                        <a:pt x="11" y="5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7" y="10"/>
                      </a:lnTo>
                      <a:lnTo>
                        <a:pt x="14" y="14"/>
                      </a:lnTo>
                      <a:lnTo>
                        <a:pt x="19" y="17"/>
                      </a:lnTo>
                      <a:lnTo>
                        <a:pt x="26" y="20"/>
                      </a:lnTo>
                      <a:lnTo>
                        <a:pt x="29" y="21"/>
                      </a:lnTo>
                      <a:lnTo>
                        <a:pt x="30" y="23"/>
                      </a:lnTo>
                      <a:lnTo>
                        <a:pt x="33" y="25"/>
                      </a:lnTo>
                      <a:lnTo>
                        <a:pt x="34" y="27"/>
                      </a:lnTo>
                      <a:lnTo>
                        <a:pt x="35" y="28"/>
                      </a:lnTo>
                      <a:lnTo>
                        <a:pt x="35" y="30"/>
                      </a:lnTo>
                      <a:lnTo>
                        <a:pt x="35" y="32"/>
                      </a:lnTo>
                      <a:lnTo>
                        <a:pt x="35" y="33"/>
                      </a:lnTo>
                      <a:lnTo>
                        <a:pt x="37" y="36"/>
                      </a:lnTo>
                      <a:lnTo>
                        <a:pt x="38" y="39"/>
                      </a:lnTo>
                      <a:lnTo>
                        <a:pt x="39" y="42"/>
                      </a:lnTo>
                      <a:lnTo>
                        <a:pt x="41" y="44"/>
                      </a:lnTo>
                      <a:lnTo>
                        <a:pt x="44" y="48"/>
                      </a:lnTo>
                      <a:lnTo>
                        <a:pt x="48" y="50"/>
                      </a:lnTo>
                      <a:lnTo>
                        <a:pt x="50" y="54"/>
                      </a:lnTo>
                      <a:lnTo>
                        <a:pt x="53" y="57"/>
                      </a:lnTo>
                      <a:lnTo>
                        <a:pt x="57" y="60"/>
                      </a:lnTo>
                      <a:lnTo>
                        <a:pt x="61" y="64"/>
                      </a:lnTo>
                      <a:lnTo>
                        <a:pt x="65" y="68"/>
                      </a:lnTo>
                      <a:lnTo>
                        <a:pt x="68" y="71"/>
                      </a:lnTo>
                      <a:lnTo>
                        <a:pt x="69" y="73"/>
                      </a:lnTo>
                      <a:lnTo>
                        <a:pt x="69" y="75"/>
                      </a:lnTo>
                      <a:lnTo>
                        <a:pt x="70" y="76"/>
                      </a:lnTo>
                      <a:lnTo>
                        <a:pt x="70" y="79"/>
                      </a:lnTo>
                      <a:lnTo>
                        <a:pt x="70" y="80"/>
                      </a:lnTo>
                      <a:lnTo>
                        <a:pt x="72" y="80"/>
                      </a:lnTo>
                      <a:lnTo>
                        <a:pt x="72" y="81"/>
                      </a:lnTo>
                      <a:lnTo>
                        <a:pt x="72" y="82"/>
                      </a:lnTo>
                      <a:lnTo>
                        <a:pt x="76" y="87"/>
                      </a:lnTo>
                      <a:lnTo>
                        <a:pt x="80" y="92"/>
                      </a:lnTo>
                      <a:lnTo>
                        <a:pt x="84" y="96"/>
                      </a:lnTo>
                      <a:lnTo>
                        <a:pt x="88" y="98"/>
                      </a:lnTo>
                      <a:lnTo>
                        <a:pt x="91" y="101"/>
                      </a:lnTo>
                      <a:lnTo>
                        <a:pt x="95" y="103"/>
                      </a:lnTo>
                      <a:lnTo>
                        <a:pt x="97" y="106"/>
                      </a:lnTo>
                      <a:lnTo>
                        <a:pt x="100" y="108"/>
                      </a:lnTo>
                      <a:lnTo>
                        <a:pt x="100" y="107"/>
                      </a:lnTo>
                      <a:lnTo>
                        <a:pt x="100" y="108"/>
                      </a:lnTo>
                      <a:lnTo>
                        <a:pt x="100" y="109"/>
                      </a:lnTo>
                      <a:lnTo>
                        <a:pt x="100" y="111"/>
                      </a:lnTo>
                      <a:lnTo>
                        <a:pt x="100" y="109"/>
                      </a:lnTo>
                      <a:lnTo>
                        <a:pt x="101" y="109"/>
                      </a:lnTo>
                      <a:lnTo>
                        <a:pt x="100" y="112"/>
                      </a:lnTo>
                      <a:lnTo>
                        <a:pt x="100" y="114"/>
                      </a:lnTo>
                      <a:lnTo>
                        <a:pt x="100" y="117"/>
                      </a:lnTo>
                      <a:lnTo>
                        <a:pt x="101" y="120"/>
                      </a:lnTo>
                      <a:lnTo>
                        <a:pt x="104" y="124"/>
                      </a:lnTo>
                      <a:lnTo>
                        <a:pt x="108" y="127"/>
                      </a:lnTo>
                      <a:lnTo>
                        <a:pt x="112" y="129"/>
                      </a:lnTo>
                      <a:lnTo>
                        <a:pt x="116" y="130"/>
                      </a:lnTo>
                      <a:lnTo>
                        <a:pt x="119" y="131"/>
                      </a:lnTo>
                      <a:lnTo>
                        <a:pt x="120" y="131"/>
                      </a:lnTo>
                      <a:lnTo>
                        <a:pt x="122" y="130"/>
                      </a:lnTo>
                      <a:lnTo>
                        <a:pt x="123" y="130"/>
                      </a:lnTo>
                      <a:lnTo>
                        <a:pt x="123" y="129"/>
                      </a:lnTo>
                      <a:lnTo>
                        <a:pt x="123" y="128"/>
                      </a:lnTo>
                      <a:lnTo>
                        <a:pt x="123" y="127"/>
                      </a:lnTo>
                      <a:lnTo>
                        <a:pt x="123" y="125"/>
                      </a:lnTo>
                      <a:lnTo>
                        <a:pt x="122" y="125"/>
                      </a:lnTo>
                      <a:close/>
                    </a:path>
                  </a:pathLst>
                </a:custGeom>
                <a:solidFill>
                  <a:srgbClr val="FF21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25" name="Freeform 147"/>
                <p:cNvSpPr>
                  <a:spLocks/>
                </p:cNvSpPr>
                <p:nvPr/>
              </p:nvSpPr>
              <p:spPr bwMode="auto">
                <a:xfrm>
                  <a:off x="3965" y="1039"/>
                  <a:ext cx="123" cy="130"/>
                </a:xfrm>
                <a:custGeom>
                  <a:avLst/>
                  <a:gdLst>
                    <a:gd name="T0" fmla="*/ 115 w 123"/>
                    <a:gd name="T1" fmla="*/ 123 h 130"/>
                    <a:gd name="T2" fmla="*/ 107 w 123"/>
                    <a:gd name="T3" fmla="*/ 118 h 130"/>
                    <a:gd name="T4" fmla="*/ 107 w 123"/>
                    <a:gd name="T5" fmla="*/ 113 h 130"/>
                    <a:gd name="T6" fmla="*/ 107 w 123"/>
                    <a:gd name="T7" fmla="*/ 112 h 130"/>
                    <a:gd name="T8" fmla="*/ 107 w 123"/>
                    <a:gd name="T9" fmla="*/ 110 h 130"/>
                    <a:gd name="T10" fmla="*/ 105 w 123"/>
                    <a:gd name="T11" fmla="*/ 106 h 130"/>
                    <a:gd name="T12" fmla="*/ 105 w 123"/>
                    <a:gd name="T13" fmla="*/ 105 h 130"/>
                    <a:gd name="T14" fmla="*/ 99 w 123"/>
                    <a:gd name="T15" fmla="*/ 99 h 130"/>
                    <a:gd name="T16" fmla="*/ 88 w 123"/>
                    <a:gd name="T17" fmla="*/ 91 h 130"/>
                    <a:gd name="T18" fmla="*/ 77 w 123"/>
                    <a:gd name="T19" fmla="*/ 80 h 130"/>
                    <a:gd name="T20" fmla="*/ 77 w 123"/>
                    <a:gd name="T21" fmla="*/ 79 h 130"/>
                    <a:gd name="T22" fmla="*/ 74 w 123"/>
                    <a:gd name="T23" fmla="*/ 73 h 130"/>
                    <a:gd name="T24" fmla="*/ 73 w 123"/>
                    <a:gd name="T25" fmla="*/ 68 h 130"/>
                    <a:gd name="T26" fmla="*/ 73 w 123"/>
                    <a:gd name="T27" fmla="*/ 68 h 130"/>
                    <a:gd name="T28" fmla="*/ 61 w 123"/>
                    <a:gd name="T29" fmla="*/ 56 h 130"/>
                    <a:gd name="T30" fmla="*/ 51 w 123"/>
                    <a:gd name="T31" fmla="*/ 47 h 130"/>
                    <a:gd name="T32" fmla="*/ 43 w 123"/>
                    <a:gd name="T33" fmla="*/ 38 h 130"/>
                    <a:gd name="T34" fmla="*/ 42 w 123"/>
                    <a:gd name="T35" fmla="*/ 32 h 130"/>
                    <a:gd name="T36" fmla="*/ 41 w 123"/>
                    <a:gd name="T37" fmla="*/ 26 h 130"/>
                    <a:gd name="T38" fmla="*/ 35 w 123"/>
                    <a:gd name="T39" fmla="*/ 19 h 130"/>
                    <a:gd name="T40" fmla="*/ 22 w 123"/>
                    <a:gd name="T41" fmla="*/ 11 h 130"/>
                    <a:gd name="T42" fmla="*/ 6 w 123"/>
                    <a:gd name="T43" fmla="*/ 2 h 130"/>
                    <a:gd name="T44" fmla="*/ 4 w 123"/>
                    <a:gd name="T45" fmla="*/ 0 h 130"/>
                    <a:gd name="T46" fmla="*/ 0 w 123"/>
                    <a:gd name="T47" fmla="*/ 3 h 130"/>
                    <a:gd name="T48" fmla="*/ 2 w 123"/>
                    <a:gd name="T49" fmla="*/ 7 h 130"/>
                    <a:gd name="T50" fmla="*/ 12 w 123"/>
                    <a:gd name="T51" fmla="*/ 14 h 130"/>
                    <a:gd name="T52" fmla="*/ 27 w 123"/>
                    <a:gd name="T53" fmla="*/ 21 h 130"/>
                    <a:gd name="T54" fmla="*/ 34 w 123"/>
                    <a:gd name="T55" fmla="*/ 27 h 130"/>
                    <a:gd name="T56" fmla="*/ 35 w 123"/>
                    <a:gd name="T57" fmla="*/ 32 h 130"/>
                    <a:gd name="T58" fmla="*/ 37 w 123"/>
                    <a:gd name="T59" fmla="*/ 40 h 130"/>
                    <a:gd name="T60" fmla="*/ 42 w 123"/>
                    <a:gd name="T61" fmla="*/ 48 h 130"/>
                    <a:gd name="T62" fmla="*/ 53 w 123"/>
                    <a:gd name="T63" fmla="*/ 57 h 130"/>
                    <a:gd name="T64" fmla="*/ 64 w 123"/>
                    <a:gd name="T65" fmla="*/ 68 h 130"/>
                    <a:gd name="T66" fmla="*/ 66 w 123"/>
                    <a:gd name="T67" fmla="*/ 72 h 130"/>
                    <a:gd name="T68" fmla="*/ 68 w 123"/>
                    <a:gd name="T69" fmla="*/ 73 h 130"/>
                    <a:gd name="T70" fmla="*/ 70 w 123"/>
                    <a:gd name="T71" fmla="*/ 79 h 130"/>
                    <a:gd name="T72" fmla="*/ 70 w 123"/>
                    <a:gd name="T73" fmla="*/ 81 h 130"/>
                    <a:gd name="T74" fmla="*/ 78 w 123"/>
                    <a:gd name="T75" fmla="*/ 92 h 130"/>
                    <a:gd name="T76" fmla="*/ 91 w 123"/>
                    <a:gd name="T77" fmla="*/ 101 h 130"/>
                    <a:gd name="T78" fmla="*/ 99 w 123"/>
                    <a:gd name="T79" fmla="*/ 108 h 130"/>
                    <a:gd name="T80" fmla="*/ 99 w 123"/>
                    <a:gd name="T81" fmla="*/ 108 h 130"/>
                    <a:gd name="T82" fmla="*/ 100 w 123"/>
                    <a:gd name="T83" fmla="*/ 110 h 130"/>
                    <a:gd name="T84" fmla="*/ 100 w 123"/>
                    <a:gd name="T85" fmla="*/ 111 h 130"/>
                    <a:gd name="T86" fmla="*/ 100 w 123"/>
                    <a:gd name="T87" fmla="*/ 110 h 130"/>
                    <a:gd name="T88" fmla="*/ 100 w 123"/>
                    <a:gd name="T89" fmla="*/ 117 h 130"/>
                    <a:gd name="T90" fmla="*/ 108 w 123"/>
                    <a:gd name="T91" fmla="*/ 127 h 130"/>
                    <a:gd name="T92" fmla="*/ 117 w 123"/>
                    <a:gd name="T93" fmla="*/ 130 h 130"/>
                    <a:gd name="T94" fmla="*/ 120 w 123"/>
                    <a:gd name="T95" fmla="*/ 130 h 130"/>
                    <a:gd name="T96" fmla="*/ 123 w 123"/>
                    <a:gd name="T97" fmla="*/ 128 h 130"/>
                    <a:gd name="T98" fmla="*/ 120 w 123"/>
                    <a:gd name="T99" fmla="*/ 126 h 13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23"/>
                    <a:gd name="T151" fmla="*/ 0 h 130"/>
                    <a:gd name="T152" fmla="*/ 123 w 123"/>
                    <a:gd name="T153" fmla="*/ 130 h 13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23" h="130">
                      <a:moveTo>
                        <a:pt x="120" y="126"/>
                      </a:moveTo>
                      <a:lnTo>
                        <a:pt x="119" y="124"/>
                      </a:lnTo>
                      <a:lnTo>
                        <a:pt x="115" y="123"/>
                      </a:lnTo>
                      <a:lnTo>
                        <a:pt x="112" y="122"/>
                      </a:lnTo>
                      <a:lnTo>
                        <a:pt x="109" y="121"/>
                      </a:lnTo>
                      <a:lnTo>
                        <a:pt x="107" y="118"/>
                      </a:lnTo>
                      <a:lnTo>
                        <a:pt x="107" y="117"/>
                      </a:lnTo>
                      <a:lnTo>
                        <a:pt x="107" y="115"/>
                      </a:lnTo>
                      <a:lnTo>
                        <a:pt x="107" y="113"/>
                      </a:lnTo>
                      <a:lnTo>
                        <a:pt x="107" y="112"/>
                      </a:lnTo>
                      <a:lnTo>
                        <a:pt x="107" y="111"/>
                      </a:lnTo>
                      <a:lnTo>
                        <a:pt x="107" y="110"/>
                      </a:lnTo>
                      <a:lnTo>
                        <a:pt x="107" y="108"/>
                      </a:lnTo>
                      <a:lnTo>
                        <a:pt x="105" y="107"/>
                      </a:lnTo>
                      <a:lnTo>
                        <a:pt x="105" y="106"/>
                      </a:lnTo>
                      <a:lnTo>
                        <a:pt x="105" y="105"/>
                      </a:lnTo>
                      <a:lnTo>
                        <a:pt x="104" y="105"/>
                      </a:lnTo>
                      <a:lnTo>
                        <a:pt x="101" y="101"/>
                      </a:lnTo>
                      <a:lnTo>
                        <a:pt x="99" y="99"/>
                      </a:lnTo>
                      <a:lnTo>
                        <a:pt x="95" y="96"/>
                      </a:lnTo>
                      <a:lnTo>
                        <a:pt x="92" y="94"/>
                      </a:lnTo>
                      <a:lnTo>
                        <a:pt x="88" y="91"/>
                      </a:lnTo>
                      <a:lnTo>
                        <a:pt x="84" y="88"/>
                      </a:lnTo>
                      <a:lnTo>
                        <a:pt x="80" y="84"/>
                      </a:lnTo>
                      <a:lnTo>
                        <a:pt x="77" y="80"/>
                      </a:lnTo>
                      <a:lnTo>
                        <a:pt x="77" y="79"/>
                      </a:lnTo>
                      <a:lnTo>
                        <a:pt x="76" y="78"/>
                      </a:lnTo>
                      <a:lnTo>
                        <a:pt x="76" y="75"/>
                      </a:lnTo>
                      <a:lnTo>
                        <a:pt x="74" y="73"/>
                      </a:lnTo>
                      <a:lnTo>
                        <a:pt x="74" y="70"/>
                      </a:lnTo>
                      <a:lnTo>
                        <a:pt x="73" y="68"/>
                      </a:lnTo>
                      <a:lnTo>
                        <a:pt x="69" y="63"/>
                      </a:lnTo>
                      <a:lnTo>
                        <a:pt x="65" y="59"/>
                      </a:lnTo>
                      <a:lnTo>
                        <a:pt x="61" y="56"/>
                      </a:lnTo>
                      <a:lnTo>
                        <a:pt x="57" y="52"/>
                      </a:lnTo>
                      <a:lnTo>
                        <a:pt x="54" y="49"/>
                      </a:lnTo>
                      <a:lnTo>
                        <a:pt x="51" y="47"/>
                      </a:lnTo>
                      <a:lnTo>
                        <a:pt x="47" y="45"/>
                      </a:lnTo>
                      <a:lnTo>
                        <a:pt x="45" y="41"/>
                      </a:lnTo>
                      <a:lnTo>
                        <a:pt x="43" y="38"/>
                      </a:lnTo>
                      <a:lnTo>
                        <a:pt x="43" y="37"/>
                      </a:lnTo>
                      <a:lnTo>
                        <a:pt x="42" y="35"/>
                      </a:lnTo>
                      <a:lnTo>
                        <a:pt x="42" y="32"/>
                      </a:lnTo>
                      <a:lnTo>
                        <a:pt x="42" y="30"/>
                      </a:lnTo>
                      <a:lnTo>
                        <a:pt x="41" y="29"/>
                      </a:lnTo>
                      <a:lnTo>
                        <a:pt x="41" y="26"/>
                      </a:lnTo>
                      <a:lnTo>
                        <a:pt x="39" y="25"/>
                      </a:lnTo>
                      <a:lnTo>
                        <a:pt x="38" y="21"/>
                      </a:lnTo>
                      <a:lnTo>
                        <a:pt x="35" y="19"/>
                      </a:lnTo>
                      <a:lnTo>
                        <a:pt x="31" y="16"/>
                      </a:lnTo>
                      <a:lnTo>
                        <a:pt x="27" y="14"/>
                      </a:lnTo>
                      <a:lnTo>
                        <a:pt x="22" y="11"/>
                      </a:lnTo>
                      <a:lnTo>
                        <a:pt x="16" y="9"/>
                      </a:lnTo>
                      <a:lnTo>
                        <a:pt x="11" y="5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7" y="10"/>
                      </a:lnTo>
                      <a:lnTo>
                        <a:pt x="12" y="14"/>
                      </a:lnTo>
                      <a:lnTo>
                        <a:pt x="19" y="18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0" y="24"/>
                      </a:lnTo>
                      <a:lnTo>
                        <a:pt x="33" y="25"/>
                      </a:lnTo>
                      <a:lnTo>
                        <a:pt x="34" y="27"/>
                      </a:lnTo>
                      <a:lnTo>
                        <a:pt x="34" y="29"/>
                      </a:lnTo>
                      <a:lnTo>
                        <a:pt x="35" y="30"/>
                      </a:lnTo>
                      <a:lnTo>
                        <a:pt x="35" y="32"/>
                      </a:lnTo>
                      <a:lnTo>
                        <a:pt x="35" y="34"/>
                      </a:lnTo>
                      <a:lnTo>
                        <a:pt x="35" y="36"/>
                      </a:lnTo>
                      <a:lnTo>
                        <a:pt x="37" y="40"/>
                      </a:lnTo>
                      <a:lnTo>
                        <a:pt x="38" y="42"/>
                      </a:lnTo>
                      <a:lnTo>
                        <a:pt x="39" y="45"/>
                      </a:lnTo>
                      <a:lnTo>
                        <a:pt x="42" y="48"/>
                      </a:lnTo>
                      <a:lnTo>
                        <a:pt x="46" y="51"/>
                      </a:lnTo>
                      <a:lnTo>
                        <a:pt x="50" y="54"/>
                      </a:lnTo>
                      <a:lnTo>
                        <a:pt x="53" y="57"/>
                      </a:lnTo>
                      <a:lnTo>
                        <a:pt x="57" y="61"/>
                      </a:lnTo>
                      <a:lnTo>
                        <a:pt x="61" y="64"/>
                      </a:lnTo>
                      <a:lnTo>
                        <a:pt x="64" y="68"/>
                      </a:lnTo>
                      <a:lnTo>
                        <a:pt x="66" y="72"/>
                      </a:lnTo>
                      <a:lnTo>
                        <a:pt x="68" y="73"/>
                      </a:lnTo>
                      <a:lnTo>
                        <a:pt x="69" y="75"/>
                      </a:lnTo>
                      <a:lnTo>
                        <a:pt x="69" y="76"/>
                      </a:lnTo>
                      <a:lnTo>
                        <a:pt x="70" y="79"/>
                      </a:lnTo>
                      <a:lnTo>
                        <a:pt x="70" y="80"/>
                      </a:lnTo>
                      <a:lnTo>
                        <a:pt x="70" y="81"/>
                      </a:lnTo>
                      <a:lnTo>
                        <a:pt x="70" y="83"/>
                      </a:lnTo>
                      <a:lnTo>
                        <a:pt x="74" y="88"/>
                      </a:lnTo>
                      <a:lnTo>
                        <a:pt x="78" y="92"/>
                      </a:lnTo>
                      <a:lnTo>
                        <a:pt x="82" y="96"/>
                      </a:lnTo>
                      <a:lnTo>
                        <a:pt x="88" y="99"/>
                      </a:lnTo>
                      <a:lnTo>
                        <a:pt x="91" y="101"/>
                      </a:lnTo>
                      <a:lnTo>
                        <a:pt x="93" y="103"/>
                      </a:lnTo>
                      <a:lnTo>
                        <a:pt x="96" y="106"/>
                      </a:lnTo>
                      <a:lnTo>
                        <a:pt x="99" y="108"/>
                      </a:lnTo>
                      <a:lnTo>
                        <a:pt x="99" y="107"/>
                      </a:lnTo>
                      <a:lnTo>
                        <a:pt x="99" y="108"/>
                      </a:lnTo>
                      <a:lnTo>
                        <a:pt x="100" y="110"/>
                      </a:lnTo>
                      <a:lnTo>
                        <a:pt x="100" y="111"/>
                      </a:lnTo>
                      <a:lnTo>
                        <a:pt x="100" y="110"/>
                      </a:lnTo>
                      <a:lnTo>
                        <a:pt x="99" y="112"/>
                      </a:lnTo>
                      <a:lnTo>
                        <a:pt x="99" y="115"/>
                      </a:lnTo>
                      <a:lnTo>
                        <a:pt x="100" y="117"/>
                      </a:lnTo>
                      <a:lnTo>
                        <a:pt x="101" y="121"/>
                      </a:lnTo>
                      <a:lnTo>
                        <a:pt x="104" y="124"/>
                      </a:lnTo>
                      <a:lnTo>
                        <a:pt x="108" y="127"/>
                      </a:lnTo>
                      <a:lnTo>
                        <a:pt x="112" y="129"/>
                      </a:lnTo>
                      <a:lnTo>
                        <a:pt x="116" y="130"/>
                      </a:lnTo>
                      <a:lnTo>
                        <a:pt x="117" y="130"/>
                      </a:lnTo>
                      <a:lnTo>
                        <a:pt x="119" y="130"/>
                      </a:lnTo>
                      <a:lnTo>
                        <a:pt x="120" y="130"/>
                      </a:lnTo>
                      <a:lnTo>
                        <a:pt x="121" y="130"/>
                      </a:lnTo>
                      <a:lnTo>
                        <a:pt x="123" y="129"/>
                      </a:lnTo>
                      <a:lnTo>
                        <a:pt x="123" y="128"/>
                      </a:lnTo>
                      <a:lnTo>
                        <a:pt x="123" y="127"/>
                      </a:lnTo>
                      <a:lnTo>
                        <a:pt x="121" y="126"/>
                      </a:lnTo>
                      <a:lnTo>
                        <a:pt x="120" y="126"/>
                      </a:lnTo>
                      <a:close/>
                    </a:path>
                  </a:pathLst>
                </a:custGeom>
                <a:solidFill>
                  <a:srgbClr val="FF21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26" name="Freeform 148"/>
                <p:cNvSpPr>
                  <a:spLocks/>
                </p:cNvSpPr>
                <p:nvPr/>
              </p:nvSpPr>
              <p:spPr bwMode="auto">
                <a:xfrm>
                  <a:off x="3951" y="1053"/>
                  <a:ext cx="122" cy="130"/>
                </a:xfrm>
                <a:custGeom>
                  <a:avLst/>
                  <a:gdLst>
                    <a:gd name="T0" fmla="*/ 114 w 122"/>
                    <a:gd name="T1" fmla="*/ 123 h 130"/>
                    <a:gd name="T2" fmla="*/ 107 w 122"/>
                    <a:gd name="T3" fmla="*/ 118 h 130"/>
                    <a:gd name="T4" fmla="*/ 106 w 122"/>
                    <a:gd name="T5" fmla="*/ 113 h 130"/>
                    <a:gd name="T6" fmla="*/ 106 w 122"/>
                    <a:gd name="T7" fmla="*/ 110 h 130"/>
                    <a:gd name="T8" fmla="*/ 106 w 122"/>
                    <a:gd name="T9" fmla="*/ 109 h 130"/>
                    <a:gd name="T10" fmla="*/ 105 w 122"/>
                    <a:gd name="T11" fmla="*/ 105 h 130"/>
                    <a:gd name="T12" fmla="*/ 105 w 122"/>
                    <a:gd name="T13" fmla="*/ 104 h 130"/>
                    <a:gd name="T14" fmla="*/ 98 w 122"/>
                    <a:gd name="T15" fmla="*/ 98 h 130"/>
                    <a:gd name="T16" fmla="*/ 87 w 122"/>
                    <a:gd name="T17" fmla="*/ 91 h 130"/>
                    <a:gd name="T18" fmla="*/ 78 w 122"/>
                    <a:gd name="T19" fmla="*/ 80 h 130"/>
                    <a:gd name="T20" fmla="*/ 76 w 122"/>
                    <a:gd name="T21" fmla="*/ 77 h 130"/>
                    <a:gd name="T22" fmla="*/ 75 w 122"/>
                    <a:gd name="T23" fmla="*/ 72 h 130"/>
                    <a:gd name="T24" fmla="*/ 72 w 122"/>
                    <a:gd name="T25" fmla="*/ 67 h 130"/>
                    <a:gd name="T26" fmla="*/ 72 w 122"/>
                    <a:gd name="T27" fmla="*/ 67 h 130"/>
                    <a:gd name="T28" fmla="*/ 61 w 122"/>
                    <a:gd name="T29" fmla="*/ 55 h 130"/>
                    <a:gd name="T30" fmla="*/ 51 w 122"/>
                    <a:gd name="T31" fmla="*/ 47 h 130"/>
                    <a:gd name="T32" fmla="*/ 44 w 122"/>
                    <a:gd name="T33" fmla="*/ 38 h 130"/>
                    <a:gd name="T34" fmla="*/ 41 w 122"/>
                    <a:gd name="T35" fmla="*/ 32 h 130"/>
                    <a:gd name="T36" fmla="*/ 41 w 122"/>
                    <a:gd name="T37" fmla="*/ 26 h 130"/>
                    <a:gd name="T38" fmla="*/ 35 w 122"/>
                    <a:gd name="T39" fmla="*/ 18 h 130"/>
                    <a:gd name="T40" fmla="*/ 22 w 122"/>
                    <a:gd name="T41" fmla="*/ 11 h 130"/>
                    <a:gd name="T42" fmla="*/ 6 w 122"/>
                    <a:gd name="T43" fmla="*/ 1 h 130"/>
                    <a:gd name="T44" fmla="*/ 4 w 122"/>
                    <a:gd name="T45" fmla="*/ 0 h 130"/>
                    <a:gd name="T46" fmla="*/ 0 w 122"/>
                    <a:gd name="T47" fmla="*/ 2 h 130"/>
                    <a:gd name="T48" fmla="*/ 1 w 122"/>
                    <a:gd name="T49" fmla="*/ 6 h 130"/>
                    <a:gd name="T50" fmla="*/ 13 w 122"/>
                    <a:gd name="T51" fmla="*/ 13 h 130"/>
                    <a:gd name="T52" fmla="*/ 28 w 122"/>
                    <a:gd name="T53" fmla="*/ 21 h 130"/>
                    <a:gd name="T54" fmla="*/ 33 w 122"/>
                    <a:gd name="T55" fmla="*/ 27 h 130"/>
                    <a:gd name="T56" fmla="*/ 35 w 122"/>
                    <a:gd name="T57" fmla="*/ 32 h 130"/>
                    <a:gd name="T58" fmla="*/ 37 w 122"/>
                    <a:gd name="T59" fmla="*/ 39 h 130"/>
                    <a:gd name="T60" fmla="*/ 43 w 122"/>
                    <a:gd name="T61" fmla="*/ 48 h 130"/>
                    <a:gd name="T62" fmla="*/ 52 w 122"/>
                    <a:gd name="T63" fmla="*/ 56 h 130"/>
                    <a:gd name="T64" fmla="*/ 64 w 122"/>
                    <a:gd name="T65" fmla="*/ 67 h 130"/>
                    <a:gd name="T66" fmla="*/ 67 w 122"/>
                    <a:gd name="T67" fmla="*/ 71 h 130"/>
                    <a:gd name="T68" fmla="*/ 68 w 122"/>
                    <a:gd name="T69" fmla="*/ 72 h 130"/>
                    <a:gd name="T70" fmla="*/ 70 w 122"/>
                    <a:gd name="T71" fmla="*/ 78 h 130"/>
                    <a:gd name="T72" fmla="*/ 71 w 122"/>
                    <a:gd name="T73" fmla="*/ 81 h 130"/>
                    <a:gd name="T74" fmla="*/ 79 w 122"/>
                    <a:gd name="T75" fmla="*/ 92 h 130"/>
                    <a:gd name="T76" fmla="*/ 90 w 122"/>
                    <a:gd name="T77" fmla="*/ 101 h 130"/>
                    <a:gd name="T78" fmla="*/ 99 w 122"/>
                    <a:gd name="T79" fmla="*/ 108 h 130"/>
                    <a:gd name="T80" fmla="*/ 99 w 122"/>
                    <a:gd name="T81" fmla="*/ 108 h 130"/>
                    <a:gd name="T82" fmla="*/ 99 w 122"/>
                    <a:gd name="T83" fmla="*/ 109 h 130"/>
                    <a:gd name="T84" fmla="*/ 99 w 122"/>
                    <a:gd name="T85" fmla="*/ 110 h 130"/>
                    <a:gd name="T86" fmla="*/ 100 w 122"/>
                    <a:gd name="T87" fmla="*/ 109 h 130"/>
                    <a:gd name="T88" fmla="*/ 99 w 122"/>
                    <a:gd name="T89" fmla="*/ 116 h 130"/>
                    <a:gd name="T90" fmla="*/ 107 w 122"/>
                    <a:gd name="T91" fmla="*/ 126 h 130"/>
                    <a:gd name="T92" fmla="*/ 118 w 122"/>
                    <a:gd name="T93" fmla="*/ 130 h 130"/>
                    <a:gd name="T94" fmla="*/ 121 w 122"/>
                    <a:gd name="T95" fmla="*/ 130 h 130"/>
                    <a:gd name="T96" fmla="*/ 122 w 122"/>
                    <a:gd name="T97" fmla="*/ 128 h 130"/>
                    <a:gd name="T98" fmla="*/ 121 w 122"/>
                    <a:gd name="T99" fmla="*/ 125 h 13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22"/>
                    <a:gd name="T151" fmla="*/ 0 h 130"/>
                    <a:gd name="T152" fmla="*/ 122 w 122"/>
                    <a:gd name="T153" fmla="*/ 130 h 13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22" h="130">
                      <a:moveTo>
                        <a:pt x="121" y="125"/>
                      </a:moveTo>
                      <a:lnTo>
                        <a:pt x="118" y="124"/>
                      </a:lnTo>
                      <a:lnTo>
                        <a:pt x="114" y="123"/>
                      </a:lnTo>
                      <a:lnTo>
                        <a:pt x="111" y="121"/>
                      </a:lnTo>
                      <a:lnTo>
                        <a:pt x="109" y="120"/>
                      </a:lnTo>
                      <a:lnTo>
                        <a:pt x="107" y="118"/>
                      </a:lnTo>
                      <a:lnTo>
                        <a:pt x="106" y="116"/>
                      </a:lnTo>
                      <a:lnTo>
                        <a:pt x="106" y="114"/>
                      </a:lnTo>
                      <a:lnTo>
                        <a:pt x="106" y="113"/>
                      </a:lnTo>
                      <a:lnTo>
                        <a:pt x="106" y="112"/>
                      </a:lnTo>
                      <a:lnTo>
                        <a:pt x="106" y="110"/>
                      </a:lnTo>
                      <a:lnTo>
                        <a:pt x="106" y="109"/>
                      </a:lnTo>
                      <a:lnTo>
                        <a:pt x="106" y="108"/>
                      </a:lnTo>
                      <a:lnTo>
                        <a:pt x="106" y="107"/>
                      </a:lnTo>
                      <a:lnTo>
                        <a:pt x="105" y="105"/>
                      </a:lnTo>
                      <a:lnTo>
                        <a:pt x="105" y="104"/>
                      </a:lnTo>
                      <a:lnTo>
                        <a:pt x="102" y="101"/>
                      </a:lnTo>
                      <a:lnTo>
                        <a:pt x="98" y="98"/>
                      </a:lnTo>
                      <a:lnTo>
                        <a:pt x="95" y="96"/>
                      </a:lnTo>
                      <a:lnTo>
                        <a:pt x="91" y="93"/>
                      </a:lnTo>
                      <a:lnTo>
                        <a:pt x="87" y="91"/>
                      </a:lnTo>
                      <a:lnTo>
                        <a:pt x="83" y="87"/>
                      </a:lnTo>
                      <a:lnTo>
                        <a:pt x="80" y="83"/>
                      </a:lnTo>
                      <a:lnTo>
                        <a:pt x="78" y="80"/>
                      </a:lnTo>
                      <a:lnTo>
                        <a:pt x="76" y="78"/>
                      </a:lnTo>
                      <a:lnTo>
                        <a:pt x="76" y="77"/>
                      </a:lnTo>
                      <a:lnTo>
                        <a:pt x="75" y="75"/>
                      </a:lnTo>
                      <a:lnTo>
                        <a:pt x="75" y="72"/>
                      </a:lnTo>
                      <a:lnTo>
                        <a:pt x="74" y="70"/>
                      </a:lnTo>
                      <a:lnTo>
                        <a:pt x="72" y="67"/>
                      </a:lnTo>
                      <a:lnTo>
                        <a:pt x="70" y="62"/>
                      </a:lnTo>
                      <a:lnTo>
                        <a:pt x="65" y="59"/>
                      </a:lnTo>
                      <a:lnTo>
                        <a:pt x="61" y="55"/>
                      </a:lnTo>
                      <a:lnTo>
                        <a:pt x="57" y="51"/>
                      </a:lnTo>
                      <a:lnTo>
                        <a:pt x="53" y="49"/>
                      </a:lnTo>
                      <a:lnTo>
                        <a:pt x="51" y="47"/>
                      </a:lnTo>
                      <a:lnTo>
                        <a:pt x="48" y="44"/>
                      </a:lnTo>
                      <a:lnTo>
                        <a:pt x="45" y="40"/>
                      </a:lnTo>
                      <a:lnTo>
                        <a:pt x="44" y="38"/>
                      </a:lnTo>
                      <a:lnTo>
                        <a:pt x="43" y="37"/>
                      </a:lnTo>
                      <a:lnTo>
                        <a:pt x="43" y="34"/>
                      </a:lnTo>
                      <a:lnTo>
                        <a:pt x="41" y="32"/>
                      </a:lnTo>
                      <a:lnTo>
                        <a:pt x="41" y="29"/>
                      </a:lnTo>
                      <a:lnTo>
                        <a:pt x="41" y="28"/>
                      </a:lnTo>
                      <a:lnTo>
                        <a:pt x="41" y="26"/>
                      </a:lnTo>
                      <a:lnTo>
                        <a:pt x="40" y="24"/>
                      </a:lnTo>
                      <a:lnTo>
                        <a:pt x="37" y="21"/>
                      </a:lnTo>
                      <a:lnTo>
                        <a:pt x="35" y="18"/>
                      </a:lnTo>
                      <a:lnTo>
                        <a:pt x="30" y="16"/>
                      </a:lnTo>
                      <a:lnTo>
                        <a:pt x="28" y="13"/>
                      </a:lnTo>
                      <a:lnTo>
                        <a:pt x="22" y="11"/>
                      </a:lnTo>
                      <a:lnTo>
                        <a:pt x="16" y="8"/>
                      </a:lnTo>
                      <a:lnTo>
                        <a:pt x="10" y="5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8" y="10"/>
                      </a:lnTo>
                      <a:lnTo>
                        <a:pt x="13" y="13"/>
                      </a:lnTo>
                      <a:lnTo>
                        <a:pt x="20" y="17"/>
                      </a:lnTo>
                      <a:lnTo>
                        <a:pt x="25" y="20"/>
                      </a:lnTo>
                      <a:lnTo>
                        <a:pt x="28" y="21"/>
                      </a:lnTo>
                      <a:lnTo>
                        <a:pt x="29" y="23"/>
                      </a:lnTo>
                      <a:lnTo>
                        <a:pt x="32" y="24"/>
                      </a:lnTo>
                      <a:lnTo>
                        <a:pt x="33" y="27"/>
                      </a:lnTo>
                      <a:lnTo>
                        <a:pt x="35" y="28"/>
                      </a:lnTo>
                      <a:lnTo>
                        <a:pt x="35" y="29"/>
                      </a:lnTo>
                      <a:lnTo>
                        <a:pt x="35" y="32"/>
                      </a:lnTo>
                      <a:lnTo>
                        <a:pt x="35" y="33"/>
                      </a:lnTo>
                      <a:lnTo>
                        <a:pt x="36" y="35"/>
                      </a:lnTo>
                      <a:lnTo>
                        <a:pt x="37" y="39"/>
                      </a:lnTo>
                      <a:lnTo>
                        <a:pt x="39" y="42"/>
                      </a:lnTo>
                      <a:lnTo>
                        <a:pt x="40" y="44"/>
                      </a:lnTo>
                      <a:lnTo>
                        <a:pt x="43" y="48"/>
                      </a:lnTo>
                      <a:lnTo>
                        <a:pt x="47" y="50"/>
                      </a:lnTo>
                      <a:lnTo>
                        <a:pt x="49" y="54"/>
                      </a:lnTo>
                      <a:lnTo>
                        <a:pt x="52" y="56"/>
                      </a:lnTo>
                      <a:lnTo>
                        <a:pt x="56" y="60"/>
                      </a:lnTo>
                      <a:lnTo>
                        <a:pt x="60" y="64"/>
                      </a:lnTo>
                      <a:lnTo>
                        <a:pt x="64" y="67"/>
                      </a:lnTo>
                      <a:lnTo>
                        <a:pt x="67" y="71"/>
                      </a:lnTo>
                      <a:lnTo>
                        <a:pt x="68" y="72"/>
                      </a:lnTo>
                      <a:lnTo>
                        <a:pt x="68" y="75"/>
                      </a:lnTo>
                      <a:lnTo>
                        <a:pt x="70" y="76"/>
                      </a:lnTo>
                      <a:lnTo>
                        <a:pt x="70" y="78"/>
                      </a:lnTo>
                      <a:lnTo>
                        <a:pt x="70" y="80"/>
                      </a:lnTo>
                      <a:lnTo>
                        <a:pt x="71" y="80"/>
                      </a:lnTo>
                      <a:lnTo>
                        <a:pt x="71" y="81"/>
                      </a:lnTo>
                      <a:lnTo>
                        <a:pt x="71" y="82"/>
                      </a:lnTo>
                      <a:lnTo>
                        <a:pt x="75" y="87"/>
                      </a:lnTo>
                      <a:lnTo>
                        <a:pt x="79" y="92"/>
                      </a:lnTo>
                      <a:lnTo>
                        <a:pt x="83" y="96"/>
                      </a:lnTo>
                      <a:lnTo>
                        <a:pt x="87" y="98"/>
                      </a:lnTo>
                      <a:lnTo>
                        <a:pt x="90" y="101"/>
                      </a:lnTo>
                      <a:lnTo>
                        <a:pt x="94" y="103"/>
                      </a:lnTo>
                      <a:lnTo>
                        <a:pt x="96" y="105"/>
                      </a:lnTo>
                      <a:lnTo>
                        <a:pt x="99" y="108"/>
                      </a:lnTo>
                      <a:lnTo>
                        <a:pt x="99" y="107"/>
                      </a:lnTo>
                      <a:lnTo>
                        <a:pt x="99" y="108"/>
                      </a:lnTo>
                      <a:lnTo>
                        <a:pt x="99" y="109"/>
                      </a:lnTo>
                      <a:lnTo>
                        <a:pt x="99" y="110"/>
                      </a:lnTo>
                      <a:lnTo>
                        <a:pt x="100" y="109"/>
                      </a:lnTo>
                      <a:lnTo>
                        <a:pt x="99" y="112"/>
                      </a:lnTo>
                      <a:lnTo>
                        <a:pt x="99" y="114"/>
                      </a:lnTo>
                      <a:lnTo>
                        <a:pt x="99" y="116"/>
                      </a:lnTo>
                      <a:lnTo>
                        <a:pt x="100" y="120"/>
                      </a:lnTo>
                      <a:lnTo>
                        <a:pt x="103" y="124"/>
                      </a:lnTo>
                      <a:lnTo>
                        <a:pt x="107" y="126"/>
                      </a:lnTo>
                      <a:lnTo>
                        <a:pt x="111" y="129"/>
                      </a:lnTo>
                      <a:lnTo>
                        <a:pt x="115" y="130"/>
                      </a:lnTo>
                      <a:lnTo>
                        <a:pt x="118" y="130"/>
                      </a:lnTo>
                      <a:lnTo>
                        <a:pt x="119" y="130"/>
                      </a:lnTo>
                      <a:lnTo>
                        <a:pt x="121" y="130"/>
                      </a:lnTo>
                      <a:lnTo>
                        <a:pt x="122" y="130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1" y="125"/>
                      </a:lnTo>
                      <a:close/>
                    </a:path>
                  </a:pathLst>
                </a:custGeom>
                <a:solidFill>
                  <a:srgbClr val="FF21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27" name="Freeform 149"/>
                <p:cNvSpPr>
                  <a:spLocks/>
                </p:cNvSpPr>
                <p:nvPr/>
              </p:nvSpPr>
              <p:spPr bwMode="auto">
                <a:xfrm>
                  <a:off x="2125" y="293"/>
                  <a:ext cx="77" cy="152"/>
                </a:xfrm>
                <a:custGeom>
                  <a:avLst/>
                  <a:gdLst>
                    <a:gd name="T0" fmla="*/ 63 w 77"/>
                    <a:gd name="T1" fmla="*/ 152 h 152"/>
                    <a:gd name="T2" fmla="*/ 58 w 77"/>
                    <a:gd name="T3" fmla="*/ 142 h 152"/>
                    <a:gd name="T4" fmla="*/ 51 w 77"/>
                    <a:gd name="T5" fmla="*/ 133 h 152"/>
                    <a:gd name="T6" fmla="*/ 43 w 77"/>
                    <a:gd name="T7" fmla="*/ 123 h 152"/>
                    <a:gd name="T8" fmla="*/ 36 w 77"/>
                    <a:gd name="T9" fmla="*/ 114 h 152"/>
                    <a:gd name="T10" fmla="*/ 28 w 77"/>
                    <a:gd name="T11" fmla="*/ 106 h 152"/>
                    <a:gd name="T12" fmla="*/ 20 w 77"/>
                    <a:gd name="T13" fmla="*/ 97 h 152"/>
                    <a:gd name="T14" fmla="*/ 12 w 77"/>
                    <a:gd name="T15" fmla="*/ 87 h 152"/>
                    <a:gd name="T16" fmla="*/ 5 w 77"/>
                    <a:gd name="T17" fmla="*/ 77 h 152"/>
                    <a:gd name="T18" fmla="*/ 0 w 77"/>
                    <a:gd name="T19" fmla="*/ 64 h 152"/>
                    <a:gd name="T20" fmla="*/ 1 w 77"/>
                    <a:gd name="T21" fmla="*/ 52 h 152"/>
                    <a:gd name="T22" fmla="*/ 5 w 77"/>
                    <a:gd name="T23" fmla="*/ 42 h 152"/>
                    <a:gd name="T24" fmla="*/ 12 w 77"/>
                    <a:gd name="T25" fmla="*/ 34 h 152"/>
                    <a:gd name="T26" fmla="*/ 19 w 77"/>
                    <a:gd name="T27" fmla="*/ 30 h 152"/>
                    <a:gd name="T28" fmla="*/ 24 w 77"/>
                    <a:gd name="T29" fmla="*/ 23 h 152"/>
                    <a:gd name="T30" fmla="*/ 29 w 77"/>
                    <a:gd name="T31" fmla="*/ 17 h 152"/>
                    <a:gd name="T32" fmla="*/ 34 w 77"/>
                    <a:gd name="T33" fmla="*/ 11 h 152"/>
                    <a:gd name="T34" fmla="*/ 39 w 77"/>
                    <a:gd name="T35" fmla="*/ 7 h 152"/>
                    <a:gd name="T36" fmla="*/ 44 w 77"/>
                    <a:gd name="T37" fmla="*/ 3 h 152"/>
                    <a:gd name="T38" fmla="*/ 51 w 77"/>
                    <a:gd name="T39" fmla="*/ 0 h 152"/>
                    <a:gd name="T40" fmla="*/ 59 w 77"/>
                    <a:gd name="T41" fmla="*/ 0 h 152"/>
                    <a:gd name="T42" fmla="*/ 55 w 77"/>
                    <a:gd name="T43" fmla="*/ 11 h 152"/>
                    <a:gd name="T44" fmla="*/ 50 w 77"/>
                    <a:gd name="T45" fmla="*/ 26 h 152"/>
                    <a:gd name="T46" fmla="*/ 44 w 77"/>
                    <a:gd name="T47" fmla="*/ 39 h 152"/>
                    <a:gd name="T48" fmla="*/ 43 w 77"/>
                    <a:gd name="T49" fmla="*/ 48 h 152"/>
                    <a:gd name="T50" fmla="*/ 48 w 77"/>
                    <a:gd name="T51" fmla="*/ 71 h 152"/>
                    <a:gd name="T52" fmla="*/ 58 w 77"/>
                    <a:gd name="T53" fmla="*/ 95 h 152"/>
                    <a:gd name="T54" fmla="*/ 69 w 77"/>
                    <a:gd name="T55" fmla="*/ 117 h 152"/>
                    <a:gd name="T56" fmla="*/ 77 w 77"/>
                    <a:gd name="T57" fmla="*/ 139 h 152"/>
                    <a:gd name="T58" fmla="*/ 75 w 77"/>
                    <a:gd name="T59" fmla="*/ 142 h 152"/>
                    <a:gd name="T60" fmla="*/ 73 w 77"/>
                    <a:gd name="T61" fmla="*/ 145 h 152"/>
                    <a:gd name="T62" fmla="*/ 67 w 77"/>
                    <a:gd name="T63" fmla="*/ 149 h 152"/>
                    <a:gd name="T64" fmla="*/ 63 w 77"/>
                    <a:gd name="T65" fmla="*/ 152 h 15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7"/>
                    <a:gd name="T100" fmla="*/ 0 h 152"/>
                    <a:gd name="T101" fmla="*/ 77 w 77"/>
                    <a:gd name="T102" fmla="*/ 152 h 15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7" h="152">
                      <a:moveTo>
                        <a:pt x="63" y="152"/>
                      </a:moveTo>
                      <a:lnTo>
                        <a:pt x="58" y="142"/>
                      </a:lnTo>
                      <a:lnTo>
                        <a:pt x="51" y="133"/>
                      </a:lnTo>
                      <a:lnTo>
                        <a:pt x="43" y="123"/>
                      </a:lnTo>
                      <a:lnTo>
                        <a:pt x="36" y="114"/>
                      </a:lnTo>
                      <a:lnTo>
                        <a:pt x="28" y="106"/>
                      </a:lnTo>
                      <a:lnTo>
                        <a:pt x="20" y="97"/>
                      </a:lnTo>
                      <a:lnTo>
                        <a:pt x="12" y="87"/>
                      </a:lnTo>
                      <a:lnTo>
                        <a:pt x="5" y="77"/>
                      </a:lnTo>
                      <a:lnTo>
                        <a:pt x="0" y="64"/>
                      </a:lnTo>
                      <a:lnTo>
                        <a:pt x="1" y="52"/>
                      </a:lnTo>
                      <a:lnTo>
                        <a:pt x="5" y="42"/>
                      </a:lnTo>
                      <a:lnTo>
                        <a:pt x="12" y="34"/>
                      </a:lnTo>
                      <a:lnTo>
                        <a:pt x="19" y="30"/>
                      </a:lnTo>
                      <a:lnTo>
                        <a:pt x="24" y="23"/>
                      </a:lnTo>
                      <a:lnTo>
                        <a:pt x="29" y="17"/>
                      </a:lnTo>
                      <a:lnTo>
                        <a:pt x="34" y="11"/>
                      </a:lnTo>
                      <a:lnTo>
                        <a:pt x="39" y="7"/>
                      </a:lnTo>
                      <a:lnTo>
                        <a:pt x="44" y="3"/>
                      </a:lnTo>
                      <a:lnTo>
                        <a:pt x="51" y="0"/>
                      </a:lnTo>
                      <a:lnTo>
                        <a:pt x="59" y="0"/>
                      </a:lnTo>
                      <a:lnTo>
                        <a:pt x="55" y="11"/>
                      </a:lnTo>
                      <a:lnTo>
                        <a:pt x="50" y="26"/>
                      </a:lnTo>
                      <a:lnTo>
                        <a:pt x="44" y="39"/>
                      </a:lnTo>
                      <a:lnTo>
                        <a:pt x="43" y="48"/>
                      </a:lnTo>
                      <a:lnTo>
                        <a:pt x="48" y="71"/>
                      </a:lnTo>
                      <a:lnTo>
                        <a:pt x="58" y="95"/>
                      </a:lnTo>
                      <a:lnTo>
                        <a:pt x="69" y="117"/>
                      </a:lnTo>
                      <a:lnTo>
                        <a:pt x="77" y="139"/>
                      </a:lnTo>
                      <a:lnTo>
                        <a:pt x="75" y="142"/>
                      </a:lnTo>
                      <a:lnTo>
                        <a:pt x="73" y="145"/>
                      </a:lnTo>
                      <a:lnTo>
                        <a:pt x="67" y="149"/>
                      </a:lnTo>
                      <a:lnTo>
                        <a:pt x="63" y="152"/>
                      </a:lnTo>
                      <a:close/>
                    </a:path>
                  </a:pathLst>
                </a:custGeom>
                <a:solidFill>
                  <a:srgbClr val="E2BF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28" name="Freeform 150"/>
                <p:cNvSpPr>
                  <a:spLocks/>
                </p:cNvSpPr>
                <p:nvPr/>
              </p:nvSpPr>
              <p:spPr bwMode="auto">
                <a:xfrm>
                  <a:off x="1794" y="259"/>
                  <a:ext cx="70" cy="151"/>
                </a:xfrm>
                <a:custGeom>
                  <a:avLst/>
                  <a:gdLst>
                    <a:gd name="T0" fmla="*/ 44 w 70"/>
                    <a:gd name="T1" fmla="*/ 151 h 151"/>
                    <a:gd name="T2" fmla="*/ 41 w 70"/>
                    <a:gd name="T3" fmla="*/ 140 h 151"/>
                    <a:gd name="T4" fmla="*/ 36 w 70"/>
                    <a:gd name="T5" fmla="*/ 130 h 151"/>
                    <a:gd name="T6" fmla="*/ 31 w 70"/>
                    <a:gd name="T7" fmla="*/ 119 h 151"/>
                    <a:gd name="T8" fmla="*/ 25 w 70"/>
                    <a:gd name="T9" fmla="*/ 109 h 151"/>
                    <a:gd name="T10" fmla="*/ 19 w 70"/>
                    <a:gd name="T11" fmla="*/ 99 h 151"/>
                    <a:gd name="T12" fmla="*/ 13 w 70"/>
                    <a:gd name="T13" fmla="*/ 88 h 151"/>
                    <a:gd name="T14" fmla="*/ 6 w 70"/>
                    <a:gd name="T15" fmla="*/ 78 h 151"/>
                    <a:gd name="T16" fmla="*/ 1 w 70"/>
                    <a:gd name="T17" fmla="*/ 67 h 151"/>
                    <a:gd name="T18" fmla="*/ 0 w 70"/>
                    <a:gd name="T19" fmla="*/ 54 h 151"/>
                    <a:gd name="T20" fmla="*/ 2 w 70"/>
                    <a:gd name="T21" fmla="*/ 41 h 151"/>
                    <a:gd name="T22" fmla="*/ 8 w 70"/>
                    <a:gd name="T23" fmla="*/ 33 h 151"/>
                    <a:gd name="T24" fmla="*/ 16 w 70"/>
                    <a:gd name="T25" fmla="*/ 27 h 151"/>
                    <a:gd name="T26" fmla="*/ 24 w 70"/>
                    <a:gd name="T27" fmla="*/ 22 h 151"/>
                    <a:gd name="T28" fmla="*/ 31 w 70"/>
                    <a:gd name="T29" fmla="*/ 17 h 151"/>
                    <a:gd name="T30" fmla="*/ 36 w 70"/>
                    <a:gd name="T31" fmla="*/ 12 h 151"/>
                    <a:gd name="T32" fmla="*/ 43 w 70"/>
                    <a:gd name="T33" fmla="*/ 7 h 151"/>
                    <a:gd name="T34" fmla="*/ 49 w 70"/>
                    <a:gd name="T35" fmla="*/ 3 h 151"/>
                    <a:gd name="T36" fmla="*/ 55 w 70"/>
                    <a:gd name="T37" fmla="*/ 1 h 151"/>
                    <a:gd name="T38" fmla="*/ 62 w 70"/>
                    <a:gd name="T39" fmla="*/ 0 h 151"/>
                    <a:gd name="T40" fmla="*/ 70 w 70"/>
                    <a:gd name="T41" fmla="*/ 0 h 151"/>
                    <a:gd name="T42" fmla="*/ 63 w 70"/>
                    <a:gd name="T43" fmla="*/ 11 h 151"/>
                    <a:gd name="T44" fmla="*/ 55 w 70"/>
                    <a:gd name="T45" fmla="*/ 24 h 151"/>
                    <a:gd name="T46" fmla="*/ 47 w 70"/>
                    <a:gd name="T47" fmla="*/ 38 h 151"/>
                    <a:gd name="T48" fmla="*/ 44 w 70"/>
                    <a:gd name="T49" fmla="*/ 45 h 151"/>
                    <a:gd name="T50" fmla="*/ 44 w 70"/>
                    <a:gd name="T51" fmla="*/ 68 h 151"/>
                    <a:gd name="T52" fmla="*/ 51 w 70"/>
                    <a:gd name="T53" fmla="*/ 92 h 151"/>
                    <a:gd name="T54" fmla="*/ 56 w 70"/>
                    <a:gd name="T55" fmla="*/ 116 h 151"/>
                    <a:gd name="T56" fmla="*/ 60 w 70"/>
                    <a:gd name="T57" fmla="*/ 140 h 151"/>
                    <a:gd name="T58" fmla="*/ 59 w 70"/>
                    <a:gd name="T59" fmla="*/ 143 h 151"/>
                    <a:gd name="T60" fmla="*/ 55 w 70"/>
                    <a:gd name="T61" fmla="*/ 145 h 151"/>
                    <a:gd name="T62" fmla="*/ 49 w 70"/>
                    <a:gd name="T63" fmla="*/ 147 h 151"/>
                    <a:gd name="T64" fmla="*/ 44 w 70"/>
                    <a:gd name="T65" fmla="*/ 151 h 15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0"/>
                    <a:gd name="T100" fmla="*/ 0 h 151"/>
                    <a:gd name="T101" fmla="*/ 70 w 70"/>
                    <a:gd name="T102" fmla="*/ 151 h 15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0" h="151">
                      <a:moveTo>
                        <a:pt x="44" y="151"/>
                      </a:moveTo>
                      <a:lnTo>
                        <a:pt x="41" y="140"/>
                      </a:lnTo>
                      <a:lnTo>
                        <a:pt x="36" y="130"/>
                      </a:lnTo>
                      <a:lnTo>
                        <a:pt x="31" y="119"/>
                      </a:lnTo>
                      <a:lnTo>
                        <a:pt x="25" y="109"/>
                      </a:lnTo>
                      <a:lnTo>
                        <a:pt x="19" y="99"/>
                      </a:lnTo>
                      <a:lnTo>
                        <a:pt x="13" y="88"/>
                      </a:lnTo>
                      <a:lnTo>
                        <a:pt x="6" y="78"/>
                      </a:lnTo>
                      <a:lnTo>
                        <a:pt x="1" y="67"/>
                      </a:lnTo>
                      <a:lnTo>
                        <a:pt x="0" y="54"/>
                      </a:lnTo>
                      <a:lnTo>
                        <a:pt x="2" y="41"/>
                      </a:lnTo>
                      <a:lnTo>
                        <a:pt x="8" y="33"/>
                      </a:lnTo>
                      <a:lnTo>
                        <a:pt x="16" y="27"/>
                      </a:lnTo>
                      <a:lnTo>
                        <a:pt x="24" y="22"/>
                      </a:lnTo>
                      <a:lnTo>
                        <a:pt x="31" y="17"/>
                      </a:lnTo>
                      <a:lnTo>
                        <a:pt x="36" y="12"/>
                      </a:lnTo>
                      <a:lnTo>
                        <a:pt x="43" y="7"/>
                      </a:lnTo>
                      <a:lnTo>
                        <a:pt x="49" y="3"/>
                      </a:lnTo>
                      <a:lnTo>
                        <a:pt x="55" y="1"/>
                      </a:lnTo>
                      <a:lnTo>
                        <a:pt x="62" y="0"/>
                      </a:lnTo>
                      <a:lnTo>
                        <a:pt x="70" y="0"/>
                      </a:lnTo>
                      <a:lnTo>
                        <a:pt x="63" y="11"/>
                      </a:lnTo>
                      <a:lnTo>
                        <a:pt x="55" y="24"/>
                      </a:lnTo>
                      <a:lnTo>
                        <a:pt x="47" y="38"/>
                      </a:lnTo>
                      <a:lnTo>
                        <a:pt x="44" y="45"/>
                      </a:lnTo>
                      <a:lnTo>
                        <a:pt x="44" y="68"/>
                      </a:lnTo>
                      <a:lnTo>
                        <a:pt x="51" y="92"/>
                      </a:lnTo>
                      <a:lnTo>
                        <a:pt x="56" y="116"/>
                      </a:lnTo>
                      <a:lnTo>
                        <a:pt x="60" y="140"/>
                      </a:lnTo>
                      <a:lnTo>
                        <a:pt x="59" y="143"/>
                      </a:lnTo>
                      <a:lnTo>
                        <a:pt x="55" y="145"/>
                      </a:lnTo>
                      <a:lnTo>
                        <a:pt x="49" y="147"/>
                      </a:lnTo>
                      <a:lnTo>
                        <a:pt x="44" y="151"/>
                      </a:lnTo>
                      <a:close/>
                    </a:path>
                  </a:pathLst>
                </a:custGeom>
                <a:solidFill>
                  <a:srgbClr val="E2BF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29" name="Freeform 151"/>
                <p:cNvSpPr>
                  <a:spLocks/>
                </p:cNvSpPr>
                <p:nvPr/>
              </p:nvSpPr>
              <p:spPr bwMode="auto">
                <a:xfrm>
                  <a:off x="2008" y="1155"/>
                  <a:ext cx="161" cy="345"/>
                </a:xfrm>
                <a:custGeom>
                  <a:avLst/>
                  <a:gdLst>
                    <a:gd name="T0" fmla="*/ 155 w 161"/>
                    <a:gd name="T1" fmla="*/ 97 h 345"/>
                    <a:gd name="T2" fmla="*/ 148 w 161"/>
                    <a:gd name="T3" fmla="*/ 118 h 345"/>
                    <a:gd name="T4" fmla="*/ 137 w 161"/>
                    <a:gd name="T5" fmla="*/ 137 h 345"/>
                    <a:gd name="T6" fmla="*/ 121 w 161"/>
                    <a:gd name="T7" fmla="*/ 152 h 345"/>
                    <a:gd name="T8" fmla="*/ 94 w 161"/>
                    <a:gd name="T9" fmla="*/ 164 h 345"/>
                    <a:gd name="T10" fmla="*/ 74 w 161"/>
                    <a:gd name="T11" fmla="*/ 174 h 345"/>
                    <a:gd name="T12" fmla="*/ 66 w 161"/>
                    <a:gd name="T13" fmla="*/ 186 h 345"/>
                    <a:gd name="T14" fmla="*/ 60 w 161"/>
                    <a:gd name="T15" fmla="*/ 206 h 345"/>
                    <a:gd name="T16" fmla="*/ 44 w 161"/>
                    <a:gd name="T17" fmla="*/ 240 h 345"/>
                    <a:gd name="T18" fmla="*/ 36 w 161"/>
                    <a:gd name="T19" fmla="*/ 272 h 345"/>
                    <a:gd name="T20" fmla="*/ 54 w 161"/>
                    <a:gd name="T21" fmla="*/ 298 h 345"/>
                    <a:gd name="T22" fmla="*/ 66 w 161"/>
                    <a:gd name="T23" fmla="*/ 302 h 345"/>
                    <a:gd name="T24" fmla="*/ 64 w 161"/>
                    <a:gd name="T25" fmla="*/ 316 h 345"/>
                    <a:gd name="T26" fmla="*/ 54 w 161"/>
                    <a:gd name="T27" fmla="*/ 329 h 345"/>
                    <a:gd name="T28" fmla="*/ 46 w 161"/>
                    <a:gd name="T29" fmla="*/ 340 h 345"/>
                    <a:gd name="T30" fmla="*/ 35 w 161"/>
                    <a:gd name="T31" fmla="*/ 345 h 345"/>
                    <a:gd name="T32" fmla="*/ 12 w 161"/>
                    <a:gd name="T33" fmla="*/ 337 h 345"/>
                    <a:gd name="T34" fmla="*/ 0 w 161"/>
                    <a:gd name="T35" fmla="*/ 325 h 345"/>
                    <a:gd name="T36" fmla="*/ 8 w 161"/>
                    <a:gd name="T37" fmla="*/ 291 h 345"/>
                    <a:gd name="T38" fmla="*/ 6 w 161"/>
                    <a:gd name="T39" fmla="*/ 246 h 345"/>
                    <a:gd name="T40" fmla="*/ 6 w 161"/>
                    <a:gd name="T41" fmla="*/ 216 h 345"/>
                    <a:gd name="T42" fmla="*/ 13 w 161"/>
                    <a:gd name="T43" fmla="*/ 189 h 345"/>
                    <a:gd name="T44" fmla="*/ 21 w 161"/>
                    <a:gd name="T45" fmla="*/ 170 h 345"/>
                    <a:gd name="T46" fmla="*/ 29 w 161"/>
                    <a:gd name="T47" fmla="*/ 154 h 345"/>
                    <a:gd name="T48" fmla="*/ 70 w 161"/>
                    <a:gd name="T49" fmla="*/ 119 h 345"/>
                    <a:gd name="T50" fmla="*/ 113 w 161"/>
                    <a:gd name="T51" fmla="*/ 66 h 345"/>
                    <a:gd name="T52" fmla="*/ 130 w 161"/>
                    <a:gd name="T53" fmla="*/ 28 h 345"/>
                    <a:gd name="T54" fmla="*/ 138 w 161"/>
                    <a:gd name="T55" fmla="*/ 11 h 345"/>
                    <a:gd name="T56" fmla="*/ 146 w 161"/>
                    <a:gd name="T57" fmla="*/ 13 h 345"/>
                    <a:gd name="T58" fmla="*/ 156 w 161"/>
                    <a:gd name="T59" fmla="*/ 3 h 345"/>
                    <a:gd name="T60" fmla="*/ 161 w 161"/>
                    <a:gd name="T61" fmla="*/ 13 h 345"/>
                    <a:gd name="T62" fmla="*/ 156 w 161"/>
                    <a:gd name="T63" fmla="*/ 67 h 34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1"/>
                    <a:gd name="T97" fmla="*/ 0 h 345"/>
                    <a:gd name="T98" fmla="*/ 161 w 161"/>
                    <a:gd name="T99" fmla="*/ 345 h 34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1" h="345">
                      <a:moveTo>
                        <a:pt x="156" y="87"/>
                      </a:moveTo>
                      <a:lnTo>
                        <a:pt x="155" y="97"/>
                      </a:lnTo>
                      <a:lnTo>
                        <a:pt x="152" y="108"/>
                      </a:lnTo>
                      <a:lnTo>
                        <a:pt x="148" y="118"/>
                      </a:lnTo>
                      <a:lnTo>
                        <a:pt x="144" y="127"/>
                      </a:lnTo>
                      <a:lnTo>
                        <a:pt x="137" y="137"/>
                      </a:lnTo>
                      <a:lnTo>
                        <a:pt x="130" y="146"/>
                      </a:lnTo>
                      <a:lnTo>
                        <a:pt x="121" y="152"/>
                      </a:lnTo>
                      <a:lnTo>
                        <a:pt x="110" y="158"/>
                      </a:lnTo>
                      <a:lnTo>
                        <a:pt x="94" y="164"/>
                      </a:lnTo>
                      <a:lnTo>
                        <a:pt x="82" y="169"/>
                      </a:lnTo>
                      <a:lnTo>
                        <a:pt x="74" y="174"/>
                      </a:lnTo>
                      <a:lnTo>
                        <a:pt x="70" y="179"/>
                      </a:lnTo>
                      <a:lnTo>
                        <a:pt x="66" y="186"/>
                      </a:lnTo>
                      <a:lnTo>
                        <a:pt x="63" y="195"/>
                      </a:lnTo>
                      <a:lnTo>
                        <a:pt x="60" y="206"/>
                      </a:lnTo>
                      <a:lnTo>
                        <a:pt x="55" y="221"/>
                      </a:lnTo>
                      <a:lnTo>
                        <a:pt x="44" y="240"/>
                      </a:lnTo>
                      <a:lnTo>
                        <a:pt x="37" y="256"/>
                      </a:lnTo>
                      <a:lnTo>
                        <a:pt x="36" y="272"/>
                      </a:lnTo>
                      <a:lnTo>
                        <a:pt x="44" y="291"/>
                      </a:lnTo>
                      <a:lnTo>
                        <a:pt x="54" y="298"/>
                      </a:lnTo>
                      <a:lnTo>
                        <a:pt x="62" y="299"/>
                      </a:lnTo>
                      <a:lnTo>
                        <a:pt x="66" y="302"/>
                      </a:lnTo>
                      <a:lnTo>
                        <a:pt x="70" y="310"/>
                      </a:lnTo>
                      <a:lnTo>
                        <a:pt x="64" y="316"/>
                      </a:lnTo>
                      <a:lnTo>
                        <a:pt x="59" y="323"/>
                      </a:lnTo>
                      <a:lnTo>
                        <a:pt x="54" y="329"/>
                      </a:lnTo>
                      <a:lnTo>
                        <a:pt x="50" y="334"/>
                      </a:lnTo>
                      <a:lnTo>
                        <a:pt x="46" y="340"/>
                      </a:lnTo>
                      <a:lnTo>
                        <a:pt x="40" y="342"/>
                      </a:lnTo>
                      <a:lnTo>
                        <a:pt x="35" y="345"/>
                      </a:lnTo>
                      <a:lnTo>
                        <a:pt x="28" y="343"/>
                      </a:lnTo>
                      <a:lnTo>
                        <a:pt x="12" y="337"/>
                      </a:lnTo>
                      <a:lnTo>
                        <a:pt x="2" y="332"/>
                      </a:lnTo>
                      <a:lnTo>
                        <a:pt x="0" y="325"/>
                      </a:lnTo>
                      <a:lnTo>
                        <a:pt x="4" y="313"/>
                      </a:lnTo>
                      <a:lnTo>
                        <a:pt x="8" y="291"/>
                      </a:lnTo>
                      <a:lnTo>
                        <a:pt x="8" y="267"/>
                      </a:lnTo>
                      <a:lnTo>
                        <a:pt x="6" y="246"/>
                      </a:lnTo>
                      <a:lnTo>
                        <a:pt x="5" y="228"/>
                      </a:lnTo>
                      <a:lnTo>
                        <a:pt x="6" y="216"/>
                      </a:lnTo>
                      <a:lnTo>
                        <a:pt x="11" y="202"/>
                      </a:lnTo>
                      <a:lnTo>
                        <a:pt x="13" y="189"/>
                      </a:lnTo>
                      <a:lnTo>
                        <a:pt x="19" y="175"/>
                      </a:lnTo>
                      <a:lnTo>
                        <a:pt x="21" y="170"/>
                      </a:lnTo>
                      <a:lnTo>
                        <a:pt x="25" y="162"/>
                      </a:lnTo>
                      <a:lnTo>
                        <a:pt x="29" y="154"/>
                      </a:lnTo>
                      <a:lnTo>
                        <a:pt x="35" y="148"/>
                      </a:lnTo>
                      <a:lnTo>
                        <a:pt x="70" y="119"/>
                      </a:lnTo>
                      <a:lnTo>
                        <a:pt x="95" y="91"/>
                      </a:lnTo>
                      <a:lnTo>
                        <a:pt x="113" y="66"/>
                      </a:lnTo>
                      <a:lnTo>
                        <a:pt x="124" y="44"/>
                      </a:lnTo>
                      <a:lnTo>
                        <a:pt x="130" y="28"/>
                      </a:lnTo>
                      <a:lnTo>
                        <a:pt x="134" y="16"/>
                      </a:lnTo>
                      <a:lnTo>
                        <a:pt x="138" y="11"/>
                      </a:lnTo>
                      <a:lnTo>
                        <a:pt x="144" y="13"/>
                      </a:lnTo>
                      <a:lnTo>
                        <a:pt x="146" y="13"/>
                      </a:lnTo>
                      <a:lnTo>
                        <a:pt x="151" y="8"/>
                      </a:lnTo>
                      <a:lnTo>
                        <a:pt x="156" y="3"/>
                      </a:lnTo>
                      <a:lnTo>
                        <a:pt x="160" y="0"/>
                      </a:lnTo>
                      <a:lnTo>
                        <a:pt x="161" y="13"/>
                      </a:lnTo>
                      <a:lnTo>
                        <a:pt x="160" y="39"/>
                      </a:lnTo>
                      <a:lnTo>
                        <a:pt x="156" y="67"/>
                      </a:lnTo>
                      <a:lnTo>
                        <a:pt x="156" y="87"/>
                      </a:lnTo>
                      <a:close/>
                    </a:path>
                  </a:pathLst>
                </a:custGeom>
                <a:solidFill>
                  <a:srgbClr val="E2BF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30" name="Freeform 152"/>
                <p:cNvSpPr>
                  <a:spLocks/>
                </p:cNvSpPr>
                <p:nvPr/>
              </p:nvSpPr>
              <p:spPr bwMode="auto">
                <a:xfrm>
                  <a:off x="2488" y="1053"/>
                  <a:ext cx="293" cy="119"/>
                </a:xfrm>
                <a:custGeom>
                  <a:avLst/>
                  <a:gdLst>
                    <a:gd name="T0" fmla="*/ 14 w 293"/>
                    <a:gd name="T1" fmla="*/ 62 h 119"/>
                    <a:gd name="T2" fmla="*/ 33 w 293"/>
                    <a:gd name="T3" fmla="*/ 59 h 119"/>
                    <a:gd name="T4" fmla="*/ 52 w 293"/>
                    <a:gd name="T5" fmla="*/ 58 h 119"/>
                    <a:gd name="T6" fmla="*/ 69 w 293"/>
                    <a:gd name="T7" fmla="*/ 59 h 119"/>
                    <a:gd name="T8" fmla="*/ 101 w 293"/>
                    <a:gd name="T9" fmla="*/ 71 h 119"/>
                    <a:gd name="T10" fmla="*/ 150 w 293"/>
                    <a:gd name="T11" fmla="*/ 94 h 119"/>
                    <a:gd name="T12" fmla="*/ 197 w 293"/>
                    <a:gd name="T13" fmla="*/ 114 h 119"/>
                    <a:gd name="T14" fmla="*/ 239 w 293"/>
                    <a:gd name="T15" fmla="*/ 119 h 119"/>
                    <a:gd name="T16" fmla="*/ 270 w 293"/>
                    <a:gd name="T17" fmla="*/ 107 h 119"/>
                    <a:gd name="T18" fmla="*/ 283 w 293"/>
                    <a:gd name="T19" fmla="*/ 96 h 119"/>
                    <a:gd name="T20" fmla="*/ 287 w 293"/>
                    <a:gd name="T21" fmla="*/ 87 h 119"/>
                    <a:gd name="T22" fmla="*/ 290 w 293"/>
                    <a:gd name="T23" fmla="*/ 77 h 119"/>
                    <a:gd name="T24" fmla="*/ 291 w 293"/>
                    <a:gd name="T25" fmla="*/ 71 h 119"/>
                    <a:gd name="T26" fmla="*/ 289 w 293"/>
                    <a:gd name="T27" fmla="*/ 62 h 119"/>
                    <a:gd name="T28" fmla="*/ 280 w 293"/>
                    <a:gd name="T29" fmla="*/ 54 h 119"/>
                    <a:gd name="T30" fmla="*/ 278 w 293"/>
                    <a:gd name="T31" fmla="*/ 56 h 119"/>
                    <a:gd name="T32" fmla="*/ 274 w 293"/>
                    <a:gd name="T33" fmla="*/ 55 h 119"/>
                    <a:gd name="T34" fmla="*/ 270 w 293"/>
                    <a:gd name="T35" fmla="*/ 51 h 119"/>
                    <a:gd name="T36" fmla="*/ 262 w 293"/>
                    <a:gd name="T37" fmla="*/ 48 h 119"/>
                    <a:gd name="T38" fmla="*/ 252 w 293"/>
                    <a:gd name="T39" fmla="*/ 53 h 119"/>
                    <a:gd name="T40" fmla="*/ 249 w 293"/>
                    <a:gd name="T41" fmla="*/ 61 h 119"/>
                    <a:gd name="T42" fmla="*/ 240 w 293"/>
                    <a:gd name="T43" fmla="*/ 69 h 119"/>
                    <a:gd name="T44" fmla="*/ 225 w 293"/>
                    <a:gd name="T45" fmla="*/ 77 h 119"/>
                    <a:gd name="T46" fmla="*/ 210 w 293"/>
                    <a:gd name="T47" fmla="*/ 82 h 119"/>
                    <a:gd name="T48" fmla="*/ 198 w 293"/>
                    <a:gd name="T49" fmla="*/ 82 h 119"/>
                    <a:gd name="T50" fmla="*/ 185 w 293"/>
                    <a:gd name="T51" fmla="*/ 76 h 119"/>
                    <a:gd name="T52" fmla="*/ 174 w 293"/>
                    <a:gd name="T53" fmla="*/ 67 h 119"/>
                    <a:gd name="T54" fmla="*/ 157 w 293"/>
                    <a:gd name="T55" fmla="*/ 47 h 119"/>
                    <a:gd name="T56" fmla="*/ 128 w 293"/>
                    <a:gd name="T57" fmla="*/ 33 h 119"/>
                    <a:gd name="T58" fmla="*/ 92 w 293"/>
                    <a:gd name="T59" fmla="*/ 20 h 119"/>
                    <a:gd name="T60" fmla="*/ 56 w 293"/>
                    <a:gd name="T61" fmla="*/ 7 h 119"/>
                    <a:gd name="T62" fmla="*/ 19 w 293"/>
                    <a:gd name="T63" fmla="*/ 0 h 119"/>
                    <a:gd name="T64" fmla="*/ 0 w 293"/>
                    <a:gd name="T65" fmla="*/ 10 h 119"/>
                    <a:gd name="T66" fmla="*/ 0 w 293"/>
                    <a:gd name="T67" fmla="*/ 43 h 119"/>
                    <a:gd name="T68" fmla="*/ 4 w 293"/>
                    <a:gd name="T69" fmla="*/ 65 h 11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93"/>
                    <a:gd name="T106" fmla="*/ 0 h 119"/>
                    <a:gd name="T107" fmla="*/ 293 w 293"/>
                    <a:gd name="T108" fmla="*/ 119 h 11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93" h="119">
                      <a:moveTo>
                        <a:pt x="4" y="65"/>
                      </a:moveTo>
                      <a:lnTo>
                        <a:pt x="14" y="62"/>
                      </a:lnTo>
                      <a:lnTo>
                        <a:pt x="23" y="60"/>
                      </a:lnTo>
                      <a:lnTo>
                        <a:pt x="33" y="59"/>
                      </a:lnTo>
                      <a:lnTo>
                        <a:pt x="42" y="58"/>
                      </a:lnTo>
                      <a:lnTo>
                        <a:pt x="52" y="58"/>
                      </a:lnTo>
                      <a:lnTo>
                        <a:pt x="61" y="58"/>
                      </a:lnTo>
                      <a:lnTo>
                        <a:pt x="69" y="59"/>
                      </a:lnTo>
                      <a:lnTo>
                        <a:pt x="78" y="61"/>
                      </a:lnTo>
                      <a:lnTo>
                        <a:pt x="101" y="71"/>
                      </a:lnTo>
                      <a:lnTo>
                        <a:pt x="126" y="83"/>
                      </a:lnTo>
                      <a:lnTo>
                        <a:pt x="150" y="94"/>
                      </a:lnTo>
                      <a:lnTo>
                        <a:pt x="174" y="105"/>
                      </a:lnTo>
                      <a:lnTo>
                        <a:pt x="197" y="114"/>
                      </a:lnTo>
                      <a:lnTo>
                        <a:pt x="218" y="119"/>
                      </a:lnTo>
                      <a:lnTo>
                        <a:pt x="239" y="119"/>
                      </a:lnTo>
                      <a:lnTo>
                        <a:pt x="256" y="114"/>
                      </a:lnTo>
                      <a:lnTo>
                        <a:pt x="270" y="107"/>
                      </a:lnTo>
                      <a:lnTo>
                        <a:pt x="278" y="101"/>
                      </a:lnTo>
                      <a:lnTo>
                        <a:pt x="283" y="96"/>
                      </a:lnTo>
                      <a:lnTo>
                        <a:pt x="286" y="91"/>
                      </a:lnTo>
                      <a:lnTo>
                        <a:pt x="287" y="87"/>
                      </a:lnTo>
                      <a:lnTo>
                        <a:pt x="287" y="82"/>
                      </a:lnTo>
                      <a:lnTo>
                        <a:pt x="290" y="77"/>
                      </a:lnTo>
                      <a:lnTo>
                        <a:pt x="293" y="71"/>
                      </a:lnTo>
                      <a:lnTo>
                        <a:pt x="291" y="71"/>
                      </a:lnTo>
                      <a:lnTo>
                        <a:pt x="290" y="67"/>
                      </a:lnTo>
                      <a:lnTo>
                        <a:pt x="289" y="62"/>
                      </a:lnTo>
                      <a:lnTo>
                        <a:pt x="286" y="56"/>
                      </a:lnTo>
                      <a:lnTo>
                        <a:pt x="280" y="54"/>
                      </a:lnTo>
                      <a:lnTo>
                        <a:pt x="279" y="54"/>
                      </a:lnTo>
                      <a:lnTo>
                        <a:pt x="278" y="56"/>
                      </a:lnTo>
                      <a:lnTo>
                        <a:pt x="276" y="56"/>
                      </a:lnTo>
                      <a:lnTo>
                        <a:pt x="274" y="55"/>
                      </a:lnTo>
                      <a:lnTo>
                        <a:pt x="272" y="54"/>
                      </a:lnTo>
                      <a:lnTo>
                        <a:pt x="270" y="51"/>
                      </a:lnTo>
                      <a:lnTo>
                        <a:pt x="267" y="50"/>
                      </a:lnTo>
                      <a:lnTo>
                        <a:pt x="262" y="48"/>
                      </a:lnTo>
                      <a:lnTo>
                        <a:pt x="256" y="49"/>
                      </a:lnTo>
                      <a:lnTo>
                        <a:pt x="252" y="53"/>
                      </a:lnTo>
                      <a:lnTo>
                        <a:pt x="251" y="54"/>
                      </a:lnTo>
                      <a:lnTo>
                        <a:pt x="249" y="61"/>
                      </a:lnTo>
                      <a:lnTo>
                        <a:pt x="245" y="66"/>
                      </a:lnTo>
                      <a:lnTo>
                        <a:pt x="240" y="69"/>
                      </a:lnTo>
                      <a:lnTo>
                        <a:pt x="233" y="72"/>
                      </a:lnTo>
                      <a:lnTo>
                        <a:pt x="225" y="77"/>
                      </a:lnTo>
                      <a:lnTo>
                        <a:pt x="218" y="80"/>
                      </a:lnTo>
                      <a:lnTo>
                        <a:pt x="210" y="82"/>
                      </a:lnTo>
                      <a:lnTo>
                        <a:pt x="205" y="82"/>
                      </a:lnTo>
                      <a:lnTo>
                        <a:pt x="198" y="82"/>
                      </a:lnTo>
                      <a:lnTo>
                        <a:pt x="192" y="80"/>
                      </a:lnTo>
                      <a:lnTo>
                        <a:pt x="185" y="76"/>
                      </a:lnTo>
                      <a:lnTo>
                        <a:pt x="177" y="72"/>
                      </a:lnTo>
                      <a:lnTo>
                        <a:pt x="174" y="67"/>
                      </a:lnTo>
                      <a:lnTo>
                        <a:pt x="166" y="58"/>
                      </a:lnTo>
                      <a:lnTo>
                        <a:pt x="157" y="47"/>
                      </a:lnTo>
                      <a:lnTo>
                        <a:pt x="147" y="40"/>
                      </a:lnTo>
                      <a:lnTo>
                        <a:pt x="128" y="33"/>
                      </a:lnTo>
                      <a:lnTo>
                        <a:pt x="109" y="27"/>
                      </a:lnTo>
                      <a:lnTo>
                        <a:pt x="92" y="20"/>
                      </a:lnTo>
                      <a:lnTo>
                        <a:pt x="73" y="12"/>
                      </a:lnTo>
                      <a:lnTo>
                        <a:pt x="56" y="7"/>
                      </a:lnTo>
                      <a:lnTo>
                        <a:pt x="37" y="2"/>
                      </a:ln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27"/>
                      </a:lnTo>
                      <a:lnTo>
                        <a:pt x="0" y="43"/>
                      </a:lnTo>
                      <a:lnTo>
                        <a:pt x="2" y="54"/>
                      </a:lnTo>
                      <a:lnTo>
                        <a:pt x="4" y="65"/>
                      </a:lnTo>
                      <a:close/>
                    </a:path>
                  </a:pathLst>
                </a:custGeom>
                <a:solidFill>
                  <a:srgbClr val="E2BF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31" name="Freeform 153"/>
                <p:cNvSpPr>
                  <a:spLocks/>
                </p:cNvSpPr>
                <p:nvPr/>
              </p:nvSpPr>
              <p:spPr bwMode="auto">
                <a:xfrm>
                  <a:off x="1763" y="324"/>
                  <a:ext cx="616" cy="481"/>
                </a:xfrm>
                <a:custGeom>
                  <a:avLst/>
                  <a:gdLst>
                    <a:gd name="T0" fmla="*/ 352 w 616"/>
                    <a:gd name="T1" fmla="*/ 455 h 481"/>
                    <a:gd name="T2" fmla="*/ 321 w 616"/>
                    <a:gd name="T3" fmla="*/ 408 h 481"/>
                    <a:gd name="T4" fmla="*/ 280 w 616"/>
                    <a:gd name="T5" fmla="*/ 369 h 481"/>
                    <a:gd name="T6" fmla="*/ 238 w 616"/>
                    <a:gd name="T7" fmla="*/ 331 h 481"/>
                    <a:gd name="T8" fmla="*/ 210 w 616"/>
                    <a:gd name="T9" fmla="*/ 299 h 481"/>
                    <a:gd name="T10" fmla="*/ 198 w 616"/>
                    <a:gd name="T11" fmla="*/ 272 h 481"/>
                    <a:gd name="T12" fmla="*/ 190 w 616"/>
                    <a:gd name="T13" fmla="*/ 243 h 481"/>
                    <a:gd name="T14" fmla="*/ 181 w 616"/>
                    <a:gd name="T15" fmla="*/ 213 h 481"/>
                    <a:gd name="T16" fmla="*/ 161 w 616"/>
                    <a:gd name="T17" fmla="*/ 181 h 481"/>
                    <a:gd name="T18" fmla="*/ 128 w 616"/>
                    <a:gd name="T19" fmla="*/ 156 h 481"/>
                    <a:gd name="T20" fmla="*/ 86 w 616"/>
                    <a:gd name="T21" fmla="*/ 137 h 481"/>
                    <a:gd name="T22" fmla="*/ 44 w 616"/>
                    <a:gd name="T23" fmla="*/ 120 h 481"/>
                    <a:gd name="T24" fmla="*/ 16 w 616"/>
                    <a:gd name="T25" fmla="*/ 105 h 481"/>
                    <a:gd name="T26" fmla="*/ 0 w 616"/>
                    <a:gd name="T27" fmla="*/ 95 h 481"/>
                    <a:gd name="T28" fmla="*/ 17 w 616"/>
                    <a:gd name="T29" fmla="*/ 76 h 481"/>
                    <a:gd name="T30" fmla="*/ 51 w 616"/>
                    <a:gd name="T31" fmla="*/ 49 h 481"/>
                    <a:gd name="T32" fmla="*/ 86 w 616"/>
                    <a:gd name="T33" fmla="*/ 26 h 481"/>
                    <a:gd name="T34" fmla="*/ 124 w 616"/>
                    <a:gd name="T35" fmla="*/ 7 h 481"/>
                    <a:gd name="T36" fmla="*/ 153 w 616"/>
                    <a:gd name="T37" fmla="*/ 24 h 481"/>
                    <a:gd name="T38" fmla="*/ 164 w 616"/>
                    <a:gd name="T39" fmla="*/ 76 h 481"/>
                    <a:gd name="T40" fmla="*/ 180 w 616"/>
                    <a:gd name="T41" fmla="*/ 116 h 481"/>
                    <a:gd name="T42" fmla="*/ 198 w 616"/>
                    <a:gd name="T43" fmla="*/ 145 h 481"/>
                    <a:gd name="T44" fmla="*/ 227 w 616"/>
                    <a:gd name="T45" fmla="*/ 169 h 481"/>
                    <a:gd name="T46" fmla="*/ 269 w 616"/>
                    <a:gd name="T47" fmla="*/ 186 h 481"/>
                    <a:gd name="T48" fmla="*/ 312 w 616"/>
                    <a:gd name="T49" fmla="*/ 202 h 481"/>
                    <a:gd name="T50" fmla="*/ 348 w 616"/>
                    <a:gd name="T51" fmla="*/ 228 h 481"/>
                    <a:gd name="T52" fmla="*/ 373 w 616"/>
                    <a:gd name="T53" fmla="*/ 278 h 481"/>
                    <a:gd name="T54" fmla="*/ 391 w 616"/>
                    <a:gd name="T55" fmla="*/ 340 h 481"/>
                    <a:gd name="T56" fmla="*/ 412 w 616"/>
                    <a:gd name="T57" fmla="*/ 367 h 481"/>
                    <a:gd name="T58" fmla="*/ 437 w 616"/>
                    <a:gd name="T59" fmla="*/ 350 h 481"/>
                    <a:gd name="T60" fmla="*/ 462 w 616"/>
                    <a:gd name="T61" fmla="*/ 329 h 481"/>
                    <a:gd name="T62" fmla="*/ 484 w 616"/>
                    <a:gd name="T63" fmla="*/ 308 h 481"/>
                    <a:gd name="T64" fmla="*/ 483 w 616"/>
                    <a:gd name="T65" fmla="*/ 270 h 481"/>
                    <a:gd name="T66" fmla="*/ 444 w 616"/>
                    <a:gd name="T67" fmla="*/ 226 h 481"/>
                    <a:gd name="T68" fmla="*/ 398 w 616"/>
                    <a:gd name="T69" fmla="*/ 185 h 481"/>
                    <a:gd name="T70" fmla="*/ 356 w 616"/>
                    <a:gd name="T71" fmla="*/ 143 h 481"/>
                    <a:gd name="T72" fmla="*/ 355 w 616"/>
                    <a:gd name="T73" fmla="*/ 114 h 481"/>
                    <a:gd name="T74" fmla="*/ 386 w 616"/>
                    <a:gd name="T75" fmla="*/ 104 h 481"/>
                    <a:gd name="T76" fmla="*/ 413 w 616"/>
                    <a:gd name="T77" fmla="*/ 92 h 481"/>
                    <a:gd name="T78" fmla="*/ 435 w 616"/>
                    <a:gd name="T79" fmla="*/ 71 h 481"/>
                    <a:gd name="T80" fmla="*/ 451 w 616"/>
                    <a:gd name="T81" fmla="*/ 61 h 481"/>
                    <a:gd name="T82" fmla="*/ 462 w 616"/>
                    <a:gd name="T83" fmla="*/ 76 h 481"/>
                    <a:gd name="T84" fmla="*/ 472 w 616"/>
                    <a:gd name="T85" fmla="*/ 93 h 481"/>
                    <a:gd name="T86" fmla="*/ 486 w 616"/>
                    <a:gd name="T87" fmla="*/ 107 h 481"/>
                    <a:gd name="T88" fmla="*/ 503 w 616"/>
                    <a:gd name="T89" fmla="*/ 114 h 481"/>
                    <a:gd name="T90" fmla="*/ 519 w 616"/>
                    <a:gd name="T91" fmla="*/ 118 h 481"/>
                    <a:gd name="T92" fmla="*/ 536 w 616"/>
                    <a:gd name="T93" fmla="*/ 120 h 481"/>
                    <a:gd name="T94" fmla="*/ 550 w 616"/>
                    <a:gd name="T95" fmla="*/ 126 h 481"/>
                    <a:gd name="T96" fmla="*/ 579 w 616"/>
                    <a:gd name="T97" fmla="*/ 157 h 481"/>
                    <a:gd name="T98" fmla="*/ 608 w 616"/>
                    <a:gd name="T99" fmla="*/ 217 h 481"/>
                    <a:gd name="T100" fmla="*/ 616 w 616"/>
                    <a:gd name="T101" fmla="*/ 283 h 481"/>
                    <a:gd name="T102" fmla="*/ 600 w 616"/>
                    <a:gd name="T103" fmla="*/ 348 h 481"/>
                    <a:gd name="T104" fmla="*/ 577 w 616"/>
                    <a:gd name="T105" fmla="*/ 390 h 481"/>
                    <a:gd name="T106" fmla="*/ 567 w 616"/>
                    <a:gd name="T107" fmla="*/ 420 h 481"/>
                    <a:gd name="T108" fmla="*/ 534 w 616"/>
                    <a:gd name="T109" fmla="*/ 437 h 481"/>
                    <a:gd name="T110" fmla="*/ 484 w 616"/>
                    <a:gd name="T111" fmla="*/ 448 h 481"/>
                    <a:gd name="T112" fmla="*/ 435 w 616"/>
                    <a:gd name="T113" fmla="*/ 456 h 481"/>
                    <a:gd name="T114" fmla="*/ 386 w 616"/>
                    <a:gd name="T115" fmla="*/ 470 h 48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616"/>
                    <a:gd name="T175" fmla="*/ 0 h 481"/>
                    <a:gd name="T176" fmla="*/ 616 w 616"/>
                    <a:gd name="T177" fmla="*/ 481 h 48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616" h="481">
                      <a:moveTo>
                        <a:pt x="362" y="481"/>
                      </a:moveTo>
                      <a:lnTo>
                        <a:pt x="352" y="455"/>
                      </a:lnTo>
                      <a:lnTo>
                        <a:pt x="339" y="431"/>
                      </a:lnTo>
                      <a:lnTo>
                        <a:pt x="321" y="408"/>
                      </a:lnTo>
                      <a:lnTo>
                        <a:pt x="301" y="389"/>
                      </a:lnTo>
                      <a:lnTo>
                        <a:pt x="280" y="369"/>
                      </a:lnTo>
                      <a:lnTo>
                        <a:pt x="258" y="350"/>
                      </a:lnTo>
                      <a:lnTo>
                        <a:pt x="238" y="331"/>
                      </a:lnTo>
                      <a:lnTo>
                        <a:pt x="219" y="312"/>
                      </a:lnTo>
                      <a:lnTo>
                        <a:pt x="210" y="299"/>
                      </a:lnTo>
                      <a:lnTo>
                        <a:pt x="203" y="287"/>
                      </a:lnTo>
                      <a:lnTo>
                        <a:pt x="198" y="272"/>
                      </a:lnTo>
                      <a:lnTo>
                        <a:pt x="194" y="258"/>
                      </a:lnTo>
                      <a:lnTo>
                        <a:pt x="190" y="243"/>
                      </a:lnTo>
                      <a:lnTo>
                        <a:pt x="186" y="228"/>
                      </a:lnTo>
                      <a:lnTo>
                        <a:pt x="181" y="213"/>
                      </a:lnTo>
                      <a:lnTo>
                        <a:pt x="175" y="199"/>
                      </a:lnTo>
                      <a:lnTo>
                        <a:pt x="161" y="181"/>
                      </a:lnTo>
                      <a:lnTo>
                        <a:pt x="146" y="168"/>
                      </a:lnTo>
                      <a:lnTo>
                        <a:pt x="128" y="156"/>
                      </a:lnTo>
                      <a:lnTo>
                        <a:pt x="107" y="146"/>
                      </a:lnTo>
                      <a:lnTo>
                        <a:pt x="86" y="137"/>
                      </a:lnTo>
                      <a:lnTo>
                        <a:pt x="64" y="129"/>
                      </a:lnTo>
                      <a:lnTo>
                        <a:pt x="44" y="120"/>
                      </a:lnTo>
                      <a:lnTo>
                        <a:pt x="24" y="111"/>
                      </a:lnTo>
                      <a:lnTo>
                        <a:pt x="16" y="105"/>
                      </a:lnTo>
                      <a:lnTo>
                        <a:pt x="6" y="100"/>
                      </a:lnTo>
                      <a:lnTo>
                        <a:pt x="0" y="95"/>
                      </a:lnTo>
                      <a:lnTo>
                        <a:pt x="1" y="91"/>
                      </a:lnTo>
                      <a:lnTo>
                        <a:pt x="17" y="76"/>
                      </a:lnTo>
                      <a:lnTo>
                        <a:pt x="33" y="62"/>
                      </a:lnTo>
                      <a:lnTo>
                        <a:pt x="51" y="49"/>
                      </a:lnTo>
                      <a:lnTo>
                        <a:pt x="68" y="37"/>
                      </a:lnTo>
                      <a:lnTo>
                        <a:pt x="86" y="26"/>
                      </a:lnTo>
                      <a:lnTo>
                        <a:pt x="105" y="16"/>
                      </a:lnTo>
                      <a:lnTo>
                        <a:pt x="124" y="7"/>
                      </a:lnTo>
                      <a:lnTo>
                        <a:pt x="142" y="0"/>
                      </a:lnTo>
                      <a:lnTo>
                        <a:pt x="153" y="24"/>
                      </a:lnTo>
                      <a:lnTo>
                        <a:pt x="160" y="50"/>
                      </a:lnTo>
                      <a:lnTo>
                        <a:pt x="164" y="76"/>
                      </a:lnTo>
                      <a:lnTo>
                        <a:pt x="172" y="102"/>
                      </a:lnTo>
                      <a:lnTo>
                        <a:pt x="180" y="116"/>
                      </a:lnTo>
                      <a:lnTo>
                        <a:pt x="188" y="131"/>
                      </a:lnTo>
                      <a:lnTo>
                        <a:pt x="198" y="145"/>
                      </a:lnTo>
                      <a:lnTo>
                        <a:pt x="208" y="156"/>
                      </a:lnTo>
                      <a:lnTo>
                        <a:pt x="227" y="169"/>
                      </a:lnTo>
                      <a:lnTo>
                        <a:pt x="247" y="179"/>
                      </a:lnTo>
                      <a:lnTo>
                        <a:pt x="269" y="186"/>
                      </a:lnTo>
                      <a:lnTo>
                        <a:pt x="291" y="194"/>
                      </a:lnTo>
                      <a:lnTo>
                        <a:pt x="312" y="202"/>
                      </a:lnTo>
                      <a:lnTo>
                        <a:pt x="332" y="213"/>
                      </a:lnTo>
                      <a:lnTo>
                        <a:pt x="348" y="228"/>
                      </a:lnTo>
                      <a:lnTo>
                        <a:pt x="361" y="248"/>
                      </a:lnTo>
                      <a:lnTo>
                        <a:pt x="373" y="278"/>
                      </a:lnTo>
                      <a:lnTo>
                        <a:pt x="383" y="309"/>
                      </a:lnTo>
                      <a:lnTo>
                        <a:pt x="391" y="340"/>
                      </a:lnTo>
                      <a:lnTo>
                        <a:pt x="397" y="373"/>
                      </a:lnTo>
                      <a:lnTo>
                        <a:pt x="412" y="367"/>
                      </a:lnTo>
                      <a:lnTo>
                        <a:pt x="425" y="359"/>
                      </a:lnTo>
                      <a:lnTo>
                        <a:pt x="437" y="350"/>
                      </a:lnTo>
                      <a:lnTo>
                        <a:pt x="449" y="340"/>
                      </a:lnTo>
                      <a:lnTo>
                        <a:pt x="462" y="329"/>
                      </a:lnTo>
                      <a:lnTo>
                        <a:pt x="472" y="318"/>
                      </a:lnTo>
                      <a:lnTo>
                        <a:pt x="484" y="308"/>
                      </a:lnTo>
                      <a:lnTo>
                        <a:pt x="497" y="297"/>
                      </a:lnTo>
                      <a:lnTo>
                        <a:pt x="483" y="270"/>
                      </a:lnTo>
                      <a:lnTo>
                        <a:pt x="464" y="246"/>
                      </a:lnTo>
                      <a:lnTo>
                        <a:pt x="444" y="226"/>
                      </a:lnTo>
                      <a:lnTo>
                        <a:pt x="421" y="205"/>
                      </a:lnTo>
                      <a:lnTo>
                        <a:pt x="398" y="185"/>
                      </a:lnTo>
                      <a:lnTo>
                        <a:pt x="377" y="165"/>
                      </a:lnTo>
                      <a:lnTo>
                        <a:pt x="356" y="143"/>
                      </a:lnTo>
                      <a:lnTo>
                        <a:pt x="340" y="119"/>
                      </a:lnTo>
                      <a:lnTo>
                        <a:pt x="355" y="114"/>
                      </a:lnTo>
                      <a:lnTo>
                        <a:pt x="371" y="109"/>
                      </a:lnTo>
                      <a:lnTo>
                        <a:pt x="386" y="104"/>
                      </a:lnTo>
                      <a:lnTo>
                        <a:pt x="400" y="98"/>
                      </a:lnTo>
                      <a:lnTo>
                        <a:pt x="413" y="92"/>
                      </a:lnTo>
                      <a:lnTo>
                        <a:pt x="425" y="82"/>
                      </a:lnTo>
                      <a:lnTo>
                        <a:pt x="435" y="71"/>
                      </a:lnTo>
                      <a:lnTo>
                        <a:pt x="443" y="56"/>
                      </a:lnTo>
                      <a:lnTo>
                        <a:pt x="451" y="61"/>
                      </a:lnTo>
                      <a:lnTo>
                        <a:pt x="457" y="67"/>
                      </a:lnTo>
                      <a:lnTo>
                        <a:pt x="462" y="76"/>
                      </a:lnTo>
                      <a:lnTo>
                        <a:pt x="467" y="84"/>
                      </a:lnTo>
                      <a:lnTo>
                        <a:pt x="472" y="93"/>
                      </a:lnTo>
                      <a:lnTo>
                        <a:pt x="478" y="100"/>
                      </a:lnTo>
                      <a:lnTo>
                        <a:pt x="486" y="107"/>
                      </a:lnTo>
                      <a:lnTo>
                        <a:pt x="495" y="111"/>
                      </a:lnTo>
                      <a:lnTo>
                        <a:pt x="503" y="114"/>
                      </a:lnTo>
                      <a:lnTo>
                        <a:pt x="511" y="115"/>
                      </a:lnTo>
                      <a:lnTo>
                        <a:pt x="519" y="118"/>
                      </a:lnTo>
                      <a:lnTo>
                        <a:pt x="527" y="119"/>
                      </a:lnTo>
                      <a:lnTo>
                        <a:pt x="536" y="120"/>
                      </a:lnTo>
                      <a:lnTo>
                        <a:pt x="544" y="122"/>
                      </a:lnTo>
                      <a:lnTo>
                        <a:pt x="550" y="126"/>
                      </a:lnTo>
                      <a:lnTo>
                        <a:pt x="556" y="130"/>
                      </a:lnTo>
                      <a:lnTo>
                        <a:pt x="579" y="157"/>
                      </a:lnTo>
                      <a:lnTo>
                        <a:pt x="596" y="186"/>
                      </a:lnTo>
                      <a:lnTo>
                        <a:pt x="608" y="217"/>
                      </a:lnTo>
                      <a:lnTo>
                        <a:pt x="615" y="250"/>
                      </a:lnTo>
                      <a:lnTo>
                        <a:pt x="616" y="283"/>
                      </a:lnTo>
                      <a:lnTo>
                        <a:pt x="611" y="316"/>
                      </a:lnTo>
                      <a:lnTo>
                        <a:pt x="600" y="348"/>
                      </a:lnTo>
                      <a:lnTo>
                        <a:pt x="584" y="380"/>
                      </a:lnTo>
                      <a:lnTo>
                        <a:pt x="577" y="390"/>
                      </a:lnTo>
                      <a:lnTo>
                        <a:pt x="572" y="405"/>
                      </a:lnTo>
                      <a:lnTo>
                        <a:pt x="567" y="420"/>
                      </a:lnTo>
                      <a:lnTo>
                        <a:pt x="560" y="429"/>
                      </a:lnTo>
                      <a:lnTo>
                        <a:pt x="534" y="437"/>
                      </a:lnTo>
                      <a:lnTo>
                        <a:pt x="510" y="443"/>
                      </a:lnTo>
                      <a:lnTo>
                        <a:pt x="484" y="448"/>
                      </a:lnTo>
                      <a:lnTo>
                        <a:pt x="460" y="451"/>
                      </a:lnTo>
                      <a:lnTo>
                        <a:pt x="435" y="456"/>
                      </a:lnTo>
                      <a:lnTo>
                        <a:pt x="410" y="461"/>
                      </a:lnTo>
                      <a:lnTo>
                        <a:pt x="386" y="470"/>
                      </a:lnTo>
                      <a:lnTo>
                        <a:pt x="362" y="481"/>
                      </a:lnTo>
                      <a:close/>
                    </a:path>
                  </a:pathLst>
                </a:custGeom>
                <a:solidFill>
                  <a:srgbClr val="B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32" name="Freeform 154"/>
                <p:cNvSpPr>
                  <a:spLocks/>
                </p:cNvSpPr>
                <p:nvPr/>
              </p:nvSpPr>
              <p:spPr bwMode="auto">
                <a:xfrm>
                  <a:off x="2047" y="720"/>
                  <a:ext cx="474" cy="585"/>
                </a:xfrm>
                <a:custGeom>
                  <a:avLst/>
                  <a:gdLst>
                    <a:gd name="T0" fmla="*/ 207 w 474"/>
                    <a:gd name="T1" fmla="*/ 495 h 585"/>
                    <a:gd name="T2" fmla="*/ 141 w 474"/>
                    <a:gd name="T3" fmla="*/ 513 h 585"/>
                    <a:gd name="T4" fmla="*/ 125 w 474"/>
                    <a:gd name="T5" fmla="*/ 531 h 585"/>
                    <a:gd name="T6" fmla="*/ 109 w 474"/>
                    <a:gd name="T7" fmla="*/ 553 h 585"/>
                    <a:gd name="T8" fmla="*/ 99 w 474"/>
                    <a:gd name="T9" fmla="*/ 575 h 585"/>
                    <a:gd name="T10" fmla="*/ 93 w 474"/>
                    <a:gd name="T11" fmla="*/ 580 h 585"/>
                    <a:gd name="T12" fmla="*/ 78 w 474"/>
                    <a:gd name="T13" fmla="*/ 553 h 585"/>
                    <a:gd name="T14" fmla="*/ 68 w 474"/>
                    <a:gd name="T15" fmla="*/ 516 h 585"/>
                    <a:gd name="T16" fmla="*/ 72 w 474"/>
                    <a:gd name="T17" fmla="*/ 479 h 585"/>
                    <a:gd name="T18" fmla="*/ 90 w 474"/>
                    <a:gd name="T19" fmla="*/ 454 h 585"/>
                    <a:gd name="T20" fmla="*/ 109 w 474"/>
                    <a:gd name="T21" fmla="*/ 434 h 585"/>
                    <a:gd name="T22" fmla="*/ 130 w 474"/>
                    <a:gd name="T23" fmla="*/ 411 h 585"/>
                    <a:gd name="T24" fmla="*/ 156 w 474"/>
                    <a:gd name="T25" fmla="*/ 395 h 585"/>
                    <a:gd name="T26" fmla="*/ 169 w 474"/>
                    <a:gd name="T27" fmla="*/ 381 h 585"/>
                    <a:gd name="T28" fmla="*/ 171 w 474"/>
                    <a:gd name="T29" fmla="*/ 362 h 585"/>
                    <a:gd name="T30" fmla="*/ 149 w 474"/>
                    <a:gd name="T31" fmla="*/ 338 h 585"/>
                    <a:gd name="T32" fmla="*/ 128 w 474"/>
                    <a:gd name="T33" fmla="*/ 322 h 585"/>
                    <a:gd name="T34" fmla="*/ 107 w 474"/>
                    <a:gd name="T35" fmla="*/ 306 h 585"/>
                    <a:gd name="T36" fmla="*/ 89 w 474"/>
                    <a:gd name="T37" fmla="*/ 290 h 585"/>
                    <a:gd name="T38" fmla="*/ 70 w 474"/>
                    <a:gd name="T39" fmla="*/ 257 h 585"/>
                    <a:gd name="T40" fmla="*/ 54 w 474"/>
                    <a:gd name="T41" fmla="*/ 208 h 585"/>
                    <a:gd name="T42" fmla="*/ 44 w 474"/>
                    <a:gd name="T43" fmla="*/ 161 h 585"/>
                    <a:gd name="T44" fmla="*/ 37 w 474"/>
                    <a:gd name="T45" fmla="*/ 123 h 585"/>
                    <a:gd name="T46" fmla="*/ 29 w 474"/>
                    <a:gd name="T47" fmla="*/ 89 h 585"/>
                    <a:gd name="T48" fmla="*/ 5 w 474"/>
                    <a:gd name="T49" fmla="*/ 60 h 585"/>
                    <a:gd name="T50" fmla="*/ 15 w 474"/>
                    <a:gd name="T51" fmla="*/ 51 h 585"/>
                    <a:gd name="T52" fmla="*/ 50 w 474"/>
                    <a:gd name="T53" fmla="*/ 42 h 585"/>
                    <a:gd name="T54" fmla="*/ 90 w 474"/>
                    <a:gd name="T55" fmla="*/ 35 h 585"/>
                    <a:gd name="T56" fmla="*/ 132 w 474"/>
                    <a:gd name="T57" fmla="*/ 30 h 585"/>
                    <a:gd name="T58" fmla="*/ 175 w 474"/>
                    <a:gd name="T59" fmla="*/ 24 h 585"/>
                    <a:gd name="T60" fmla="*/ 218 w 474"/>
                    <a:gd name="T61" fmla="*/ 19 h 585"/>
                    <a:gd name="T62" fmla="*/ 257 w 474"/>
                    <a:gd name="T63" fmla="*/ 12 h 585"/>
                    <a:gd name="T64" fmla="*/ 292 w 474"/>
                    <a:gd name="T65" fmla="*/ 5 h 585"/>
                    <a:gd name="T66" fmla="*/ 308 w 474"/>
                    <a:gd name="T67" fmla="*/ 16 h 585"/>
                    <a:gd name="T68" fmla="*/ 297 w 474"/>
                    <a:gd name="T69" fmla="*/ 48 h 585"/>
                    <a:gd name="T70" fmla="*/ 284 w 474"/>
                    <a:gd name="T71" fmla="*/ 81 h 585"/>
                    <a:gd name="T72" fmla="*/ 274 w 474"/>
                    <a:gd name="T73" fmla="*/ 113 h 585"/>
                    <a:gd name="T74" fmla="*/ 278 w 474"/>
                    <a:gd name="T75" fmla="*/ 157 h 585"/>
                    <a:gd name="T76" fmla="*/ 295 w 474"/>
                    <a:gd name="T77" fmla="*/ 214 h 585"/>
                    <a:gd name="T78" fmla="*/ 313 w 474"/>
                    <a:gd name="T79" fmla="*/ 253 h 585"/>
                    <a:gd name="T80" fmla="*/ 327 w 474"/>
                    <a:gd name="T81" fmla="*/ 283 h 585"/>
                    <a:gd name="T82" fmla="*/ 340 w 474"/>
                    <a:gd name="T83" fmla="*/ 311 h 585"/>
                    <a:gd name="T84" fmla="*/ 357 w 474"/>
                    <a:gd name="T85" fmla="*/ 335 h 585"/>
                    <a:gd name="T86" fmla="*/ 375 w 474"/>
                    <a:gd name="T87" fmla="*/ 351 h 585"/>
                    <a:gd name="T88" fmla="*/ 397 w 474"/>
                    <a:gd name="T89" fmla="*/ 353 h 585"/>
                    <a:gd name="T90" fmla="*/ 420 w 474"/>
                    <a:gd name="T91" fmla="*/ 343 h 585"/>
                    <a:gd name="T92" fmla="*/ 440 w 474"/>
                    <a:gd name="T93" fmla="*/ 327 h 585"/>
                    <a:gd name="T94" fmla="*/ 456 w 474"/>
                    <a:gd name="T95" fmla="*/ 343 h 585"/>
                    <a:gd name="T96" fmla="*/ 468 w 474"/>
                    <a:gd name="T97" fmla="*/ 391 h 585"/>
                    <a:gd name="T98" fmla="*/ 455 w 474"/>
                    <a:gd name="T99" fmla="*/ 418 h 585"/>
                    <a:gd name="T100" fmla="*/ 417 w 474"/>
                    <a:gd name="T101" fmla="*/ 425 h 585"/>
                    <a:gd name="T102" fmla="*/ 383 w 474"/>
                    <a:gd name="T103" fmla="*/ 435 h 585"/>
                    <a:gd name="T104" fmla="*/ 350 w 474"/>
                    <a:gd name="T105" fmla="*/ 448 h 585"/>
                    <a:gd name="T106" fmla="*/ 336 w 474"/>
                    <a:gd name="T107" fmla="*/ 457 h 585"/>
                    <a:gd name="T108" fmla="*/ 332 w 474"/>
                    <a:gd name="T109" fmla="*/ 474 h 585"/>
                    <a:gd name="T110" fmla="*/ 268 w 474"/>
                    <a:gd name="T111" fmla="*/ 497 h 58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74"/>
                    <a:gd name="T169" fmla="*/ 0 h 585"/>
                    <a:gd name="T170" fmla="*/ 474 w 474"/>
                    <a:gd name="T171" fmla="*/ 585 h 58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74" h="585">
                      <a:moveTo>
                        <a:pt x="268" y="497"/>
                      </a:moveTo>
                      <a:lnTo>
                        <a:pt x="207" y="495"/>
                      </a:lnTo>
                      <a:lnTo>
                        <a:pt x="148" y="507"/>
                      </a:lnTo>
                      <a:lnTo>
                        <a:pt x="141" y="513"/>
                      </a:lnTo>
                      <a:lnTo>
                        <a:pt x="134" y="522"/>
                      </a:lnTo>
                      <a:lnTo>
                        <a:pt x="125" y="531"/>
                      </a:lnTo>
                      <a:lnTo>
                        <a:pt x="117" y="542"/>
                      </a:lnTo>
                      <a:lnTo>
                        <a:pt x="109" y="553"/>
                      </a:lnTo>
                      <a:lnTo>
                        <a:pt x="103" y="564"/>
                      </a:lnTo>
                      <a:lnTo>
                        <a:pt x="99" y="575"/>
                      </a:lnTo>
                      <a:lnTo>
                        <a:pt x="99" y="585"/>
                      </a:lnTo>
                      <a:lnTo>
                        <a:pt x="93" y="580"/>
                      </a:lnTo>
                      <a:lnTo>
                        <a:pt x="85" y="569"/>
                      </a:lnTo>
                      <a:lnTo>
                        <a:pt x="78" y="553"/>
                      </a:lnTo>
                      <a:lnTo>
                        <a:pt x="72" y="535"/>
                      </a:lnTo>
                      <a:lnTo>
                        <a:pt x="68" y="516"/>
                      </a:lnTo>
                      <a:lnTo>
                        <a:pt x="68" y="496"/>
                      </a:lnTo>
                      <a:lnTo>
                        <a:pt x="72" y="479"/>
                      </a:lnTo>
                      <a:lnTo>
                        <a:pt x="82" y="464"/>
                      </a:lnTo>
                      <a:lnTo>
                        <a:pt x="90" y="454"/>
                      </a:lnTo>
                      <a:lnTo>
                        <a:pt x="99" y="445"/>
                      </a:lnTo>
                      <a:lnTo>
                        <a:pt x="109" y="434"/>
                      </a:lnTo>
                      <a:lnTo>
                        <a:pt x="120" y="421"/>
                      </a:lnTo>
                      <a:lnTo>
                        <a:pt x="130" y="411"/>
                      </a:lnTo>
                      <a:lnTo>
                        <a:pt x="143" y="402"/>
                      </a:lnTo>
                      <a:lnTo>
                        <a:pt x="156" y="395"/>
                      </a:lnTo>
                      <a:lnTo>
                        <a:pt x="169" y="391"/>
                      </a:lnTo>
                      <a:lnTo>
                        <a:pt x="169" y="381"/>
                      </a:lnTo>
                      <a:lnTo>
                        <a:pt x="172" y="372"/>
                      </a:lnTo>
                      <a:lnTo>
                        <a:pt x="171" y="362"/>
                      </a:lnTo>
                      <a:lnTo>
                        <a:pt x="159" y="346"/>
                      </a:lnTo>
                      <a:lnTo>
                        <a:pt x="149" y="338"/>
                      </a:lnTo>
                      <a:lnTo>
                        <a:pt x="138" y="329"/>
                      </a:lnTo>
                      <a:lnTo>
                        <a:pt x="128" y="322"/>
                      </a:lnTo>
                      <a:lnTo>
                        <a:pt x="118" y="314"/>
                      </a:lnTo>
                      <a:lnTo>
                        <a:pt x="107" y="306"/>
                      </a:lnTo>
                      <a:lnTo>
                        <a:pt x="97" y="299"/>
                      </a:lnTo>
                      <a:lnTo>
                        <a:pt x="89" y="290"/>
                      </a:lnTo>
                      <a:lnTo>
                        <a:pt x="81" y="280"/>
                      </a:lnTo>
                      <a:lnTo>
                        <a:pt x="70" y="257"/>
                      </a:lnTo>
                      <a:lnTo>
                        <a:pt x="62" y="232"/>
                      </a:lnTo>
                      <a:lnTo>
                        <a:pt x="54" y="208"/>
                      </a:lnTo>
                      <a:lnTo>
                        <a:pt x="48" y="183"/>
                      </a:lnTo>
                      <a:lnTo>
                        <a:pt x="44" y="161"/>
                      </a:lnTo>
                      <a:lnTo>
                        <a:pt x="40" y="140"/>
                      </a:lnTo>
                      <a:lnTo>
                        <a:pt x="37" y="123"/>
                      </a:lnTo>
                      <a:lnTo>
                        <a:pt x="36" y="109"/>
                      </a:lnTo>
                      <a:lnTo>
                        <a:pt x="29" y="89"/>
                      </a:lnTo>
                      <a:lnTo>
                        <a:pt x="17" y="71"/>
                      </a:lnTo>
                      <a:lnTo>
                        <a:pt x="5" y="60"/>
                      </a:lnTo>
                      <a:lnTo>
                        <a:pt x="0" y="57"/>
                      </a:lnTo>
                      <a:lnTo>
                        <a:pt x="15" y="51"/>
                      </a:lnTo>
                      <a:lnTo>
                        <a:pt x="32" y="46"/>
                      </a:lnTo>
                      <a:lnTo>
                        <a:pt x="50" y="42"/>
                      </a:lnTo>
                      <a:lnTo>
                        <a:pt x="70" y="38"/>
                      </a:lnTo>
                      <a:lnTo>
                        <a:pt x="90" y="35"/>
                      </a:lnTo>
                      <a:lnTo>
                        <a:pt x="110" y="32"/>
                      </a:lnTo>
                      <a:lnTo>
                        <a:pt x="132" y="30"/>
                      </a:lnTo>
                      <a:lnTo>
                        <a:pt x="153" y="26"/>
                      </a:lnTo>
                      <a:lnTo>
                        <a:pt x="175" y="24"/>
                      </a:lnTo>
                      <a:lnTo>
                        <a:pt x="196" y="21"/>
                      </a:lnTo>
                      <a:lnTo>
                        <a:pt x="218" y="19"/>
                      </a:lnTo>
                      <a:lnTo>
                        <a:pt x="238" y="16"/>
                      </a:lnTo>
                      <a:lnTo>
                        <a:pt x="257" y="12"/>
                      </a:lnTo>
                      <a:lnTo>
                        <a:pt x="276" y="9"/>
                      </a:lnTo>
                      <a:lnTo>
                        <a:pt x="292" y="5"/>
                      </a:lnTo>
                      <a:lnTo>
                        <a:pt x="308" y="0"/>
                      </a:lnTo>
                      <a:lnTo>
                        <a:pt x="308" y="16"/>
                      </a:lnTo>
                      <a:lnTo>
                        <a:pt x="304" y="32"/>
                      </a:lnTo>
                      <a:lnTo>
                        <a:pt x="297" y="48"/>
                      </a:lnTo>
                      <a:lnTo>
                        <a:pt x="291" y="64"/>
                      </a:lnTo>
                      <a:lnTo>
                        <a:pt x="284" y="81"/>
                      </a:lnTo>
                      <a:lnTo>
                        <a:pt x="278" y="97"/>
                      </a:lnTo>
                      <a:lnTo>
                        <a:pt x="274" y="113"/>
                      </a:lnTo>
                      <a:lnTo>
                        <a:pt x="274" y="128"/>
                      </a:lnTo>
                      <a:lnTo>
                        <a:pt x="278" y="157"/>
                      </a:lnTo>
                      <a:lnTo>
                        <a:pt x="285" y="187"/>
                      </a:lnTo>
                      <a:lnTo>
                        <a:pt x="295" y="214"/>
                      </a:lnTo>
                      <a:lnTo>
                        <a:pt x="307" y="240"/>
                      </a:lnTo>
                      <a:lnTo>
                        <a:pt x="313" y="253"/>
                      </a:lnTo>
                      <a:lnTo>
                        <a:pt x="320" y="268"/>
                      </a:lnTo>
                      <a:lnTo>
                        <a:pt x="327" y="283"/>
                      </a:lnTo>
                      <a:lnTo>
                        <a:pt x="334" y="297"/>
                      </a:lnTo>
                      <a:lnTo>
                        <a:pt x="340" y="311"/>
                      </a:lnTo>
                      <a:lnTo>
                        <a:pt x="347" y="323"/>
                      </a:lnTo>
                      <a:lnTo>
                        <a:pt x="357" y="335"/>
                      </a:lnTo>
                      <a:lnTo>
                        <a:pt x="366" y="345"/>
                      </a:lnTo>
                      <a:lnTo>
                        <a:pt x="375" y="351"/>
                      </a:lnTo>
                      <a:lnTo>
                        <a:pt x="386" y="354"/>
                      </a:lnTo>
                      <a:lnTo>
                        <a:pt x="397" y="353"/>
                      </a:lnTo>
                      <a:lnTo>
                        <a:pt x="408" y="349"/>
                      </a:lnTo>
                      <a:lnTo>
                        <a:pt x="420" y="343"/>
                      </a:lnTo>
                      <a:lnTo>
                        <a:pt x="431" y="335"/>
                      </a:lnTo>
                      <a:lnTo>
                        <a:pt x="440" y="327"/>
                      </a:lnTo>
                      <a:lnTo>
                        <a:pt x="449" y="318"/>
                      </a:lnTo>
                      <a:lnTo>
                        <a:pt x="456" y="343"/>
                      </a:lnTo>
                      <a:lnTo>
                        <a:pt x="462" y="366"/>
                      </a:lnTo>
                      <a:lnTo>
                        <a:pt x="468" y="391"/>
                      </a:lnTo>
                      <a:lnTo>
                        <a:pt x="474" y="415"/>
                      </a:lnTo>
                      <a:lnTo>
                        <a:pt x="455" y="418"/>
                      </a:lnTo>
                      <a:lnTo>
                        <a:pt x="436" y="421"/>
                      </a:lnTo>
                      <a:lnTo>
                        <a:pt x="417" y="425"/>
                      </a:lnTo>
                      <a:lnTo>
                        <a:pt x="400" y="430"/>
                      </a:lnTo>
                      <a:lnTo>
                        <a:pt x="383" y="435"/>
                      </a:lnTo>
                      <a:lnTo>
                        <a:pt x="366" y="441"/>
                      </a:lnTo>
                      <a:lnTo>
                        <a:pt x="350" y="448"/>
                      </a:lnTo>
                      <a:lnTo>
                        <a:pt x="334" y="456"/>
                      </a:lnTo>
                      <a:lnTo>
                        <a:pt x="336" y="457"/>
                      </a:lnTo>
                      <a:lnTo>
                        <a:pt x="335" y="465"/>
                      </a:lnTo>
                      <a:lnTo>
                        <a:pt x="332" y="474"/>
                      </a:lnTo>
                      <a:lnTo>
                        <a:pt x="328" y="479"/>
                      </a:lnTo>
                      <a:lnTo>
                        <a:pt x="268" y="497"/>
                      </a:lnTo>
                      <a:close/>
                    </a:path>
                  </a:pathLst>
                </a:custGeom>
                <a:solidFill>
                  <a:srgbClr val="003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33" name="Freeform 155"/>
                <p:cNvSpPr>
                  <a:spLocks/>
                </p:cNvSpPr>
                <p:nvPr/>
              </p:nvSpPr>
              <p:spPr bwMode="auto">
                <a:xfrm>
                  <a:off x="2336" y="1215"/>
                  <a:ext cx="170" cy="186"/>
                </a:xfrm>
                <a:custGeom>
                  <a:avLst/>
                  <a:gdLst>
                    <a:gd name="T0" fmla="*/ 105 w 170"/>
                    <a:gd name="T1" fmla="*/ 185 h 186"/>
                    <a:gd name="T2" fmla="*/ 97 w 170"/>
                    <a:gd name="T3" fmla="*/ 184 h 186"/>
                    <a:gd name="T4" fmla="*/ 89 w 170"/>
                    <a:gd name="T5" fmla="*/ 184 h 186"/>
                    <a:gd name="T6" fmla="*/ 81 w 170"/>
                    <a:gd name="T7" fmla="*/ 182 h 186"/>
                    <a:gd name="T8" fmla="*/ 73 w 170"/>
                    <a:gd name="T9" fmla="*/ 180 h 186"/>
                    <a:gd name="T10" fmla="*/ 65 w 170"/>
                    <a:gd name="T11" fmla="*/ 178 h 186"/>
                    <a:gd name="T12" fmla="*/ 57 w 170"/>
                    <a:gd name="T13" fmla="*/ 174 h 186"/>
                    <a:gd name="T14" fmla="*/ 50 w 170"/>
                    <a:gd name="T15" fmla="*/ 171 h 186"/>
                    <a:gd name="T16" fmla="*/ 45 w 170"/>
                    <a:gd name="T17" fmla="*/ 167 h 186"/>
                    <a:gd name="T18" fmla="*/ 34 w 170"/>
                    <a:gd name="T19" fmla="*/ 153 h 186"/>
                    <a:gd name="T20" fmla="*/ 24 w 170"/>
                    <a:gd name="T21" fmla="*/ 139 h 186"/>
                    <a:gd name="T22" fmla="*/ 16 w 170"/>
                    <a:gd name="T23" fmla="*/ 123 h 186"/>
                    <a:gd name="T24" fmla="*/ 10 w 170"/>
                    <a:gd name="T25" fmla="*/ 107 h 186"/>
                    <a:gd name="T26" fmla="*/ 4 w 170"/>
                    <a:gd name="T27" fmla="*/ 91 h 186"/>
                    <a:gd name="T28" fmla="*/ 2 w 170"/>
                    <a:gd name="T29" fmla="*/ 72 h 186"/>
                    <a:gd name="T30" fmla="*/ 0 w 170"/>
                    <a:gd name="T31" fmla="*/ 55 h 186"/>
                    <a:gd name="T32" fmla="*/ 2 w 170"/>
                    <a:gd name="T33" fmla="*/ 38 h 186"/>
                    <a:gd name="T34" fmla="*/ 7 w 170"/>
                    <a:gd name="T35" fmla="*/ 22 h 186"/>
                    <a:gd name="T36" fmla="*/ 18 w 170"/>
                    <a:gd name="T37" fmla="*/ 11 h 186"/>
                    <a:gd name="T38" fmla="*/ 34 w 170"/>
                    <a:gd name="T39" fmla="*/ 4 h 186"/>
                    <a:gd name="T40" fmla="*/ 53 w 170"/>
                    <a:gd name="T41" fmla="*/ 0 h 186"/>
                    <a:gd name="T42" fmla="*/ 73 w 170"/>
                    <a:gd name="T43" fmla="*/ 0 h 186"/>
                    <a:gd name="T44" fmla="*/ 93 w 170"/>
                    <a:gd name="T45" fmla="*/ 4 h 186"/>
                    <a:gd name="T46" fmla="*/ 111 w 170"/>
                    <a:gd name="T47" fmla="*/ 11 h 186"/>
                    <a:gd name="T48" fmla="*/ 127 w 170"/>
                    <a:gd name="T49" fmla="*/ 22 h 186"/>
                    <a:gd name="T50" fmla="*/ 139 w 170"/>
                    <a:gd name="T51" fmla="*/ 37 h 186"/>
                    <a:gd name="T52" fmla="*/ 150 w 170"/>
                    <a:gd name="T53" fmla="*/ 51 h 186"/>
                    <a:gd name="T54" fmla="*/ 156 w 170"/>
                    <a:gd name="T55" fmla="*/ 67 h 186"/>
                    <a:gd name="T56" fmla="*/ 163 w 170"/>
                    <a:gd name="T57" fmla="*/ 83 h 186"/>
                    <a:gd name="T58" fmla="*/ 166 w 170"/>
                    <a:gd name="T59" fmla="*/ 101 h 186"/>
                    <a:gd name="T60" fmla="*/ 169 w 170"/>
                    <a:gd name="T61" fmla="*/ 118 h 186"/>
                    <a:gd name="T62" fmla="*/ 170 w 170"/>
                    <a:gd name="T63" fmla="*/ 135 h 186"/>
                    <a:gd name="T64" fmla="*/ 170 w 170"/>
                    <a:gd name="T65" fmla="*/ 152 h 186"/>
                    <a:gd name="T66" fmla="*/ 170 w 170"/>
                    <a:gd name="T67" fmla="*/ 157 h 186"/>
                    <a:gd name="T68" fmla="*/ 167 w 170"/>
                    <a:gd name="T69" fmla="*/ 164 h 186"/>
                    <a:gd name="T70" fmla="*/ 163 w 170"/>
                    <a:gd name="T71" fmla="*/ 171 h 186"/>
                    <a:gd name="T72" fmla="*/ 159 w 170"/>
                    <a:gd name="T73" fmla="*/ 174 h 186"/>
                    <a:gd name="T74" fmla="*/ 154 w 170"/>
                    <a:gd name="T75" fmla="*/ 179 h 186"/>
                    <a:gd name="T76" fmla="*/ 147 w 170"/>
                    <a:gd name="T77" fmla="*/ 182 h 186"/>
                    <a:gd name="T78" fmla="*/ 140 w 170"/>
                    <a:gd name="T79" fmla="*/ 184 h 186"/>
                    <a:gd name="T80" fmla="*/ 134 w 170"/>
                    <a:gd name="T81" fmla="*/ 185 h 186"/>
                    <a:gd name="T82" fmla="*/ 127 w 170"/>
                    <a:gd name="T83" fmla="*/ 186 h 186"/>
                    <a:gd name="T84" fmla="*/ 119 w 170"/>
                    <a:gd name="T85" fmla="*/ 186 h 186"/>
                    <a:gd name="T86" fmla="*/ 112 w 170"/>
                    <a:gd name="T87" fmla="*/ 186 h 186"/>
                    <a:gd name="T88" fmla="*/ 105 w 170"/>
                    <a:gd name="T89" fmla="*/ 185 h 18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70"/>
                    <a:gd name="T136" fmla="*/ 0 h 186"/>
                    <a:gd name="T137" fmla="*/ 170 w 170"/>
                    <a:gd name="T138" fmla="*/ 186 h 18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70" h="186">
                      <a:moveTo>
                        <a:pt x="105" y="185"/>
                      </a:moveTo>
                      <a:lnTo>
                        <a:pt x="97" y="184"/>
                      </a:lnTo>
                      <a:lnTo>
                        <a:pt x="89" y="184"/>
                      </a:lnTo>
                      <a:lnTo>
                        <a:pt x="81" y="182"/>
                      </a:lnTo>
                      <a:lnTo>
                        <a:pt x="73" y="180"/>
                      </a:lnTo>
                      <a:lnTo>
                        <a:pt x="65" y="178"/>
                      </a:lnTo>
                      <a:lnTo>
                        <a:pt x="57" y="174"/>
                      </a:lnTo>
                      <a:lnTo>
                        <a:pt x="50" y="171"/>
                      </a:lnTo>
                      <a:lnTo>
                        <a:pt x="45" y="167"/>
                      </a:lnTo>
                      <a:lnTo>
                        <a:pt x="34" y="153"/>
                      </a:lnTo>
                      <a:lnTo>
                        <a:pt x="24" y="139"/>
                      </a:lnTo>
                      <a:lnTo>
                        <a:pt x="16" y="123"/>
                      </a:lnTo>
                      <a:lnTo>
                        <a:pt x="10" y="107"/>
                      </a:lnTo>
                      <a:lnTo>
                        <a:pt x="4" y="91"/>
                      </a:lnTo>
                      <a:lnTo>
                        <a:pt x="2" y="72"/>
                      </a:lnTo>
                      <a:lnTo>
                        <a:pt x="0" y="55"/>
                      </a:lnTo>
                      <a:lnTo>
                        <a:pt x="2" y="38"/>
                      </a:lnTo>
                      <a:lnTo>
                        <a:pt x="7" y="22"/>
                      </a:lnTo>
                      <a:lnTo>
                        <a:pt x="18" y="11"/>
                      </a:lnTo>
                      <a:lnTo>
                        <a:pt x="34" y="4"/>
                      </a:lnTo>
                      <a:lnTo>
                        <a:pt x="53" y="0"/>
                      </a:lnTo>
                      <a:lnTo>
                        <a:pt x="73" y="0"/>
                      </a:lnTo>
                      <a:lnTo>
                        <a:pt x="93" y="4"/>
                      </a:lnTo>
                      <a:lnTo>
                        <a:pt x="111" y="11"/>
                      </a:lnTo>
                      <a:lnTo>
                        <a:pt x="127" y="22"/>
                      </a:lnTo>
                      <a:lnTo>
                        <a:pt x="139" y="37"/>
                      </a:lnTo>
                      <a:lnTo>
                        <a:pt x="150" y="51"/>
                      </a:lnTo>
                      <a:lnTo>
                        <a:pt x="156" y="67"/>
                      </a:lnTo>
                      <a:lnTo>
                        <a:pt x="163" y="83"/>
                      </a:lnTo>
                      <a:lnTo>
                        <a:pt x="166" y="101"/>
                      </a:lnTo>
                      <a:lnTo>
                        <a:pt x="169" y="118"/>
                      </a:lnTo>
                      <a:lnTo>
                        <a:pt x="170" y="135"/>
                      </a:lnTo>
                      <a:lnTo>
                        <a:pt x="170" y="152"/>
                      </a:lnTo>
                      <a:lnTo>
                        <a:pt x="170" y="157"/>
                      </a:lnTo>
                      <a:lnTo>
                        <a:pt x="167" y="164"/>
                      </a:lnTo>
                      <a:lnTo>
                        <a:pt x="163" y="171"/>
                      </a:lnTo>
                      <a:lnTo>
                        <a:pt x="159" y="174"/>
                      </a:lnTo>
                      <a:lnTo>
                        <a:pt x="154" y="179"/>
                      </a:lnTo>
                      <a:lnTo>
                        <a:pt x="147" y="182"/>
                      </a:lnTo>
                      <a:lnTo>
                        <a:pt x="140" y="184"/>
                      </a:lnTo>
                      <a:lnTo>
                        <a:pt x="134" y="185"/>
                      </a:lnTo>
                      <a:lnTo>
                        <a:pt x="127" y="186"/>
                      </a:lnTo>
                      <a:lnTo>
                        <a:pt x="119" y="186"/>
                      </a:lnTo>
                      <a:lnTo>
                        <a:pt x="112" y="186"/>
                      </a:lnTo>
                      <a:lnTo>
                        <a:pt x="105" y="185"/>
                      </a:lnTo>
                      <a:close/>
                    </a:path>
                  </a:pathLst>
                </a:custGeom>
                <a:solidFill>
                  <a:srgbClr val="E2BF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34" name="Freeform 156"/>
                <p:cNvSpPr>
                  <a:spLocks/>
                </p:cNvSpPr>
                <p:nvPr/>
              </p:nvSpPr>
              <p:spPr bwMode="auto">
                <a:xfrm>
                  <a:off x="2249" y="891"/>
                  <a:ext cx="40" cy="42"/>
                </a:xfrm>
                <a:custGeom>
                  <a:avLst/>
                  <a:gdLst>
                    <a:gd name="T0" fmla="*/ 8 w 40"/>
                    <a:gd name="T1" fmla="*/ 39 h 42"/>
                    <a:gd name="T2" fmla="*/ 12 w 40"/>
                    <a:gd name="T3" fmla="*/ 40 h 42"/>
                    <a:gd name="T4" fmla="*/ 16 w 40"/>
                    <a:gd name="T5" fmla="*/ 37 h 42"/>
                    <a:gd name="T6" fmla="*/ 20 w 40"/>
                    <a:gd name="T7" fmla="*/ 33 h 42"/>
                    <a:gd name="T8" fmla="*/ 23 w 40"/>
                    <a:gd name="T9" fmla="*/ 32 h 42"/>
                    <a:gd name="T10" fmla="*/ 23 w 40"/>
                    <a:gd name="T11" fmla="*/ 33 h 42"/>
                    <a:gd name="T12" fmla="*/ 24 w 40"/>
                    <a:gd name="T13" fmla="*/ 34 h 42"/>
                    <a:gd name="T14" fmla="*/ 25 w 40"/>
                    <a:gd name="T15" fmla="*/ 35 h 42"/>
                    <a:gd name="T16" fmla="*/ 28 w 40"/>
                    <a:gd name="T17" fmla="*/ 39 h 42"/>
                    <a:gd name="T18" fmla="*/ 32 w 40"/>
                    <a:gd name="T19" fmla="*/ 42 h 42"/>
                    <a:gd name="T20" fmla="*/ 36 w 40"/>
                    <a:gd name="T21" fmla="*/ 40 h 42"/>
                    <a:gd name="T22" fmla="*/ 40 w 40"/>
                    <a:gd name="T23" fmla="*/ 37 h 42"/>
                    <a:gd name="T24" fmla="*/ 39 w 40"/>
                    <a:gd name="T25" fmla="*/ 31 h 42"/>
                    <a:gd name="T26" fmla="*/ 35 w 40"/>
                    <a:gd name="T27" fmla="*/ 27 h 42"/>
                    <a:gd name="T28" fmla="*/ 31 w 40"/>
                    <a:gd name="T29" fmla="*/ 23 h 42"/>
                    <a:gd name="T30" fmla="*/ 31 w 40"/>
                    <a:gd name="T31" fmla="*/ 21 h 42"/>
                    <a:gd name="T32" fmla="*/ 32 w 40"/>
                    <a:gd name="T33" fmla="*/ 18 h 42"/>
                    <a:gd name="T34" fmla="*/ 32 w 40"/>
                    <a:gd name="T35" fmla="*/ 17 h 42"/>
                    <a:gd name="T36" fmla="*/ 33 w 40"/>
                    <a:gd name="T37" fmla="*/ 16 h 42"/>
                    <a:gd name="T38" fmla="*/ 36 w 40"/>
                    <a:gd name="T39" fmla="*/ 12 h 42"/>
                    <a:gd name="T40" fmla="*/ 39 w 40"/>
                    <a:gd name="T41" fmla="*/ 8 h 42"/>
                    <a:gd name="T42" fmla="*/ 39 w 40"/>
                    <a:gd name="T43" fmla="*/ 5 h 42"/>
                    <a:gd name="T44" fmla="*/ 35 w 40"/>
                    <a:gd name="T45" fmla="*/ 1 h 42"/>
                    <a:gd name="T46" fmla="*/ 31 w 40"/>
                    <a:gd name="T47" fmla="*/ 0 h 42"/>
                    <a:gd name="T48" fmla="*/ 27 w 40"/>
                    <a:gd name="T49" fmla="*/ 4 h 42"/>
                    <a:gd name="T50" fmla="*/ 23 w 40"/>
                    <a:gd name="T51" fmla="*/ 7 h 42"/>
                    <a:gd name="T52" fmla="*/ 20 w 40"/>
                    <a:gd name="T53" fmla="*/ 8 h 42"/>
                    <a:gd name="T54" fmla="*/ 19 w 40"/>
                    <a:gd name="T55" fmla="*/ 8 h 42"/>
                    <a:gd name="T56" fmla="*/ 16 w 40"/>
                    <a:gd name="T57" fmla="*/ 7 h 42"/>
                    <a:gd name="T58" fmla="*/ 9 w 40"/>
                    <a:gd name="T59" fmla="*/ 7 h 42"/>
                    <a:gd name="T60" fmla="*/ 2 w 40"/>
                    <a:gd name="T61" fmla="*/ 8 h 42"/>
                    <a:gd name="T62" fmla="*/ 0 w 40"/>
                    <a:gd name="T63" fmla="*/ 12 h 42"/>
                    <a:gd name="T64" fmla="*/ 1 w 40"/>
                    <a:gd name="T65" fmla="*/ 17 h 42"/>
                    <a:gd name="T66" fmla="*/ 5 w 40"/>
                    <a:gd name="T67" fmla="*/ 19 h 42"/>
                    <a:gd name="T68" fmla="*/ 9 w 40"/>
                    <a:gd name="T69" fmla="*/ 19 h 42"/>
                    <a:gd name="T70" fmla="*/ 12 w 40"/>
                    <a:gd name="T71" fmla="*/ 19 h 42"/>
                    <a:gd name="T72" fmla="*/ 12 w 40"/>
                    <a:gd name="T73" fmla="*/ 22 h 42"/>
                    <a:gd name="T74" fmla="*/ 8 w 40"/>
                    <a:gd name="T75" fmla="*/ 27 h 42"/>
                    <a:gd name="T76" fmla="*/ 4 w 40"/>
                    <a:gd name="T77" fmla="*/ 32 h 42"/>
                    <a:gd name="T78" fmla="*/ 4 w 40"/>
                    <a:gd name="T79" fmla="*/ 35 h 4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0"/>
                    <a:gd name="T121" fmla="*/ 0 h 42"/>
                    <a:gd name="T122" fmla="*/ 40 w 40"/>
                    <a:gd name="T123" fmla="*/ 42 h 4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0" h="42">
                      <a:moveTo>
                        <a:pt x="5" y="38"/>
                      </a:moveTo>
                      <a:lnTo>
                        <a:pt x="8" y="39"/>
                      </a:lnTo>
                      <a:lnTo>
                        <a:pt x="11" y="40"/>
                      </a:lnTo>
                      <a:lnTo>
                        <a:pt x="12" y="40"/>
                      </a:lnTo>
                      <a:lnTo>
                        <a:pt x="15" y="39"/>
                      </a:lnTo>
                      <a:lnTo>
                        <a:pt x="16" y="37"/>
                      </a:lnTo>
                      <a:lnTo>
                        <a:pt x="19" y="35"/>
                      </a:lnTo>
                      <a:lnTo>
                        <a:pt x="20" y="33"/>
                      </a:lnTo>
                      <a:lnTo>
                        <a:pt x="21" y="32"/>
                      </a:lnTo>
                      <a:lnTo>
                        <a:pt x="23" y="32"/>
                      </a:lnTo>
                      <a:lnTo>
                        <a:pt x="23" y="33"/>
                      </a:lnTo>
                      <a:lnTo>
                        <a:pt x="24" y="34"/>
                      </a:lnTo>
                      <a:lnTo>
                        <a:pt x="25" y="34"/>
                      </a:lnTo>
                      <a:lnTo>
                        <a:pt x="25" y="35"/>
                      </a:lnTo>
                      <a:lnTo>
                        <a:pt x="27" y="37"/>
                      </a:lnTo>
                      <a:lnTo>
                        <a:pt x="28" y="39"/>
                      </a:lnTo>
                      <a:lnTo>
                        <a:pt x="29" y="40"/>
                      </a:lnTo>
                      <a:lnTo>
                        <a:pt x="32" y="42"/>
                      </a:lnTo>
                      <a:lnTo>
                        <a:pt x="35" y="42"/>
                      </a:lnTo>
                      <a:lnTo>
                        <a:pt x="36" y="40"/>
                      </a:lnTo>
                      <a:lnTo>
                        <a:pt x="39" y="38"/>
                      </a:lnTo>
                      <a:lnTo>
                        <a:pt x="40" y="37"/>
                      </a:lnTo>
                      <a:lnTo>
                        <a:pt x="40" y="34"/>
                      </a:lnTo>
                      <a:lnTo>
                        <a:pt x="39" y="31"/>
                      </a:lnTo>
                      <a:lnTo>
                        <a:pt x="37" y="28"/>
                      </a:lnTo>
                      <a:lnTo>
                        <a:pt x="35" y="27"/>
                      </a:lnTo>
                      <a:lnTo>
                        <a:pt x="33" y="24"/>
                      </a:lnTo>
                      <a:lnTo>
                        <a:pt x="31" y="23"/>
                      </a:lnTo>
                      <a:lnTo>
                        <a:pt x="31" y="22"/>
                      </a:lnTo>
                      <a:lnTo>
                        <a:pt x="31" y="21"/>
                      </a:lnTo>
                      <a:lnTo>
                        <a:pt x="32" y="18"/>
                      </a:lnTo>
                      <a:lnTo>
                        <a:pt x="32" y="17"/>
                      </a:lnTo>
                      <a:lnTo>
                        <a:pt x="33" y="16"/>
                      </a:lnTo>
                      <a:lnTo>
                        <a:pt x="35" y="13"/>
                      </a:lnTo>
                      <a:lnTo>
                        <a:pt x="36" y="12"/>
                      </a:lnTo>
                      <a:lnTo>
                        <a:pt x="37" y="11"/>
                      </a:lnTo>
                      <a:lnTo>
                        <a:pt x="39" y="8"/>
                      </a:lnTo>
                      <a:lnTo>
                        <a:pt x="40" y="6"/>
                      </a:lnTo>
                      <a:lnTo>
                        <a:pt x="39" y="5"/>
                      </a:lnTo>
                      <a:lnTo>
                        <a:pt x="37" y="2"/>
                      </a:lnTo>
                      <a:lnTo>
                        <a:pt x="35" y="1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8" y="1"/>
                      </a:lnTo>
                      <a:lnTo>
                        <a:pt x="27" y="4"/>
                      </a:lnTo>
                      <a:lnTo>
                        <a:pt x="24" y="5"/>
                      </a:lnTo>
                      <a:lnTo>
                        <a:pt x="23" y="7"/>
                      </a:lnTo>
                      <a:lnTo>
                        <a:pt x="21" y="10"/>
                      </a:lnTo>
                      <a:lnTo>
                        <a:pt x="20" y="8"/>
                      </a:lnTo>
                      <a:lnTo>
                        <a:pt x="19" y="8"/>
                      </a:lnTo>
                      <a:lnTo>
                        <a:pt x="16" y="7"/>
                      </a:lnTo>
                      <a:lnTo>
                        <a:pt x="12" y="7"/>
                      </a:lnTo>
                      <a:lnTo>
                        <a:pt x="9" y="7"/>
                      </a:lnTo>
                      <a:lnTo>
                        <a:pt x="5" y="7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5" y="19"/>
                      </a:lnTo>
                      <a:lnTo>
                        <a:pt x="8" y="19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2" y="19"/>
                      </a:lnTo>
                      <a:lnTo>
                        <a:pt x="13" y="19"/>
                      </a:lnTo>
                      <a:lnTo>
                        <a:pt x="12" y="22"/>
                      </a:lnTo>
                      <a:lnTo>
                        <a:pt x="9" y="24"/>
                      </a:lnTo>
                      <a:lnTo>
                        <a:pt x="8" y="27"/>
                      </a:lnTo>
                      <a:lnTo>
                        <a:pt x="5" y="29"/>
                      </a:lnTo>
                      <a:lnTo>
                        <a:pt x="4" y="32"/>
                      </a:lnTo>
                      <a:lnTo>
                        <a:pt x="4" y="33"/>
                      </a:lnTo>
                      <a:lnTo>
                        <a:pt x="4" y="35"/>
                      </a:lnTo>
                      <a:lnTo>
                        <a:pt x="5" y="38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35" name="Freeform 157"/>
                <p:cNvSpPr>
                  <a:spLocks/>
                </p:cNvSpPr>
                <p:nvPr/>
              </p:nvSpPr>
              <p:spPr bwMode="auto">
                <a:xfrm>
                  <a:off x="2206" y="1160"/>
                  <a:ext cx="49" cy="40"/>
                </a:xfrm>
                <a:custGeom>
                  <a:avLst/>
                  <a:gdLst>
                    <a:gd name="T0" fmla="*/ 0 w 49"/>
                    <a:gd name="T1" fmla="*/ 12 h 40"/>
                    <a:gd name="T2" fmla="*/ 1 w 49"/>
                    <a:gd name="T3" fmla="*/ 17 h 40"/>
                    <a:gd name="T4" fmla="*/ 6 w 49"/>
                    <a:gd name="T5" fmla="*/ 19 h 40"/>
                    <a:gd name="T6" fmla="*/ 10 w 49"/>
                    <a:gd name="T7" fmla="*/ 22 h 40"/>
                    <a:gd name="T8" fmla="*/ 12 w 49"/>
                    <a:gd name="T9" fmla="*/ 24 h 40"/>
                    <a:gd name="T10" fmla="*/ 12 w 49"/>
                    <a:gd name="T11" fmla="*/ 24 h 40"/>
                    <a:gd name="T12" fmla="*/ 10 w 49"/>
                    <a:gd name="T13" fmla="*/ 27 h 40"/>
                    <a:gd name="T14" fmla="*/ 9 w 49"/>
                    <a:gd name="T15" fmla="*/ 28 h 40"/>
                    <a:gd name="T16" fmla="*/ 6 w 49"/>
                    <a:gd name="T17" fmla="*/ 30 h 40"/>
                    <a:gd name="T18" fmla="*/ 5 w 49"/>
                    <a:gd name="T19" fmla="*/ 34 h 40"/>
                    <a:gd name="T20" fmla="*/ 6 w 49"/>
                    <a:gd name="T21" fmla="*/ 39 h 40"/>
                    <a:gd name="T22" fmla="*/ 10 w 49"/>
                    <a:gd name="T23" fmla="*/ 40 h 40"/>
                    <a:gd name="T24" fmla="*/ 17 w 49"/>
                    <a:gd name="T25" fmla="*/ 38 h 40"/>
                    <a:gd name="T26" fmla="*/ 21 w 49"/>
                    <a:gd name="T27" fmla="*/ 34 h 40"/>
                    <a:gd name="T28" fmla="*/ 24 w 49"/>
                    <a:gd name="T29" fmla="*/ 30 h 40"/>
                    <a:gd name="T30" fmla="*/ 27 w 49"/>
                    <a:gd name="T31" fmla="*/ 29 h 40"/>
                    <a:gd name="T32" fmla="*/ 29 w 49"/>
                    <a:gd name="T33" fmla="*/ 29 h 40"/>
                    <a:gd name="T34" fmla="*/ 31 w 49"/>
                    <a:gd name="T35" fmla="*/ 29 h 40"/>
                    <a:gd name="T36" fmla="*/ 33 w 49"/>
                    <a:gd name="T37" fmla="*/ 30 h 40"/>
                    <a:gd name="T38" fmla="*/ 37 w 49"/>
                    <a:gd name="T39" fmla="*/ 32 h 40"/>
                    <a:gd name="T40" fmla="*/ 41 w 49"/>
                    <a:gd name="T41" fmla="*/ 34 h 40"/>
                    <a:gd name="T42" fmla="*/ 45 w 49"/>
                    <a:gd name="T43" fmla="*/ 33 h 40"/>
                    <a:gd name="T44" fmla="*/ 49 w 49"/>
                    <a:gd name="T45" fmla="*/ 29 h 40"/>
                    <a:gd name="T46" fmla="*/ 48 w 49"/>
                    <a:gd name="T47" fmla="*/ 25 h 40"/>
                    <a:gd name="T48" fmla="*/ 43 w 49"/>
                    <a:gd name="T49" fmla="*/ 22 h 40"/>
                    <a:gd name="T50" fmla="*/ 39 w 49"/>
                    <a:gd name="T51" fmla="*/ 19 h 40"/>
                    <a:gd name="T52" fmla="*/ 36 w 49"/>
                    <a:gd name="T53" fmla="*/ 17 h 40"/>
                    <a:gd name="T54" fmla="*/ 36 w 49"/>
                    <a:gd name="T55" fmla="*/ 17 h 40"/>
                    <a:gd name="T56" fmla="*/ 37 w 49"/>
                    <a:gd name="T57" fmla="*/ 13 h 40"/>
                    <a:gd name="T58" fmla="*/ 36 w 49"/>
                    <a:gd name="T59" fmla="*/ 7 h 40"/>
                    <a:gd name="T60" fmla="*/ 33 w 49"/>
                    <a:gd name="T61" fmla="*/ 2 h 40"/>
                    <a:gd name="T62" fmla="*/ 29 w 49"/>
                    <a:gd name="T63" fmla="*/ 0 h 40"/>
                    <a:gd name="T64" fmla="*/ 24 w 49"/>
                    <a:gd name="T65" fmla="*/ 2 h 40"/>
                    <a:gd name="T66" fmla="*/ 23 w 49"/>
                    <a:gd name="T67" fmla="*/ 6 h 40"/>
                    <a:gd name="T68" fmla="*/ 24 w 49"/>
                    <a:gd name="T69" fmla="*/ 9 h 40"/>
                    <a:gd name="T70" fmla="*/ 24 w 49"/>
                    <a:gd name="T71" fmla="*/ 12 h 40"/>
                    <a:gd name="T72" fmla="*/ 20 w 49"/>
                    <a:gd name="T73" fmla="*/ 12 h 40"/>
                    <a:gd name="T74" fmla="*/ 13 w 49"/>
                    <a:gd name="T75" fmla="*/ 9 h 40"/>
                    <a:gd name="T76" fmla="*/ 8 w 49"/>
                    <a:gd name="T77" fmla="*/ 7 h 40"/>
                    <a:gd name="T78" fmla="*/ 4 w 49"/>
                    <a:gd name="T79" fmla="*/ 8 h 4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9"/>
                    <a:gd name="T121" fmla="*/ 0 h 40"/>
                    <a:gd name="T122" fmla="*/ 49 w 49"/>
                    <a:gd name="T123" fmla="*/ 40 h 4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9" h="40">
                      <a:moveTo>
                        <a:pt x="1" y="9"/>
                      </a:move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1" y="17"/>
                      </a:lnTo>
                      <a:lnTo>
                        <a:pt x="4" y="18"/>
                      </a:lnTo>
                      <a:lnTo>
                        <a:pt x="6" y="19"/>
                      </a:lnTo>
                      <a:lnTo>
                        <a:pt x="8" y="21"/>
                      </a:lnTo>
                      <a:lnTo>
                        <a:pt x="10" y="22"/>
                      </a:lnTo>
                      <a:lnTo>
                        <a:pt x="13" y="23"/>
                      </a:lnTo>
                      <a:lnTo>
                        <a:pt x="12" y="24"/>
                      </a:lnTo>
                      <a:lnTo>
                        <a:pt x="12" y="25"/>
                      </a:lnTo>
                      <a:lnTo>
                        <a:pt x="10" y="27"/>
                      </a:lnTo>
                      <a:lnTo>
                        <a:pt x="9" y="28"/>
                      </a:lnTo>
                      <a:lnTo>
                        <a:pt x="8" y="29"/>
                      </a:lnTo>
                      <a:lnTo>
                        <a:pt x="6" y="30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5" y="36"/>
                      </a:lnTo>
                      <a:lnTo>
                        <a:pt x="6" y="39"/>
                      </a:lnTo>
                      <a:lnTo>
                        <a:pt x="9" y="40"/>
                      </a:lnTo>
                      <a:lnTo>
                        <a:pt x="10" y="40"/>
                      </a:lnTo>
                      <a:lnTo>
                        <a:pt x="13" y="40"/>
                      </a:lnTo>
                      <a:lnTo>
                        <a:pt x="17" y="38"/>
                      </a:lnTo>
                      <a:lnTo>
                        <a:pt x="20" y="35"/>
                      </a:lnTo>
                      <a:lnTo>
                        <a:pt x="21" y="34"/>
                      </a:lnTo>
                      <a:lnTo>
                        <a:pt x="23" y="32"/>
                      </a:lnTo>
                      <a:lnTo>
                        <a:pt x="24" y="30"/>
                      </a:lnTo>
                      <a:lnTo>
                        <a:pt x="25" y="29"/>
                      </a:lnTo>
                      <a:lnTo>
                        <a:pt x="27" y="29"/>
                      </a:lnTo>
                      <a:lnTo>
                        <a:pt x="29" y="29"/>
                      </a:lnTo>
                      <a:lnTo>
                        <a:pt x="31" y="29"/>
                      </a:lnTo>
                      <a:lnTo>
                        <a:pt x="33" y="30"/>
                      </a:lnTo>
                      <a:lnTo>
                        <a:pt x="35" y="30"/>
                      </a:lnTo>
                      <a:lnTo>
                        <a:pt x="37" y="32"/>
                      </a:lnTo>
                      <a:lnTo>
                        <a:pt x="39" y="33"/>
                      </a:lnTo>
                      <a:lnTo>
                        <a:pt x="41" y="34"/>
                      </a:lnTo>
                      <a:lnTo>
                        <a:pt x="44" y="34"/>
                      </a:lnTo>
                      <a:lnTo>
                        <a:pt x="45" y="33"/>
                      </a:lnTo>
                      <a:lnTo>
                        <a:pt x="48" y="32"/>
                      </a:lnTo>
                      <a:lnTo>
                        <a:pt x="49" y="29"/>
                      </a:lnTo>
                      <a:lnTo>
                        <a:pt x="49" y="27"/>
                      </a:lnTo>
                      <a:lnTo>
                        <a:pt x="48" y="25"/>
                      </a:lnTo>
                      <a:lnTo>
                        <a:pt x="45" y="23"/>
                      </a:lnTo>
                      <a:lnTo>
                        <a:pt x="43" y="22"/>
                      </a:lnTo>
                      <a:lnTo>
                        <a:pt x="41" y="21"/>
                      </a:lnTo>
                      <a:lnTo>
                        <a:pt x="39" y="19"/>
                      </a:lnTo>
                      <a:lnTo>
                        <a:pt x="36" y="18"/>
                      </a:lnTo>
                      <a:lnTo>
                        <a:pt x="36" y="17"/>
                      </a:lnTo>
                      <a:lnTo>
                        <a:pt x="36" y="16"/>
                      </a:lnTo>
                      <a:lnTo>
                        <a:pt x="37" y="13"/>
                      </a:lnTo>
                      <a:lnTo>
                        <a:pt x="37" y="9"/>
                      </a:lnTo>
                      <a:lnTo>
                        <a:pt x="36" y="7"/>
                      </a:lnTo>
                      <a:lnTo>
                        <a:pt x="35" y="3"/>
                      </a:lnTo>
                      <a:lnTo>
                        <a:pt x="33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1"/>
                      </a:lnTo>
                      <a:lnTo>
                        <a:pt x="24" y="2"/>
                      </a:lnTo>
                      <a:lnTo>
                        <a:pt x="23" y="5"/>
                      </a:lnTo>
                      <a:lnTo>
                        <a:pt x="23" y="6"/>
                      </a:lnTo>
                      <a:lnTo>
                        <a:pt x="23" y="8"/>
                      </a:lnTo>
                      <a:lnTo>
                        <a:pt x="24" y="9"/>
                      </a:lnTo>
                      <a:lnTo>
                        <a:pt x="24" y="11"/>
                      </a:lnTo>
                      <a:lnTo>
                        <a:pt x="24" y="12"/>
                      </a:lnTo>
                      <a:lnTo>
                        <a:pt x="23" y="13"/>
                      </a:lnTo>
                      <a:lnTo>
                        <a:pt x="20" y="12"/>
                      </a:lnTo>
                      <a:lnTo>
                        <a:pt x="17" y="11"/>
                      </a:lnTo>
                      <a:lnTo>
                        <a:pt x="13" y="9"/>
                      </a:lnTo>
                      <a:lnTo>
                        <a:pt x="10" y="8"/>
                      </a:lnTo>
                      <a:lnTo>
                        <a:pt x="8" y="7"/>
                      </a:lnTo>
                      <a:lnTo>
                        <a:pt x="6" y="7"/>
                      </a:lnTo>
                      <a:lnTo>
                        <a:pt x="4" y="8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36" name="Freeform 158"/>
                <p:cNvSpPr>
                  <a:spLocks/>
                </p:cNvSpPr>
                <p:nvPr/>
              </p:nvSpPr>
              <p:spPr bwMode="auto">
                <a:xfrm>
                  <a:off x="2109" y="767"/>
                  <a:ext cx="40" cy="42"/>
                </a:xfrm>
                <a:custGeom>
                  <a:avLst/>
                  <a:gdLst>
                    <a:gd name="T0" fmla="*/ 8 w 40"/>
                    <a:gd name="T1" fmla="*/ 40 h 42"/>
                    <a:gd name="T2" fmla="*/ 12 w 40"/>
                    <a:gd name="T3" fmla="*/ 40 h 42"/>
                    <a:gd name="T4" fmla="*/ 16 w 40"/>
                    <a:gd name="T5" fmla="*/ 37 h 42"/>
                    <a:gd name="T6" fmla="*/ 20 w 40"/>
                    <a:gd name="T7" fmla="*/ 33 h 42"/>
                    <a:gd name="T8" fmla="*/ 23 w 40"/>
                    <a:gd name="T9" fmla="*/ 32 h 42"/>
                    <a:gd name="T10" fmla="*/ 23 w 40"/>
                    <a:gd name="T11" fmla="*/ 33 h 42"/>
                    <a:gd name="T12" fmla="*/ 25 w 40"/>
                    <a:gd name="T13" fmla="*/ 34 h 42"/>
                    <a:gd name="T14" fmla="*/ 27 w 40"/>
                    <a:gd name="T15" fmla="*/ 35 h 42"/>
                    <a:gd name="T16" fmla="*/ 28 w 40"/>
                    <a:gd name="T17" fmla="*/ 39 h 42"/>
                    <a:gd name="T18" fmla="*/ 32 w 40"/>
                    <a:gd name="T19" fmla="*/ 42 h 42"/>
                    <a:gd name="T20" fmla="*/ 37 w 40"/>
                    <a:gd name="T21" fmla="*/ 40 h 42"/>
                    <a:gd name="T22" fmla="*/ 40 w 40"/>
                    <a:gd name="T23" fmla="*/ 37 h 42"/>
                    <a:gd name="T24" fmla="*/ 39 w 40"/>
                    <a:gd name="T25" fmla="*/ 31 h 42"/>
                    <a:gd name="T26" fmla="*/ 35 w 40"/>
                    <a:gd name="T27" fmla="*/ 27 h 42"/>
                    <a:gd name="T28" fmla="*/ 32 w 40"/>
                    <a:gd name="T29" fmla="*/ 23 h 42"/>
                    <a:gd name="T30" fmla="*/ 31 w 40"/>
                    <a:gd name="T31" fmla="*/ 21 h 42"/>
                    <a:gd name="T32" fmla="*/ 32 w 40"/>
                    <a:gd name="T33" fmla="*/ 18 h 42"/>
                    <a:gd name="T34" fmla="*/ 32 w 40"/>
                    <a:gd name="T35" fmla="*/ 17 h 42"/>
                    <a:gd name="T36" fmla="*/ 33 w 40"/>
                    <a:gd name="T37" fmla="*/ 16 h 42"/>
                    <a:gd name="T38" fmla="*/ 36 w 40"/>
                    <a:gd name="T39" fmla="*/ 12 h 42"/>
                    <a:gd name="T40" fmla="*/ 39 w 40"/>
                    <a:gd name="T41" fmla="*/ 8 h 42"/>
                    <a:gd name="T42" fmla="*/ 40 w 40"/>
                    <a:gd name="T43" fmla="*/ 5 h 42"/>
                    <a:gd name="T44" fmla="*/ 36 w 40"/>
                    <a:gd name="T45" fmla="*/ 1 h 42"/>
                    <a:gd name="T46" fmla="*/ 31 w 40"/>
                    <a:gd name="T47" fmla="*/ 1 h 42"/>
                    <a:gd name="T48" fmla="*/ 27 w 40"/>
                    <a:gd name="T49" fmla="*/ 4 h 42"/>
                    <a:gd name="T50" fmla="*/ 23 w 40"/>
                    <a:gd name="T51" fmla="*/ 7 h 42"/>
                    <a:gd name="T52" fmla="*/ 20 w 40"/>
                    <a:gd name="T53" fmla="*/ 10 h 42"/>
                    <a:gd name="T54" fmla="*/ 20 w 40"/>
                    <a:gd name="T55" fmla="*/ 8 h 42"/>
                    <a:gd name="T56" fmla="*/ 16 w 40"/>
                    <a:gd name="T57" fmla="*/ 7 h 42"/>
                    <a:gd name="T58" fmla="*/ 9 w 40"/>
                    <a:gd name="T59" fmla="*/ 7 h 42"/>
                    <a:gd name="T60" fmla="*/ 2 w 40"/>
                    <a:gd name="T61" fmla="*/ 8 h 42"/>
                    <a:gd name="T62" fmla="*/ 0 w 40"/>
                    <a:gd name="T63" fmla="*/ 12 h 42"/>
                    <a:gd name="T64" fmla="*/ 1 w 40"/>
                    <a:gd name="T65" fmla="*/ 17 h 42"/>
                    <a:gd name="T66" fmla="*/ 5 w 40"/>
                    <a:gd name="T67" fmla="*/ 20 h 42"/>
                    <a:gd name="T68" fmla="*/ 9 w 40"/>
                    <a:gd name="T69" fmla="*/ 20 h 42"/>
                    <a:gd name="T70" fmla="*/ 12 w 40"/>
                    <a:gd name="T71" fmla="*/ 20 h 42"/>
                    <a:gd name="T72" fmla="*/ 12 w 40"/>
                    <a:gd name="T73" fmla="*/ 23 h 42"/>
                    <a:gd name="T74" fmla="*/ 8 w 40"/>
                    <a:gd name="T75" fmla="*/ 27 h 42"/>
                    <a:gd name="T76" fmla="*/ 4 w 40"/>
                    <a:gd name="T77" fmla="*/ 32 h 42"/>
                    <a:gd name="T78" fmla="*/ 4 w 40"/>
                    <a:gd name="T79" fmla="*/ 37 h 4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0"/>
                    <a:gd name="T121" fmla="*/ 0 h 42"/>
                    <a:gd name="T122" fmla="*/ 40 w 40"/>
                    <a:gd name="T123" fmla="*/ 42 h 4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0" h="42">
                      <a:moveTo>
                        <a:pt x="5" y="39"/>
                      </a:moveTo>
                      <a:lnTo>
                        <a:pt x="8" y="40"/>
                      </a:lnTo>
                      <a:lnTo>
                        <a:pt x="10" y="40"/>
                      </a:lnTo>
                      <a:lnTo>
                        <a:pt x="12" y="40"/>
                      </a:lnTo>
                      <a:lnTo>
                        <a:pt x="15" y="39"/>
                      </a:lnTo>
                      <a:lnTo>
                        <a:pt x="16" y="37"/>
                      </a:lnTo>
                      <a:lnTo>
                        <a:pt x="19" y="35"/>
                      </a:lnTo>
                      <a:lnTo>
                        <a:pt x="20" y="33"/>
                      </a:lnTo>
                      <a:lnTo>
                        <a:pt x="21" y="32"/>
                      </a:lnTo>
                      <a:lnTo>
                        <a:pt x="23" y="32"/>
                      </a:lnTo>
                      <a:lnTo>
                        <a:pt x="23" y="33"/>
                      </a:lnTo>
                      <a:lnTo>
                        <a:pt x="24" y="33"/>
                      </a:lnTo>
                      <a:lnTo>
                        <a:pt x="25" y="34"/>
                      </a:lnTo>
                      <a:lnTo>
                        <a:pt x="27" y="35"/>
                      </a:lnTo>
                      <a:lnTo>
                        <a:pt x="27" y="37"/>
                      </a:lnTo>
                      <a:lnTo>
                        <a:pt x="28" y="39"/>
                      </a:lnTo>
                      <a:lnTo>
                        <a:pt x="29" y="40"/>
                      </a:lnTo>
                      <a:lnTo>
                        <a:pt x="32" y="42"/>
                      </a:lnTo>
                      <a:lnTo>
                        <a:pt x="35" y="42"/>
                      </a:lnTo>
                      <a:lnTo>
                        <a:pt x="37" y="40"/>
                      </a:lnTo>
                      <a:lnTo>
                        <a:pt x="39" y="39"/>
                      </a:lnTo>
                      <a:lnTo>
                        <a:pt x="40" y="37"/>
                      </a:lnTo>
                      <a:lnTo>
                        <a:pt x="40" y="34"/>
                      </a:lnTo>
                      <a:lnTo>
                        <a:pt x="39" y="31"/>
                      </a:lnTo>
                      <a:lnTo>
                        <a:pt x="37" y="28"/>
                      </a:lnTo>
                      <a:lnTo>
                        <a:pt x="35" y="27"/>
                      </a:lnTo>
                      <a:lnTo>
                        <a:pt x="33" y="24"/>
                      </a:lnTo>
                      <a:lnTo>
                        <a:pt x="32" y="23"/>
                      </a:lnTo>
                      <a:lnTo>
                        <a:pt x="31" y="22"/>
                      </a:lnTo>
                      <a:lnTo>
                        <a:pt x="31" y="21"/>
                      </a:lnTo>
                      <a:lnTo>
                        <a:pt x="32" y="18"/>
                      </a:lnTo>
                      <a:lnTo>
                        <a:pt x="32" y="17"/>
                      </a:lnTo>
                      <a:lnTo>
                        <a:pt x="33" y="16"/>
                      </a:lnTo>
                      <a:lnTo>
                        <a:pt x="35" y="13"/>
                      </a:lnTo>
                      <a:lnTo>
                        <a:pt x="36" y="12"/>
                      </a:lnTo>
                      <a:lnTo>
                        <a:pt x="37" y="11"/>
                      </a:lnTo>
                      <a:lnTo>
                        <a:pt x="39" y="8"/>
                      </a:lnTo>
                      <a:lnTo>
                        <a:pt x="40" y="6"/>
                      </a:lnTo>
                      <a:lnTo>
                        <a:pt x="40" y="5"/>
                      </a:lnTo>
                      <a:lnTo>
                        <a:pt x="39" y="2"/>
                      </a:lnTo>
                      <a:lnTo>
                        <a:pt x="36" y="1"/>
                      </a:lnTo>
                      <a:lnTo>
                        <a:pt x="33" y="0"/>
                      </a:lnTo>
                      <a:lnTo>
                        <a:pt x="31" y="1"/>
                      </a:lnTo>
                      <a:lnTo>
                        <a:pt x="28" y="2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3" y="7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8"/>
                      </a:lnTo>
                      <a:lnTo>
                        <a:pt x="19" y="8"/>
                      </a:lnTo>
                      <a:lnTo>
                        <a:pt x="16" y="7"/>
                      </a:lnTo>
                      <a:lnTo>
                        <a:pt x="12" y="7"/>
                      </a:lnTo>
                      <a:lnTo>
                        <a:pt x="9" y="7"/>
                      </a:lnTo>
                      <a:lnTo>
                        <a:pt x="5" y="7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4" y="18"/>
                      </a:lnTo>
                      <a:lnTo>
                        <a:pt x="5" y="20"/>
                      </a:lnTo>
                      <a:lnTo>
                        <a:pt x="8" y="20"/>
                      </a:lnTo>
                      <a:lnTo>
                        <a:pt x="9" y="20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3" y="21"/>
                      </a:lnTo>
                      <a:lnTo>
                        <a:pt x="12" y="23"/>
                      </a:lnTo>
                      <a:lnTo>
                        <a:pt x="9" y="24"/>
                      </a:lnTo>
                      <a:lnTo>
                        <a:pt x="8" y="27"/>
                      </a:lnTo>
                      <a:lnTo>
                        <a:pt x="5" y="29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7"/>
                      </a:lnTo>
                      <a:lnTo>
                        <a:pt x="5" y="39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37" name="Freeform 159"/>
                <p:cNvSpPr>
                  <a:spLocks/>
                </p:cNvSpPr>
                <p:nvPr/>
              </p:nvSpPr>
              <p:spPr bwMode="auto">
                <a:xfrm>
                  <a:off x="2245" y="1077"/>
                  <a:ext cx="41" cy="43"/>
                </a:xfrm>
                <a:custGeom>
                  <a:avLst/>
                  <a:gdLst>
                    <a:gd name="T0" fmla="*/ 8 w 41"/>
                    <a:gd name="T1" fmla="*/ 41 h 43"/>
                    <a:gd name="T2" fmla="*/ 12 w 41"/>
                    <a:gd name="T3" fmla="*/ 41 h 43"/>
                    <a:gd name="T4" fmla="*/ 16 w 41"/>
                    <a:gd name="T5" fmla="*/ 38 h 43"/>
                    <a:gd name="T6" fmla="*/ 20 w 41"/>
                    <a:gd name="T7" fmla="*/ 35 h 43"/>
                    <a:gd name="T8" fmla="*/ 23 w 41"/>
                    <a:gd name="T9" fmla="*/ 34 h 43"/>
                    <a:gd name="T10" fmla="*/ 23 w 41"/>
                    <a:gd name="T11" fmla="*/ 34 h 43"/>
                    <a:gd name="T12" fmla="*/ 25 w 41"/>
                    <a:gd name="T13" fmla="*/ 36 h 43"/>
                    <a:gd name="T14" fmla="*/ 27 w 41"/>
                    <a:gd name="T15" fmla="*/ 37 h 43"/>
                    <a:gd name="T16" fmla="*/ 28 w 41"/>
                    <a:gd name="T17" fmla="*/ 40 h 43"/>
                    <a:gd name="T18" fmla="*/ 32 w 41"/>
                    <a:gd name="T19" fmla="*/ 43 h 43"/>
                    <a:gd name="T20" fmla="*/ 37 w 41"/>
                    <a:gd name="T21" fmla="*/ 42 h 43"/>
                    <a:gd name="T22" fmla="*/ 40 w 41"/>
                    <a:gd name="T23" fmla="*/ 38 h 43"/>
                    <a:gd name="T24" fmla="*/ 39 w 41"/>
                    <a:gd name="T25" fmla="*/ 32 h 43"/>
                    <a:gd name="T26" fmla="*/ 35 w 41"/>
                    <a:gd name="T27" fmla="*/ 27 h 43"/>
                    <a:gd name="T28" fmla="*/ 32 w 41"/>
                    <a:gd name="T29" fmla="*/ 25 h 43"/>
                    <a:gd name="T30" fmla="*/ 31 w 41"/>
                    <a:gd name="T31" fmla="*/ 23 h 43"/>
                    <a:gd name="T32" fmla="*/ 32 w 41"/>
                    <a:gd name="T33" fmla="*/ 19 h 43"/>
                    <a:gd name="T34" fmla="*/ 32 w 41"/>
                    <a:gd name="T35" fmla="*/ 19 h 43"/>
                    <a:gd name="T36" fmla="*/ 33 w 41"/>
                    <a:gd name="T37" fmla="*/ 16 h 43"/>
                    <a:gd name="T38" fmla="*/ 37 w 41"/>
                    <a:gd name="T39" fmla="*/ 14 h 43"/>
                    <a:gd name="T40" fmla="*/ 40 w 41"/>
                    <a:gd name="T41" fmla="*/ 10 h 43"/>
                    <a:gd name="T42" fmla="*/ 40 w 41"/>
                    <a:gd name="T43" fmla="*/ 5 h 43"/>
                    <a:gd name="T44" fmla="*/ 36 w 41"/>
                    <a:gd name="T45" fmla="*/ 2 h 43"/>
                    <a:gd name="T46" fmla="*/ 32 w 41"/>
                    <a:gd name="T47" fmla="*/ 2 h 43"/>
                    <a:gd name="T48" fmla="*/ 28 w 41"/>
                    <a:gd name="T49" fmla="*/ 4 h 43"/>
                    <a:gd name="T50" fmla="*/ 24 w 41"/>
                    <a:gd name="T51" fmla="*/ 8 h 43"/>
                    <a:gd name="T52" fmla="*/ 21 w 41"/>
                    <a:gd name="T53" fmla="*/ 10 h 43"/>
                    <a:gd name="T54" fmla="*/ 20 w 41"/>
                    <a:gd name="T55" fmla="*/ 10 h 43"/>
                    <a:gd name="T56" fmla="*/ 16 w 41"/>
                    <a:gd name="T57" fmla="*/ 9 h 43"/>
                    <a:gd name="T58" fmla="*/ 9 w 41"/>
                    <a:gd name="T59" fmla="*/ 9 h 43"/>
                    <a:gd name="T60" fmla="*/ 4 w 41"/>
                    <a:gd name="T61" fmla="*/ 10 h 43"/>
                    <a:gd name="T62" fmla="*/ 0 w 41"/>
                    <a:gd name="T63" fmla="*/ 14 h 43"/>
                    <a:gd name="T64" fmla="*/ 1 w 41"/>
                    <a:gd name="T65" fmla="*/ 18 h 43"/>
                    <a:gd name="T66" fmla="*/ 5 w 41"/>
                    <a:gd name="T67" fmla="*/ 21 h 43"/>
                    <a:gd name="T68" fmla="*/ 9 w 41"/>
                    <a:gd name="T69" fmla="*/ 21 h 43"/>
                    <a:gd name="T70" fmla="*/ 12 w 41"/>
                    <a:gd name="T71" fmla="*/ 21 h 43"/>
                    <a:gd name="T72" fmla="*/ 12 w 41"/>
                    <a:gd name="T73" fmla="*/ 24 h 43"/>
                    <a:gd name="T74" fmla="*/ 8 w 41"/>
                    <a:gd name="T75" fmla="*/ 29 h 43"/>
                    <a:gd name="T76" fmla="*/ 4 w 41"/>
                    <a:gd name="T77" fmla="*/ 34 h 43"/>
                    <a:gd name="T78" fmla="*/ 4 w 41"/>
                    <a:gd name="T79" fmla="*/ 37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1"/>
                    <a:gd name="T121" fmla="*/ 0 h 43"/>
                    <a:gd name="T122" fmla="*/ 41 w 41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1" h="43">
                      <a:moveTo>
                        <a:pt x="5" y="40"/>
                      </a:moveTo>
                      <a:lnTo>
                        <a:pt x="8" y="41"/>
                      </a:lnTo>
                      <a:lnTo>
                        <a:pt x="10" y="41"/>
                      </a:lnTo>
                      <a:lnTo>
                        <a:pt x="12" y="41"/>
                      </a:lnTo>
                      <a:lnTo>
                        <a:pt x="15" y="40"/>
                      </a:lnTo>
                      <a:lnTo>
                        <a:pt x="16" y="38"/>
                      </a:lnTo>
                      <a:lnTo>
                        <a:pt x="19" y="36"/>
                      </a:lnTo>
                      <a:lnTo>
                        <a:pt x="20" y="35"/>
                      </a:lnTo>
                      <a:lnTo>
                        <a:pt x="21" y="32"/>
                      </a:lnTo>
                      <a:lnTo>
                        <a:pt x="23" y="34"/>
                      </a:lnTo>
                      <a:lnTo>
                        <a:pt x="24" y="35"/>
                      </a:lnTo>
                      <a:lnTo>
                        <a:pt x="25" y="36"/>
                      </a:lnTo>
                      <a:lnTo>
                        <a:pt x="27" y="37"/>
                      </a:lnTo>
                      <a:lnTo>
                        <a:pt x="27" y="38"/>
                      </a:lnTo>
                      <a:lnTo>
                        <a:pt x="28" y="40"/>
                      </a:lnTo>
                      <a:lnTo>
                        <a:pt x="29" y="42"/>
                      </a:lnTo>
                      <a:lnTo>
                        <a:pt x="32" y="43"/>
                      </a:lnTo>
                      <a:lnTo>
                        <a:pt x="35" y="43"/>
                      </a:lnTo>
                      <a:lnTo>
                        <a:pt x="37" y="42"/>
                      </a:lnTo>
                      <a:lnTo>
                        <a:pt x="40" y="40"/>
                      </a:lnTo>
                      <a:lnTo>
                        <a:pt x="40" y="38"/>
                      </a:lnTo>
                      <a:lnTo>
                        <a:pt x="40" y="36"/>
                      </a:lnTo>
                      <a:lnTo>
                        <a:pt x="39" y="32"/>
                      </a:lnTo>
                      <a:lnTo>
                        <a:pt x="37" y="30"/>
                      </a:lnTo>
                      <a:lnTo>
                        <a:pt x="35" y="27"/>
                      </a:lnTo>
                      <a:lnTo>
                        <a:pt x="33" y="26"/>
                      </a:lnTo>
                      <a:lnTo>
                        <a:pt x="32" y="25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2" y="20"/>
                      </a:lnTo>
                      <a:lnTo>
                        <a:pt x="32" y="19"/>
                      </a:lnTo>
                      <a:lnTo>
                        <a:pt x="32" y="18"/>
                      </a:lnTo>
                      <a:lnTo>
                        <a:pt x="33" y="16"/>
                      </a:lnTo>
                      <a:lnTo>
                        <a:pt x="36" y="15"/>
                      </a:lnTo>
                      <a:lnTo>
                        <a:pt x="37" y="14"/>
                      </a:lnTo>
                      <a:lnTo>
                        <a:pt x="39" y="13"/>
                      </a:lnTo>
                      <a:lnTo>
                        <a:pt x="40" y="10"/>
                      </a:lnTo>
                      <a:lnTo>
                        <a:pt x="41" y="8"/>
                      </a:lnTo>
                      <a:lnTo>
                        <a:pt x="40" y="5"/>
                      </a:lnTo>
                      <a:lnTo>
                        <a:pt x="39" y="3"/>
                      </a:lnTo>
                      <a:lnTo>
                        <a:pt x="36" y="2"/>
                      </a:lnTo>
                      <a:lnTo>
                        <a:pt x="35" y="0"/>
                      </a:lnTo>
                      <a:lnTo>
                        <a:pt x="32" y="2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5" y="7"/>
                      </a:lnTo>
                      <a:lnTo>
                        <a:pt x="24" y="8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19" y="10"/>
                      </a:lnTo>
                      <a:lnTo>
                        <a:pt x="16" y="9"/>
                      </a:lnTo>
                      <a:lnTo>
                        <a:pt x="12" y="9"/>
                      </a:lnTo>
                      <a:lnTo>
                        <a:pt x="9" y="9"/>
                      </a:lnTo>
                      <a:lnTo>
                        <a:pt x="5" y="9"/>
                      </a:lnTo>
                      <a:lnTo>
                        <a:pt x="4" y="10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1" y="18"/>
                      </a:lnTo>
                      <a:lnTo>
                        <a:pt x="4" y="20"/>
                      </a:lnTo>
                      <a:lnTo>
                        <a:pt x="5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2" y="24"/>
                      </a:lnTo>
                      <a:lnTo>
                        <a:pt x="10" y="26"/>
                      </a:lnTo>
                      <a:lnTo>
                        <a:pt x="8" y="29"/>
                      </a:lnTo>
                      <a:lnTo>
                        <a:pt x="5" y="31"/>
                      </a:lnTo>
                      <a:lnTo>
                        <a:pt x="4" y="34"/>
                      </a:lnTo>
                      <a:lnTo>
                        <a:pt x="4" y="35"/>
                      </a:lnTo>
                      <a:lnTo>
                        <a:pt x="4" y="37"/>
                      </a:lnTo>
                      <a:lnTo>
                        <a:pt x="5" y="4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38" name="Freeform 160"/>
                <p:cNvSpPr>
                  <a:spLocks/>
                </p:cNvSpPr>
                <p:nvPr/>
              </p:nvSpPr>
              <p:spPr bwMode="auto">
                <a:xfrm>
                  <a:off x="2138" y="850"/>
                  <a:ext cx="38" cy="32"/>
                </a:xfrm>
                <a:custGeom>
                  <a:avLst/>
                  <a:gdLst>
                    <a:gd name="T0" fmla="*/ 10 w 38"/>
                    <a:gd name="T1" fmla="*/ 32 h 32"/>
                    <a:gd name="T2" fmla="*/ 15 w 38"/>
                    <a:gd name="T3" fmla="*/ 30 h 32"/>
                    <a:gd name="T4" fmla="*/ 19 w 38"/>
                    <a:gd name="T5" fmla="*/ 26 h 32"/>
                    <a:gd name="T6" fmla="*/ 21 w 38"/>
                    <a:gd name="T7" fmla="*/ 27 h 32"/>
                    <a:gd name="T8" fmla="*/ 22 w 38"/>
                    <a:gd name="T9" fmla="*/ 29 h 32"/>
                    <a:gd name="T10" fmla="*/ 27 w 38"/>
                    <a:gd name="T11" fmla="*/ 30 h 32"/>
                    <a:gd name="T12" fmla="*/ 31 w 38"/>
                    <a:gd name="T13" fmla="*/ 29 h 32"/>
                    <a:gd name="T14" fmla="*/ 34 w 38"/>
                    <a:gd name="T15" fmla="*/ 24 h 32"/>
                    <a:gd name="T16" fmla="*/ 31 w 38"/>
                    <a:gd name="T17" fmla="*/ 20 h 32"/>
                    <a:gd name="T18" fmla="*/ 30 w 38"/>
                    <a:gd name="T19" fmla="*/ 18 h 32"/>
                    <a:gd name="T20" fmla="*/ 29 w 38"/>
                    <a:gd name="T21" fmla="*/ 16 h 32"/>
                    <a:gd name="T22" fmla="*/ 31 w 38"/>
                    <a:gd name="T23" fmla="*/ 14 h 32"/>
                    <a:gd name="T24" fmla="*/ 35 w 38"/>
                    <a:gd name="T25" fmla="*/ 13 h 32"/>
                    <a:gd name="T26" fmla="*/ 38 w 38"/>
                    <a:gd name="T27" fmla="*/ 9 h 32"/>
                    <a:gd name="T28" fmla="*/ 38 w 38"/>
                    <a:gd name="T29" fmla="*/ 4 h 32"/>
                    <a:gd name="T30" fmla="*/ 34 w 38"/>
                    <a:gd name="T31" fmla="*/ 0 h 32"/>
                    <a:gd name="T32" fmla="*/ 30 w 38"/>
                    <a:gd name="T33" fmla="*/ 0 h 32"/>
                    <a:gd name="T34" fmla="*/ 25 w 38"/>
                    <a:gd name="T35" fmla="*/ 3 h 32"/>
                    <a:gd name="T36" fmla="*/ 21 w 38"/>
                    <a:gd name="T37" fmla="*/ 6 h 32"/>
                    <a:gd name="T38" fmla="*/ 18 w 38"/>
                    <a:gd name="T39" fmla="*/ 3 h 32"/>
                    <a:gd name="T40" fmla="*/ 14 w 38"/>
                    <a:gd name="T41" fmla="*/ 0 h 32"/>
                    <a:gd name="T42" fmla="*/ 11 w 38"/>
                    <a:gd name="T43" fmla="*/ 0 h 32"/>
                    <a:gd name="T44" fmla="*/ 7 w 38"/>
                    <a:gd name="T45" fmla="*/ 2 h 32"/>
                    <a:gd name="T46" fmla="*/ 3 w 38"/>
                    <a:gd name="T47" fmla="*/ 5 h 32"/>
                    <a:gd name="T48" fmla="*/ 4 w 38"/>
                    <a:gd name="T49" fmla="*/ 9 h 32"/>
                    <a:gd name="T50" fmla="*/ 8 w 38"/>
                    <a:gd name="T51" fmla="*/ 13 h 32"/>
                    <a:gd name="T52" fmla="*/ 10 w 38"/>
                    <a:gd name="T53" fmla="*/ 14 h 32"/>
                    <a:gd name="T54" fmla="*/ 10 w 38"/>
                    <a:gd name="T55" fmla="*/ 16 h 32"/>
                    <a:gd name="T56" fmla="*/ 6 w 38"/>
                    <a:gd name="T57" fmla="*/ 20 h 32"/>
                    <a:gd name="T58" fmla="*/ 2 w 38"/>
                    <a:gd name="T59" fmla="*/ 22 h 32"/>
                    <a:gd name="T60" fmla="*/ 0 w 38"/>
                    <a:gd name="T61" fmla="*/ 26 h 32"/>
                    <a:gd name="T62" fmla="*/ 2 w 38"/>
                    <a:gd name="T63" fmla="*/ 31 h 32"/>
                    <a:gd name="T64" fmla="*/ 7 w 38"/>
                    <a:gd name="T65" fmla="*/ 32 h 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8"/>
                    <a:gd name="T100" fmla="*/ 0 h 32"/>
                    <a:gd name="T101" fmla="*/ 38 w 38"/>
                    <a:gd name="T102" fmla="*/ 32 h 3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8" h="32">
                      <a:moveTo>
                        <a:pt x="10" y="32"/>
                      </a:moveTo>
                      <a:lnTo>
                        <a:pt x="10" y="32"/>
                      </a:lnTo>
                      <a:lnTo>
                        <a:pt x="12" y="31"/>
                      </a:lnTo>
                      <a:lnTo>
                        <a:pt x="15" y="30"/>
                      </a:lnTo>
                      <a:lnTo>
                        <a:pt x="16" y="27"/>
                      </a:lnTo>
                      <a:lnTo>
                        <a:pt x="19" y="26"/>
                      </a:lnTo>
                      <a:lnTo>
                        <a:pt x="21" y="27"/>
                      </a:lnTo>
                      <a:lnTo>
                        <a:pt x="22" y="29"/>
                      </a:lnTo>
                      <a:lnTo>
                        <a:pt x="25" y="30"/>
                      </a:lnTo>
                      <a:lnTo>
                        <a:pt x="27" y="30"/>
                      </a:lnTo>
                      <a:lnTo>
                        <a:pt x="29" y="30"/>
                      </a:lnTo>
                      <a:lnTo>
                        <a:pt x="31" y="29"/>
                      </a:lnTo>
                      <a:lnTo>
                        <a:pt x="33" y="26"/>
                      </a:lnTo>
                      <a:lnTo>
                        <a:pt x="34" y="24"/>
                      </a:lnTo>
                      <a:lnTo>
                        <a:pt x="33" y="22"/>
                      </a:lnTo>
                      <a:lnTo>
                        <a:pt x="31" y="20"/>
                      </a:lnTo>
                      <a:lnTo>
                        <a:pt x="30" y="19"/>
                      </a:lnTo>
                      <a:lnTo>
                        <a:pt x="30" y="18"/>
                      </a:lnTo>
                      <a:lnTo>
                        <a:pt x="29" y="16"/>
                      </a:lnTo>
                      <a:lnTo>
                        <a:pt x="30" y="15"/>
                      </a:lnTo>
                      <a:lnTo>
                        <a:pt x="31" y="14"/>
                      </a:lnTo>
                      <a:lnTo>
                        <a:pt x="34" y="13"/>
                      </a:lnTo>
                      <a:lnTo>
                        <a:pt x="35" y="13"/>
                      </a:lnTo>
                      <a:lnTo>
                        <a:pt x="37" y="11"/>
                      </a:lnTo>
                      <a:lnTo>
                        <a:pt x="38" y="9"/>
                      </a:lnTo>
                      <a:lnTo>
                        <a:pt x="38" y="6"/>
                      </a:lnTo>
                      <a:lnTo>
                        <a:pt x="38" y="4"/>
                      </a:lnTo>
                      <a:lnTo>
                        <a:pt x="37" y="2"/>
                      </a:lnTo>
                      <a:lnTo>
                        <a:pt x="34" y="0"/>
                      </a:lnTo>
                      <a:lnTo>
                        <a:pt x="33" y="0"/>
                      </a:lnTo>
                      <a:lnTo>
                        <a:pt x="30" y="0"/>
                      </a:lnTo>
                      <a:lnTo>
                        <a:pt x="27" y="2"/>
                      </a:lnTo>
                      <a:lnTo>
                        <a:pt x="25" y="3"/>
                      </a:lnTo>
                      <a:lnTo>
                        <a:pt x="23" y="5"/>
                      </a:lnTo>
                      <a:lnTo>
                        <a:pt x="21" y="6"/>
                      </a:lnTo>
                      <a:lnTo>
                        <a:pt x="19" y="5"/>
                      </a:lnTo>
                      <a:lnTo>
                        <a:pt x="18" y="3"/>
                      </a:lnTo>
                      <a:lnTo>
                        <a:pt x="15" y="2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7" y="2"/>
                      </a:lnTo>
                      <a:lnTo>
                        <a:pt x="4" y="3"/>
                      </a:lnTo>
                      <a:lnTo>
                        <a:pt x="3" y="5"/>
                      </a:lnTo>
                      <a:lnTo>
                        <a:pt x="4" y="6"/>
                      </a:lnTo>
                      <a:lnTo>
                        <a:pt x="4" y="9"/>
                      </a:lnTo>
                      <a:lnTo>
                        <a:pt x="7" y="11"/>
                      </a:lnTo>
                      <a:lnTo>
                        <a:pt x="8" y="13"/>
                      </a:lnTo>
                      <a:lnTo>
                        <a:pt x="10" y="13"/>
                      </a:lnTo>
                      <a:lnTo>
                        <a:pt x="10" y="14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8" y="19"/>
                      </a:lnTo>
                      <a:lnTo>
                        <a:pt x="6" y="20"/>
                      </a:lnTo>
                      <a:lnTo>
                        <a:pt x="4" y="21"/>
                      </a:lnTo>
                      <a:lnTo>
                        <a:pt x="2" y="22"/>
                      </a:ln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0" y="29"/>
                      </a:lnTo>
                      <a:lnTo>
                        <a:pt x="2" y="31"/>
                      </a:lnTo>
                      <a:lnTo>
                        <a:pt x="4" y="32"/>
                      </a:lnTo>
                      <a:lnTo>
                        <a:pt x="7" y="32"/>
                      </a:lnTo>
                      <a:lnTo>
                        <a:pt x="10" y="32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39" name="Freeform 161"/>
                <p:cNvSpPr>
                  <a:spLocks/>
                </p:cNvSpPr>
                <p:nvPr/>
              </p:nvSpPr>
              <p:spPr bwMode="auto">
                <a:xfrm>
                  <a:off x="2254" y="788"/>
                  <a:ext cx="36" cy="35"/>
                </a:xfrm>
                <a:custGeom>
                  <a:avLst/>
                  <a:gdLst>
                    <a:gd name="T0" fmla="*/ 14 w 36"/>
                    <a:gd name="T1" fmla="*/ 30 h 35"/>
                    <a:gd name="T2" fmla="*/ 16 w 36"/>
                    <a:gd name="T3" fmla="*/ 27 h 35"/>
                    <a:gd name="T4" fmla="*/ 19 w 36"/>
                    <a:gd name="T5" fmla="*/ 27 h 35"/>
                    <a:gd name="T6" fmla="*/ 19 w 36"/>
                    <a:gd name="T7" fmla="*/ 28 h 35"/>
                    <a:gd name="T8" fmla="*/ 22 w 36"/>
                    <a:gd name="T9" fmla="*/ 32 h 35"/>
                    <a:gd name="T10" fmla="*/ 26 w 36"/>
                    <a:gd name="T11" fmla="*/ 34 h 35"/>
                    <a:gd name="T12" fmla="*/ 30 w 36"/>
                    <a:gd name="T13" fmla="*/ 33 h 35"/>
                    <a:gd name="T14" fmla="*/ 32 w 36"/>
                    <a:gd name="T15" fmla="*/ 29 h 35"/>
                    <a:gd name="T16" fmla="*/ 32 w 36"/>
                    <a:gd name="T17" fmla="*/ 24 h 35"/>
                    <a:gd name="T18" fmla="*/ 28 w 36"/>
                    <a:gd name="T19" fmla="*/ 18 h 35"/>
                    <a:gd name="T20" fmla="*/ 28 w 36"/>
                    <a:gd name="T21" fmla="*/ 14 h 35"/>
                    <a:gd name="T22" fmla="*/ 31 w 36"/>
                    <a:gd name="T23" fmla="*/ 13 h 35"/>
                    <a:gd name="T24" fmla="*/ 34 w 36"/>
                    <a:gd name="T25" fmla="*/ 12 h 35"/>
                    <a:gd name="T26" fmla="*/ 36 w 36"/>
                    <a:gd name="T27" fmla="*/ 7 h 35"/>
                    <a:gd name="T28" fmla="*/ 34 w 36"/>
                    <a:gd name="T29" fmla="*/ 3 h 35"/>
                    <a:gd name="T30" fmla="*/ 30 w 36"/>
                    <a:gd name="T31" fmla="*/ 1 h 35"/>
                    <a:gd name="T32" fmla="*/ 24 w 36"/>
                    <a:gd name="T33" fmla="*/ 3 h 35"/>
                    <a:gd name="T34" fmla="*/ 20 w 36"/>
                    <a:gd name="T35" fmla="*/ 5 h 35"/>
                    <a:gd name="T36" fmla="*/ 18 w 36"/>
                    <a:gd name="T37" fmla="*/ 5 h 35"/>
                    <a:gd name="T38" fmla="*/ 16 w 36"/>
                    <a:gd name="T39" fmla="*/ 3 h 35"/>
                    <a:gd name="T40" fmla="*/ 12 w 36"/>
                    <a:gd name="T41" fmla="*/ 1 h 35"/>
                    <a:gd name="T42" fmla="*/ 8 w 36"/>
                    <a:gd name="T43" fmla="*/ 0 h 35"/>
                    <a:gd name="T44" fmla="*/ 3 w 36"/>
                    <a:gd name="T45" fmla="*/ 3 h 35"/>
                    <a:gd name="T46" fmla="*/ 3 w 36"/>
                    <a:gd name="T47" fmla="*/ 8 h 35"/>
                    <a:gd name="T48" fmla="*/ 6 w 36"/>
                    <a:gd name="T49" fmla="*/ 12 h 35"/>
                    <a:gd name="T50" fmla="*/ 8 w 36"/>
                    <a:gd name="T51" fmla="*/ 14 h 35"/>
                    <a:gd name="T52" fmla="*/ 8 w 36"/>
                    <a:gd name="T53" fmla="*/ 17 h 35"/>
                    <a:gd name="T54" fmla="*/ 8 w 36"/>
                    <a:gd name="T55" fmla="*/ 17 h 35"/>
                    <a:gd name="T56" fmla="*/ 6 w 36"/>
                    <a:gd name="T57" fmla="*/ 19 h 35"/>
                    <a:gd name="T58" fmla="*/ 3 w 36"/>
                    <a:gd name="T59" fmla="*/ 23 h 35"/>
                    <a:gd name="T60" fmla="*/ 1 w 36"/>
                    <a:gd name="T61" fmla="*/ 24 h 35"/>
                    <a:gd name="T62" fmla="*/ 0 w 36"/>
                    <a:gd name="T63" fmla="*/ 29 h 35"/>
                    <a:gd name="T64" fmla="*/ 3 w 36"/>
                    <a:gd name="T65" fmla="*/ 34 h 35"/>
                    <a:gd name="T66" fmla="*/ 8 w 36"/>
                    <a:gd name="T67" fmla="*/ 35 h 35"/>
                    <a:gd name="T68" fmla="*/ 12 w 36"/>
                    <a:gd name="T69" fmla="*/ 33 h 3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6"/>
                    <a:gd name="T106" fmla="*/ 0 h 35"/>
                    <a:gd name="T107" fmla="*/ 36 w 36"/>
                    <a:gd name="T108" fmla="*/ 35 h 3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6" h="35">
                      <a:moveTo>
                        <a:pt x="12" y="33"/>
                      </a:moveTo>
                      <a:lnTo>
                        <a:pt x="14" y="30"/>
                      </a:lnTo>
                      <a:lnTo>
                        <a:pt x="15" y="29"/>
                      </a:lnTo>
                      <a:lnTo>
                        <a:pt x="16" y="27"/>
                      </a:lnTo>
                      <a:lnTo>
                        <a:pt x="18" y="26"/>
                      </a:lnTo>
                      <a:lnTo>
                        <a:pt x="19" y="27"/>
                      </a:lnTo>
                      <a:lnTo>
                        <a:pt x="19" y="28"/>
                      </a:lnTo>
                      <a:lnTo>
                        <a:pt x="20" y="29"/>
                      </a:lnTo>
                      <a:lnTo>
                        <a:pt x="22" y="32"/>
                      </a:lnTo>
                      <a:lnTo>
                        <a:pt x="23" y="33"/>
                      </a:lnTo>
                      <a:lnTo>
                        <a:pt x="26" y="34"/>
                      </a:lnTo>
                      <a:lnTo>
                        <a:pt x="28" y="34"/>
                      </a:lnTo>
                      <a:lnTo>
                        <a:pt x="30" y="33"/>
                      </a:lnTo>
                      <a:lnTo>
                        <a:pt x="32" y="32"/>
                      </a:lnTo>
                      <a:lnTo>
                        <a:pt x="32" y="29"/>
                      </a:lnTo>
                      <a:lnTo>
                        <a:pt x="32" y="27"/>
                      </a:lnTo>
                      <a:lnTo>
                        <a:pt x="32" y="24"/>
                      </a:lnTo>
                      <a:lnTo>
                        <a:pt x="31" y="21"/>
                      </a:lnTo>
                      <a:lnTo>
                        <a:pt x="28" y="18"/>
                      </a:lnTo>
                      <a:lnTo>
                        <a:pt x="27" y="16"/>
                      </a:lnTo>
                      <a:lnTo>
                        <a:pt x="28" y="14"/>
                      </a:lnTo>
                      <a:lnTo>
                        <a:pt x="30" y="14"/>
                      </a:lnTo>
                      <a:lnTo>
                        <a:pt x="31" y="13"/>
                      </a:lnTo>
                      <a:lnTo>
                        <a:pt x="32" y="13"/>
                      </a:lnTo>
                      <a:lnTo>
                        <a:pt x="34" y="12"/>
                      </a:lnTo>
                      <a:lnTo>
                        <a:pt x="36" y="10"/>
                      </a:lnTo>
                      <a:lnTo>
                        <a:pt x="36" y="7"/>
                      </a:lnTo>
                      <a:lnTo>
                        <a:pt x="36" y="5"/>
                      </a:lnTo>
                      <a:lnTo>
                        <a:pt x="34" y="3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7" y="2"/>
                      </a:lnTo>
                      <a:lnTo>
                        <a:pt x="24" y="3"/>
                      </a:lnTo>
                      <a:lnTo>
                        <a:pt x="23" y="3"/>
                      </a:lnTo>
                      <a:lnTo>
                        <a:pt x="20" y="5"/>
                      </a:lnTo>
                      <a:lnTo>
                        <a:pt x="19" y="6"/>
                      </a:lnTo>
                      <a:lnTo>
                        <a:pt x="18" y="5"/>
                      </a:lnTo>
                      <a:lnTo>
                        <a:pt x="18" y="3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3" y="8"/>
                      </a:lnTo>
                      <a:lnTo>
                        <a:pt x="4" y="11"/>
                      </a:lnTo>
                      <a:lnTo>
                        <a:pt x="6" y="12"/>
                      </a:lnTo>
                      <a:lnTo>
                        <a:pt x="7" y="13"/>
                      </a:lnTo>
                      <a:lnTo>
                        <a:pt x="8" y="14"/>
                      </a:lnTo>
                      <a:lnTo>
                        <a:pt x="10" y="16"/>
                      </a:lnTo>
                      <a:lnTo>
                        <a:pt x="8" y="17"/>
                      </a:lnTo>
                      <a:lnTo>
                        <a:pt x="7" y="18"/>
                      </a:lnTo>
                      <a:lnTo>
                        <a:pt x="6" y="19"/>
                      </a:lnTo>
                      <a:lnTo>
                        <a:pt x="4" y="22"/>
                      </a:lnTo>
                      <a:lnTo>
                        <a:pt x="3" y="23"/>
                      </a:lnTo>
                      <a:lnTo>
                        <a:pt x="1" y="24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1" y="32"/>
                      </a:lnTo>
                      <a:lnTo>
                        <a:pt x="3" y="34"/>
                      </a:lnTo>
                      <a:lnTo>
                        <a:pt x="6" y="35"/>
                      </a:lnTo>
                      <a:lnTo>
                        <a:pt x="8" y="35"/>
                      </a:lnTo>
                      <a:lnTo>
                        <a:pt x="10" y="34"/>
                      </a:lnTo>
                      <a:lnTo>
                        <a:pt x="12" y="33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40" name="Freeform 162"/>
                <p:cNvSpPr>
                  <a:spLocks/>
                </p:cNvSpPr>
                <p:nvPr/>
              </p:nvSpPr>
              <p:spPr bwMode="auto">
                <a:xfrm>
                  <a:off x="2168" y="955"/>
                  <a:ext cx="36" cy="35"/>
                </a:xfrm>
                <a:custGeom>
                  <a:avLst/>
                  <a:gdLst>
                    <a:gd name="T0" fmla="*/ 13 w 36"/>
                    <a:gd name="T1" fmla="*/ 30 h 35"/>
                    <a:gd name="T2" fmla="*/ 16 w 36"/>
                    <a:gd name="T3" fmla="*/ 27 h 35"/>
                    <a:gd name="T4" fmla="*/ 19 w 36"/>
                    <a:gd name="T5" fmla="*/ 27 h 35"/>
                    <a:gd name="T6" fmla="*/ 19 w 36"/>
                    <a:gd name="T7" fmla="*/ 29 h 35"/>
                    <a:gd name="T8" fmla="*/ 22 w 36"/>
                    <a:gd name="T9" fmla="*/ 32 h 35"/>
                    <a:gd name="T10" fmla="*/ 26 w 36"/>
                    <a:gd name="T11" fmla="*/ 34 h 35"/>
                    <a:gd name="T12" fmla="*/ 30 w 36"/>
                    <a:gd name="T13" fmla="*/ 33 h 35"/>
                    <a:gd name="T14" fmla="*/ 32 w 36"/>
                    <a:gd name="T15" fmla="*/ 29 h 35"/>
                    <a:gd name="T16" fmla="*/ 32 w 36"/>
                    <a:gd name="T17" fmla="*/ 24 h 35"/>
                    <a:gd name="T18" fmla="*/ 28 w 36"/>
                    <a:gd name="T19" fmla="*/ 18 h 35"/>
                    <a:gd name="T20" fmla="*/ 28 w 36"/>
                    <a:gd name="T21" fmla="*/ 14 h 35"/>
                    <a:gd name="T22" fmla="*/ 31 w 36"/>
                    <a:gd name="T23" fmla="*/ 13 h 35"/>
                    <a:gd name="T24" fmla="*/ 34 w 36"/>
                    <a:gd name="T25" fmla="*/ 12 h 35"/>
                    <a:gd name="T26" fmla="*/ 36 w 36"/>
                    <a:gd name="T27" fmla="*/ 7 h 35"/>
                    <a:gd name="T28" fmla="*/ 34 w 36"/>
                    <a:gd name="T29" fmla="*/ 3 h 35"/>
                    <a:gd name="T30" fmla="*/ 30 w 36"/>
                    <a:gd name="T31" fmla="*/ 2 h 35"/>
                    <a:gd name="T32" fmla="*/ 24 w 36"/>
                    <a:gd name="T33" fmla="*/ 3 h 35"/>
                    <a:gd name="T34" fmla="*/ 20 w 36"/>
                    <a:gd name="T35" fmla="*/ 6 h 35"/>
                    <a:gd name="T36" fmla="*/ 17 w 36"/>
                    <a:gd name="T37" fmla="*/ 6 h 35"/>
                    <a:gd name="T38" fmla="*/ 16 w 36"/>
                    <a:gd name="T39" fmla="*/ 3 h 35"/>
                    <a:gd name="T40" fmla="*/ 12 w 36"/>
                    <a:gd name="T41" fmla="*/ 1 h 35"/>
                    <a:gd name="T42" fmla="*/ 8 w 36"/>
                    <a:gd name="T43" fmla="*/ 1 h 35"/>
                    <a:gd name="T44" fmla="*/ 3 w 36"/>
                    <a:gd name="T45" fmla="*/ 3 h 35"/>
                    <a:gd name="T46" fmla="*/ 3 w 36"/>
                    <a:gd name="T47" fmla="*/ 8 h 35"/>
                    <a:gd name="T48" fmla="*/ 5 w 36"/>
                    <a:gd name="T49" fmla="*/ 12 h 35"/>
                    <a:gd name="T50" fmla="*/ 8 w 36"/>
                    <a:gd name="T51" fmla="*/ 14 h 35"/>
                    <a:gd name="T52" fmla="*/ 8 w 36"/>
                    <a:gd name="T53" fmla="*/ 17 h 35"/>
                    <a:gd name="T54" fmla="*/ 8 w 36"/>
                    <a:gd name="T55" fmla="*/ 18 h 35"/>
                    <a:gd name="T56" fmla="*/ 5 w 36"/>
                    <a:gd name="T57" fmla="*/ 19 h 35"/>
                    <a:gd name="T58" fmla="*/ 3 w 36"/>
                    <a:gd name="T59" fmla="*/ 23 h 35"/>
                    <a:gd name="T60" fmla="*/ 1 w 36"/>
                    <a:gd name="T61" fmla="*/ 25 h 35"/>
                    <a:gd name="T62" fmla="*/ 0 w 36"/>
                    <a:gd name="T63" fmla="*/ 29 h 35"/>
                    <a:gd name="T64" fmla="*/ 3 w 36"/>
                    <a:gd name="T65" fmla="*/ 34 h 35"/>
                    <a:gd name="T66" fmla="*/ 8 w 36"/>
                    <a:gd name="T67" fmla="*/ 35 h 35"/>
                    <a:gd name="T68" fmla="*/ 12 w 36"/>
                    <a:gd name="T69" fmla="*/ 33 h 3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6"/>
                    <a:gd name="T106" fmla="*/ 0 h 35"/>
                    <a:gd name="T107" fmla="*/ 36 w 36"/>
                    <a:gd name="T108" fmla="*/ 35 h 3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6" h="35">
                      <a:moveTo>
                        <a:pt x="12" y="33"/>
                      </a:moveTo>
                      <a:lnTo>
                        <a:pt x="13" y="30"/>
                      </a:lnTo>
                      <a:lnTo>
                        <a:pt x="15" y="29"/>
                      </a:lnTo>
                      <a:lnTo>
                        <a:pt x="16" y="27"/>
                      </a:lnTo>
                      <a:lnTo>
                        <a:pt x="17" y="25"/>
                      </a:lnTo>
                      <a:lnTo>
                        <a:pt x="19" y="27"/>
                      </a:lnTo>
                      <a:lnTo>
                        <a:pt x="19" y="28"/>
                      </a:lnTo>
                      <a:lnTo>
                        <a:pt x="19" y="29"/>
                      </a:lnTo>
                      <a:lnTo>
                        <a:pt x="20" y="30"/>
                      </a:lnTo>
                      <a:lnTo>
                        <a:pt x="22" y="32"/>
                      </a:lnTo>
                      <a:lnTo>
                        <a:pt x="23" y="34"/>
                      </a:lnTo>
                      <a:lnTo>
                        <a:pt x="26" y="34"/>
                      </a:lnTo>
                      <a:lnTo>
                        <a:pt x="28" y="34"/>
                      </a:lnTo>
                      <a:lnTo>
                        <a:pt x="30" y="33"/>
                      </a:lnTo>
                      <a:lnTo>
                        <a:pt x="32" y="32"/>
                      </a:lnTo>
                      <a:lnTo>
                        <a:pt x="32" y="29"/>
                      </a:lnTo>
                      <a:lnTo>
                        <a:pt x="32" y="27"/>
                      </a:lnTo>
                      <a:lnTo>
                        <a:pt x="32" y="24"/>
                      </a:lnTo>
                      <a:lnTo>
                        <a:pt x="31" y="21"/>
                      </a:lnTo>
                      <a:lnTo>
                        <a:pt x="28" y="18"/>
                      </a:lnTo>
                      <a:lnTo>
                        <a:pt x="27" y="16"/>
                      </a:lnTo>
                      <a:lnTo>
                        <a:pt x="28" y="14"/>
                      </a:lnTo>
                      <a:lnTo>
                        <a:pt x="30" y="14"/>
                      </a:lnTo>
                      <a:lnTo>
                        <a:pt x="31" y="13"/>
                      </a:lnTo>
                      <a:lnTo>
                        <a:pt x="32" y="13"/>
                      </a:lnTo>
                      <a:lnTo>
                        <a:pt x="34" y="12"/>
                      </a:lnTo>
                      <a:lnTo>
                        <a:pt x="36" y="9"/>
                      </a:lnTo>
                      <a:lnTo>
                        <a:pt x="36" y="7"/>
                      </a:lnTo>
                      <a:lnTo>
                        <a:pt x="36" y="5"/>
                      </a:lnTo>
                      <a:lnTo>
                        <a:pt x="34" y="3"/>
                      </a:lnTo>
                      <a:lnTo>
                        <a:pt x="32" y="2"/>
                      </a:lnTo>
                      <a:lnTo>
                        <a:pt x="30" y="2"/>
                      </a:lnTo>
                      <a:lnTo>
                        <a:pt x="27" y="2"/>
                      </a:lnTo>
                      <a:lnTo>
                        <a:pt x="24" y="3"/>
                      </a:lnTo>
                      <a:lnTo>
                        <a:pt x="23" y="5"/>
                      </a:lnTo>
                      <a:lnTo>
                        <a:pt x="20" y="6"/>
                      </a:lnTo>
                      <a:lnTo>
                        <a:pt x="19" y="7"/>
                      </a:lnTo>
                      <a:lnTo>
                        <a:pt x="17" y="6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8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3" y="8"/>
                      </a:lnTo>
                      <a:lnTo>
                        <a:pt x="4" y="11"/>
                      </a:lnTo>
                      <a:lnTo>
                        <a:pt x="5" y="12"/>
                      </a:lnTo>
                      <a:lnTo>
                        <a:pt x="7" y="13"/>
                      </a:lnTo>
                      <a:lnTo>
                        <a:pt x="8" y="14"/>
                      </a:lnTo>
                      <a:lnTo>
                        <a:pt x="9" y="16"/>
                      </a:lnTo>
                      <a:lnTo>
                        <a:pt x="8" y="17"/>
                      </a:lnTo>
                      <a:lnTo>
                        <a:pt x="8" y="18"/>
                      </a:lnTo>
                      <a:lnTo>
                        <a:pt x="7" y="18"/>
                      </a:lnTo>
                      <a:lnTo>
                        <a:pt x="5" y="19"/>
                      </a:lnTo>
                      <a:lnTo>
                        <a:pt x="4" y="22"/>
                      </a:lnTo>
                      <a:lnTo>
                        <a:pt x="3" y="23"/>
                      </a:lnTo>
                      <a:lnTo>
                        <a:pt x="1" y="25"/>
                      </a:lnTo>
                      <a:lnTo>
                        <a:pt x="0" y="28"/>
                      </a:lnTo>
                      <a:lnTo>
                        <a:pt x="0" y="29"/>
                      </a:lnTo>
                      <a:lnTo>
                        <a:pt x="1" y="32"/>
                      </a:lnTo>
                      <a:lnTo>
                        <a:pt x="3" y="34"/>
                      </a:lnTo>
                      <a:lnTo>
                        <a:pt x="5" y="35"/>
                      </a:lnTo>
                      <a:lnTo>
                        <a:pt x="8" y="35"/>
                      </a:lnTo>
                      <a:lnTo>
                        <a:pt x="9" y="34"/>
                      </a:lnTo>
                      <a:lnTo>
                        <a:pt x="12" y="33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41" name="Freeform 163"/>
                <p:cNvSpPr>
                  <a:spLocks/>
                </p:cNvSpPr>
                <p:nvPr/>
              </p:nvSpPr>
              <p:spPr bwMode="auto">
                <a:xfrm>
                  <a:off x="2285" y="1009"/>
                  <a:ext cx="35" cy="34"/>
                </a:xfrm>
                <a:custGeom>
                  <a:avLst/>
                  <a:gdLst>
                    <a:gd name="T0" fmla="*/ 14 w 35"/>
                    <a:gd name="T1" fmla="*/ 30 h 34"/>
                    <a:gd name="T2" fmla="*/ 16 w 35"/>
                    <a:gd name="T3" fmla="*/ 27 h 34"/>
                    <a:gd name="T4" fmla="*/ 19 w 35"/>
                    <a:gd name="T5" fmla="*/ 27 h 34"/>
                    <a:gd name="T6" fmla="*/ 19 w 35"/>
                    <a:gd name="T7" fmla="*/ 28 h 34"/>
                    <a:gd name="T8" fmla="*/ 20 w 35"/>
                    <a:gd name="T9" fmla="*/ 32 h 34"/>
                    <a:gd name="T10" fmla="*/ 24 w 35"/>
                    <a:gd name="T11" fmla="*/ 34 h 34"/>
                    <a:gd name="T12" fmla="*/ 30 w 35"/>
                    <a:gd name="T13" fmla="*/ 33 h 34"/>
                    <a:gd name="T14" fmla="*/ 32 w 35"/>
                    <a:gd name="T15" fmla="*/ 29 h 34"/>
                    <a:gd name="T16" fmla="*/ 31 w 35"/>
                    <a:gd name="T17" fmla="*/ 23 h 34"/>
                    <a:gd name="T18" fmla="*/ 28 w 35"/>
                    <a:gd name="T19" fmla="*/ 18 h 34"/>
                    <a:gd name="T20" fmla="*/ 28 w 35"/>
                    <a:gd name="T21" fmla="*/ 14 h 34"/>
                    <a:gd name="T22" fmla="*/ 31 w 35"/>
                    <a:gd name="T23" fmla="*/ 13 h 34"/>
                    <a:gd name="T24" fmla="*/ 34 w 35"/>
                    <a:gd name="T25" fmla="*/ 11 h 34"/>
                    <a:gd name="T26" fmla="*/ 35 w 35"/>
                    <a:gd name="T27" fmla="*/ 7 h 34"/>
                    <a:gd name="T28" fmla="*/ 34 w 35"/>
                    <a:gd name="T29" fmla="*/ 2 h 34"/>
                    <a:gd name="T30" fmla="*/ 30 w 35"/>
                    <a:gd name="T31" fmla="*/ 1 h 34"/>
                    <a:gd name="T32" fmla="*/ 24 w 35"/>
                    <a:gd name="T33" fmla="*/ 2 h 34"/>
                    <a:gd name="T34" fmla="*/ 20 w 35"/>
                    <a:gd name="T35" fmla="*/ 5 h 34"/>
                    <a:gd name="T36" fmla="*/ 18 w 35"/>
                    <a:gd name="T37" fmla="*/ 5 h 34"/>
                    <a:gd name="T38" fmla="*/ 15 w 35"/>
                    <a:gd name="T39" fmla="*/ 3 h 34"/>
                    <a:gd name="T40" fmla="*/ 12 w 35"/>
                    <a:gd name="T41" fmla="*/ 1 h 34"/>
                    <a:gd name="T42" fmla="*/ 7 w 35"/>
                    <a:gd name="T43" fmla="*/ 0 h 34"/>
                    <a:gd name="T44" fmla="*/ 3 w 35"/>
                    <a:gd name="T45" fmla="*/ 3 h 34"/>
                    <a:gd name="T46" fmla="*/ 3 w 35"/>
                    <a:gd name="T47" fmla="*/ 7 h 34"/>
                    <a:gd name="T48" fmla="*/ 5 w 35"/>
                    <a:gd name="T49" fmla="*/ 11 h 34"/>
                    <a:gd name="T50" fmla="*/ 8 w 35"/>
                    <a:gd name="T51" fmla="*/ 13 h 34"/>
                    <a:gd name="T52" fmla="*/ 8 w 35"/>
                    <a:gd name="T53" fmla="*/ 16 h 34"/>
                    <a:gd name="T54" fmla="*/ 8 w 35"/>
                    <a:gd name="T55" fmla="*/ 17 h 34"/>
                    <a:gd name="T56" fmla="*/ 5 w 35"/>
                    <a:gd name="T57" fmla="*/ 19 h 34"/>
                    <a:gd name="T58" fmla="*/ 3 w 35"/>
                    <a:gd name="T59" fmla="*/ 23 h 34"/>
                    <a:gd name="T60" fmla="*/ 1 w 35"/>
                    <a:gd name="T61" fmla="*/ 24 h 34"/>
                    <a:gd name="T62" fmla="*/ 0 w 35"/>
                    <a:gd name="T63" fmla="*/ 28 h 34"/>
                    <a:gd name="T64" fmla="*/ 3 w 35"/>
                    <a:gd name="T65" fmla="*/ 33 h 34"/>
                    <a:gd name="T66" fmla="*/ 8 w 35"/>
                    <a:gd name="T67" fmla="*/ 34 h 34"/>
                    <a:gd name="T68" fmla="*/ 12 w 35"/>
                    <a:gd name="T69" fmla="*/ 32 h 3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5"/>
                    <a:gd name="T106" fmla="*/ 0 h 34"/>
                    <a:gd name="T107" fmla="*/ 35 w 35"/>
                    <a:gd name="T108" fmla="*/ 34 h 3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5" h="34">
                      <a:moveTo>
                        <a:pt x="12" y="32"/>
                      </a:moveTo>
                      <a:lnTo>
                        <a:pt x="14" y="30"/>
                      </a:lnTo>
                      <a:lnTo>
                        <a:pt x="15" y="29"/>
                      </a:lnTo>
                      <a:lnTo>
                        <a:pt x="16" y="27"/>
                      </a:lnTo>
                      <a:lnTo>
                        <a:pt x="18" y="25"/>
                      </a:lnTo>
                      <a:lnTo>
                        <a:pt x="19" y="27"/>
                      </a:lnTo>
                      <a:lnTo>
                        <a:pt x="19" y="28"/>
                      </a:lnTo>
                      <a:lnTo>
                        <a:pt x="19" y="29"/>
                      </a:lnTo>
                      <a:lnTo>
                        <a:pt x="20" y="32"/>
                      </a:lnTo>
                      <a:lnTo>
                        <a:pt x="23" y="33"/>
                      </a:lnTo>
                      <a:lnTo>
                        <a:pt x="24" y="34"/>
                      </a:lnTo>
                      <a:lnTo>
                        <a:pt x="27" y="34"/>
                      </a:lnTo>
                      <a:lnTo>
                        <a:pt x="30" y="33"/>
                      </a:lnTo>
                      <a:lnTo>
                        <a:pt x="32" y="30"/>
                      </a:lnTo>
                      <a:lnTo>
                        <a:pt x="32" y="29"/>
                      </a:lnTo>
                      <a:lnTo>
                        <a:pt x="32" y="27"/>
                      </a:lnTo>
                      <a:lnTo>
                        <a:pt x="31" y="23"/>
                      </a:lnTo>
                      <a:lnTo>
                        <a:pt x="30" y="21"/>
                      </a:lnTo>
                      <a:lnTo>
                        <a:pt x="28" y="18"/>
                      </a:lnTo>
                      <a:lnTo>
                        <a:pt x="27" y="16"/>
                      </a:lnTo>
                      <a:lnTo>
                        <a:pt x="28" y="14"/>
                      </a:lnTo>
                      <a:lnTo>
                        <a:pt x="30" y="13"/>
                      </a:lnTo>
                      <a:lnTo>
                        <a:pt x="31" y="13"/>
                      </a:lnTo>
                      <a:lnTo>
                        <a:pt x="32" y="12"/>
                      </a:lnTo>
                      <a:lnTo>
                        <a:pt x="34" y="11"/>
                      </a:lnTo>
                      <a:lnTo>
                        <a:pt x="35" y="8"/>
                      </a:lnTo>
                      <a:lnTo>
                        <a:pt x="35" y="7"/>
                      </a:lnTo>
                      <a:lnTo>
                        <a:pt x="35" y="5"/>
                      </a:lnTo>
                      <a:lnTo>
                        <a:pt x="34" y="2"/>
                      </a:lnTo>
                      <a:lnTo>
                        <a:pt x="31" y="1"/>
                      </a:lnTo>
                      <a:lnTo>
                        <a:pt x="30" y="1"/>
                      </a:lnTo>
                      <a:lnTo>
                        <a:pt x="27" y="1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19" y="6"/>
                      </a:lnTo>
                      <a:lnTo>
                        <a:pt x="18" y="5"/>
                      </a:lnTo>
                      <a:lnTo>
                        <a:pt x="16" y="3"/>
                      </a:lnTo>
                      <a:lnTo>
                        <a:pt x="15" y="3"/>
                      </a:lnTo>
                      <a:lnTo>
                        <a:pt x="15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4" y="10"/>
                      </a:lnTo>
                      <a:lnTo>
                        <a:pt x="5" y="11"/>
                      </a:lnTo>
                      <a:lnTo>
                        <a:pt x="7" y="12"/>
                      </a:lnTo>
                      <a:lnTo>
                        <a:pt x="8" y="13"/>
                      </a:lnTo>
                      <a:lnTo>
                        <a:pt x="10" y="14"/>
                      </a:lnTo>
                      <a:lnTo>
                        <a:pt x="8" y="16"/>
                      </a:lnTo>
                      <a:lnTo>
                        <a:pt x="8" y="17"/>
                      </a:lnTo>
                      <a:lnTo>
                        <a:pt x="7" y="18"/>
                      </a:lnTo>
                      <a:lnTo>
                        <a:pt x="5" y="19"/>
                      </a:lnTo>
                      <a:lnTo>
                        <a:pt x="4" y="21"/>
                      </a:lnTo>
                      <a:lnTo>
                        <a:pt x="3" y="23"/>
                      </a:lnTo>
                      <a:lnTo>
                        <a:pt x="1" y="24"/>
                      </a:lnTo>
                      <a:lnTo>
                        <a:pt x="0" y="27"/>
                      </a:lnTo>
                      <a:lnTo>
                        <a:pt x="0" y="28"/>
                      </a:lnTo>
                      <a:lnTo>
                        <a:pt x="1" y="30"/>
                      </a:lnTo>
                      <a:lnTo>
                        <a:pt x="3" y="33"/>
                      </a:lnTo>
                      <a:lnTo>
                        <a:pt x="5" y="34"/>
                      </a:lnTo>
                      <a:lnTo>
                        <a:pt x="8" y="34"/>
                      </a:lnTo>
                      <a:lnTo>
                        <a:pt x="10" y="34"/>
                      </a:lnTo>
                      <a:lnTo>
                        <a:pt x="12" y="32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42" name="Freeform 164"/>
                <p:cNvSpPr>
                  <a:spLocks/>
                </p:cNvSpPr>
                <p:nvPr/>
              </p:nvSpPr>
              <p:spPr bwMode="auto">
                <a:xfrm>
                  <a:off x="2352" y="1087"/>
                  <a:ext cx="43" cy="36"/>
                </a:xfrm>
                <a:custGeom>
                  <a:avLst/>
                  <a:gdLst>
                    <a:gd name="T0" fmla="*/ 7 w 43"/>
                    <a:gd name="T1" fmla="*/ 20 h 36"/>
                    <a:gd name="T2" fmla="*/ 11 w 43"/>
                    <a:gd name="T3" fmla="*/ 20 h 36"/>
                    <a:gd name="T4" fmla="*/ 13 w 43"/>
                    <a:gd name="T5" fmla="*/ 22 h 36"/>
                    <a:gd name="T6" fmla="*/ 11 w 43"/>
                    <a:gd name="T7" fmla="*/ 22 h 36"/>
                    <a:gd name="T8" fmla="*/ 8 w 43"/>
                    <a:gd name="T9" fmla="*/ 26 h 36"/>
                    <a:gd name="T10" fmla="*/ 7 w 43"/>
                    <a:gd name="T11" fmla="*/ 30 h 36"/>
                    <a:gd name="T12" fmla="*/ 10 w 43"/>
                    <a:gd name="T13" fmla="*/ 35 h 36"/>
                    <a:gd name="T14" fmla="*/ 15 w 43"/>
                    <a:gd name="T15" fmla="*/ 36 h 36"/>
                    <a:gd name="T16" fmla="*/ 21 w 43"/>
                    <a:gd name="T17" fmla="*/ 32 h 36"/>
                    <a:gd name="T18" fmla="*/ 25 w 43"/>
                    <a:gd name="T19" fmla="*/ 28 h 36"/>
                    <a:gd name="T20" fmla="*/ 29 w 43"/>
                    <a:gd name="T21" fmla="*/ 26 h 36"/>
                    <a:gd name="T22" fmla="*/ 30 w 43"/>
                    <a:gd name="T23" fmla="*/ 27 h 36"/>
                    <a:gd name="T24" fmla="*/ 34 w 43"/>
                    <a:gd name="T25" fmla="*/ 30 h 36"/>
                    <a:gd name="T26" fmla="*/ 39 w 43"/>
                    <a:gd name="T27" fmla="*/ 30 h 36"/>
                    <a:gd name="T28" fmla="*/ 42 w 43"/>
                    <a:gd name="T29" fmla="*/ 26 h 36"/>
                    <a:gd name="T30" fmla="*/ 43 w 43"/>
                    <a:gd name="T31" fmla="*/ 22 h 36"/>
                    <a:gd name="T32" fmla="*/ 41 w 43"/>
                    <a:gd name="T33" fmla="*/ 19 h 36"/>
                    <a:gd name="T34" fmla="*/ 37 w 43"/>
                    <a:gd name="T35" fmla="*/ 16 h 36"/>
                    <a:gd name="T36" fmla="*/ 34 w 43"/>
                    <a:gd name="T37" fmla="*/ 14 h 36"/>
                    <a:gd name="T38" fmla="*/ 35 w 43"/>
                    <a:gd name="T39" fmla="*/ 11 h 36"/>
                    <a:gd name="T40" fmla="*/ 37 w 43"/>
                    <a:gd name="T41" fmla="*/ 8 h 36"/>
                    <a:gd name="T42" fmla="*/ 35 w 43"/>
                    <a:gd name="T43" fmla="*/ 3 h 36"/>
                    <a:gd name="T44" fmla="*/ 31 w 43"/>
                    <a:gd name="T45" fmla="*/ 0 h 36"/>
                    <a:gd name="T46" fmla="*/ 26 w 43"/>
                    <a:gd name="T47" fmla="*/ 1 h 36"/>
                    <a:gd name="T48" fmla="*/ 23 w 43"/>
                    <a:gd name="T49" fmla="*/ 5 h 36"/>
                    <a:gd name="T50" fmla="*/ 22 w 43"/>
                    <a:gd name="T51" fmla="*/ 9 h 36"/>
                    <a:gd name="T52" fmla="*/ 19 w 43"/>
                    <a:gd name="T53" fmla="*/ 10 h 36"/>
                    <a:gd name="T54" fmla="*/ 18 w 43"/>
                    <a:gd name="T55" fmla="*/ 9 h 36"/>
                    <a:gd name="T56" fmla="*/ 15 w 43"/>
                    <a:gd name="T57" fmla="*/ 9 h 36"/>
                    <a:gd name="T58" fmla="*/ 11 w 43"/>
                    <a:gd name="T59" fmla="*/ 8 h 36"/>
                    <a:gd name="T60" fmla="*/ 8 w 43"/>
                    <a:gd name="T61" fmla="*/ 6 h 36"/>
                    <a:gd name="T62" fmla="*/ 4 w 43"/>
                    <a:gd name="T63" fmla="*/ 6 h 36"/>
                    <a:gd name="T64" fmla="*/ 0 w 43"/>
                    <a:gd name="T65" fmla="*/ 10 h 36"/>
                    <a:gd name="T66" fmla="*/ 0 w 43"/>
                    <a:gd name="T67" fmla="*/ 15 h 36"/>
                    <a:gd name="T68" fmla="*/ 4 w 43"/>
                    <a:gd name="T69" fmla="*/ 19 h 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3"/>
                    <a:gd name="T106" fmla="*/ 0 h 36"/>
                    <a:gd name="T107" fmla="*/ 43 w 43"/>
                    <a:gd name="T108" fmla="*/ 36 h 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3" h="36">
                      <a:moveTo>
                        <a:pt x="4" y="19"/>
                      </a:moveTo>
                      <a:lnTo>
                        <a:pt x="7" y="20"/>
                      </a:lnTo>
                      <a:lnTo>
                        <a:pt x="10" y="20"/>
                      </a:lnTo>
                      <a:lnTo>
                        <a:pt x="11" y="20"/>
                      </a:lnTo>
                      <a:lnTo>
                        <a:pt x="14" y="21"/>
                      </a:lnTo>
                      <a:lnTo>
                        <a:pt x="13" y="22"/>
                      </a:lnTo>
                      <a:lnTo>
                        <a:pt x="11" y="22"/>
                      </a:lnTo>
                      <a:lnTo>
                        <a:pt x="10" y="24"/>
                      </a:lnTo>
                      <a:lnTo>
                        <a:pt x="8" y="26"/>
                      </a:lnTo>
                      <a:lnTo>
                        <a:pt x="7" y="27"/>
                      </a:lnTo>
                      <a:lnTo>
                        <a:pt x="7" y="30"/>
                      </a:lnTo>
                      <a:lnTo>
                        <a:pt x="8" y="32"/>
                      </a:lnTo>
                      <a:lnTo>
                        <a:pt x="10" y="35"/>
                      </a:lnTo>
                      <a:lnTo>
                        <a:pt x="13" y="35"/>
                      </a:lnTo>
                      <a:lnTo>
                        <a:pt x="15" y="36"/>
                      </a:lnTo>
                      <a:lnTo>
                        <a:pt x="18" y="35"/>
                      </a:lnTo>
                      <a:lnTo>
                        <a:pt x="21" y="32"/>
                      </a:lnTo>
                      <a:lnTo>
                        <a:pt x="23" y="30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30" y="27"/>
                      </a:lnTo>
                      <a:lnTo>
                        <a:pt x="31" y="28"/>
                      </a:lnTo>
                      <a:lnTo>
                        <a:pt x="34" y="30"/>
                      </a:lnTo>
                      <a:lnTo>
                        <a:pt x="37" y="30"/>
                      </a:lnTo>
                      <a:lnTo>
                        <a:pt x="39" y="30"/>
                      </a:lnTo>
                      <a:lnTo>
                        <a:pt x="41" y="28"/>
                      </a:lnTo>
                      <a:lnTo>
                        <a:pt x="42" y="26"/>
                      </a:lnTo>
                      <a:lnTo>
                        <a:pt x="43" y="24"/>
                      </a:lnTo>
                      <a:lnTo>
                        <a:pt x="43" y="22"/>
                      </a:lnTo>
                      <a:lnTo>
                        <a:pt x="42" y="20"/>
                      </a:lnTo>
                      <a:lnTo>
                        <a:pt x="41" y="19"/>
                      </a:lnTo>
                      <a:lnTo>
                        <a:pt x="38" y="17"/>
                      </a:lnTo>
                      <a:lnTo>
                        <a:pt x="37" y="16"/>
                      </a:lnTo>
                      <a:lnTo>
                        <a:pt x="34" y="15"/>
                      </a:lnTo>
                      <a:lnTo>
                        <a:pt x="34" y="14"/>
                      </a:lnTo>
                      <a:lnTo>
                        <a:pt x="35" y="13"/>
                      </a:lnTo>
                      <a:lnTo>
                        <a:pt x="35" y="11"/>
                      </a:lnTo>
                      <a:lnTo>
                        <a:pt x="37" y="10"/>
                      </a:lnTo>
                      <a:lnTo>
                        <a:pt x="37" y="8"/>
                      </a:lnTo>
                      <a:lnTo>
                        <a:pt x="37" y="5"/>
                      </a:lnTo>
                      <a:lnTo>
                        <a:pt x="35" y="3"/>
                      </a:lnTo>
                      <a:lnTo>
                        <a:pt x="34" y="1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6" y="1"/>
                      </a:lnTo>
                      <a:lnTo>
                        <a:pt x="25" y="4"/>
                      </a:lnTo>
                      <a:lnTo>
                        <a:pt x="23" y="5"/>
                      </a:lnTo>
                      <a:lnTo>
                        <a:pt x="23" y="6"/>
                      </a:lnTo>
                      <a:lnTo>
                        <a:pt x="22" y="9"/>
                      </a:lnTo>
                      <a:lnTo>
                        <a:pt x="21" y="10"/>
                      </a:lnTo>
                      <a:lnTo>
                        <a:pt x="19" y="10"/>
                      </a:lnTo>
                      <a:lnTo>
                        <a:pt x="19" y="9"/>
                      </a:lnTo>
                      <a:lnTo>
                        <a:pt x="18" y="9"/>
                      </a:lnTo>
                      <a:lnTo>
                        <a:pt x="15" y="9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8" y="6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4" y="19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43" name="Freeform 165"/>
                <p:cNvSpPr>
                  <a:spLocks/>
                </p:cNvSpPr>
                <p:nvPr/>
              </p:nvSpPr>
              <p:spPr bwMode="auto">
                <a:xfrm>
                  <a:off x="2171" y="417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1 h 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"/>
                    <a:gd name="T40" fmla="*/ 0 h 1"/>
                    <a:gd name="T41" fmla="*/ 1 w 1"/>
                    <a:gd name="T42" fmla="*/ 1 h 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44" name="Freeform 166"/>
                <p:cNvSpPr>
                  <a:spLocks/>
                </p:cNvSpPr>
                <p:nvPr/>
              </p:nvSpPr>
              <p:spPr bwMode="auto">
                <a:xfrm>
                  <a:off x="2117" y="380"/>
                  <a:ext cx="106" cy="92"/>
                </a:xfrm>
                <a:custGeom>
                  <a:avLst/>
                  <a:gdLst>
                    <a:gd name="T0" fmla="*/ 9 w 106"/>
                    <a:gd name="T1" fmla="*/ 91 h 92"/>
                    <a:gd name="T2" fmla="*/ 9 w 106"/>
                    <a:gd name="T3" fmla="*/ 91 h 92"/>
                    <a:gd name="T4" fmla="*/ 11 w 106"/>
                    <a:gd name="T5" fmla="*/ 90 h 92"/>
                    <a:gd name="T6" fmla="*/ 15 w 106"/>
                    <a:gd name="T7" fmla="*/ 81 h 92"/>
                    <a:gd name="T8" fmla="*/ 16 w 106"/>
                    <a:gd name="T9" fmla="*/ 73 h 92"/>
                    <a:gd name="T10" fmla="*/ 28 w 106"/>
                    <a:gd name="T11" fmla="*/ 75 h 92"/>
                    <a:gd name="T12" fmla="*/ 39 w 106"/>
                    <a:gd name="T13" fmla="*/ 74 h 92"/>
                    <a:gd name="T14" fmla="*/ 50 w 106"/>
                    <a:gd name="T15" fmla="*/ 70 h 92"/>
                    <a:gd name="T16" fmla="*/ 58 w 106"/>
                    <a:gd name="T17" fmla="*/ 65 h 92"/>
                    <a:gd name="T18" fmla="*/ 58 w 106"/>
                    <a:gd name="T19" fmla="*/ 65 h 92"/>
                    <a:gd name="T20" fmla="*/ 56 w 106"/>
                    <a:gd name="T21" fmla="*/ 66 h 92"/>
                    <a:gd name="T22" fmla="*/ 62 w 106"/>
                    <a:gd name="T23" fmla="*/ 62 h 92"/>
                    <a:gd name="T24" fmla="*/ 63 w 106"/>
                    <a:gd name="T25" fmla="*/ 54 h 92"/>
                    <a:gd name="T26" fmla="*/ 64 w 106"/>
                    <a:gd name="T27" fmla="*/ 48 h 92"/>
                    <a:gd name="T28" fmla="*/ 66 w 106"/>
                    <a:gd name="T29" fmla="*/ 43 h 92"/>
                    <a:gd name="T30" fmla="*/ 66 w 106"/>
                    <a:gd name="T31" fmla="*/ 42 h 92"/>
                    <a:gd name="T32" fmla="*/ 66 w 106"/>
                    <a:gd name="T33" fmla="*/ 42 h 92"/>
                    <a:gd name="T34" fmla="*/ 70 w 106"/>
                    <a:gd name="T35" fmla="*/ 39 h 92"/>
                    <a:gd name="T36" fmla="*/ 79 w 106"/>
                    <a:gd name="T37" fmla="*/ 38 h 92"/>
                    <a:gd name="T38" fmla="*/ 89 w 106"/>
                    <a:gd name="T39" fmla="*/ 38 h 92"/>
                    <a:gd name="T40" fmla="*/ 98 w 106"/>
                    <a:gd name="T41" fmla="*/ 35 h 92"/>
                    <a:gd name="T42" fmla="*/ 99 w 106"/>
                    <a:gd name="T43" fmla="*/ 35 h 92"/>
                    <a:gd name="T44" fmla="*/ 101 w 106"/>
                    <a:gd name="T45" fmla="*/ 33 h 92"/>
                    <a:gd name="T46" fmla="*/ 105 w 106"/>
                    <a:gd name="T47" fmla="*/ 27 h 92"/>
                    <a:gd name="T48" fmla="*/ 106 w 106"/>
                    <a:gd name="T49" fmla="*/ 16 h 92"/>
                    <a:gd name="T50" fmla="*/ 99 w 106"/>
                    <a:gd name="T51" fmla="*/ 6 h 92"/>
                    <a:gd name="T52" fmla="*/ 89 w 106"/>
                    <a:gd name="T53" fmla="*/ 0 h 92"/>
                    <a:gd name="T54" fmla="*/ 87 w 106"/>
                    <a:gd name="T55" fmla="*/ 4 h 92"/>
                    <a:gd name="T56" fmla="*/ 86 w 106"/>
                    <a:gd name="T57" fmla="*/ 6 h 92"/>
                    <a:gd name="T58" fmla="*/ 91 w 106"/>
                    <a:gd name="T59" fmla="*/ 16 h 92"/>
                    <a:gd name="T60" fmla="*/ 91 w 106"/>
                    <a:gd name="T61" fmla="*/ 25 h 92"/>
                    <a:gd name="T62" fmla="*/ 85 w 106"/>
                    <a:gd name="T63" fmla="*/ 26 h 92"/>
                    <a:gd name="T64" fmla="*/ 78 w 106"/>
                    <a:gd name="T65" fmla="*/ 26 h 92"/>
                    <a:gd name="T66" fmla="*/ 75 w 106"/>
                    <a:gd name="T67" fmla="*/ 26 h 92"/>
                    <a:gd name="T68" fmla="*/ 71 w 106"/>
                    <a:gd name="T69" fmla="*/ 27 h 92"/>
                    <a:gd name="T70" fmla="*/ 62 w 106"/>
                    <a:gd name="T71" fmla="*/ 33 h 92"/>
                    <a:gd name="T72" fmla="*/ 52 w 106"/>
                    <a:gd name="T73" fmla="*/ 39 h 92"/>
                    <a:gd name="T74" fmla="*/ 51 w 106"/>
                    <a:gd name="T75" fmla="*/ 47 h 92"/>
                    <a:gd name="T76" fmla="*/ 50 w 106"/>
                    <a:gd name="T77" fmla="*/ 53 h 92"/>
                    <a:gd name="T78" fmla="*/ 50 w 106"/>
                    <a:gd name="T79" fmla="*/ 54 h 92"/>
                    <a:gd name="T80" fmla="*/ 50 w 106"/>
                    <a:gd name="T81" fmla="*/ 55 h 92"/>
                    <a:gd name="T82" fmla="*/ 31 w 106"/>
                    <a:gd name="T83" fmla="*/ 62 h 92"/>
                    <a:gd name="T84" fmla="*/ 13 w 106"/>
                    <a:gd name="T85" fmla="*/ 58 h 92"/>
                    <a:gd name="T86" fmla="*/ 11 w 106"/>
                    <a:gd name="T87" fmla="*/ 57 h 92"/>
                    <a:gd name="T88" fmla="*/ 8 w 106"/>
                    <a:gd name="T89" fmla="*/ 57 h 92"/>
                    <a:gd name="T90" fmla="*/ 5 w 106"/>
                    <a:gd name="T91" fmla="*/ 59 h 92"/>
                    <a:gd name="T92" fmla="*/ 2 w 106"/>
                    <a:gd name="T93" fmla="*/ 62 h 92"/>
                    <a:gd name="T94" fmla="*/ 2 w 106"/>
                    <a:gd name="T95" fmla="*/ 65 h 92"/>
                    <a:gd name="T96" fmla="*/ 2 w 106"/>
                    <a:gd name="T97" fmla="*/ 70 h 92"/>
                    <a:gd name="T98" fmla="*/ 1 w 106"/>
                    <a:gd name="T99" fmla="*/ 76 h 92"/>
                    <a:gd name="T100" fmla="*/ 0 w 106"/>
                    <a:gd name="T101" fmla="*/ 82 h 92"/>
                    <a:gd name="T102" fmla="*/ 4 w 106"/>
                    <a:gd name="T103" fmla="*/ 87 h 92"/>
                    <a:gd name="T104" fmla="*/ 8 w 106"/>
                    <a:gd name="T105" fmla="*/ 92 h 9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06"/>
                    <a:gd name="T160" fmla="*/ 0 h 92"/>
                    <a:gd name="T161" fmla="*/ 106 w 106"/>
                    <a:gd name="T162" fmla="*/ 92 h 9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06" h="92">
                      <a:moveTo>
                        <a:pt x="8" y="92"/>
                      </a:moveTo>
                      <a:lnTo>
                        <a:pt x="9" y="91"/>
                      </a:lnTo>
                      <a:lnTo>
                        <a:pt x="11" y="90"/>
                      </a:lnTo>
                      <a:lnTo>
                        <a:pt x="13" y="85"/>
                      </a:lnTo>
                      <a:lnTo>
                        <a:pt x="15" y="81"/>
                      </a:lnTo>
                      <a:lnTo>
                        <a:pt x="15" y="76"/>
                      </a:lnTo>
                      <a:lnTo>
                        <a:pt x="16" y="73"/>
                      </a:lnTo>
                      <a:lnTo>
                        <a:pt x="23" y="74"/>
                      </a:lnTo>
                      <a:lnTo>
                        <a:pt x="28" y="75"/>
                      </a:lnTo>
                      <a:lnTo>
                        <a:pt x="33" y="75"/>
                      </a:lnTo>
                      <a:lnTo>
                        <a:pt x="39" y="74"/>
                      </a:lnTo>
                      <a:lnTo>
                        <a:pt x="44" y="71"/>
                      </a:lnTo>
                      <a:lnTo>
                        <a:pt x="50" y="70"/>
                      </a:lnTo>
                      <a:lnTo>
                        <a:pt x="54" y="68"/>
                      </a:lnTo>
                      <a:lnTo>
                        <a:pt x="58" y="65"/>
                      </a:lnTo>
                      <a:lnTo>
                        <a:pt x="56" y="66"/>
                      </a:lnTo>
                      <a:lnTo>
                        <a:pt x="59" y="65"/>
                      </a:lnTo>
                      <a:lnTo>
                        <a:pt x="62" y="62"/>
                      </a:lnTo>
                      <a:lnTo>
                        <a:pt x="63" y="58"/>
                      </a:lnTo>
                      <a:lnTo>
                        <a:pt x="63" y="54"/>
                      </a:lnTo>
                      <a:lnTo>
                        <a:pt x="63" y="52"/>
                      </a:lnTo>
                      <a:lnTo>
                        <a:pt x="64" y="48"/>
                      </a:lnTo>
                      <a:lnTo>
                        <a:pt x="64" y="46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7" y="41"/>
                      </a:lnTo>
                      <a:lnTo>
                        <a:pt x="70" y="39"/>
                      </a:lnTo>
                      <a:lnTo>
                        <a:pt x="74" y="39"/>
                      </a:lnTo>
                      <a:lnTo>
                        <a:pt x="79" y="38"/>
                      </a:lnTo>
                      <a:lnTo>
                        <a:pt x="85" y="38"/>
                      </a:lnTo>
                      <a:lnTo>
                        <a:pt x="89" y="38"/>
                      </a:lnTo>
                      <a:lnTo>
                        <a:pt x="94" y="37"/>
                      </a:lnTo>
                      <a:lnTo>
                        <a:pt x="98" y="35"/>
                      </a:lnTo>
                      <a:lnTo>
                        <a:pt x="99" y="35"/>
                      </a:lnTo>
                      <a:lnTo>
                        <a:pt x="101" y="33"/>
                      </a:lnTo>
                      <a:lnTo>
                        <a:pt x="103" y="31"/>
                      </a:lnTo>
                      <a:lnTo>
                        <a:pt x="105" y="27"/>
                      </a:lnTo>
                      <a:lnTo>
                        <a:pt x="106" y="22"/>
                      </a:lnTo>
                      <a:lnTo>
                        <a:pt x="106" y="16"/>
                      </a:lnTo>
                      <a:lnTo>
                        <a:pt x="103" y="11"/>
                      </a:lnTo>
                      <a:lnTo>
                        <a:pt x="99" y="6"/>
                      </a:lnTo>
                      <a:lnTo>
                        <a:pt x="94" y="3"/>
                      </a:lnTo>
                      <a:lnTo>
                        <a:pt x="89" y="0"/>
                      </a:lnTo>
                      <a:lnTo>
                        <a:pt x="87" y="1"/>
                      </a:lnTo>
                      <a:lnTo>
                        <a:pt x="87" y="4"/>
                      </a:lnTo>
                      <a:lnTo>
                        <a:pt x="86" y="5"/>
                      </a:lnTo>
                      <a:lnTo>
                        <a:pt x="86" y="6"/>
                      </a:lnTo>
                      <a:lnTo>
                        <a:pt x="89" y="11"/>
                      </a:lnTo>
                      <a:lnTo>
                        <a:pt x="91" y="16"/>
                      </a:lnTo>
                      <a:lnTo>
                        <a:pt x="93" y="21"/>
                      </a:lnTo>
                      <a:lnTo>
                        <a:pt x="91" y="25"/>
                      </a:lnTo>
                      <a:lnTo>
                        <a:pt x="89" y="26"/>
                      </a:lnTo>
                      <a:lnTo>
                        <a:pt x="85" y="26"/>
                      </a:lnTo>
                      <a:lnTo>
                        <a:pt x="82" y="26"/>
                      </a:lnTo>
                      <a:lnTo>
                        <a:pt x="78" y="26"/>
                      </a:lnTo>
                      <a:lnTo>
                        <a:pt x="77" y="26"/>
                      </a:lnTo>
                      <a:lnTo>
                        <a:pt x="75" y="26"/>
                      </a:lnTo>
                      <a:lnTo>
                        <a:pt x="73" y="27"/>
                      </a:lnTo>
                      <a:lnTo>
                        <a:pt x="71" y="27"/>
                      </a:lnTo>
                      <a:lnTo>
                        <a:pt x="67" y="31"/>
                      </a:lnTo>
                      <a:lnTo>
                        <a:pt x="62" y="33"/>
                      </a:lnTo>
                      <a:lnTo>
                        <a:pt x="58" y="37"/>
                      </a:lnTo>
                      <a:lnTo>
                        <a:pt x="52" y="39"/>
                      </a:lnTo>
                      <a:lnTo>
                        <a:pt x="51" y="43"/>
                      </a:lnTo>
                      <a:lnTo>
                        <a:pt x="51" y="47"/>
                      </a:lnTo>
                      <a:lnTo>
                        <a:pt x="50" y="51"/>
                      </a:lnTo>
                      <a:lnTo>
                        <a:pt x="50" y="53"/>
                      </a:lnTo>
                      <a:lnTo>
                        <a:pt x="50" y="54"/>
                      </a:lnTo>
                      <a:lnTo>
                        <a:pt x="50" y="55"/>
                      </a:lnTo>
                      <a:lnTo>
                        <a:pt x="39" y="60"/>
                      </a:lnTo>
                      <a:lnTo>
                        <a:pt x="31" y="62"/>
                      </a:lnTo>
                      <a:lnTo>
                        <a:pt x="21" y="62"/>
                      </a:lnTo>
                      <a:lnTo>
                        <a:pt x="13" y="58"/>
                      </a:lnTo>
                      <a:lnTo>
                        <a:pt x="12" y="57"/>
                      </a:lnTo>
                      <a:lnTo>
                        <a:pt x="11" y="57"/>
                      </a:lnTo>
                      <a:lnTo>
                        <a:pt x="9" y="57"/>
                      </a:lnTo>
                      <a:lnTo>
                        <a:pt x="8" y="57"/>
                      </a:lnTo>
                      <a:lnTo>
                        <a:pt x="7" y="58"/>
                      </a:lnTo>
                      <a:lnTo>
                        <a:pt x="5" y="59"/>
                      </a:lnTo>
                      <a:lnTo>
                        <a:pt x="4" y="60"/>
                      </a:lnTo>
                      <a:lnTo>
                        <a:pt x="2" y="62"/>
                      </a:lnTo>
                      <a:lnTo>
                        <a:pt x="2" y="64"/>
                      </a:lnTo>
                      <a:lnTo>
                        <a:pt x="2" y="65"/>
                      </a:lnTo>
                      <a:lnTo>
                        <a:pt x="2" y="68"/>
                      </a:lnTo>
                      <a:lnTo>
                        <a:pt x="2" y="70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80"/>
                      </a:lnTo>
                      <a:lnTo>
                        <a:pt x="0" y="82"/>
                      </a:lnTo>
                      <a:lnTo>
                        <a:pt x="2" y="85"/>
                      </a:lnTo>
                      <a:lnTo>
                        <a:pt x="4" y="87"/>
                      </a:lnTo>
                      <a:lnTo>
                        <a:pt x="7" y="90"/>
                      </a:lnTo>
                      <a:lnTo>
                        <a:pt x="8" y="92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45" name="Freeform 167"/>
                <p:cNvSpPr>
                  <a:spLocks/>
                </p:cNvSpPr>
                <p:nvPr/>
              </p:nvSpPr>
              <p:spPr bwMode="auto">
                <a:xfrm>
                  <a:off x="1773" y="324"/>
                  <a:ext cx="147" cy="113"/>
                </a:xfrm>
                <a:custGeom>
                  <a:avLst/>
                  <a:gdLst>
                    <a:gd name="T0" fmla="*/ 5 w 147"/>
                    <a:gd name="T1" fmla="*/ 81 h 113"/>
                    <a:gd name="T2" fmla="*/ 5 w 147"/>
                    <a:gd name="T3" fmla="*/ 87 h 113"/>
                    <a:gd name="T4" fmla="*/ 3 w 147"/>
                    <a:gd name="T5" fmla="*/ 93 h 113"/>
                    <a:gd name="T6" fmla="*/ 2 w 147"/>
                    <a:gd name="T7" fmla="*/ 100 h 113"/>
                    <a:gd name="T8" fmla="*/ 5 w 147"/>
                    <a:gd name="T9" fmla="*/ 105 h 113"/>
                    <a:gd name="T10" fmla="*/ 11 w 147"/>
                    <a:gd name="T11" fmla="*/ 109 h 113"/>
                    <a:gd name="T12" fmla="*/ 14 w 147"/>
                    <a:gd name="T13" fmla="*/ 111 h 113"/>
                    <a:gd name="T14" fmla="*/ 14 w 147"/>
                    <a:gd name="T15" fmla="*/ 111 h 113"/>
                    <a:gd name="T16" fmla="*/ 15 w 147"/>
                    <a:gd name="T17" fmla="*/ 111 h 113"/>
                    <a:gd name="T18" fmla="*/ 15 w 147"/>
                    <a:gd name="T19" fmla="*/ 111 h 113"/>
                    <a:gd name="T20" fmla="*/ 15 w 147"/>
                    <a:gd name="T21" fmla="*/ 111 h 113"/>
                    <a:gd name="T22" fmla="*/ 22 w 147"/>
                    <a:gd name="T23" fmla="*/ 100 h 113"/>
                    <a:gd name="T24" fmla="*/ 23 w 147"/>
                    <a:gd name="T25" fmla="*/ 91 h 113"/>
                    <a:gd name="T26" fmla="*/ 41 w 147"/>
                    <a:gd name="T27" fmla="*/ 93 h 113"/>
                    <a:gd name="T28" fmla="*/ 57 w 147"/>
                    <a:gd name="T29" fmla="*/ 92 h 113"/>
                    <a:gd name="T30" fmla="*/ 70 w 147"/>
                    <a:gd name="T31" fmla="*/ 87 h 113"/>
                    <a:gd name="T32" fmla="*/ 84 w 147"/>
                    <a:gd name="T33" fmla="*/ 81 h 113"/>
                    <a:gd name="T34" fmla="*/ 83 w 147"/>
                    <a:gd name="T35" fmla="*/ 81 h 113"/>
                    <a:gd name="T36" fmla="*/ 80 w 147"/>
                    <a:gd name="T37" fmla="*/ 82 h 113"/>
                    <a:gd name="T38" fmla="*/ 89 w 147"/>
                    <a:gd name="T39" fmla="*/ 76 h 113"/>
                    <a:gd name="T40" fmla="*/ 92 w 147"/>
                    <a:gd name="T41" fmla="*/ 66 h 113"/>
                    <a:gd name="T42" fmla="*/ 92 w 147"/>
                    <a:gd name="T43" fmla="*/ 59 h 113"/>
                    <a:gd name="T44" fmla="*/ 96 w 147"/>
                    <a:gd name="T45" fmla="*/ 53 h 113"/>
                    <a:gd name="T46" fmla="*/ 96 w 147"/>
                    <a:gd name="T47" fmla="*/ 53 h 113"/>
                    <a:gd name="T48" fmla="*/ 96 w 147"/>
                    <a:gd name="T49" fmla="*/ 51 h 113"/>
                    <a:gd name="T50" fmla="*/ 101 w 147"/>
                    <a:gd name="T51" fmla="*/ 49 h 113"/>
                    <a:gd name="T52" fmla="*/ 115 w 147"/>
                    <a:gd name="T53" fmla="*/ 48 h 113"/>
                    <a:gd name="T54" fmla="*/ 128 w 147"/>
                    <a:gd name="T55" fmla="*/ 45 h 113"/>
                    <a:gd name="T56" fmla="*/ 143 w 147"/>
                    <a:gd name="T57" fmla="*/ 41 h 113"/>
                    <a:gd name="T58" fmla="*/ 145 w 147"/>
                    <a:gd name="T59" fmla="*/ 40 h 113"/>
                    <a:gd name="T60" fmla="*/ 146 w 147"/>
                    <a:gd name="T61" fmla="*/ 40 h 113"/>
                    <a:gd name="T62" fmla="*/ 146 w 147"/>
                    <a:gd name="T63" fmla="*/ 39 h 113"/>
                    <a:gd name="T64" fmla="*/ 147 w 147"/>
                    <a:gd name="T65" fmla="*/ 39 h 113"/>
                    <a:gd name="T66" fmla="*/ 141 w 147"/>
                    <a:gd name="T67" fmla="*/ 19 h 113"/>
                    <a:gd name="T68" fmla="*/ 132 w 147"/>
                    <a:gd name="T69" fmla="*/ 0 h 113"/>
                    <a:gd name="T70" fmla="*/ 127 w 147"/>
                    <a:gd name="T71" fmla="*/ 1 h 113"/>
                    <a:gd name="T72" fmla="*/ 122 w 147"/>
                    <a:gd name="T73" fmla="*/ 3 h 113"/>
                    <a:gd name="T74" fmla="*/ 122 w 147"/>
                    <a:gd name="T75" fmla="*/ 5 h 113"/>
                    <a:gd name="T76" fmla="*/ 123 w 147"/>
                    <a:gd name="T77" fmla="*/ 5 h 113"/>
                    <a:gd name="T78" fmla="*/ 128 w 147"/>
                    <a:gd name="T79" fmla="*/ 10 h 113"/>
                    <a:gd name="T80" fmla="*/ 135 w 147"/>
                    <a:gd name="T81" fmla="*/ 23 h 113"/>
                    <a:gd name="T82" fmla="*/ 128 w 147"/>
                    <a:gd name="T83" fmla="*/ 30 h 113"/>
                    <a:gd name="T84" fmla="*/ 119 w 147"/>
                    <a:gd name="T85" fmla="*/ 32 h 113"/>
                    <a:gd name="T86" fmla="*/ 104 w 147"/>
                    <a:gd name="T87" fmla="*/ 33 h 113"/>
                    <a:gd name="T88" fmla="*/ 85 w 147"/>
                    <a:gd name="T89" fmla="*/ 39 h 113"/>
                    <a:gd name="T90" fmla="*/ 76 w 147"/>
                    <a:gd name="T91" fmla="*/ 51 h 113"/>
                    <a:gd name="T92" fmla="*/ 73 w 147"/>
                    <a:gd name="T93" fmla="*/ 61 h 113"/>
                    <a:gd name="T94" fmla="*/ 72 w 147"/>
                    <a:gd name="T95" fmla="*/ 67 h 113"/>
                    <a:gd name="T96" fmla="*/ 72 w 147"/>
                    <a:gd name="T97" fmla="*/ 68 h 113"/>
                    <a:gd name="T98" fmla="*/ 65 w 147"/>
                    <a:gd name="T99" fmla="*/ 72 h 113"/>
                    <a:gd name="T100" fmla="*/ 52 w 147"/>
                    <a:gd name="T101" fmla="*/ 77 h 113"/>
                    <a:gd name="T102" fmla="*/ 40 w 147"/>
                    <a:gd name="T103" fmla="*/ 78 h 113"/>
                    <a:gd name="T104" fmla="*/ 27 w 147"/>
                    <a:gd name="T105" fmla="*/ 76 h 113"/>
                    <a:gd name="T106" fmla="*/ 19 w 147"/>
                    <a:gd name="T107" fmla="*/ 72 h 113"/>
                    <a:gd name="T108" fmla="*/ 15 w 147"/>
                    <a:gd name="T109" fmla="*/ 72 h 113"/>
                    <a:gd name="T110" fmla="*/ 11 w 147"/>
                    <a:gd name="T111" fmla="*/ 73 h 113"/>
                    <a:gd name="T112" fmla="*/ 10 w 147"/>
                    <a:gd name="T113" fmla="*/ 73 h 113"/>
                    <a:gd name="T114" fmla="*/ 9 w 147"/>
                    <a:gd name="T115" fmla="*/ 75 h 113"/>
                    <a:gd name="T116" fmla="*/ 9 w 147"/>
                    <a:gd name="T117" fmla="*/ 75 h 113"/>
                    <a:gd name="T118" fmla="*/ 7 w 147"/>
                    <a:gd name="T119" fmla="*/ 76 h 113"/>
                    <a:gd name="T120" fmla="*/ 7 w 147"/>
                    <a:gd name="T121" fmla="*/ 77 h 11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47"/>
                    <a:gd name="T184" fmla="*/ 0 h 113"/>
                    <a:gd name="T185" fmla="*/ 147 w 147"/>
                    <a:gd name="T186" fmla="*/ 113 h 11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47" h="113">
                      <a:moveTo>
                        <a:pt x="6" y="78"/>
                      </a:moveTo>
                      <a:lnTo>
                        <a:pt x="5" y="81"/>
                      </a:lnTo>
                      <a:lnTo>
                        <a:pt x="5" y="83"/>
                      </a:lnTo>
                      <a:lnTo>
                        <a:pt x="5" y="87"/>
                      </a:lnTo>
                      <a:lnTo>
                        <a:pt x="5" y="89"/>
                      </a:lnTo>
                      <a:lnTo>
                        <a:pt x="3" y="93"/>
                      </a:lnTo>
                      <a:lnTo>
                        <a:pt x="3" y="97"/>
                      </a:lnTo>
                      <a:lnTo>
                        <a:pt x="2" y="100"/>
                      </a:lnTo>
                      <a:lnTo>
                        <a:pt x="0" y="103"/>
                      </a:lnTo>
                      <a:lnTo>
                        <a:pt x="5" y="105"/>
                      </a:lnTo>
                      <a:lnTo>
                        <a:pt x="9" y="107"/>
                      </a:lnTo>
                      <a:lnTo>
                        <a:pt x="11" y="109"/>
                      </a:lnTo>
                      <a:lnTo>
                        <a:pt x="14" y="111"/>
                      </a:lnTo>
                      <a:lnTo>
                        <a:pt x="15" y="113"/>
                      </a:lnTo>
                      <a:lnTo>
                        <a:pt x="15" y="111"/>
                      </a:lnTo>
                      <a:lnTo>
                        <a:pt x="19" y="107"/>
                      </a:lnTo>
                      <a:lnTo>
                        <a:pt x="22" y="100"/>
                      </a:lnTo>
                      <a:lnTo>
                        <a:pt x="22" y="95"/>
                      </a:lnTo>
                      <a:lnTo>
                        <a:pt x="23" y="91"/>
                      </a:lnTo>
                      <a:lnTo>
                        <a:pt x="33" y="93"/>
                      </a:lnTo>
                      <a:lnTo>
                        <a:pt x="41" y="93"/>
                      </a:lnTo>
                      <a:lnTo>
                        <a:pt x="49" y="93"/>
                      </a:lnTo>
                      <a:lnTo>
                        <a:pt x="57" y="92"/>
                      </a:lnTo>
                      <a:lnTo>
                        <a:pt x="64" y="89"/>
                      </a:lnTo>
                      <a:lnTo>
                        <a:pt x="70" y="87"/>
                      </a:lnTo>
                      <a:lnTo>
                        <a:pt x="77" y="84"/>
                      </a:lnTo>
                      <a:lnTo>
                        <a:pt x="84" y="81"/>
                      </a:lnTo>
                      <a:lnTo>
                        <a:pt x="83" y="81"/>
                      </a:lnTo>
                      <a:lnTo>
                        <a:pt x="81" y="81"/>
                      </a:lnTo>
                      <a:lnTo>
                        <a:pt x="80" y="82"/>
                      </a:lnTo>
                      <a:lnTo>
                        <a:pt x="85" y="80"/>
                      </a:lnTo>
                      <a:lnTo>
                        <a:pt x="89" y="76"/>
                      </a:lnTo>
                      <a:lnTo>
                        <a:pt x="91" y="71"/>
                      </a:lnTo>
                      <a:lnTo>
                        <a:pt x="92" y="66"/>
                      </a:lnTo>
                      <a:lnTo>
                        <a:pt x="92" y="62"/>
                      </a:lnTo>
                      <a:lnTo>
                        <a:pt x="92" y="59"/>
                      </a:lnTo>
                      <a:lnTo>
                        <a:pt x="93" y="56"/>
                      </a:lnTo>
                      <a:lnTo>
                        <a:pt x="96" y="53"/>
                      </a:lnTo>
                      <a:lnTo>
                        <a:pt x="96" y="51"/>
                      </a:lnTo>
                      <a:lnTo>
                        <a:pt x="97" y="50"/>
                      </a:lnTo>
                      <a:lnTo>
                        <a:pt x="101" y="49"/>
                      </a:lnTo>
                      <a:lnTo>
                        <a:pt x="108" y="48"/>
                      </a:lnTo>
                      <a:lnTo>
                        <a:pt x="115" y="48"/>
                      </a:lnTo>
                      <a:lnTo>
                        <a:pt x="122" y="46"/>
                      </a:lnTo>
                      <a:lnTo>
                        <a:pt x="128" y="45"/>
                      </a:lnTo>
                      <a:lnTo>
                        <a:pt x="136" y="44"/>
                      </a:lnTo>
                      <a:lnTo>
                        <a:pt x="143" y="41"/>
                      </a:lnTo>
                      <a:lnTo>
                        <a:pt x="145" y="40"/>
                      </a:lnTo>
                      <a:lnTo>
                        <a:pt x="146" y="40"/>
                      </a:lnTo>
                      <a:lnTo>
                        <a:pt x="146" y="39"/>
                      </a:lnTo>
                      <a:lnTo>
                        <a:pt x="147" y="39"/>
                      </a:lnTo>
                      <a:lnTo>
                        <a:pt x="145" y="29"/>
                      </a:lnTo>
                      <a:lnTo>
                        <a:pt x="141" y="19"/>
                      </a:lnTo>
                      <a:lnTo>
                        <a:pt x="136" y="10"/>
                      </a:lnTo>
                      <a:lnTo>
                        <a:pt x="132" y="0"/>
                      </a:lnTo>
                      <a:lnTo>
                        <a:pt x="130" y="1"/>
                      </a:lnTo>
                      <a:lnTo>
                        <a:pt x="127" y="1"/>
                      </a:lnTo>
                      <a:lnTo>
                        <a:pt x="124" y="2"/>
                      </a:lnTo>
                      <a:lnTo>
                        <a:pt x="122" y="3"/>
                      </a:lnTo>
                      <a:lnTo>
                        <a:pt x="122" y="5"/>
                      </a:lnTo>
                      <a:lnTo>
                        <a:pt x="123" y="5"/>
                      </a:lnTo>
                      <a:lnTo>
                        <a:pt x="128" y="10"/>
                      </a:lnTo>
                      <a:lnTo>
                        <a:pt x="132" y="17"/>
                      </a:lnTo>
                      <a:lnTo>
                        <a:pt x="135" y="23"/>
                      </a:lnTo>
                      <a:lnTo>
                        <a:pt x="132" y="29"/>
                      </a:lnTo>
                      <a:lnTo>
                        <a:pt x="128" y="30"/>
                      </a:lnTo>
                      <a:lnTo>
                        <a:pt x="123" y="30"/>
                      </a:lnTo>
                      <a:lnTo>
                        <a:pt x="119" y="32"/>
                      </a:lnTo>
                      <a:lnTo>
                        <a:pt x="114" y="32"/>
                      </a:lnTo>
                      <a:lnTo>
                        <a:pt x="104" y="33"/>
                      </a:lnTo>
                      <a:lnTo>
                        <a:pt x="95" y="35"/>
                      </a:lnTo>
                      <a:lnTo>
                        <a:pt x="85" y="39"/>
                      </a:lnTo>
                      <a:lnTo>
                        <a:pt x="79" y="46"/>
                      </a:lnTo>
                      <a:lnTo>
                        <a:pt x="76" y="51"/>
                      </a:lnTo>
                      <a:lnTo>
                        <a:pt x="75" y="56"/>
                      </a:lnTo>
                      <a:lnTo>
                        <a:pt x="73" y="61"/>
                      </a:lnTo>
                      <a:lnTo>
                        <a:pt x="72" y="66"/>
                      </a:lnTo>
                      <a:lnTo>
                        <a:pt x="72" y="67"/>
                      </a:lnTo>
                      <a:lnTo>
                        <a:pt x="72" y="68"/>
                      </a:lnTo>
                      <a:lnTo>
                        <a:pt x="65" y="72"/>
                      </a:lnTo>
                      <a:lnTo>
                        <a:pt x="58" y="75"/>
                      </a:lnTo>
                      <a:lnTo>
                        <a:pt x="52" y="77"/>
                      </a:lnTo>
                      <a:lnTo>
                        <a:pt x="45" y="78"/>
                      </a:lnTo>
                      <a:lnTo>
                        <a:pt x="40" y="78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21" y="73"/>
                      </a:lnTo>
                      <a:lnTo>
                        <a:pt x="19" y="72"/>
                      </a:lnTo>
                      <a:lnTo>
                        <a:pt x="17" y="72"/>
                      </a:lnTo>
                      <a:lnTo>
                        <a:pt x="15" y="72"/>
                      </a:lnTo>
                      <a:lnTo>
                        <a:pt x="13" y="72"/>
                      </a:lnTo>
                      <a:lnTo>
                        <a:pt x="11" y="73"/>
                      </a:lnTo>
                      <a:lnTo>
                        <a:pt x="10" y="73"/>
                      </a:lnTo>
                      <a:lnTo>
                        <a:pt x="9" y="75"/>
                      </a:lnTo>
                      <a:lnTo>
                        <a:pt x="7" y="76"/>
                      </a:lnTo>
                      <a:lnTo>
                        <a:pt x="7" y="77"/>
                      </a:lnTo>
                      <a:lnTo>
                        <a:pt x="6" y="78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46" name="Freeform 168"/>
                <p:cNvSpPr>
                  <a:spLocks/>
                </p:cNvSpPr>
                <p:nvPr/>
              </p:nvSpPr>
              <p:spPr bwMode="auto">
                <a:xfrm>
                  <a:off x="1784" y="1401"/>
                  <a:ext cx="383" cy="137"/>
                </a:xfrm>
                <a:custGeom>
                  <a:avLst/>
                  <a:gdLst>
                    <a:gd name="T0" fmla="*/ 103 w 383"/>
                    <a:gd name="T1" fmla="*/ 133 h 137"/>
                    <a:gd name="T2" fmla="*/ 127 w 383"/>
                    <a:gd name="T3" fmla="*/ 128 h 137"/>
                    <a:gd name="T4" fmla="*/ 156 w 383"/>
                    <a:gd name="T5" fmla="*/ 121 h 137"/>
                    <a:gd name="T6" fmla="*/ 179 w 383"/>
                    <a:gd name="T7" fmla="*/ 111 h 137"/>
                    <a:gd name="T8" fmla="*/ 190 w 383"/>
                    <a:gd name="T9" fmla="*/ 95 h 137"/>
                    <a:gd name="T10" fmla="*/ 202 w 383"/>
                    <a:gd name="T11" fmla="*/ 77 h 137"/>
                    <a:gd name="T12" fmla="*/ 217 w 383"/>
                    <a:gd name="T13" fmla="*/ 61 h 137"/>
                    <a:gd name="T14" fmla="*/ 236 w 383"/>
                    <a:gd name="T15" fmla="*/ 51 h 137"/>
                    <a:gd name="T16" fmla="*/ 257 w 383"/>
                    <a:gd name="T17" fmla="*/ 42 h 137"/>
                    <a:gd name="T18" fmla="*/ 278 w 383"/>
                    <a:gd name="T19" fmla="*/ 35 h 137"/>
                    <a:gd name="T20" fmla="*/ 295 w 383"/>
                    <a:gd name="T21" fmla="*/ 32 h 137"/>
                    <a:gd name="T22" fmla="*/ 314 w 383"/>
                    <a:gd name="T23" fmla="*/ 36 h 137"/>
                    <a:gd name="T24" fmla="*/ 331 w 383"/>
                    <a:gd name="T25" fmla="*/ 50 h 137"/>
                    <a:gd name="T26" fmla="*/ 335 w 383"/>
                    <a:gd name="T27" fmla="*/ 61 h 137"/>
                    <a:gd name="T28" fmla="*/ 352 w 383"/>
                    <a:gd name="T29" fmla="*/ 59 h 137"/>
                    <a:gd name="T30" fmla="*/ 365 w 383"/>
                    <a:gd name="T31" fmla="*/ 51 h 137"/>
                    <a:gd name="T32" fmla="*/ 377 w 383"/>
                    <a:gd name="T33" fmla="*/ 43 h 137"/>
                    <a:gd name="T34" fmla="*/ 383 w 383"/>
                    <a:gd name="T35" fmla="*/ 34 h 137"/>
                    <a:gd name="T36" fmla="*/ 376 w 383"/>
                    <a:gd name="T37" fmla="*/ 14 h 137"/>
                    <a:gd name="T38" fmla="*/ 364 w 383"/>
                    <a:gd name="T39" fmla="*/ 0 h 137"/>
                    <a:gd name="T40" fmla="*/ 337 w 383"/>
                    <a:gd name="T41" fmla="*/ 7 h 137"/>
                    <a:gd name="T42" fmla="*/ 313 w 383"/>
                    <a:gd name="T43" fmla="*/ 8 h 137"/>
                    <a:gd name="T44" fmla="*/ 288 w 383"/>
                    <a:gd name="T45" fmla="*/ 5 h 137"/>
                    <a:gd name="T46" fmla="*/ 267 w 383"/>
                    <a:gd name="T47" fmla="*/ 3 h 137"/>
                    <a:gd name="T48" fmla="*/ 251 w 383"/>
                    <a:gd name="T49" fmla="*/ 2 h 137"/>
                    <a:gd name="T50" fmla="*/ 236 w 383"/>
                    <a:gd name="T51" fmla="*/ 4 h 137"/>
                    <a:gd name="T52" fmla="*/ 221 w 383"/>
                    <a:gd name="T53" fmla="*/ 7 h 137"/>
                    <a:gd name="T54" fmla="*/ 206 w 383"/>
                    <a:gd name="T55" fmla="*/ 10 h 137"/>
                    <a:gd name="T56" fmla="*/ 195 w 383"/>
                    <a:gd name="T57" fmla="*/ 16 h 137"/>
                    <a:gd name="T58" fmla="*/ 189 w 383"/>
                    <a:gd name="T59" fmla="*/ 29 h 137"/>
                    <a:gd name="T60" fmla="*/ 156 w 383"/>
                    <a:gd name="T61" fmla="*/ 64 h 137"/>
                    <a:gd name="T62" fmla="*/ 107 w 383"/>
                    <a:gd name="T63" fmla="*/ 91 h 137"/>
                    <a:gd name="T64" fmla="*/ 66 w 383"/>
                    <a:gd name="T65" fmla="*/ 99 h 137"/>
                    <a:gd name="T66" fmla="*/ 34 w 383"/>
                    <a:gd name="T67" fmla="*/ 115 h 137"/>
                    <a:gd name="T68" fmla="*/ 16 w 383"/>
                    <a:gd name="T69" fmla="*/ 136 h 137"/>
                    <a:gd name="T70" fmla="*/ 4 w 383"/>
                    <a:gd name="T71" fmla="*/ 133 h 137"/>
                    <a:gd name="T72" fmla="*/ 4 w 383"/>
                    <a:gd name="T73" fmla="*/ 136 h 137"/>
                    <a:gd name="T74" fmla="*/ 29 w 383"/>
                    <a:gd name="T75" fmla="*/ 136 h 137"/>
                    <a:gd name="T76" fmla="*/ 59 w 383"/>
                    <a:gd name="T77" fmla="*/ 134 h 137"/>
                    <a:gd name="T78" fmla="*/ 88 w 383"/>
                    <a:gd name="T79" fmla="*/ 133 h 13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83"/>
                    <a:gd name="T121" fmla="*/ 0 h 137"/>
                    <a:gd name="T122" fmla="*/ 383 w 383"/>
                    <a:gd name="T123" fmla="*/ 137 h 13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83" h="137">
                      <a:moveTo>
                        <a:pt x="96" y="134"/>
                      </a:moveTo>
                      <a:lnTo>
                        <a:pt x="103" y="133"/>
                      </a:lnTo>
                      <a:lnTo>
                        <a:pt x="113" y="132"/>
                      </a:lnTo>
                      <a:lnTo>
                        <a:pt x="127" y="128"/>
                      </a:lnTo>
                      <a:lnTo>
                        <a:pt x="142" y="124"/>
                      </a:lnTo>
                      <a:lnTo>
                        <a:pt x="156" y="121"/>
                      </a:lnTo>
                      <a:lnTo>
                        <a:pt x="169" y="116"/>
                      </a:lnTo>
                      <a:lnTo>
                        <a:pt x="179" y="111"/>
                      </a:lnTo>
                      <a:lnTo>
                        <a:pt x="185" y="105"/>
                      </a:lnTo>
                      <a:lnTo>
                        <a:pt x="190" y="95"/>
                      </a:lnTo>
                      <a:lnTo>
                        <a:pt x="195" y="85"/>
                      </a:lnTo>
                      <a:lnTo>
                        <a:pt x="202" y="77"/>
                      </a:lnTo>
                      <a:lnTo>
                        <a:pt x="209" y="68"/>
                      </a:lnTo>
                      <a:lnTo>
                        <a:pt x="217" y="61"/>
                      </a:lnTo>
                      <a:lnTo>
                        <a:pt x="226" y="56"/>
                      </a:lnTo>
                      <a:lnTo>
                        <a:pt x="236" y="51"/>
                      </a:lnTo>
                      <a:lnTo>
                        <a:pt x="247" y="47"/>
                      </a:lnTo>
                      <a:lnTo>
                        <a:pt x="257" y="42"/>
                      </a:lnTo>
                      <a:lnTo>
                        <a:pt x="268" y="39"/>
                      </a:lnTo>
                      <a:lnTo>
                        <a:pt x="278" y="35"/>
                      </a:lnTo>
                      <a:lnTo>
                        <a:pt x="287" y="32"/>
                      </a:lnTo>
                      <a:lnTo>
                        <a:pt x="295" y="32"/>
                      </a:lnTo>
                      <a:lnTo>
                        <a:pt x="305" y="32"/>
                      </a:lnTo>
                      <a:lnTo>
                        <a:pt x="314" y="36"/>
                      </a:lnTo>
                      <a:lnTo>
                        <a:pt x="323" y="41"/>
                      </a:lnTo>
                      <a:lnTo>
                        <a:pt x="331" y="50"/>
                      </a:lnTo>
                      <a:lnTo>
                        <a:pt x="333" y="56"/>
                      </a:lnTo>
                      <a:lnTo>
                        <a:pt x="335" y="61"/>
                      </a:lnTo>
                      <a:lnTo>
                        <a:pt x="345" y="64"/>
                      </a:lnTo>
                      <a:lnTo>
                        <a:pt x="352" y="59"/>
                      </a:lnTo>
                      <a:lnTo>
                        <a:pt x="358" y="54"/>
                      </a:lnTo>
                      <a:lnTo>
                        <a:pt x="365" y="51"/>
                      </a:lnTo>
                      <a:lnTo>
                        <a:pt x="372" y="47"/>
                      </a:lnTo>
                      <a:lnTo>
                        <a:pt x="377" y="43"/>
                      </a:lnTo>
                      <a:lnTo>
                        <a:pt x="381" y="39"/>
                      </a:lnTo>
                      <a:lnTo>
                        <a:pt x="383" y="34"/>
                      </a:lnTo>
                      <a:lnTo>
                        <a:pt x="383" y="29"/>
                      </a:lnTo>
                      <a:lnTo>
                        <a:pt x="376" y="14"/>
                      </a:lnTo>
                      <a:lnTo>
                        <a:pt x="372" y="4"/>
                      </a:lnTo>
                      <a:lnTo>
                        <a:pt x="364" y="0"/>
                      </a:lnTo>
                      <a:lnTo>
                        <a:pt x="349" y="4"/>
                      </a:lnTo>
                      <a:lnTo>
                        <a:pt x="337" y="7"/>
                      </a:lnTo>
                      <a:lnTo>
                        <a:pt x="325" y="8"/>
                      </a:lnTo>
                      <a:lnTo>
                        <a:pt x="313" y="8"/>
                      </a:lnTo>
                      <a:lnTo>
                        <a:pt x="300" y="7"/>
                      </a:lnTo>
                      <a:lnTo>
                        <a:pt x="288" y="5"/>
                      </a:lnTo>
                      <a:lnTo>
                        <a:pt x="278" y="4"/>
                      </a:lnTo>
                      <a:lnTo>
                        <a:pt x="267" y="3"/>
                      </a:lnTo>
                      <a:lnTo>
                        <a:pt x="257" y="2"/>
                      </a:lnTo>
                      <a:lnTo>
                        <a:pt x="251" y="2"/>
                      </a:lnTo>
                      <a:lnTo>
                        <a:pt x="244" y="3"/>
                      </a:lnTo>
                      <a:lnTo>
                        <a:pt x="236" y="4"/>
                      </a:lnTo>
                      <a:lnTo>
                        <a:pt x="229" y="5"/>
                      </a:lnTo>
                      <a:lnTo>
                        <a:pt x="221" y="7"/>
                      </a:lnTo>
                      <a:lnTo>
                        <a:pt x="214" y="9"/>
                      </a:lnTo>
                      <a:lnTo>
                        <a:pt x="206" y="10"/>
                      </a:lnTo>
                      <a:lnTo>
                        <a:pt x="200" y="13"/>
                      </a:lnTo>
                      <a:lnTo>
                        <a:pt x="195" y="16"/>
                      </a:lnTo>
                      <a:lnTo>
                        <a:pt x="193" y="21"/>
                      </a:lnTo>
                      <a:lnTo>
                        <a:pt x="189" y="29"/>
                      </a:lnTo>
                      <a:lnTo>
                        <a:pt x="185" y="35"/>
                      </a:lnTo>
                      <a:lnTo>
                        <a:pt x="156" y="64"/>
                      </a:lnTo>
                      <a:lnTo>
                        <a:pt x="130" y="83"/>
                      </a:lnTo>
                      <a:lnTo>
                        <a:pt x="107" y="91"/>
                      </a:lnTo>
                      <a:lnTo>
                        <a:pt x="85" y="95"/>
                      </a:lnTo>
                      <a:lnTo>
                        <a:pt x="66" y="99"/>
                      </a:lnTo>
                      <a:lnTo>
                        <a:pt x="49" y="104"/>
                      </a:lnTo>
                      <a:lnTo>
                        <a:pt x="34" y="115"/>
                      </a:lnTo>
                      <a:lnTo>
                        <a:pt x="20" y="134"/>
                      </a:lnTo>
                      <a:lnTo>
                        <a:pt x="16" y="136"/>
                      </a:lnTo>
                      <a:lnTo>
                        <a:pt x="11" y="134"/>
                      </a:lnTo>
                      <a:lnTo>
                        <a:pt x="4" y="133"/>
                      </a:lnTo>
                      <a:lnTo>
                        <a:pt x="0" y="134"/>
                      </a:lnTo>
                      <a:lnTo>
                        <a:pt x="4" y="136"/>
                      </a:lnTo>
                      <a:lnTo>
                        <a:pt x="15" y="137"/>
                      </a:lnTo>
                      <a:lnTo>
                        <a:pt x="29" y="136"/>
                      </a:lnTo>
                      <a:lnTo>
                        <a:pt x="43" y="136"/>
                      </a:lnTo>
                      <a:lnTo>
                        <a:pt x="59" y="134"/>
                      </a:lnTo>
                      <a:lnTo>
                        <a:pt x="74" y="133"/>
                      </a:lnTo>
                      <a:lnTo>
                        <a:pt x="88" y="133"/>
                      </a:lnTo>
                      <a:lnTo>
                        <a:pt x="96" y="1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47" name="Freeform 169"/>
                <p:cNvSpPr>
                  <a:spLocks/>
                </p:cNvSpPr>
                <p:nvPr/>
              </p:nvSpPr>
              <p:spPr bwMode="auto">
                <a:xfrm>
                  <a:off x="1682" y="1838"/>
                  <a:ext cx="96" cy="273"/>
                </a:xfrm>
                <a:custGeom>
                  <a:avLst/>
                  <a:gdLst>
                    <a:gd name="T0" fmla="*/ 44 w 96"/>
                    <a:gd name="T1" fmla="*/ 10 h 273"/>
                    <a:gd name="T2" fmla="*/ 39 w 96"/>
                    <a:gd name="T3" fmla="*/ 27 h 273"/>
                    <a:gd name="T4" fmla="*/ 35 w 96"/>
                    <a:gd name="T5" fmla="*/ 43 h 273"/>
                    <a:gd name="T6" fmla="*/ 34 w 96"/>
                    <a:gd name="T7" fmla="*/ 61 h 273"/>
                    <a:gd name="T8" fmla="*/ 38 w 96"/>
                    <a:gd name="T9" fmla="*/ 77 h 273"/>
                    <a:gd name="T10" fmla="*/ 48 w 96"/>
                    <a:gd name="T11" fmla="*/ 97 h 273"/>
                    <a:gd name="T12" fmla="*/ 59 w 96"/>
                    <a:gd name="T13" fmla="*/ 121 h 273"/>
                    <a:gd name="T14" fmla="*/ 71 w 96"/>
                    <a:gd name="T15" fmla="*/ 143 h 273"/>
                    <a:gd name="T16" fmla="*/ 82 w 96"/>
                    <a:gd name="T17" fmla="*/ 165 h 273"/>
                    <a:gd name="T18" fmla="*/ 91 w 96"/>
                    <a:gd name="T19" fmla="*/ 187 h 273"/>
                    <a:gd name="T20" fmla="*/ 96 w 96"/>
                    <a:gd name="T21" fmla="*/ 207 h 273"/>
                    <a:gd name="T22" fmla="*/ 96 w 96"/>
                    <a:gd name="T23" fmla="*/ 225 h 273"/>
                    <a:gd name="T24" fmla="*/ 89 w 96"/>
                    <a:gd name="T25" fmla="*/ 241 h 273"/>
                    <a:gd name="T26" fmla="*/ 79 w 96"/>
                    <a:gd name="T27" fmla="*/ 253 h 273"/>
                    <a:gd name="T28" fmla="*/ 73 w 96"/>
                    <a:gd name="T29" fmla="*/ 261 h 273"/>
                    <a:gd name="T30" fmla="*/ 67 w 96"/>
                    <a:gd name="T31" fmla="*/ 266 h 273"/>
                    <a:gd name="T32" fmla="*/ 62 w 96"/>
                    <a:gd name="T33" fmla="*/ 268 h 273"/>
                    <a:gd name="T34" fmla="*/ 56 w 96"/>
                    <a:gd name="T35" fmla="*/ 268 h 273"/>
                    <a:gd name="T36" fmla="*/ 52 w 96"/>
                    <a:gd name="T37" fmla="*/ 269 h 273"/>
                    <a:gd name="T38" fmla="*/ 46 w 96"/>
                    <a:gd name="T39" fmla="*/ 271 h 273"/>
                    <a:gd name="T40" fmla="*/ 39 w 96"/>
                    <a:gd name="T41" fmla="*/ 273 h 273"/>
                    <a:gd name="T42" fmla="*/ 40 w 96"/>
                    <a:gd name="T43" fmla="*/ 272 h 273"/>
                    <a:gd name="T44" fmla="*/ 36 w 96"/>
                    <a:gd name="T45" fmla="*/ 271 h 273"/>
                    <a:gd name="T46" fmla="*/ 31 w 96"/>
                    <a:gd name="T47" fmla="*/ 268 h 273"/>
                    <a:gd name="T48" fmla="*/ 24 w 96"/>
                    <a:gd name="T49" fmla="*/ 266 h 273"/>
                    <a:gd name="T50" fmla="*/ 21 w 96"/>
                    <a:gd name="T51" fmla="*/ 261 h 273"/>
                    <a:gd name="T52" fmla="*/ 23 w 96"/>
                    <a:gd name="T53" fmla="*/ 259 h 273"/>
                    <a:gd name="T54" fmla="*/ 26 w 96"/>
                    <a:gd name="T55" fmla="*/ 258 h 273"/>
                    <a:gd name="T56" fmla="*/ 26 w 96"/>
                    <a:gd name="T57" fmla="*/ 258 h 273"/>
                    <a:gd name="T58" fmla="*/ 24 w 96"/>
                    <a:gd name="T59" fmla="*/ 256 h 273"/>
                    <a:gd name="T60" fmla="*/ 21 w 96"/>
                    <a:gd name="T61" fmla="*/ 253 h 273"/>
                    <a:gd name="T62" fmla="*/ 20 w 96"/>
                    <a:gd name="T63" fmla="*/ 251 h 273"/>
                    <a:gd name="T64" fmla="*/ 19 w 96"/>
                    <a:gd name="T65" fmla="*/ 248 h 273"/>
                    <a:gd name="T66" fmla="*/ 16 w 96"/>
                    <a:gd name="T67" fmla="*/ 244 h 273"/>
                    <a:gd name="T68" fmla="*/ 17 w 96"/>
                    <a:gd name="T69" fmla="*/ 239 h 273"/>
                    <a:gd name="T70" fmla="*/ 21 w 96"/>
                    <a:gd name="T71" fmla="*/ 235 h 273"/>
                    <a:gd name="T72" fmla="*/ 23 w 96"/>
                    <a:gd name="T73" fmla="*/ 234 h 273"/>
                    <a:gd name="T74" fmla="*/ 31 w 96"/>
                    <a:gd name="T75" fmla="*/ 232 h 273"/>
                    <a:gd name="T76" fmla="*/ 36 w 96"/>
                    <a:gd name="T77" fmla="*/ 230 h 273"/>
                    <a:gd name="T78" fmla="*/ 39 w 96"/>
                    <a:gd name="T79" fmla="*/ 225 h 273"/>
                    <a:gd name="T80" fmla="*/ 43 w 96"/>
                    <a:gd name="T81" fmla="*/ 219 h 273"/>
                    <a:gd name="T82" fmla="*/ 52 w 96"/>
                    <a:gd name="T83" fmla="*/ 205 h 273"/>
                    <a:gd name="T84" fmla="*/ 55 w 96"/>
                    <a:gd name="T85" fmla="*/ 193 h 273"/>
                    <a:gd name="T86" fmla="*/ 52 w 96"/>
                    <a:gd name="T87" fmla="*/ 181 h 273"/>
                    <a:gd name="T88" fmla="*/ 46 w 96"/>
                    <a:gd name="T89" fmla="*/ 167 h 273"/>
                    <a:gd name="T90" fmla="*/ 40 w 96"/>
                    <a:gd name="T91" fmla="*/ 164 h 273"/>
                    <a:gd name="T92" fmla="*/ 30 w 96"/>
                    <a:gd name="T93" fmla="*/ 156 h 273"/>
                    <a:gd name="T94" fmla="*/ 19 w 96"/>
                    <a:gd name="T95" fmla="*/ 148 h 273"/>
                    <a:gd name="T96" fmla="*/ 12 w 96"/>
                    <a:gd name="T97" fmla="*/ 139 h 273"/>
                    <a:gd name="T98" fmla="*/ 4 w 96"/>
                    <a:gd name="T99" fmla="*/ 105 h 273"/>
                    <a:gd name="T100" fmla="*/ 0 w 96"/>
                    <a:gd name="T101" fmla="*/ 69 h 273"/>
                    <a:gd name="T102" fmla="*/ 1 w 96"/>
                    <a:gd name="T103" fmla="*/ 35 h 273"/>
                    <a:gd name="T104" fmla="*/ 4 w 96"/>
                    <a:gd name="T105" fmla="*/ 0 h 273"/>
                    <a:gd name="T106" fmla="*/ 11 w 96"/>
                    <a:gd name="T107" fmla="*/ 2 h 273"/>
                    <a:gd name="T108" fmla="*/ 17 w 96"/>
                    <a:gd name="T109" fmla="*/ 3 h 273"/>
                    <a:gd name="T110" fmla="*/ 26 w 96"/>
                    <a:gd name="T111" fmla="*/ 5 h 273"/>
                    <a:gd name="T112" fmla="*/ 32 w 96"/>
                    <a:gd name="T113" fmla="*/ 7 h 273"/>
                    <a:gd name="T114" fmla="*/ 44 w 96"/>
                    <a:gd name="T115" fmla="*/ 10 h 27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96"/>
                    <a:gd name="T175" fmla="*/ 0 h 273"/>
                    <a:gd name="T176" fmla="*/ 96 w 96"/>
                    <a:gd name="T177" fmla="*/ 273 h 27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96" h="273">
                      <a:moveTo>
                        <a:pt x="44" y="10"/>
                      </a:moveTo>
                      <a:lnTo>
                        <a:pt x="39" y="27"/>
                      </a:lnTo>
                      <a:lnTo>
                        <a:pt x="35" y="43"/>
                      </a:lnTo>
                      <a:lnTo>
                        <a:pt x="34" y="61"/>
                      </a:lnTo>
                      <a:lnTo>
                        <a:pt x="38" y="77"/>
                      </a:lnTo>
                      <a:lnTo>
                        <a:pt x="48" y="97"/>
                      </a:lnTo>
                      <a:lnTo>
                        <a:pt x="59" y="121"/>
                      </a:lnTo>
                      <a:lnTo>
                        <a:pt x="71" y="143"/>
                      </a:lnTo>
                      <a:lnTo>
                        <a:pt x="82" y="165"/>
                      </a:lnTo>
                      <a:lnTo>
                        <a:pt x="91" y="187"/>
                      </a:lnTo>
                      <a:lnTo>
                        <a:pt x="96" y="207"/>
                      </a:lnTo>
                      <a:lnTo>
                        <a:pt x="96" y="225"/>
                      </a:lnTo>
                      <a:lnTo>
                        <a:pt x="89" y="241"/>
                      </a:lnTo>
                      <a:lnTo>
                        <a:pt x="79" y="253"/>
                      </a:lnTo>
                      <a:lnTo>
                        <a:pt x="73" y="261"/>
                      </a:lnTo>
                      <a:lnTo>
                        <a:pt x="67" y="266"/>
                      </a:lnTo>
                      <a:lnTo>
                        <a:pt x="62" y="268"/>
                      </a:lnTo>
                      <a:lnTo>
                        <a:pt x="56" y="268"/>
                      </a:lnTo>
                      <a:lnTo>
                        <a:pt x="52" y="269"/>
                      </a:lnTo>
                      <a:lnTo>
                        <a:pt x="46" y="271"/>
                      </a:lnTo>
                      <a:lnTo>
                        <a:pt x="39" y="273"/>
                      </a:lnTo>
                      <a:lnTo>
                        <a:pt x="40" y="272"/>
                      </a:lnTo>
                      <a:lnTo>
                        <a:pt x="36" y="271"/>
                      </a:lnTo>
                      <a:lnTo>
                        <a:pt x="31" y="268"/>
                      </a:lnTo>
                      <a:lnTo>
                        <a:pt x="24" y="266"/>
                      </a:lnTo>
                      <a:lnTo>
                        <a:pt x="21" y="261"/>
                      </a:lnTo>
                      <a:lnTo>
                        <a:pt x="23" y="259"/>
                      </a:lnTo>
                      <a:lnTo>
                        <a:pt x="26" y="258"/>
                      </a:lnTo>
                      <a:lnTo>
                        <a:pt x="24" y="256"/>
                      </a:lnTo>
                      <a:lnTo>
                        <a:pt x="21" y="253"/>
                      </a:lnTo>
                      <a:lnTo>
                        <a:pt x="20" y="251"/>
                      </a:lnTo>
                      <a:lnTo>
                        <a:pt x="19" y="248"/>
                      </a:lnTo>
                      <a:lnTo>
                        <a:pt x="16" y="244"/>
                      </a:lnTo>
                      <a:lnTo>
                        <a:pt x="17" y="239"/>
                      </a:lnTo>
                      <a:lnTo>
                        <a:pt x="21" y="235"/>
                      </a:lnTo>
                      <a:lnTo>
                        <a:pt x="23" y="234"/>
                      </a:lnTo>
                      <a:lnTo>
                        <a:pt x="31" y="232"/>
                      </a:lnTo>
                      <a:lnTo>
                        <a:pt x="36" y="230"/>
                      </a:lnTo>
                      <a:lnTo>
                        <a:pt x="39" y="225"/>
                      </a:lnTo>
                      <a:lnTo>
                        <a:pt x="43" y="219"/>
                      </a:lnTo>
                      <a:lnTo>
                        <a:pt x="52" y="205"/>
                      </a:lnTo>
                      <a:lnTo>
                        <a:pt x="55" y="193"/>
                      </a:lnTo>
                      <a:lnTo>
                        <a:pt x="52" y="181"/>
                      </a:lnTo>
                      <a:lnTo>
                        <a:pt x="46" y="167"/>
                      </a:lnTo>
                      <a:lnTo>
                        <a:pt x="40" y="164"/>
                      </a:lnTo>
                      <a:lnTo>
                        <a:pt x="30" y="156"/>
                      </a:lnTo>
                      <a:lnTo>
                        <a:pt x="19" y="148"/>
                      </a:lnTo>
                      <a:lnTo>
                        <a:pt x="12" y="139"/>
                      </a:lnTo>
                      <a:lnTo>
                        <a:pt x="4" y="105"/>
                      </a:lnTo>
                      <a:lnTo>
                        <a:pt x="0" y="69"/>
                      </a:lnTo>
                      <a:lnTo>
                        <a:pt x="1" y="35"/>
                      </a:lnTo>
                      <a:lnTo>
                        <a:pt x="4" y="0"/>
                      </a:lnTo>
                      <a:lnTo>
                        <a:pt x="11" y="2"/>
                      </a:lnTo>
                      <a:lnTo>
                        <a:pt x="17" y="3"/>
                      </a:lnTo>
                      <a:lnTo>
                        <a:pt x="26" y="5"/>
                      </a:lnTo>
                      <a:lnTo>
                        <a:pt x="32" y="7"/>
                      </a:lnTo>
                      <a:lnTo>
                        <a:pt x="4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48" name="Freeform 170"/>
                <p:cNvSpPr>
                  <a:spLocks/>
                </p:cNvSpPr>
                <p:nvPr/>
              </p:nvSpPr>
              <p:spPr bwMode="auto">
                <a:xfrm>
                  <a:off x="838" y="1468"/>
                  <a:ext cx="168" cy="72"/>
                </a:xfrm>
                <a:custGeom>
                  <a:avLst/>
                  <a:gdLst>
                    <a:gd name="T0" fmla="*/ 168 w 168"/>
                    <a:gd name="T1" fmla="*/ 60 h 72"/>
                    <a:gd name="T2" fmla="*/ 157 w 168"/>
                    <a:gd name="T3" fmla="*/ 55 h 72"/>
                    <a:gd name="T4" fmla="*/ 147 w 168"/>
                    <a:gd name="T5" fmla="*/ 49 h 72"/>
                    <a:gd name="T6" fmla="*/ 137 w 168"/>
                    <a:gd name="T7" fmla="*/ 42 h 72"/>
                    <a:gd name="T8" fmla="*/ 128 w 168"/>
                    <a:gd name="T9" fmla="*/ 34 h 72"/>
                    <a:gd name="T10" fmla="*/ 118 w 168"/>
                    <a:gd name="T11" fmla="*/ 27 h 72"/>
                    <a:gd name="T12" fmla="*/ 107 w 168"/>
                    <a:gd name="T13" fmla="*/ 19 h 72"/>
                    <a:gd name="T14" fmla="*/ 98 w 168"/>
                    <a:gd name="T15" fmla="*/ 12 h 72"/>
                    <a:gd name="T16" fmla="*/ 87 w 168"/>
                    <a:gd name="T17" fmla="*/ 5 h 72"/>
                    <a:gd name="T18" fmla="*/ 79 w 168"/>
                    <a:gd name="T19" fmla="*/ 2 h 72"/>
                    <a:gd name="T20" fmla="*/ 72 w 168"/>
                    <a:gd name="T21" fmla="*/ 0 h 72"/>
                    <a:gd name="T22" fmla="*/ 66 w 168"/>
                    <a:gd name="T23" fmla="*/ 0 h 72"/>
                    <a:gd name="T24" fmla="*/ 60 w 168"/>
                    <a:gd name="T25" fmla="*/ 0 h 72"/>
                    <a:gd name="T26" fmla="*/ 54 w 168"/>
                    <a:gd name="T27" fmla="*/ 1 h 72"/>
                    <a:gd name="T28" fmla="*/ 50 w 168"/>
                    <a:gd name="T29" fmla="*/ 2 h 72"/>
                    <a:gd name="T30" fmla="*/ 46 w 168"/>
                    <a:gd name="T31" fmla="*/ 6 h 72"/>
                    <a:gd name="T32" fmla="*/ 42 w 168"/>
                    <a:gd name="T33" fmla="*/ 8 h 72"/>
                    <a:gd name="T34" fmla="*/ 35 w 168"/>
                    <a:gd name="T35" fmla="*/ 15 h 72"/>
                    <a:gd name="T36" fmla="*/ 28 w 168"/>
                    <a:gd name="T37" fmla="*/ 19 h 72"/>
                    <a:gd name="T38" fmla="*/ 21 w 168"/>
                    <a:gd name="T39" fmla="*/ 24 h 72"/>
                    <a:gd name="T40" fmla="*/ 15 w 168"/>
                    <a:gd name="T41" fmla="*/ 28 h 72"/>
                    <a:gd name="T42" fmla="*/ 9 w 168"/>
                    <a:gd name="T43" fmla="*/ 33 h 72"/>
                    <a:gd name="T44" fmla="*/ 5 w 168"/>
                    <a:gd name="T45" fmla="*/ 38 h 72"/>
                    <a:gd name="T46" fmla="*/ 1 w 168"/>
                    <a:gd name="T47" fmla="*/ 44 h 72"/>
                    <a:gd name="T48" fmla="*/ 0 w 168"/>
                    <a:gd name="T49" fmla="*/ 50 h 72"/>
                    <a:gd name="T50" fmla="*/ 5 w 168"/>
                    <a:gd name="T51" fmla="*/ 49 h 72"/>
                    <a:gd name="T52" fmla="*/ 13 w 168"/>
                    <a:gd name="T53" fmla="*/ 48 h 72"/>
                    <a:gd name="T54" fmla="*/ 21 w 168"/>
                    <a:gd name="T55" fmla="*/ 45 h 72"/>
                    <a:gd name="T56" fmla="*/ 29 w 168"/>
                    <a:gd name="T57" fmla="*/ 43 h 72"/>
                    <a:gd name="T58" fmla="*/ 39 w 168"/>
                    <a:gd name="T59" fmla="*/ 40 h 72"/>
                    <a:gd name="T60" fmla="*/ 46 w 168"/>
                    <a:gd name="T61" fmla="*/ 39 h 72"/>
                    <a:gd name="T62" fmla="*/ 51 w 168"/>
                    <a:gd name="T63" fmla="*/ 38 h 72"/>
                    <a:gd name="T64" fmla="*/ 55 w 168"/>
                    <a:gd name="T65" fmla="*/ 38 h 72"/>
                    <a:gd name="T66" fmla="*/ 67 w 168"/>
                    <a:gd name="T67" fmla="*/ 40 h 72"/>
                    <a:gd name="T68" fmla="*/ 79 w 168"/>
                    <a:gd name="T69" fmla="*/ 43 h 72"/>
                    <a:gd name="T70" fmla="*/ 91 w 168"/>
                    <a:gd name="T71" fmla="*/ 48 h 72"/>
                    <a:gd name="T72" fmla="*/ 105 w 168"/>
                    <a:gd name="T73" fmla="*/ 53 h 72"/>
                    <a:gd name="T74" fmla="*/ 117 w 168"/>
                    <a:gd name="T75" fmla="*/ 59 h 72"/>
                    <a:gd name="T76" fmla="*/ 129 w 168"/>
                    <a:gd name="T77" fmla="*/ 64 h 72"/>
                    <a:gd name="T78" fmla="*/ 141 w 168"/>
                    <a:gd name="T79" fmla="*/ 69 h 72"/>
                    <a:gd name="T80" fmla="*/ 153 w 168"/>
                    <a:gd name="T81" fmla="*/ 72 h 72"/>
                    <a:gd name="T82" fmla="*/ 157 w 168"/>
                    <a:gd name="T83" fmla="*/ 71 h 72"/>
                    <a:gd name="T84" fmla="*/ 160 w 168"/>
                    <a:gd name="T85" fmla="*/ 67 h 72"/>
                    <a:gd name="T86" fmla="*/ 164 w 168"/>
                    <a:gd name="T87" fmla="*/ 64 h 72"/>
                    <a:gd name="T88" fmla="*/ 168 w 168"/>
                    <a:gd name="T89" fmla="*/ 60 h 7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68"/>
                    <a:gd name="T136" fmla="*/ 0 h 72"/>
                    <a:gd name="T137" fmla="*/ 168 w 168"/>
                    <a:gd name="T138" fmla="*/ 72 h 7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68" h="72">
                      <a:moveTo>
                        <a:pt x="168" y="60"/>
                      </a:moveTo>
                      <a:lnTo>
                        <a:pt x="157" y="55"/>
                      </a:lnTo>
                      <a:lnTo>
                        <a:pt x="147" y="49"/>
                      </a:lnTo>
                      <a:lnTo>
                        <a:pt x="137" y="42"/>
                      </a:lnTo>
                      <a:lnTo>
                        <a:pt x="128" y="34"/>
                      </a:lnTo>
                      <a:lnTo>
                        <a:pt x="118" y="27"/>
                      </a:lnTo>
                      <a:lnTo>
                        <a:pt x="107" y="19"/>
                      </a:lnTo>
                      <a:lnTo>
                        <a:pt x="98" y="12"/>
                      </a:lnTo>
                      <a:lnTo>
                        <a:pt x="87" y="5"/>
                      </a:lnTo>
                      <a:lnTo>
                        <a:pt x="79" y="2"/>
                      </a:lnTo>
                      <a:lnTo>
                        <a:pt x="72" y="0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4" y="1"/>
                      </a:lnTo>
                      <a:lnTo>
                        <a:pt x="50" y="2"/>
                      </a:lnTo>
                      <a:lnTo>
                        <a:pt x="46" y="6"/>
                      </a:lnTo>
                      <a:lnTo>
                        <a:pt x="42" y="8"/>
                      </a:lnTo>
                      <a:lnTo>
                        <a:pt x="35" y="15"/>
                      </a:lnTo>
                      <a:lnTo>
                        <a:pt x="28" y="19"/>
                      </a:lnTo>
                      <a:lnTo>
                        <a:pt x="21" y="24"/>
                      </a:lnTo>
                      <a:lnTo>
                        <a:pt x="15" y="28"/>
                      </a:lnTo>
                      <a:lnTo>
                        <a:pt x="9" y="33"/>
                      </a:lnTo>
                      <a:lnTo>
                        <a:pt x="5" y="38"/>
                      </a:lnTo>
                      <a:lnTo>
                        <a:pt x="1" y="44"/>
                      </a:lnTo>
                      <a:lnTo>
                        <a:pt x="0" y="50"/>
                      </a:lnTo>
                      <a:lnTo>
                        <a:pt x="5" y="49"/>
                      </a:lnTo>
                      <a:lnTo>
                        <a:pt x="13" y="48"/>
                      </a:lnTo>
                      <a:lnTo>
                        <a:pt x="21" y="45"/>
                      </a:lnTo>
                      <a:lnTo>
                        <a:pt x="29" y="43"/>
                      </a:lnTo>
                      <a:lnTo>
                        <a:pt x="39" y="40"/>
                      </a:lnTo>
                      <a:lnTo>
                        <a:pt x="46" y="39"/>
                      </a:lnTo>
                      <a:lnTo>
                        <a:pt x="51" y="38"/>
                      </a:lnTo>
                      <a:lnTo>
                        <a:pt x="55" y="38"/>
                      </a:lnTo>
                      <a:lnTo>
                        <a:pt x="67" y="40"/>
                      </a:lnTo>
                      <a:lnTo>
                        <a:pt x="79" y="43"/>
                      </a:lnTo>
                      <a:lnTo>
                        <a:pt x="91" y="48"/>
                      </a:lnTo>
                      <a:lnTo>
                        <a:pt x="105" y="53"/>
                      </a:lnTo>
                      <a:lnTo>
                        <a:pt x="117" y="59"/>
                      </a:lnTo>
                      <a:lnTo>
                        <a:pt x="129" y="64"/>
                      </a:lnTo>
                      <a:lnTo>
                        <a:pt x="141" y="69"/>
                      </a:lnTo>
                      <a:lnTo>
                        <a:pt x="153" y="72"/>
                      </a:lnTo>
                      <a:lnTo>
                        <a:pt x="157" y="71"/>
                      </a:lnTo>
                      <a:lnTo>
                        <a:pt x="160" y="67"/>
                      </a:lnTo>
                      <a:lnTo>
                        <a:pt x="164" y="64"/>
                      </a:lnTo>
                      <a:lnTo>
                        <a:pt x="168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49" name="Freeform 171"/>
                <p:cNvSpPr>
                  <a:spLocks/>
                </p:cNvSpPr>
                <p:nvPr/>
              </p:nvSpPr>
              <p:spPr bwMode="auto">
                <a:xfrm>
                  <a:off x="814" y="1163"/>
                  <a:ext cx="166" cy="63"/>
                </a:xfrm>
                <a:custGeom>
                  <a:avLst/>
                  <a:gdLst>
                    <a:gd name="T0" fmla="*/ 166 w 166"/>
                    <a:gd name="T1" fmla="*/ 45 h 63"/>
                    <a:gd name="T2" fmla="*/ 154 w 166"/>
                    <a:gd name="T3" fmla="*/ 41 h 63"/>
                    <a:gd name="T4" fmla="*/ 144 w 166"/>
                    <a:gd name="T5" fmla="*/ 37 h 63"/>
                    <a:gd name="T6" fmla="*/ 133 w 166"/>
                    <a:gd name="T7" fmla="*/ 31 h 63"/>
                    <a:gd name="T8" fmla="*/ 122 w 166"/>
                    <a:gd name="T9" fmla="*/ 25 h 63"/>
                    <a:gd name="T10" fmla="*/ 110 w 166"/>
                    <a:gd name="T11" fmla="*/ 20 h 63"/>
                    <a:gd name="T12" fmla="*/ 99 w 166"/>
                    <a:gd name="T13" fmla="*/ 14 h 63"/>
                    <a:gd name="T14" fmla="*/ 88 w 166"/>
                    <a:gd name="T15" fmla="*/ 8 h 63"/>
                    <a:gd name="T16" fmla="*/ 76 w 166"/>
                    <a:gd name="T17" fmla="*/ 3 h 63"/>
                    <a:gd name="T18" fmla="*/ 68 w 166"/>
                    <a:gd name="T19" fmla="*/ 2 h 63"/>
                    <a:gd name="T20" fmla="*/ 61 w 166"/>
                    <a:gd name="T21" fmla="*/ 0 h 63"/>
                    <a:gd name="T22" fmla="*/ 55 w 166"/>
                    <a:gd name="T23" fmla="*/ 2 h 63"/>
                    <a:gd name="T24" fmla="*/ 48 w 166"/>
                    <a:gd name="T25" fmla="*/ 3 h 63"/>
                    <a:gd name="T26" fmla="*/ 43 w 166"/>
                    <a:gd name="T27" fmla="*/ 5 h 63"/>
                    <a:gd name="T28" fmla="*/ 39 w 166"/>
                    <a:gd name="T29" fmla="*/ 8 h 63"/>
                    <a:gd name="T30" fmla="*/ 35 w 166"/>
                    <a:gd name="T31" fmla="*/ 11 h 63"/>
                    <a:gd name="T32" fmla="*/ 32 w 166"/>
                    <a:gd name="T33" fmla="*/ 15 h 63"/>
                    <a:gd name="T34" fmla="*/ 21 w 166"/>
                    <a:gd name="T35" fmla="*/ 27 h 63"/>
                    <a:gd name="T36" fmla="*/ 9 w 166"/>
                    <a:gd name="T37" fmla="*/ 38 h 63"/>
                    <a:gd name="T38" fmla="*/ 1 w 166"/>
                    <a:gd name="T39" fmla="*/ 49 h 63"/>
                    <a:gd name="T40" fmla="*/ 0 w 166"/>
                    <a:gd name="T41" fmla="*/ 63 h 63"/>
                    <a:gd name="T42" fmla="*/ 5 w 166"/>
                    <a:gd name="T43" fmla="*/ 60 h 63"/>
                    <a:gd name="T44" fmla="*/ 12 w 166"/>
                    <a:gd name="T45" fmla="*/ 58 h 63"/>
                    <a:gd name="T46" fmla="*/ 18 w 166"/>
                    <a:gd name="T47" fmla="*/ 54 h 63"/>
                    <a:gd name="T48" fmla="*/ 28 w 166"/>
                    <a:gd name="T49" fmla="*/ 51 h 63"/>
                    <a:gd name="T50" fmla="*/ 35 w 166"/>
                    <a:gd name="T51" fmla="*/ 47 h 63"/>
                    <a:gd name="T52" fmla="*/ 43 w 166"/>
                    <a:gd name="T53" fmla="*/ 43 h 63"/>
                    <a:gd name="T54" fmla="*/ 48 w 166"/>
                    <a:gd name="T55" fmla="*/ 42 h 63"/>
                    <a:gd name="T56" fmla="*/ 51 w 166"/>
                    <a:gd name="T57" fmla="*/ 41 h 63"/>
                    <a:gd name="T58" fmla="*/ 63 w 166"/>
                    <a:gd name="T59" fmla="*/ 41 h 63"/>
                    <a:gd name="T60" fmla="*/ 76 w 166"/>
                    <a:gd name="T61" fmla="*/ 42 h 63"/>
                    <a:gd name="T62" fmla="*/ 88 w 166"/>
                    <a:gd name="T63" fmla="*/ 45 h 63"/>
                    <a:gd name="T64" fmla="*/ 102 w 166"/>
                    <a:gd name="T65" fmla="*/ 48 h 63"/>
                    <a:gd name="T66" fmla="*/ 115 w 166"/>
                    <a:gd name="T67" fmla="*/ 52 h 63"/>
                    <a:gd name="T68" fmla="*/ 129 w 166"/>
                    <a:gd name="T69" fmla="*/ 56 h 63"/>
                    <a:gd name="T70" fmla="*/ 141 w 166"/>
                    <a:gd name="T71" fmla="*/ 58 h 63"/>
                    <a:gd name="T72" fmla="*/ 154 w 166"/>
                    <a:gd name="T73" fmla="*/ 59 h 63"/>
                    <a:gd name="T74" fmla="*/ 157 w 166"/>
                    <a:gd name="T75" fmla="*/ 58 h 63"/>
                    <a:gd name="T76" fmla="*/ 160 w 166"/>
                    <a:gd name="T77" fmla="*/ 53 h 63"/>
                    <a:gd name="T78" fmla="*/ 162 w 166"/>
                    <a:gd name="T79" fmla="*/ 49 h 63"/>
                    <a:gd name="T80" fmla="*/ 166 w 166"/>
                    <a:gd name="T81" fmla="*/ 45 h 6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66"/>
                    <a:gd name="T124" fmla="*/ 0 h 63"/>
                    <a:gd name="T125" fmla="*/ 166 w 166"/>
                    <a:gd name="T126" fmla="*/ 63 h 6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66" h="63">
                      <a:moveTo>
                        <a:pt x="166" y="45"/>
                      </a:moveTo>
                      <a:lnTo>
                        <a:pt x="154" y="41"/>
                      </a:lnTo>
                      <a:lnTo>
                        <a:pt x="144" y="37"/>
                      </a:lnTo>
                      <a:lnTo>
                        <a:pt x="133" y="31"/>
                      </a:lnTo>
                      <a:lnTo>
                        <a:pt x="122" y="25"/>
                      </a:lnTo>
                      <a:lnTo>
                        <a:pt x="110" y="20"/>
                      </a:lnTo>
                      <a:lnTo>
                        <a:pt x="99" y="14"/>
                      </a:lnTo>
                      <a:lnTo>
                        <a:pt x="88" y="8"/>
                      </a:lnTo>
                      <a:lnTo>
                        <a:pt x="76" y="3"/>
                      </a:lnTo>
                      <a:lnTo>
                        <a:pt x="68" y="2"/>
                      </a:lnTo>
                      <a:lnTo>
                        <a:pt x="61" y="0"/>
                      </a:lnTo>
                      <a:lnTo>
                        <a:pt x="55" y="2"/>
                      </a:lnTo>
                      <a:lnTo>
                        <a:pt x="48" y="3"/>
                      </a:lnTo>
                      <a:lnTo>
                        <a:pt x="43" y="5"/>
                      </a:lnTo>
                      <a:lnTo>
                        <a:pt x="39" y="8"/>
                      </a:lnTo>
                      <a:lnTo>
                        <a:pt x="35" y="11"/>
                      </a:lnTo>
                      <a:lnTo>
                        <a:pt x="32" y="15"/>
                      </a:lnTo>
                      <a:lnTo>
                        <a:pt x="21" y="27"/>
                      </a:lnTo>
                      <a:lnTo>
                        <a:pt x="9" y="38"/>
                      </a:lnTo>
                      <a:lnTo>
                        <a:pt x="1" y="49"/>
                      </a:lnTo>
                      <a:lnTo>
                        <a:pt x="0" y="63"/>
                      </a:lnTo>
                      <a:lnTo>
                        <a:pt x="5" y="60"/>
                      </a:lnTo>
                      <a:lnTo>
                        <a:pt x="12" y="58"/>
                      </a:lnTo>
                      <a:lnTo>
                        <a:pt x="18" y="54"/>
                      </a:lnTo>
                      <a:lnTo>
                        <a:pt x="28" y="51"/>
                      </a:lnTo>
                      <a:lnTo>
                        <a:pt x="35" y="47"/>
                      </a:lnTo>
                      <a:lnTo>
                        <a:pt x="43" y="43"/>
                      </a:lnTo>
                      <a:lnTo>
                        <a:pt x="48" y="42"/>
                      </a:lnTo>
                      <a:lnTo>
                        <a:pt x="51" y="41"/>
                      </a:lnTo>
                      <a:lnTo>
                        <a:pt x="63" y="41"/>
                      </a:lnTo>
                      <a:lnTo>
                        <a:pt x="76" y="42"/>
                      </a:lnTo>
                      <a:lnTo>
                        <a:pt x="88" y="45"/>
                      </a:lnTo>
                      <a:lnTo>
                        <a:pt x="102" y="48"/>
                      </a:lnTo>
                      <a:lnTo>
                        <a:pt x="115" y="52"/>
                      </a:lnTo>
                      <a:lnTo>
                        <a:pt x="129" y="56"/>
                      </a:lnTo>
                      <a:lnTo>
                        <a:pt x="141" y="58"/>
                      </a:lnTo>
                      <a:lnTo>
                        <a:pt x="154" y="59"/>
                      </a:lnTo>
                      <a:lnTo>
                        <a:pt x="157" y="58"/>
                      </a:lnTo>
                      <a:lnTo>
                        <a:pt x="160" y="53"/>
                      </a:lnTo>
                      <a:lnTo>
                        <a:pt x="162" y="49"/>
                      </a:lnTo>
                      <a:lnTo>
                        <a:pt x="166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50" name="Freeform 172"/>
                <p:cNvSpPr>
                  <a:spLocks/>
                </p:cNvSpPr>
                <p:nvPr/>
              </p:nvSpPr>
              <p:spPr bwMode="auto">
                <a:xfrm>
                  <a:off x="884" y="1140"/>
                  <a:ext cx="518" cy="568"/>
                </a:xfrm>
                <a:custGeom>
                  <a:avLst/>
                  <a:gdLst>
                    <a:gd name="T0" fmla="*/ 464 w 518"/>
                    <a:gd name="T1" fmla="*/ 322 h 568"/>
                    <a:gd name="T2" fmla="*/ 399 w 518"/>
                    <a:gd name="T3" fmla="*/ 265 h 568"/>
                    <a:gd name="T4" fmla="*/ 339 w 518"/>
                    <a:gd name="T5" fmla="*/ 207 h 568"/>
                    <a:gd name="T6" fmla="*/ 296 w 518"/>
                    <a:gd name="T7" fmla="*/ 187 h 568"/>
                    <a:gd name="T8" fmla="*/ 247 w 518"/>
                    <a:gd name="T9" fmla="*/ 174 h 568"/>
                    <a:gd name="T10" fmla="*/ 197 w 518"/>
                    <a:gd name="T11" fmla="*/ 151 h 568"/>
                    <a:gd name="T12" fmla="*/ 160 w 518"/>
                    <a:gd name="T13" fmla="*/ 99 h 568"/>
                    <a:gd name="T14" fmla="*/ 136 w 518"/>
                    <a:gd name="T15" fmla="*/ 41 h 568"/>
                    <a:gd name="T16" fmla="*/ 115 w 518"/>
                    <a:gd name="T17" fmla="*/ 6 h 568"/>
                    <a:gd name="T18" fmla="*/ 88 w 518"/>
                    <a:gd name="T19" fmla="*/ 15 h 568"/>
                    <a:gd name="T20" fmla="*/ 43 w 518"/>
                    <a:gd name="T21" fmla="*/ 59 h 568"/>
                    <a:gd name="T22" fmla="*/ 8 w 518"/>
                    <a:gd name="T23" fmla="*/ 109 h 568"/>
                    <a:gd name="T24" fmla="*/ 26 w 518"/>
                    <a:gd name="T25" fmla="*/ 138 h 568"/>
                    <a:gd name="T26" fmla="*/ 68 w 518"/>
                    <a:gd name="T27" fmla="*/ 146 h 568"/>
                    <a:gd name="T28" fmla="*/ 110 w 518"/>
                    <a:gd name="T29" fmla="*/ 157 h 568"/>
                    <a:gd name="T30" fmla="*/ 133 w 518"/>
                    <a:gd name="T31" fmla="*/ 169 h 568"/>
                    <a:gd name="T32" fmla="*/ 156 w 518"/>
                    <a:gd name="T33" fmla="*/ 183 h 568"/>
                    <a:gd name="T34" fmla="*/ 181 w 518"/>
                    <a:gd name="T35" fmla="*/ 210 h 568"/>
                    <a:gd name="T36" fmla="*/ 207 w 518"/>
                    <a:gd name="T37" fmla="*/ 269 h 568"/>
                    <a:gd name="T38" fmla="*/ 241 w 518"/>
                    <a:gd name="T39" fmla="*/ 322 h 568"/>
                    <a:gd name="T40" fmla="*/ 296 w 518"/>
                    <a:gd name="T41" fmla="*/ 346 h 568"/>
                    <a:gd name="T42" fmla="*/ 346 w 518"/>
                    <a:gd name="T43" fmla="*/ 362 h 568"/>
                    <a:gd name="T44" fmla="*/ 398 w 518"/>
                    <a:gd name="T45" fmla="*/ 372 h 568"/>
                    <a:gd name="T46" fmla="*/ 371 w 518"/>
                    <a:gd name="T47" fmla="*/ 409 h 568"/>
                    <a:gd name="T48" fmla="*/ 335 w 518"/>
                    <a:gd name="T49" fmla="*/ 439 h 568"/>
                    <a:gd name="T50" fmla="*/ 282 w 518"/>
                    <a:gd name="T51" fmla="*/ 446 h 568"/>
                    <a:gd name="T52" fmla="*/ 214 w 518"/>
                    <a:gd name="T53" fmla="*/ 388 h 568"/>
                    <a:gd name="T54" fmla="*/ 148 w 518"/>
                    <a:gd name="T55" fmla="*/ 327 h 568"/>
                    <a:gd name="T56" fmla="*/ 110 w 518"/>
                    <a:gd name="T57" fmla="*/ 339 h 568"/>
                    <a:gd name="T58" fmla="*/ 90 w 518"/>
                    <a:gd name="T59" fmla="*/ 377 h 568"/>
                    <a:gd name="T60" fmla="*/ 49 w 518"/>
                    <a:gd name="T61" fmla="*/ 401 h 568"/>
                    <a:gd name="T62" fmla="*/ 71 w 518"/>
                    <a:gd name="T63" fmla="*/ 421 h 568"/>
                    <a:gd name="T64" fmla="*/ 98 w 518"/>
                    <a:gd name="T65" fmla="*/ 436 h 568"/>
                    <a:gd name="T66" fmla="*/ 113 w 518"/>
                    <a:gd name="T67" fmla="*/ 466 h 568"/>
                    <a:gd name="T68" fmla="*/ 126 w 518"/>
                    <a:gd name="T69" fmla="*/ 508 h 568"/>
                    <a:gd name="T70" fmla="*/ 171 w 518"/>
                    <a:gd name="T71" fmla="*/ 539 h 568"/>
                    <a:gd name="T72" fmla="*/ 220 w 518"/>
                    <a:gd name="T73" fmla="*/ 560 h 568"/>
                    <a:gd name="T74" fmla="*/ 274 w 518"/>
                    <a:gd name="T75" fmla="*/ 568 h 568"/>
                    <a:gd name="T76" fmla="*/ 328 w 518"/>
                    <a:gd name="T77" fmla="*/ 566 h 568"/>
                    <a:gd name="T78" fmla="*/ 382 w 518"/>
                    <a:gd name="T79" fmla="*/ 551 h 568"/>
                    <a:gd name="T80" fmla="*/ 410 w 518"/>
                    <a:gd name="T81" fmla="*/ 538 h 568"/>
                    <a:gd name="T82" fmla="*/ 436 w 518"/>
                    <a:gd name="T83" fmla="*/ 532 h 568"/>
                    <a:gd name="T84" fmla="*/ 455 w 518"/>
                    <a:gd name="T85" fmla="*/ 523 h 568"/>
                    <a:gd name="T86" fmla="*/ 476 w 518"/>
                    <a:gd name="T87" fmla="*/ 455 h 568"/>
                    <a:gd name="T88" fmla="*/ 495 w 518"/>
                    <a:gd name="T89" fmla="*/ 389 h 56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18"/>
                    <a:gd name="T136" fmla="*/ 0 h 568"/>
                    <a:gd name="T137" fmla="*/ 518 w 518"/>
                    <a:gd name="T138" fmla="*/ 568 h 56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18" h="568">
                      <a:moveTo>
                        <a:pt x="518" y="345"/>
                      </a:moveTo>
                      <a:lnTo>
                        <a:pt x="490" y="335"/>
                      </a:lnTo>
                      <a:lnTo>
                        <a:pt x="464" y="322"/>
                      </a:lnTo>
                      <a:lnTo>
                        <a:pt x="441" y="304"/>
                      </a:lnTo>
                      <a:lnTo>
                        <a:pt x="420" y="286"/>
                      </a:lnTo>
                      <a:lnTo>
                        <a:pt x="399" y="265"/>
                      </a:lnTo>
                      <a:lnTo>
                        <a:pt x="379" y="246"/>
                      </a:lnTo>
                      <a:lnTo>
                        <a:pt x="359" y="226"/>
                      </a:lnTo>
                      <a:lnTo>
                        <a:pt x="339" y="207"/>
                      </a:lnTo>
                      <a:lnTo>
                        <a:pt x="325" y="199"/>
                      </a:lnTo>
                      <a:lnTo>
                        <a:pt x="312" y="192"/>
                      </a:lnTo>
                      <a:lnTo>
                        <a:pt x="296" y="187"/>
                      </a:lnTo>
                      <a:lnTo>
                        <a:pt x="280" y="182"/>
                      </a:lnTo>
                      <a:lnTo>
                        <a:pt x="263" y="178"/>
                      </a:lnTo>
                      <a:lnTo>
                        <a:pt x="247" y="174"/>
                      </a:lnTo>
                      <a:lnTo>
                        <a:pt x="231" y="169"/>
                      </a:lnTo>
                      <a:lnTo>
                        <a:pt x="216" y="163"/>
                      </a:lnTo>
                      <a:lnTo>
                        <a:pt x="197" y="151"/>
                      </a:lnTo>
                      <a:lnTo>
                        <a:pt x="183" y="135"/>
                      </a:lnTo>
                      <a:lnTo>
                        <a:pt x="171" y="118"/>
                      </a:lnTo>
                      <a:lnTo>
                        <a:pt x="160" y="99"/>
                      </a:lnTo>
                      <a:lnTo>
                        <a:pt x="152" y="80"/>
                      </a:lnTo>
                      <a:lnTo>
                        <a:pt x="144" y="60"/>
                      </a:lnTo>
                      <a:lnTo>
                        <a:pt x="136" y="41"/>
                      </a:lnTo>
                      <a:lnTo>
                        <a:pt x="126" y="22"/>
                      </a:lnTo>
                      <a:lnTo>
                        <a:pt x="119" y="15"/>
                      </a:lnTo>
                      <a:lnTo>
                        <a:pt x="115" y="6"/>
                      </a:lnTo>
                      <a:lnTo>
                        <a:pt x="110" y="0"/>
                      </a:lnTo>
                      <a:lnTo>
                        <a:pt x="105" y="1"/>
                      </a:lnTo>
                      <a:lnTo>
                        <a:pt x="88" y="15"/>
                      </a:lnTo>
                      <a:lnTo>
                        <a:pt x="72" y="29"/>
                      </a:lnTo>
                      <a:lnTo>
                        <a:pt x="57" y="44"/>
                      </a:lnTo>
                      <a:lnTo>
                        <a:pt x="43" y="59"/>
                      </a:lnTo>
                      <a:lnTo>
                        <a:pt x="29" y="75"/>
                      </a:lnTo>
                      <a:lnTo>
                        <a:pt x="17" y="92"/>
                      </a:lnTo>
                      <a:lnTo>
                        <a:pt x="8" y="109"/>
                      </a:lnTo>
                      <a:lnTo>
                        <a:pt x="0" y="126"/>
                      </a:lnTo>
                      <a:lnTo>
                        <a:pt x="13" y="133"/>
                      </a:lnTo>
                      <a:lnTo>
                        <a:pt x="26" y="138"/>
                      </a:lnTo>
                      <a:lnTo>
                        <a:pt x="40" y="141"/>
                      </a:lnTo>
                      <a:lnTo>
                        <a:pt x="53" y="144"/>
                      </a:lnTo>
                      <a:lnTo>
                        <a:pt x="68" y="146"/>
                      </a:lnTo>
                      <a:lnTo>
                        <a:pt x="82" y="150"/>
                      </a:lnTo>
                      <a:lnTo>
                        <a:pt x="96" y="152"/>
                      </a:lnTo>
                      <a:lnTo>
                        <a:pt x="110" y="157"/>
                      </a:lnTo>
                      <a:lnTo>
                        <a:pt x="117" y="161"/>
                      </a:lnTo>
                      <a:lnTo>
                        <a:pt x="125" y="166"/>
                      </a:lnTo>
                      <a:lnTo>
                        <a:pt x="133" y="169"/>
                      </a:lnTo>
                      <a:lnTo>
                        <a:pt x="141" y="174"/>
                      </a:lnTo>
                      <a:lnTo>
                        <a:pt x="149" y="178"/>
                      </a:lnTo>
                      <a:lnTo>
                        <a:pt x="156" y="183"/>
                      </a:lnTo>
                      <a:lnTo>
                        <a:pt x="162" y="188"/>
                      </a:lnTo>
                      <a:lnTo>
                        <a:pt x="168" y="193"/>
                      </a:lnTo>
                      <a:lnTo>
                        <a:pt x="181" y="210"/>
                      </a:lnTo>
                      <a:lnTo>
                        <a:pt x="192" y="228"/>
                      </a:lnTo>
                      <a:lnTo>
                        <a:pt x="200" y="249"/>
                      </a:lnTo>
                      <a:lnTo>
                        <a:pt x="207" y="269"/>
                      </a:lnTo>
                      <a:lnTo>
                        <a:pt x="215" y="288"/>
                      </a:lnTo>
                      <a:lnTo>
                        <a:pt x="226" y="307"/>
                      </a:lnTo>
                      <a:lnTo>
                        <a:pt x="241" y="322"/>
                      </a:lnTo>
                      <a:lnTo>
                        <a:pt x="262" y="334"/>
                      </a:lnTo>
                      <a:lnTo>
                        <a:pt x="280" y="340"/>
                      </a:lnTo>
                      <a:lnTo>
                        <a:pt x="296" y="346"/>
                      </a:lnTo>
                      <a:lnTo>
                        <a:pt x="312" y="352"/>
                      </a:lnTo>
                      <a:lnTo>
                        <a:pt x="329" y="357"/>
                      </a:lnTo>
                      <a:lnTo>
                        <a:pt x="346" y="362"/>
                      </a:lnTo>
                      <a:lnTo>
                        <a:pt x="363" y="366"/>
                      </a:lnTo>
                      <a:lnTo>
                        <a:pt x="381" y="370"/>
                      </a:lnTo>
                      <a:lnTo>
                        <a:pt x="398" y="372"/>
                      </a:lnTo>
                      <a:lnTo>
                        <a:pt x="391" y="385"/>
                      </a:lnTo>
                      <a:lnTo>
                        <a:pt x="382" y="398"/>
                      </a:lnTo>
                      <a:lnTo>
                        <a:pt x="371" y="409"/>
                      </a:lnTo>
                      <a:lnTo>
                        <a:pt x="360" y="419"/>
                      </a:lnTo>
                      <a:lnTo>
                        <a:pt x="348" y="430"/>
                      </a:lnTo>
                      <a:lnTo>
                        <a:pt x="335" y="439"/>
                      </a:lnTo>
                      <a:lnTo>
                        <a:pt x="323" y="449"/>
                      </a:lnTo>
                      <a:lnTo>
                        <a:pt x="311" y="459"/>
                      </a:lnTo>
                      <a:lnTo>
                        <a:pt x="282" y="446"/>
                      </a:lnTo>
                      <a:lnTo>
                        <a:pt x="257" y="428"/>
                      </a:lnTo>
                      <a:lnTo>
                        <a:pt x="234" y="409"/>
                      </a:lnTo>
                      <a:lnTo>
                        <a:pt x="214" y="388"/>
                      </a:lnTo>
                      <a:lnTo>
                        <a:pt x="192" y="367"/>
                      </a:lnTo>
                      <a:lnTo>
                        <a:pt x="172" y="346"/>
                      </a:lnTo>
                      <a:lnTo>
                        <a:pt x="148" y="327"/>
                      </a:lnTo>
                      <a:lnTo>
                        <a:pt x="122" y="311"/>
                      </a:lnTo>
                      <a:lnTo>
                        <a:pt x="115" y="324"/>
                      </a:lnTo>
                      <a:lnTo>
                        <a:pt x="110" y="339"/>
                      </a:lnTo>
                      <a:lnTo>
                        <a:pt x="105" y="352"/>
                      </a:lnTo>
                      <a:lnTo>
                        <a:pt x="98" y="365"/>
                      </a:lnTo>
                      <a:lnTo>
                        <a:pt x="90" y="377"/>
                      </a:lnTo>
                      <a:lnTo>
                        <a:pt x="79" y="387"/>
                      </a:lnTo>
                      <a:lnTo>
                        <a:pt x="66" y="395"/>
                      </a:lnTo>
                      <a:lnTo>
                        <a:pt x="49" y="401"/>
                      </a:lnTo>
                      <a:lnTo>
                        <a:pt x="55" y="409"/>
                      </a:lnTo>
                      <a:lnTo>
                        <a:pt x="61" y="415"/>
                      </a:lnTo>
                      <a:lnTo>
                        <a:pt x="71" y="421"/>
                      </a:lnTo>
                      <a:lnTo>
                        <a:pt x="80" y="425"/>
                      </a:lnTo>
                      <a:lnTo>
                        <a:pt x="90" y="430"/>
                      </a:lnTo>
                      <a:lnTo>
                        <a:pt x="98" y="436"/>
                      </a:lnTo>
                      <a:lnTo>
                        <a:pt x="105" y="443"/>
                      </a:lnTo>
                      <a:lnTo>
                        <a:pt x="109" y="452"/>
                      </a:lnTo>
                      <a:lnTo>
                        <a:pt x="113" y="466"/>
                      </a:lnTo>
                      <a:lnTo>
                        <a:pt x="115" y="481"/>
                      </a:lnTo>
                      <a:lnTo>
                        <a:pt x="119" y="496"/>
                      </a:lnTo>
                      <a:lnTo>
                        <a:pt x="126" y="508"/>
                      </a:lnTo>
                      <a:lnTo>
                        <a:pt x="140" y="519"/>
                      </a:lnTo>
                      <a:lnTo>
                        <a:pt x="154" y="530"/>
                      </a:lnTo>
                      <a:lnTo>
                        <a:pt x="171" y="539"/>
                      </a:lnTo>
                      <a:lnTo>
                        <a:pt x="187" y="547"/>
                      </a:lnTo>
                      <a:lnTo>
                        <a:pt x="203" y="554"/>
                      </a:lnTo>
                      <a:lnTo>
                        <a:pt x="220" y="560"/>
                      </a:lnTo>
                      <a:lnTo>
                        <a:pt x="238" y="563"/>
                      </a:lnTo>
                      <a:lnTo>
                        <a:pt x="255" y="566"/>
                      </a:lnTo>
                      <a:lnTo>
                        <a:pt x="274" y="568"/>
                      </a:lnTo>
                      <a:lnTo>
                        <a:pt x="292" y="568"/>
                      </a:lnTo>
                      <a:lnTo>
                        <a:pt x="311" y="568"/>
                      </a:lnTo>
                      <a:lnTo>
                        <a:pt x="328" y="566"/>
                      </a:lnTo>
                      <a:lnTo>
                        <a:pt x="347" y="562"/>
                      </a:lnTo>
                      <a:lnTo>
                        <a:pt x="364" y="557"/>
                      </a:lnTo>
                      <a:lnTo>
                        <a:pt x="382" y="551"/>
                      </a:lnTo>
                      <a:lnTo>
                        <a:pt x="399" y="544"/>
                      </a:lnTo>
                      <a:lnTo>
                        <a:pt x="403" y="541"/>
                      </a:lnTo>
                      <a:lnTo>
                        <a:pt x="410" y="538"/>
                      </a:lnTo>
                      <a:lnTo>
                        <a:pt x="418" y="535"/>
                      </a:lnTo>
                      <a:lnTo>
                        <a:pt x="428" y="533"/>
                      </a:lnTo>
                      <a:lnTo>
                        <a:pt x="436" y="532"/>
                      </a:lnTo>
                      <a:lnTo>
                        <a:pt x="444" y="529"/>
                      </a:lnTo>
                      <a:lnTo>
                        <a:pt x="451" y="525"/>
                      </a:lnTo>
                      <a:lnTo>
                        <a:pt x="455" y="523"/>
                      </a:lnTo>
                      <a:lnTo>
                        <a:pt x="464" y="501"/>
                      </a:lnTo>
                      <a:lnTo>
                        <a:pt x="471" y="478"/>
                      </a:lnTo>
                      <a:lnTo>
                        <a:pt x="476" y="455"/>
                      </a:lnTo>
                      <a:lnTo>
                        <a:pt x="483" y="433"/>
                      </a:lnTo>
                      <a:lnTo>
                        <a:pt x="488" y="411"/>
                      </a:lnTo>
                      <a:lnTo>
                        <a:pt x="495" y="389"/>
                      </a:lnTo>
                      <a:lnTo>
                        <a:pt x="506" y="367"/>
                      </a:lnTo>
                      <a:lnTo>
                        <a:pt x="518" y="345"/>
                      </a:lnTo>
                      <a:close/>
                    </a:path>
                  </a:pathLst>
                </a:custGeom>
                <a:solidFill>
                  <a:srgbClr val="FF2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51" name="Freeform 173"/>
                <p:cNvSpPr>
                  <a:spLocks/>
                </p:cNvSpPr>
                <p:nvPr/>
              </p:nvSpPr>
              <p:spPr bwMode="auto">
                <a:xfrm>
                  <a:off x="1316" y="1413"/>
                  <a:ext cx="633" cy="445"/>
                </a:xfrm>
                <a:custGeom>
                  <a:avLst/>
                  <a:gdLst>
                    <a:gd name="T0" fmla="*/ 553 w 633"/>
                    <a:gd name="T1" fmla="*/ 147 h 445"/>
                    <a:gd name="T2" fmla="*/ 576 w 633"/>
                    <a:gd name="T3" fmla="*/ 135 h 445"/>
                    <a:gd name="T4" fmla="*/ 602 w 633"/>
                    <a:gd name="T5" fmla="*/ 124 h 445"/>
                    <a:gd name="T6" fmla="*/ 624 w 633"/>
                    <a:gd name="T7" fmla="*/ 114 h 445"/>
                    <a:gd name="T8" fmla="*/ 616 w 633"/>
                    <a:gd name="T9" fmla="*/ 105 h 445"/>
                    <a:gd name="T10" fmla="*/ 581 w 633"/>
                    <a:gd name="T11" fmla="*/ 92 h 445"/>
                    <a:gd name="T12" fmla="*/ 548 w 633"/>
                    <a:gd name="T13" fmla="*/ 82 h 445"/>
                    <a:gd name="T14" fmla="*/ 517 w 633"/>
                    <a:gd name="T15" fmla="*/ 82 h 445"/>
                    <a:gd name="T16" fmla="*/ 491 w 633"/>
                    <a:gd name="T17" fmla="*/ 97 h 445"/>
                    <a:gd name="T18" fmla="*/ 467 w 633"/>
                    <a:gd name="T19" fmla="*/ 114 h 445"/>
                    <a:gd name="T20" fmla="*/ 441 w 633"/>
                    <a:gd name="T21" fmla="*/ 133 h 445"/>
                    <a:gd name="T22" fmla="*/ 422 w 633"/>
                    <a:gd name="T23" fmla="*/ 155 h 445"/>
                    <a:gd name="T24" fmla="*/ 412 w 633"/>
                    <a:gd name="T25" fmla="*/ 166 h 445"/>
                    <a:gd name="T26" fmla="*/ 402 w 633"/>
                    <a:gd name="T27" fmla="*/ 168 h 445"/>
                    <a:gd name="T28" fmla="*/ 393 w 633"/>
                    <a:gd name="T29" fmla="*/ 168 h 445"/>
                    <a:gd name="T30" fmla="*/ 379 w 633"/>
                    <a:gd name="T31" fmla="*/ 163 h 445"/>
                    <a:gd name="T32" fmla="*/ 361 w 633"/>
                    <a:gd name="T33" fmla="*/ 147 h 445"/>
                    <a:gd name="T34" fmla="*/ 344 w 633"/>
                    <a:gd name="T35" fmla="*/ 126 h 445"/>
                    <a:gd name="T36" fmla="*/ 328 w 633"/>
                    <a:gd name="T37" fmla="*/ 106 h 445"/>
                    <a:gd name="T38" fmla="*/ 311 w 633"/>
                    <a:gd name="T39" fmla="*/ 89 h 445"/>
                    <a:gd name="T40" fmla="*/ 274 w 633"/>
                    <a:gd name="T41" fmla="*/ 71 h 445"/>
                    <a:gd name="T42" fmla="*/ 222 w 633"/>
                    <a:gd name="T43" fmla="*/ 55 h 445"/>
                    <a:gd name="T44" fmla="*/ 171 w 633"/>
                    <a:gd name="T45" fmla="*/ 44 h 445"/>
                    <a:gd name="T46" fmla="*/ 129 w 633"/>
                    <a:gd name="T47" fmla="*/ 38 h 445"/>
                    <a:gd name="T48" fmla="*/ 102 w 633"/>
                    <a:gd name="T49" fmla="*/ 33 h 445"/>
                    <a:gd name="T50" fmla="*/ 82 w 633"/>
                    <a:gd name="T51" fmla="*/ 22 h 445"/>
                    <a:gd name="T52" fmla="*/ 67 w 633"/>
                    <a:gd name="T53" fmla="*/ 9 h 445"/>
                    <a:gd name="T54" fmla="*/ 59 w 633"/>
                    <a:gd name="T55" fmla="*/ 1 h 445"/>
                    <a:gd name="T56" fmla="*/ 46 w 633"/>
                    <a:gd name="T57" fmla="*/ 27 h 445"/>
                    <a:gd name="T58" fmla="*/ 32 w 633"/>
                    <a:gd name="T59" fmla="*/ 93 h 445"/>
                    <a:gd name="T60" fmla="*/ 23 w 633"/>
                    <a:gd name="T61" fmla="*/ 163 h 445"/>
                    <a:gd name="T62" fmla="*/ 10 w 633"/>
                    <a:gd name="T63" fmla="*/ 229 h 445"/>
                    <a:gd name="T64" fmla="*/ 16 w 633"/>
                    <a:gd name="T65" fmla="*/ 259 h 445"/>
                    <a:gd name="T66" fmla="*/ 48 w 633"/>
                    <a:gd name="T67" fmla="*/ 256 h 445"/>
                    <a:gd name="T68" fmla="*/ 78 w 633"/>
                    <a:gd name="T69" fmla="*/ 252 h 445"/>
                    <a:gd name="T70" fmla="*/ 110 w 633"/>
                    <a:gd name="T71" fmla="*/ 251 h 445"/>
                    <a:gd name="T72" fmla="*/ 142 w 633"/>
                    <a:gd name="T73" fmla="*/ 255 h 445"/>
                    <a:gd name="T74" fmla="*/ 175 w 633"/>
                    <a:gd name="T75" fmla="*/ 260 h 445"/>
                    <a:gd name="T76" fmla="*/ 206 w 633"/>
                    <a:gd name="T77" fmla="*/ 268 h 445"/>
                    <a:gd name="T78" fmla="*/ 233 w 633"/>
                    <a:gd name="T79" fmla="*/ 279 h 445"/>
                    <a:gd name="T80" fmla="*/ 261 w 633"/>
                    <a:gd name="T81" fmla="*/ 293 h 445"/>
                    <a:gd name="T82" fmla="*/ 293 w 633"/>
                    <a:gd name="T83" fmla="*/ 306 h 445"/>
                    <a:gd name="T84" fmla="*/ 323 w 633"/>
                    <a:gd name="T85" fmla="*/ 320 h 445"/>
                    <a:gd name="T86" fmla="*/ 350 w 633"/>
                    <a:gd name="T87" fmla="*/ 335 h 445"/>
                    <a:gd name="T88" fmla="*/ 366 w 633"/>
                    <a:gd name="T89" fmla="*/ 353 h 445"/>
                    <a:gd name="T90" fmla="*/ 367 w 633"/>
                    <a:gd name="T91" fmla="*/ 373 h 445"/>
                    <a:gd name="T92" fmla="*/ 355 w 633"/>
                    <a:gd name="T93" fmla="*/ 392 h 445"/>
                    <a:gd name="T94" fmla="*/ 338 w 633"/>
                    <a:gd name="T95" fmla="*/ 411 h 445"/>
                    <a:gd name="T96" fmla="*/ 340 w 633"/>
                    <a:gd name="T97" fmla="*/ 423 h 445"/>
                    <a:gd name="T98" fmla="*/ 367 w 633"/>
                    <a:gd name="T99" fmla="*/ 429 h 445"/>
                    <a:gd name="T100" fmla="*/ 393 w 633"/>
                    <a:gd name="T101" fmla="*/ 435 h 445"/>
                    <a:gd name="T102" fmla="*/ 420 w 633"/>
                    <a:gd name="T103" fmla="*/ 441 h 445"/>
                    <a:gd name="T104" fmla="*/ 437 w 633"/>
                    <a:gd name="T105" fmla="*/ 425 h 445"/>
                    <a:gd name="T106" fmla="*/ 451 w 633"/>
                    <a:gd name="T107" fmla="*/ 389 h 445"/>
                    <a:gd name="T108" fmla="*/ 470 w 633"/>
                    <a:gd name="T109" fmla="*/ 356 h 445"/>
                    <a:gd name="T110" fmla="*/ 491 w 633"/>
                    <a:gd name="T111" fmla="*/ 322 h 445"/>
                    <a:gd name="T112" fmla="*/ 546 w 633"/>
                    <a:gd name="T113" fmla="*/ 152 h 44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33"/>
                    <a:gd name="T172" fmla="*/ 0 h 445"/>
                    <a:gd name="T173" fmla="*/ 633 w 633"/>
                    <a:gd name="T174" fmla="*/ 445 h 44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33" h="445">
                      <a:moveTo>
                        <a:pt x="546" y="152"/>
                      </a:moveTo>
                      <a:lnTo>
                        <a:pt x="553" y="147"/>
                      </a:lnTo>
                      <a:lnTo>
                        <a:pt x="564" y="141"/>
                      </a:lnTo>
                      <a:lnTo>
                        <a:pt x="576" y="135"/>
                      </a:lnTo>
                      <a:lnTo>
                        <a:pt x="589" y="128"/>
                      </a:lnTo>
                      <a:lnTo>
                        <a:pt x="602" y="124"/>
                      </a:lnTo>
                      <a:lnTo>
                        <a:pt x="614" y="117"/>
                      </a:lnTo>
                      <a:lnTo>
                        <a:pt x="624" y="114"/>
                      </a:lnTo>
                      <a:lnTo>
                        <a:pt x="633" y="110"/>
                      </a:lnTo>
                      <a:lnTo>
                        <a:pt x="616" y="105"/>
                      </a:lnTo>
                      <a:lnTo>
                        <a:pt x="599" y="99"/>
                      </a:lnTo>
                      <a:lnTo>
                        <a:pt x="581" y="92"/>
                      </a:lnTo>
                      <a:lnTo>
                        <a:pt x="565" y="85"/>
                      </a:lnTo>
                      <a:lnTo>
                        <a:pt x="548" y="82"/>
                      </a:lnTo>
                      <a:lnTo>
                        <a:pt x="532" y="79"/>
                      </a:lnTo>
                      <a:lnTo>
                        <a:pt x="517" y="82"/>
                      </a:lnTo>
                      <a:lnTo>
                        <a:pt x="502" y="89"/>
                      </a:lnTo>
                      <a:lnTo>
                        <a:pt x="491" y="97"/>
                      </a:lnTo>
                      <a:lnTo>
                        <a:pt x="479" y="105"/>
                      </a:lnTo>
                      <a:lnTo>
                        <a:pt x="467" y="114"/>
                      </a:lnTo>
                      <a:lnTo>
                        <a:pt x="453" y="122"/>
                      </a:lnTo>
                      <a:lnTo>
                        <a:pt x="441" y="133"/>
                      </a:lnTo>
                      <a:lnTo>
                        <a:pt x="432" y="143"/>
                      </a:lnTo>
                      <a:lnTo>
                        <a:pt x="422" y="155"/>
                      </a:lnTo>
                      <a:lnTo>
                        <a:pt x="417" y="168"/>
                      </a:lnTo>
                      <a:lnTo>
                        <a:pt x="412" y="166"/>
                      </a:lnTo>
                      <a:lnTo>
                        <a:pt x="406" y="166"/>
                      </a:lnTo>
                      <a:lnTo>
                        <a:pt x="402" y="168"/>
                      </a:lnTo>
                      <a:lnTo>
                        <a:pt x="398" y="169"/>
                      </a:lnTo>
                      <a:lnTo>
                        <a:pt x="393" y="168"/>
                      </a:lnTo>
                      <a:lnTo>
                        <a:pt x="386" y="166"/>
                      </a:lnTo>
                      <a:lnTo>
                        <a:pt x="379" y="163"/>
                      </a:lnTo>
                      <a:lnTo>
                        <a:pt x="370" y="155"/>
                      </a:lnTo>
                      <a:lnTo>
                        <a:pt x="361" y="147"/>
                      </a:lnTo>
                      <a:lnTo>
                        <a:pt x="352" y="137"/>
                      </a:lnTo>
                      <a:lnTo>
                        <a:pt x="344" y="126"/>
                      </a:lnTo>
                      <a:lnTo>
                        <a:pt x="336" y="116"/>
                      </a:lnTo>
                      <a:lnTo>
                        <a:pt x="328" y="106"/>
                      </a:lnTo>
                      <a:lnTo>
                        <a:pt x="320" y="98"/>
                      </a:lnTo>
                      <a:lnTo>
                        <a:pt x="311" y="89"/>
                      </a:lnTo>
                      <a:lnTo>
                        <a:pt x="300" y="82"/>
                      </a:lnTo>
                      <a:lnTo>
                        <a:pt x="274" y="71"/>
                      </a:lnTo>
                      <a:lnTo>
                        <a:pt x="249" y="62"/>
                      </a:lnTo>
                      <a:lnTo>
                        <a:pt x="222" y="55"/>
                      </a:lnTo>
                      <a:lnTo>
                        <a:pt x="195" y="49"/>
                      </a:lnTo>
                      <a:lnTo>
                        <a:pt x="171" y="44"/>
                      </a:lnTo>
                      <a:lnTo>
                        <a:pt x="148" y="40"/>
                      </a:lnTo>
                      <a:lnTo>
                        <a:pt x="129" y="38"/>
                      </a:lnTo>
                      <a:lnTo>
                        <a:pt x="114" y="35"/>
                      </a:lnTo>
                      <a:lnTo>
                        <a:pt x="102" y="33"/>
                      </a:lnTo>
                      <a:lnTo>
                        <a:pt x="91" y="28"/>
                      </a:lnTo>
                      <a:lnTo>
                        <a:pt x="82" y="22"/>
                      </a:lnTo>
                      <a:lnTo>
                        <a:pt x="74" y="15"/>
                      </a:lnTo>
                      <a:lnTo>
                        <a:pt x="67" y="9"/>
                      </a:lnTo>
                      <a:lnTo>
                        <a:pt x="62" y="4"/>
                      </a:lnTo>
                      <a:lnTo>
                        <a:pt x="59" y="1"/>
                      </a:lnTo>
                      <a:lnTo>
                        <a:pt x="58" y="0"/>
                      </a:lnTo>
                      <a:lnTo>
                        <a:pt x="46" y="27"/>
                      </a:lnTo>
                      <a:lnTo>
                        <a:pt x="37" y="58"/>
                      </a:lnTo>
                      <a:lnTo>
                        <a:pt x="32" y="93"/>
                      </a:lnTo>
                      <a:lnTo>
                        <a:pt x="27" y="127"/>
                      </a:lnTo>
                      <a:lnTo>
                        <a:pt x="23" y="163"/>
                      </a:lnTo>
                      <a:lnTo>
                        <a:pt x="17" y="197"/>
                      </a:lnTo>
                      <a:lnTo>
                        <a:pt x="10" y="229"/>
                      </a:lnTo>
                      <a:lnTo>
                        <a:pt x="0" y="257"/>
                      </a:lnTo>
                      <a:lnTo>
                        <a:pt x="16" y="259"/>
                      </a:lnTo>
                      <a:lnTo>
                        <a:pt x="32" y="257"/>
                      </a:lnTo>
                      <a:lnTo>
                        <a:pt x="48" y="256"/>
                      </a:lnTo>
                      <a:lnTo>
                        <a:pt x="63" y="255"/>
                      </a:lnTo>
                      <a:lnTo>
                        <a:pt x="78" y="252"/>
                      </a:lnTo>
                      <a:lnTo>
                        <a:pt x="94" y="251"/>
                      </a:lnTo>
                      <a:lnTo>
                        <a:pt x="110" y="251"/>
                      </a:lnTo>
                      <a:lnTo>
                        <a:pt x="126" y="252"/>
                      </a:lnTo>
                      <a:lnTo>
                        <a:pt x="142" y="255"/>
                      </a:lnTo>
                      <a:lnTo>
                        <a:pt x="159" y="257"/>
                      </a:lnTo>
                      <a:lnTo>
                        <a:pt x="175" y="260"/>
                      </a:lnTo>
                      <a:lnTo>
                        <a:pt x="191" y="263"/>
                      </a:lnTo>
                      <a:lnTo>
                        <a:pt x="206" y="268"/>
                      </a:lnTo>
                      <a:lnTo>
                        <a:pt x="219" y="273"/>
                      </a:lnTo>
                      <a:lnTo>
                        <a:pt x="233" y="279"/>
                      </a:lnTo>
                      <a:lnTo>
                        <a:pt x="246" y="286"/>
                      </a:lnTo>
                      <a:lnTo>
                        <a:pt x="261" y="293"/>
                      </a:lnTo>
                      <a:lnTo>
                        <a:pt x="277" y="300"/>
                      </a:lnTo>
                      <a:lnTo>
                        <a:pt x="293" y="306"/>
                      </a:lnTo>
                      <a:lnTo>
                        <a:pt x="308" y="313"/>
                      </a:lnTo>
                      <a:lnTo>
                        <a:pt x="323" y="320"/>
                      </a:lnTo>
                      <a:lnTo>
                        <a:pt x="338" y="327"/>
                      </a:lnTo>
                      <a:lnTo>
                        <a:pt x="350" y="335"/>
                      </a:lnTo>
                      <a:lnTo>
                        <a:pt x="361" y="344"/>
                      </a:lnTo>
                      <a:lnTo>
                        <a:pt x="366" y="353"/>
                      </a:lnTo>
                      <a:lnTo>
                        <a:pt x="369" y="362"/>
                      </a:lnTo>
                      <a:lnTo>
                        <a:pt x="367" y="373"/>
                      </a:lnTo>
                      <a:lnTo>
                        <a:pt x="362" y="383"/>
                      </a:lnTo>
                      <a:lnTo>
                        <a:pt x="355" y="392"/>
                      </a:lnTo>
                      <a:lnTo>
                        <a:pt x="347" y="402"/>
                      </a:lnTo>
                      <a:lnTo>
                        <a:pt x="338" y="411"/>
                      </a:lnTo>
                      <a:lnTo>
                        <a:pt x="327" y="419"/>
                      </a:lnTo>
                      <a:lnTo>
                        <a:pt x="340" y="423"/>
                      </a:lnTo>
                      <a:lnTo>
                        <a:pt x="354" y="425"/>
                      </a:lnTo>
                      <a:lnTo>
                        <a:pt x="367" y="429"/>
                      </a:lnTo>
                      <a:lnTo>
                        <a:pt x="381" y="432"/>
                      </a:lnTo>
                      <a:lnTo>
                        <a:pt x="393" y="435"/>
                      </a:lnTo>
                      <a:lnTo>
                        <a:pt x="406" y="439"/>
                      </a:lnTo>
                      <a:lnTo>
                        <a:pt x="420" y="441"/>
                      </a:lnTo>
                      <a:lnTo>
                        <a:pt x="433" y="445"/>
                      </a:lnTo>
                      <a:lnTo>
                        <a:pt x="437" y="425"/>
                      </a:lnTo>
                      <a:lnTo>
                        <a:pt x="444" y="407"/>
                      </a:lnTo>
                      <a:lnTo>
                        <a:pt x="451" y="389"/>
                      </a:lnTo>
                      <a:lnTo>
                        <a:pt x="460" y="371"/>
                      </a:lnTo>
                      <a:lnTo>
                        <a:pt x="470" y="356"/>
                      </a:lnTo>
                      <a:lnTo>
                        <a:pt x="480" y="340"/>
                      </a:lnTo>
                      <a:lnTo>
                        <a:pt x="491" y="322"/>
                      </a:lnTo>
                      <a:lnTo>
                        <a:pt x="502" y="306"/>
                      </a:lnTo>
                      <a:lnTo>
                        <a:pt x="546" y="152"/>
                      </a:lnTo>
                      <a:close/>
                    </a:path>
                  </a:pathLst>
                </a:custGeom>
                <a:solidFill>
                  <a:srgbClr val="3366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52" name="Freeform 174"/>
                <p:cNvSpPr>
                  <a:spLocks/>
                </p:cNvSpPr>
                <p:nvPr/>
              </p:nvSpPr>
              <p:spPr bwMode="auto">
                <a:xfrm>
                  <a:off x="1841" y="1695"/>
                  <a:ext cx="202" cy="158"/>
                </a:xfrm>
                <a:custGeom>
                  <a:avLst/>
                  <a:gdLst>
                    <a:gd name="T0" fmla="*/ 202 w 202"/>
                    <a:gd name="T1" fmla="*/ 101 h 158"/>
                    <a:gd name="T2" fmla="*/ 200 w 202"/>
                    <a:gd name="T3" fmla="*/ 86 h 158"/>
                    <a:gd name="T4" fmla="*/ 198 w 202"/>
                    <a:gd name="T5" fmla="*/ 71 h 158"/>
                    <a:gd name="T6" fmla="*/ 192 w 202"/>
                    <a:gd name="T7" fmla="*/ 56 h 158"/>
                    <a:gd name="T8" fmla="*/ 184 w 202"/>
                    <a:gd name="T9" fmla="*/ 45 h 158"/>
                    <a:gd name="T10" fmla="*/ 169 w 202"/>
                    <a:gd name="T11" fmla="*/ 34 h 158"/>
                    <a:gd name="T12" fmla="*/ 155 w 202"/>
                    <a:gd name="T13" fmla="*/ 24 h 158"/>
                    <a:gd name="T14" fmla="*/ 137 w 202"/>
                    <a:gd name="T15" fmla="*/ 17 h 158"/>
                    <a:gd name="T16" fmla="*/ 120 w 202"/>
                    <a:gd name="T17" fmla="*/ 10 h 158"/>
                    <a:gd name="T18" fmla="*/ 101 w 202"/>
                    <a:gd name="T19" fmla="*/ 5 h 158"/>
                    <a:gd name="T20" fmla="*/ 82 w 202"/>
                    <a:gd name="T21" fmla="*/ 1 h 158"/>
                    <a:gd name="T22" fmla="*/ 63 w 202"/>
                    <a:gd name="T23" fmla="*/ 0 h 158"/>
                    <a:gd name="T24" fmla="*/ 44 w 202"/>
                    <a:gd name="T25" fmla="*/ 0 h 158"/>
                    <a:gd name="T26" fmla="*/ 27 w 202"/>
                    <a:gd name="T27" fmla="*/ 5 h 158"/>
                    <a:gd name="T28" fmla="*/ 13 w 202"/>
                    <a:gd name="T29" fmla="*/ 15 h 158"/>
                    <a:gd name="T30" fmla="*/ 5 w 202"/>
                    <a:gd name="T31" fmla="*/ 28 h 158"/>
                    <a:gd name="T32" fmla="*/ 0 w 202"/>
                    <a:gd name="T33" fmla="*/ 45 h 158"/>
                    <a:gd name="T34" fmla="*/ 0 w 202"/>
                    <a:gd name="T35" fmla="*/ 64 h 158"/>
                    <a:gd name="T36" fmla="*/ 2 w 202"/>
                    <a:gd name="T37" fmla="*/ 82 h 158"/>
                    <a:gd name="T38" fmla="*/ 11 w 202"/>
                    <a:gd name="T39" fmla="*/ 99 h 158"/>
                    <a:gd name="T40" fmla="*/ 21 w 202"/>
                    <a:gd name="T41" fmla="*/ 114 h 158"/>
                    <a:gd name="T42" fmla="*/ 37 w 202"/>
                    <a:gd name="T43" fmla="*/ 126 h 158"/>
                    <a:gd name="T44" fmla="*/ 54 w 202"/>
                    <a:gd name="T45" fmla="*/ 136 h 158"/>
                    <a:gd name="T46" fmla="*/ 71 w 202"/>
                    <a:gd name="T47" fmla="*/ 143 h 158"/>
                    <a:gd name="T48" fmla="*/ 89 w 202"/>
                    <a:gd name="T49" fmla="*/ 148 h 158"/>
                    <a:gd name="T50" fmla="*/ 106 w 202"/>
                    <a:gd name="T51" fmla="*/ 153 h 158"/>
                    <a:gd name="T52" fmla="*/ 125 w 202"/>
                    <a:gd name="T53" fmla="*/ 156 h 158"/>
                    <a:gd name="T54" fmla="*/ 144 w 202"/>
                    <a:gd name="T55" fmla="*/ 157 h 158"/>
                    <a:gd name="T56" fmla="*/ 163 w 202"/>
                    <a:gd name="T57" fmla="*/ 158 h 158"/>
                    <a:gd name="T58" fmla="*/ 169 w 202"/>
                    <a:gd name="T59" fmla="*/ 158 h 158"/>
                    <a:gd name="T60" fmla="*/ 178 w 202"/>
                    <a:gd name="T61" fmla="*/ 156 h 158"/>
                    <a:gd name="T62" fmla="*/ 184 w 202"/>
                    <a:gd name="T63" fmla="*/ 153 h 158"/>
                    <a:gd name="T64" fmla="*/ 188 w 202"/>
                    <a:gd name="T65" fmla="*/ 150 h 158"/>
                    <a:gd name="T66" fmla="*/ 196 w 202"/>
                    <a:gd name="T67" fmla="*/ 139 h 158"/>
                    <a:gd name="T68" fmla="*/ 202 w 202"/>
                    <a:gd name="T69" fmla="*/ 126 h 158"/>
                    <a:gd name="T70" fmla="*/ 202 w 202"/>
                    <a:gd name="T71" fmla="*/ 113 h 158"/>
                    <a:gd name="T72" fmla="*/ 202 w 202"/>
                    <a:gd name="T73" fmla="*/ 101 h 15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02"/>
                    <a:gd name="T112" fmla="*/ 0 h 158"/>
                    <a:gd name="T113" fmla="*/ 202 w 202"/>
                    <a:gd name="T114" fmla="*/ 158 h 15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02" h="158">
                      <a:moveTo>
                        <a:pt x="202" y="101"/>
                      </a:moveTo>
                      <a:lnTo>
                        <a:pt x="200" y="86"/>
                      </a:lnTo>
                      <a:lnTo>
                        <a:pt x="198" y="71"/>
                      </a:lnTo>
                      <a:lnTo>
                        <a:pt x="192" y="56"/>
                      </a:lnTo>
                      <a:lnTo>
                        <a:pt x="184" y="45"/>
                      </a:lnTo>
                      <a:lnTo>
                        <a:pt x="169" y="34"/>
                      </a:lnTo>
                      <a:lnTo>
                        <a:pt x="155" y="24"/>
                      </a:lnTo>
                      <a:lnTo>
                        <a:pt x="137" y="17"/>
                      </a:lnTo>
                      <a:lnTo>
                        <a:pt x="120" y="10"/>
                      </a:lnTo>
                      <a:lnTo>
                        <a:pt x="101" y="5"/>
                      </a:lnTo>
                      <a:lnTo>
                        <a:pt x="82" y="1"/>
                      </a:lnTo>
                      <a:lnTo>
                        <a:pt x="63" y="0"/>
                      </a:lnTo>
                      <a:lnTo>
                        <a:pt x="44" y="0"/>
                      </a:lnTo>
                      <a:lnTo>
                        <a:pt x="27" y="5"/>
                      </a:lnTo>
                      <a:lnTo>
                        <a:pt x="13" y="15"/>
                      </a:lnTo>
                      <a:lnTo>
                        <a:pt x="5" y="28"/>
                      </a:lnTo>
                      <a:lnTo>
                        <a:pt x="0" y="45"/>
                      </a:lnTo>
                      <a:lnTo>
                        <a:pt x="0" y="64"/>
                      </a:lnTo>
                      <a:lnTo>
                        <a:pt x="2" y="82"/>
                      </a:lnTo>
                      <a:lnTo>
                        <a:pt x="11" y="99"/>
                      </a:lnTo>
                      <a:lnTo>
                        <a:pt x="21" y="114"/>
                      </a:lnTo>
                      <a:lnTo>
                        <a:pt x="37" y="126"/>
                      </a:lnTo>
                      <a:lnTo>
                        <a:pt x="54" y="136"/>
                      </a:lnTo>
                      <a:lnTo>
                        <a:pt x="71" y="143"/>
                      </a:lnTo>
                      <a:lnTo>
                        <a:pt x="89" y="148"/>
                      </a:lnTo>
                      <a:lnTo>
                        <a:pt x="106" y="153"/>
                      </a:lnTo>
                      <a:lnTo>
                        <a:pt x="125" y="156"/>
                      </a:lnTo>
                      <a:lnTo>
                        <a:pt x="144" y="157"/>
                      </a:lnTo>
                      <a:lnTo>
                        <a:pt x="163" y="158"/>
                      </a:lnTo>
                      <a:lnTo>
                        <a:pt x="169" y="158"/>
                      </a:lnTo>
                      <a:lnTo>
                        <a:pt x="178" y="156"/>
                      </a:lnTo>
                      <a:lnTo>
                        <a:pt x="184" y="153"/>
                      </a:lnTo>
                      <a:lnTo>
                        <a:pt x="188" y="150"/>
                      </a:lnTo>
                      <a:lnTo>
                        <a:pt x="196" y="139"/>
                      </a:lnTo>
                      <a:lnTo>
                        <a:pt x="202" y="126"/>
                      </a:lnTo>
                      <a:lnTo>
                        <a:pt x="202" y="113"/>
                      </a:lnTo>
                      <a:lnTo>
                        <a:pt x="202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53" name="Freeform 175"/>
                <p:cNvSpPr>
                  <a:spLocks/>
                </p:cNvSpPr>
                <p:nvPr/>
              </p:nvSpPr>
              <p:spPr bwMode="auto">
                <a:xfrm>
                  <a:off x="1368" y="1610"/>
                  <a:ext cx="22" cy="15"/>
                </a:xfrm>
                <a:custGeom>
                  <a:avLst/>
                  <a:gdLst>
                    <a:gd name="T0" fmla="*/ 0 w 22"/>
                    <a:gd name="T1" fmla="*/ 5 h 15"/>
                    <a:gd name="T2" fmla="*/ 2 w 22"/>
                    <a:gd name="T3" fmla="*/ 3 h 15"/>
                    <a:gd name="T4" fmla="*/ 4 w 22"/>
                    <a:gd name="T5" fmla="*/ 1 h 15"/>
                    <a:gd name="T6" fmla="*/ 8 w 22"/>
                    <a:gd name="T7" fmla="*/ 0 h 15"/>
                    <a:gd name="T8" fmla="*/ 12 w 22"/>
                    <a:gd name="T9" fmla="*/ 1 h 15"/>
                    <a:gd name="T10" fmla="*/ 16 w 22"/>
                    <a:gd name="T11" fmla="*/ 3 h 15"/>
                    <a:gd name="T12" fmla="*/ 20 w 22"/>
                    <a:gd name="T13" fmla="*/ 5 h 15"/>
                    <a:gd name="T14" fmla="*/ 22 w 22"/>
                    <a:gd name="T15" fmla="*/ 8 h 15"/>
                    <a:gd name="T16" fmla="*/ 22 w 22"/>
                    <a:gd name="T17" fmla="*/ 10 h 15"/>
                    <a:gd name="T18" fmla="*/ 20 w 22"/>
                    <a:gd name="T19" fmla="*/ 12 h 15"/>
                    <a:gd name="T20" fmla="*/ 18 w 22"/>
                    <a:gd name="T21" fmla="*/ 15 h 15"/>
                    <a:gd name="T22" fmla="*/ 14 w 22"/>
                    <a:gd name="T23" fmla="*/ 15 h 15"/>
                    <a:gd name="T24" fmla="*/ 8 w 22"/>
                    <a:gd name="T25" fmla="*/ 15 h 15"/>
                    <a:gd name="T26" fmla="*/ 4 w 22"/>
                    <a:gd name="T27" fmla="*/ 14 h 15"/>
                    <a:gd name="T28" fmla="*/ 2 w 22"/>
                    <a:gd name="T29" fmla="*/ 11 h 15"/>
                    <a:gd name="T30" fmla="*/ 0 w 22"/>
                    <a:gd name="T31" fmla="*/ 8 h 15"/>
                    <a:gd name="T32" fmla="*/ 0 w 22"/>
                    <a:gd name="T33" fmla="*/ 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5"/>
                    <a:gd name="T53" fmla="*/ 22 w 22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5">
                      <a:moveTo>
                        <a:pt x="0" y="5"/>
                      </a:move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12" y="1"/>
                      </a:lnTo>
                      <a:lnTo>
                        <a:pt x="16" y="3"/>
                      </a:lnTo>
                      <a:lnTo>
                        <a:pt x="20" y="5"/>
                      </a:lnTo>
                      <a:lnTo>
                        <a:pt x="22" y="8"/>
                      </a:lnTo>
                      <a:lnTo>
                        <a:pt x="22" y="10"/>
                      </a:lnTo>
                      <a:lnTo>
                        <a:pt x="20" y="12"/>
                      </a:lnTo>
                      <a:lnTo>
                        <a:pt x="18" y="15"/>
                      </a:lnTo>
                      <a:lnTo>
                        <a:pt x="14" y="15"/>
                      </a:lnTo>
                      <a:lnTo>
                        <a:pt x="8" y="15"/>
                      </a:lnTo>
                      <a:lnTo>
                        <a:pt x="4" y="14"/>
                      </a:lnTo>
                      <a:lnTo>
                        <a:pt x="2" y="11"/>
                      </a:lnTo>
                      <a:lnTo>
                        <a:pt x="0" y="8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54" name="Freeform 176"/>
                <p:cNvSpPr>
                  <a:spLocks/>
                </p:cNvSpPr>
                <p:nvPr/>
              </p:nvSpPr>
              <p:spPr bwMode="auto">
                <a:xfrm>
                  <a:off x="1359" y="1640"/>
                  <a:ext cx="21" cy="14"/>
                </a:xfrm>
                <a:custGeom>
                  <a:avLst/>
                  <a:gdLst>
                    <a:gd name="T0" fmla="*/ 0 w 21"/>
                    <a:gd name="T1" fmla="*/ 5 h 14"/>
                    <a:gd name="T2" fmla="*/ 1 w 21"/>
                    <a:gd name="T3" fmla="*/ 2 h 14"/>
                    <a:gd name="T4" fmla="*/ 5 w 21"/>
                    <a:gd name="T5" fmla="*/ 0 h 14"/>
                    <a:gd name="T6" fmla="*/ 8 w 21"/>
                    <a:gd name="T7" fmla="*/ 0 h 14"/>
                    <a:gd name="T8" fmla="*/ 13 w 21"/>
                    <a:gd name="T9" fmla="*/ 0 h 14"/>
                    <a:gd name="T10" fmla="*/ 17 w 21"/>
                    <a:gd name="T11" fmla="*/ 1 h 14"/>
                    <a:gd name="T12" fmla="*/ 20 w 21"/>
                    <a:gd name="T13" fmla="*/ 3 h 14"/>
                    <a:gd name="T14" fmla="*/ 21 w 21"/>
                    <a:gd name="T15" fmla="*/ 7 h 14"/>
                    <a:gd name="T16" fmla="*/ 21 w 21"/>
                    <a:gd name="T17" fmla="*/ 9 h 14"/>
                    <a:gd name="T18" fmla="*/ 20 w 21"/>
                    <a:gd name="T19" fmla="*/ 12 h 14"/>
                    <a:gd name="T20" fmla="*/ 17 w 21"/>
                    <a:gd name="T21" fmla="*/ 13 h 14"/>
                    <a:gd name="T22" fmla="*/ 13 w 21"/>
                    <a:gd name="T23" fmla="*/ 14 h 14"/>
                    <a:gd name="T24" fmla="*/ 9 w 21"/>
                    <a:gd name="T25" fmla="*/ 14 h 14"/>
                    <a:gd name="T26" fmla="*/ 5 w 21"/>
                    <a:gd name="T27" fmla="*/ 13 h 14"/>
                    <a:gd name="T28" fmla="*/ 1 w 21"/>
                    <a:gd name="T29" fmla="*/ 11 h 14"/>
                    <a:gd name="T30" fmla="*/ 0 w 21"/>
                    <a:gd name="T31" fmla="*/ 7 h 14"/>
                    <a:gd name="T32" fmla="*/ 0 w 21"/>
                    <a:gd name="T33" fmla="*/ 5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"/>
                    <a:gd name="T52" fmla="*/ 0 h 14"/>
                    <a:gd name="T53" fmla="*/ 21 w 21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" h="14">
                      <a:moveTo>
                        <a:pt x="0" y="5"/>
                      </a:moveTo>
                      <a:lnTo>
                        <a:pt x="1" y="2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0"/>
                      </a:lnTo>
                      <a:lnTo>
                        <a:pt x="17" y="1"/>
                      </a:lnTo>
                      <a:lnTo>
                        <a:pt x="20" y="3"/>
                      </a:lnTo>
                      <a:lnTo>
                        <a:pt x="21" y="7"/>
                      </a:lnTo>
                      <a:lnTo>
                        <a:pt x="21" y="9"/>
                      </a:lnTo>
                      <a:lnTo>
                        <a:pt x="20" y="12"/>
                      </a:lnTo>
                      <a:lnTo>
                        <a:pt x="17" y="13"/>
                      </a:lnTo>
                      <a:lnTo>
                        <a:pt x="13" y="14"/>
                      </a:lnTo>
                      <a:lnTo>
                        <a:pt x="9" y="14"/>
                      </a:lnTo>
                      <a:lnTo>
                        <a:pt x="5" y="13"/>
                      </a:lnTo>
                      <a:lnTo>
                        <a:pt x="1" y="11"/>
                      </a:lnTo>
                      <a:lnTo>
                        <a:pt x="0" y="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55" name="Freeform 177"/>
                <p:cNvSpPr>
                  <a:spLocks/>
                </p:cNvSpPr>
                <p:nvPr/>
              </p:nvSpPr>
              <p:spPr bwMode="auto">
                <a:xfrm>
                  <a:off x="1374" y="1549"/>
                  <a:ext cx="21" cy="15"/>
                </a:xfrm>
                <a:custGeom>
                  <a:avLst/>
                  <a:gdLst>
                    <a:gd name="T0" fmla="*/ 0 w 21"/>
                    <a:gd name="T1" fmla="*/ 5 h 15"/>
                    <a:gd name="T2" fmla="*/ 1 w 21"/>
                    <a:gd name="T3" fmla="*/ 2 h 15"/>
                    <a:gd name="T4" fmla="*/ 5 w 21"/>
                    <a:gd name="T5" fmla="*/ 0 h 15"/>
                    <a:gd name="T6" fmla="*/ 8 w 21"/>
                    <a:gd name="T7" fmla="*/ 0 h 15"/>
                    <a:gd name="T8" fmla="*/ 13 w 21"/>
                    <a:gd name="T9" fmla="*/ 0 h 15"/>
                    <a:gd name="T10" fmla="*/ 17 w 21"/>
                    <a:gd name="T11" fmla="*/ 2 h 15"/>
                    <a:gd name="T12" fmla="*/ 20 w 21"/>
                    <a:gd name="T13" fmla="*/ 5 h 15"/>
                    <a:gd name="T14" fmla="*/ 21 w 21"/>
                    <a:gd name="T15" fmla="*/ 7 h 15"/>
                    <a:gd name="T16" fmla="*/ 21 w 21"/>
                    <a:gd name="T17" fmla="*/ 10 h 15"/>
                    <a:gd name="T18" fmla="*/ 20 w 21"/>
                    <a:gd name="T19" fmla="*/ 12 h 15"/>
                    <a:gd name="T20" fmla="*/ 17 w 21"/>
                    <a:gd name="T21" fmla="*/ 13 h 15"/>
                    <a:gd name="T22" fmla="*/ 13 w 21"/>
                    <a:gd name="T23" fmla="*/ 15 h 15"/>
                    <a:gd name="T24" fmla="*/ 9 w 21"/>
                    <a:gd name="T25" fmla="*/ 15 h 15"/>
                    <a:gd name="T26" fmla="*/ 5 w 21"/>
                    <a:gd name="T27" fmla="*/ 13 h 15"/>
                    <a:gd name="T28" fmla="*/ 1 w 21"/>
                    <a:gd name="T29" fmla="*/ 11 h 15"/>
                    <a:gd name="T30" fmla="*/ 0 w 21"/>
                    <a:gd name="T31" fmla="*/ 7 h 15"/>
                    <a:gd name="T32" fmla="*/ 0 w 21"/>
                    <a:gd name="T33" fmla="*/ 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"/>
                    <a:gd name="T52" fmla="*/ 0 h 15"/>
                    <a:gd name="T53" fmla="*/ 21 w 21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" h="15">
                      <a:moveTo>
                        <a:pt x="0" y="5"/>
                      </a:moveTo>
                      <a:lnTo>
                        <a:pt x="1" y="2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0"/>
                      </a:lnTo>
                      <a:lnTo>
                        <a:pt x="17" y="2"/>
                      </a:lnTo>
                      <a:lnTo>
                        <a:pt x="20" y="5"/>
                      </a:lnTo>
                      <a:lnTo>
                        <a:pt x="21" y="7"/>
                      </a:lnTo>
                      <a:lnTo>
                        <a:pt x="21" y="10"/>
                      </a:lnTo>
                      <a:lnTo>
                        <a:pt x="20" y="12"/>
                      </a:lnTo>
                      <a:lnTo>
                        <a:pt x="17" y="13"/>
                      </a:lnTo>
                      <a:lnTo>
                        <a:pt x="13" y="15"/>
                      </a:lnTo>
                      <a:lnTo>
                        <a:pt x="9" y="15"/>
                      </a:lnTo>
                      <a:lnTo>
                        <a:pt x="5" y="13"/>
                      </a:lnTo>
                      <a:lnTo>
                        <a:pt x="1" y="11"/>
                      </a:lnTo>
                      <a:lnTo>
                        <a:pt x="0" y="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56" name="Freeform 178"/>
                <p:cNvSpPr>
                  <a:spLocks/>
                </p:cNvSpPr>
                <p:nvPr/>
              </p:nvSpPr>
              <p:spPr bwMode="auto">
                <a:xfrm>
                  <a:off x="1380" y="1510"/>
                  <a:ext cx="22" cy="14"/>
                </a:xfrm>
                <a:custGeom>
                  <a:avLst/>
                  <a:gdLst>
                    <a:gd name="T0" fmla="*/ 0 w 22"/>
                    <a:gd name="T1" fmla="*/ 4 h 14"/>
                    <a:gd name="T2" fmla="*/ 2 w 22"/>
                    <a:gd name="T3" fmla="*/ 2 h 14"/>
                    <a:gd name="T4" fmla="*/ 6 w 22"/>
                    <a:gd name="T5" fmla="*/ 1 h 14"/>
                    <a:gd name="T6" fmla="*/ 8 w 22"/>
                    <a:gd name="T7" fmla="*/ 0 h 14"/>
                    <a:gd name="T8" fmla="*/ 14 w 22"/>
                    <a:gd name="T9" fmla="*/ 1 h 14"/>
                    <a:gd name="T10" fmla="*/ 18 w 22"/>
                    <a:gd name="T11" fmla="*/ 2 h 14"/>
                    <a:gd name="T12" fmla="*/ 21 w 22"/>
                    <a:gd name="T13" fmla="*/ 4 h 14"/>
                    <a:gd name="T14" fmla="*/ 22 w 22"/>
                    <a:gd name="T15" fmla="*/ 7 h 14"/>
                    <a:gd name="T16" fmla="*/ 22 w 22"/>
                    <a:gd name="T17" fmla="*/ 9 h 14"/>
                    <a:gd name="T18" fmla="*/ 21 w 22"/>
                    <a:gd name="T19" fmla="*/ 12 h 14"/>
                    <a:gd name="T20" fmla="*/ 18 w 22"/>
                    <a:gd name="T21" fmla="*/ 14 h 14"/>
                    <a:gd name="T22" fmla="*/ 14 w 22"/>
                    <a:gd name="T23" fmla="*/ 14 h 14"/>
                    <a:gd name="T24" fmla="*/ 10 w 22"/>
                    <a:gd name="T25" fmla="*/ 14 h 14"/>
                    <a:gd name="T26" fmla="*/ 6 w 22"/>
                    <a:gd name="T27" fmla="*/ 13 h 14"/>
                    <a:gd name="T28" fmla="*/ 2 w 22"/>
                    <a:gd name="T29" fmla="*/ 11 h 14"/>
                    <a:gd name="T30" fmla="*/ 0 w 22"/>
                    <a:gd name="T31" fmla="*/ 7 h 14"/>
                    <a:gd name="T32" fmla="*/ 0 w 22"/>
                    <a:gd name="T33" fmla="*/ 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4"/>
                    <a:gd name="T53" fmla="*/ 22 w 22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4">
                      <a:moveTo>
                        <a:pt x="0" y="4"/>
                      </a:moveTo>
                      <a:lnTo>
                        <a:pt x="2" y="2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14" y="1"/>
                      </a:lnTo>
                      <a:lnTo>
                        <a:pt x="18" y="2"/>
                      </a:lnTo>
                      <a:lnTo>
                        <a:pt x="21" y="4"/>
                      </a:lnTo>
                      <a:lnTo>
                        <a:pt x="22" y="7"/>
                      </a:lnTo>
                      <a:lnTo>
                        <a:pt x="22" y="9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4" y="14"/>
                      </a:lnTo>
                      <a:lnTo>
                        <a:pt x="10" y="14"/>
                      </a:lnTo>
                      <a:lnTo>
                        <a:pt x="6" y="13"/>
                      </a:lnTo>
                      <a:lnTo>
                        <a:pt x="2" y="11"/>
                      </a:lnTo>
                      <a:lnTo>
                        <a:pt x="0" y="7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57" name="Freeform 179"/>
                <p:cNvSpPr>
                  <a:spLocks/>
                </p:cNvSpPr>
                <p:nvPr/>
              </p:nvSpPr>
              <p:spPr bwMode="auto">
                <a:xfrm>
                  <a:off x="1386" y="1481"/>
                  <a:ext cx="23" cy="15"/>
                </a:xfrm>
                <a:custGeom>
                  <a:avLst/>
                  <a:gdLst>
                    <a:gd name="T0" fmla="*/ 0 w 23"/>
                    <a:gd name="T1" fmla="*/ 5 h 15"/>
                    <a:gd name="T2" fmla="*/ 1 w 23"/>
                    <a:gd name="T3" fmla="*/ 3 h 15"/>
                    <a:gd name="T4" fmla="*/ 5 w 23"/>
                    <a:gd name="T5" fmla="*/ 0 h 15"/>
                    <a:gd name="T6" fmla="*/ 9 w 23"/>
                    <a:gd name="T7" fmla="*/ 0 h 15"/>
                    <a:gd name="T8" fmla="*/ 13 w 23"/>
                    <a:gd name="T9" fmla="*/ 0 h 15"/>
                    <a:gd name="T10" fmla="*/ 17 w 23"/>
                    <a:gd name="T11" fmla="*/ 2 h 15"/>
                    <a:gd name="T12" fmla="*/ 20 w 23"/>
                    <a:gd name="T13" fmla="*/ 4 h 15"/>
                    <a:gd name="T14" fmla="*/ 21 w 23"/>
                    <a:gd name="T15" fmla="*/ 8 h 15"/>
                    <a:gd name="T16" fmla="*/ 23 w 23"/>
                    <a:gd name="T17" fmla="*/ 10 h 15"/>
                    <a:gd name="T18" fmla="*/ 21 w 23"/>
                    <a:gd name="T19" fmla="*/ 13 h 15"/>
                    <a:gd name="T20" fmla="*/ 17 w 23"/>
                    <a:gd name="T21" fmla="*/ 14 h 15"/>
                    <a:gd name="T22" fmla="*/ 13 w 23"/>
                    <a:gd name="T23" fmla="*/ 15 h 15"/>
                    <a:gd name="T24" fmla="*/ 9 w 23"/>
                    <a:gd name="T25" fmla="*/ 15 h 15"/>
                    <a:gd name="T26" fmla="*/ 5 w 23"/>
                    <a:gd name="T27" fmla="*/ 14 h 15"/>
                    <a:gd name="T28" fmla="*/ 2 w 23"/>
                    <a:gd name="T29" fmla="*/ 11 h 15"/>
                    <a:gd name="T30" fmla="*/ 1 w 23"/>
                    <a:gd name="T31" fmla="*/ 8 h 15"/>
                    <a:gd name="T32" fmla="*/ 0 w 23"/>
                    <a:gd name="T33" fmla="*/ 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15"/>
                    <a:gd name="T53" fmla="*/ 23 w 23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15">
                      <a:moveTo>
                        <a:pt x="0" y="5"/>
                      </a:moveTo>
                      <a:lnTo>
                        <a:pt x="1" y="3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2"/>
                      </a:lnTo>
                      <a:lnTo>
                        <a:pt x="20" y="4"/>
                      </a:lnTo>
                      <a:lnTo>
                        <a:pt x="21" y="8"/>
                      </a:lnTo>
                      <a:lnTo>
                        <a:pt x="23" y="10"/>
                      </a:lnTo>
                      <a:lnTo>
                        <a:pt x="21" y="13"/>
                      </a:lnTo>
                      <a:lnTo>
                        <a:pt x="17" y="14"/>
                      </a:lnTo>
                      <a:lnTo>
                        <a:pt x="13" y="15"/>
                      </a:lnTo>
                      <a:lnTo>
                        <a:pt x="9" y="15"/>
                      </a:lnTo>
                      <a:lnTo>
                        <a:pt x="5" y="14"/>
                      </a:lnTo>
                      <a:lnTo>
                        <a:pt x="2" y="11"/>
                      </a:lnTo>
                      <a:lnTo>
                        <a:pt x="1" y="8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58" name="Freeform 180"/>
                <p:cNvSpPr>
                  <a:spLocks/>
                </p:cNvSpPr>
                <p:nvPr/>
              </p:nvSpPr>
              <p:spPr bwMode="auto">
                <a:xfrm>
                  <a:off x="1394" y="1457"/>
                  <a:ext cx="21" cy="14"/>
                </a:xfrm>
                <a:custGeom>
                  <a:avLst/>
                  <a:gdLst>
                    <a:gd name="T0" fmla="*/ 0 w 21"/>
                    <a:gd name="T1" fmla="*/ 5 h 14"/>
                    <a:gd name="T2" fmla="*/ 1 w 21"/>
                    <a:gd name="T3" fmla="*/ 2 h 14"/>
                    <a:gd name="T4" fmla="*/ 4 w 21"/>
                    <a:gd name="T5" fmla="*/ 0 h 14"/>
                    <a:gd name="T6" fmla="*/ 8 w 21"/>
                    <a:gd name="T7" fmla="*/ 0 h 14"/>
                    <a:gd name="T8" fmla="*/ 12 w 21"/>
                    <a:gd name="T9" fmla="*/ 0 h 14"/>
                    <a:gd name="T10" fmla="*/ 16 w 21"/>
                    <a:gd name="T11" fmla="*/ 1 h 14"/>
                    <a:gd name="T12" fmla="*/ 20 w 21"/>
                    <a:gd name="T13" fmla="*/ 3 h 14"/>
                    <a:gd name="T14" fmla="*/ 21 w 21"/>
                    <a:gd name="T15" fmla="*/ 7 h 14"/>
                    <a:gd name="T16" fmla="*/ 21 w 21"/>
                    <a:gd name="T17" fmla="*/ 10 h 14"/>
                    <a:gd name="T18" fmla="*/ 20 w 21"/>
                    <a:gd name="T19" fmla="*/ 12 h 14"/>
                    <a:gd name="T20" fmla="*/ 17 w 21"/>
                    <a:gd name="T21" fmla="*/ 13 h 14"/>
                    <a:gd name="T22" fmla="*/ 13 w 21"/>
                    <a:gd name="T23" fmla="*/ 14 h 14"/>
                    <a:gd name="T24" fmla="*/ 8 w 21"/>
                    <a:gd name="T25" fmla="*/ 13 h 14"/>
                    <a:gd name="T26" fmla="*/ 4 w 21"/>
                    <a:gd name="T27" fmla="*/ 12 h 14"/>
                    <a:gd name="T28" fmla="*/ 1 w 21"/>
                    <a:gd name="T29" fmla="*/ 10 h 14"/>
                    <a:gd name="T30" fmla="*/ 0 w 21"/>
                    <a:gd name="T31" fmla="*/ 7 h 14"/>
                    <a:gd name="T32" fmla="*/ 0 w 21"/>
                    <a:gd name="T33" fmla="*/ 5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"/>
                    <a:gd name="T52" fmla="*/ 0 h 14"/>
                    <a:gd name="T53" fmla="*/ 21 w 21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" h="14">
                      <a:moveTo>
                        <a:pt x="0" y="5"/>
                      </a:move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1"/>
                      </a:lnTo>
                      <a:lnTo>
                        <a:pt x="20" y="3"/>
                      </a:lnTo>
                      <a:lnTo>
                        <a:pt x="21" y="7"/>
                      </a:lnTo>
                      <a:lnTo>
                        <a:pt x="21" y="10"/>
                      </a:lnTo>
                      <a:lnTo>
                        <a:pt x="20" y="12"/>
                      </a:lnTo>
                      <a:lnTo>
                        <a:pt x="17" y="13"/>
                      </a:lnTo>
                      <a:lnTo>
                        <a:pt x="13" y="14"/>
                      </a:lnTo>
                      <a:lnTo>
                        <a:pt x="8" y="13"/>
                      </a:lnTo>
                      <a:lnTo>
                        <a:pt x="4" y="12"/>
                      </a:lnTo>
                      <a:lnTo>
                        <a:pt x="1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59" name="Freeform 181"/>
                <p:cNvSpPr>
                  <a:spLocks/>
                </p:cNvSpPr>
                <p:nvPr/>
              </p:nvSpPr>
              <p:spPr bwMode="auto">
                <a:xfrm>
                  <a:off x="948" y="1455"/>
                  <a:ext cx="80" cy="109"/>
                </a:xfrm>
                <a:custGeom>
                  <a:avLst/>
                  <a:gdLst>
                    <a:gd name="T0" fmla="*/ 0 w 80"/>
                    <a:gd name="T1" fmla="*/ 101 h 109"/>
                    <a:gd name="T2" fmla="*/ 3 w 80"/>
                    <a:gd name="T3" fmla="*/ 104 h 109"/>
                    <a:gd name="T4" fmla="*/ 7 w 80"/>
                    <a:gd name="T5" fmla="*/ 105 h 109"/>
                    <a:gd name="T6" fmla="*/ 10 w 80"/>
                    <a:gd name="T7" fmla="*/ 107 h 109"/>
                    <a:gd name="T8" fmla="*/ 14 w 80"/>
                    <a:gd name="T9" fmla="*/ 109 h 109"/>
                    <a:gd name="T10" fmla="*/ 19 w 80"/>
                    <a:gd name="T11" fmla="*/ 105 h 109"/>
                    <a:gd name="T12" fmla="*/ 23 w 80"/>
                    <a:gd name="T13" fmla="*/ 100 h 109"/>
                    <a:gd name="T14" fmla="*/ 27 w 80"/>
                    <a:gd name="T15" fmla="*/ 94 h 109"/>
                    <a:gd name="T16" fmla="*/ 31 w 80"/>
                    <a:gd name="T17" fmla="*/ 89 h 109"/>
                    <a:gd name="T18" fmla="*/ 37 w 80"/>
                    <a:gd name="T19" fmla="*/ 82 h 109"/>
                    <a:gd name="T20" fmla="*/ 43 w 80"/>
                    <a:gd name="T21" fmla="*/ 74 h 109"/>
                    <a:gd name="T22" fmla="*/ 51 w 80"/>
                    <a:gd name="T23" fmla="*/ 69 h 109"/>
                    <a:gd name="T24" fmla="*/ 61 w 80"/>
                    <a:gd name="T25" fmla="*/ 66 h 109"/>
                    <a:gd name="T26" fmla="*/ 62 w 80"/>
                    <a:gd name="T27" fmla="*/ 66 h 109"/>
                    <a:gd name="T28" fmla="*/ 63 w 80"/>
                    <a:gd name="T29" fmla="*/ 64 h 109"/>
                    <a:gd name="T30" fmla="*/ 65 w 80"/>
                    <a:gd name="T31" fmla="*/ 63 h 109"/>
                    <a:gd name="T32" fmla="*/ 66 w 80"/>
                    <a:gd name="T33" fmla="*/ 62 h 109"/>
                    <a:gd name="T34" fmla="*/ 70 w 80"/>
                    <a:gd name="T35" fmla="*/ 52 h 109"/>
                    <a:gd name="T36" fmla="*/ 73 w 80"/>
                    <a:gd name="T37" fmla="*/ 42 h 109"/>
                    <a:gd name="T38" fmla="*/ 74 w 80"/>
                    <a:gd name="T39" fmla="*/ 32 h 109"/>
                    <a:gd name="T40" fmla="*/ 77 w 80"/>
                    <a:gd name="T41" fmla="*/ 23 h 109"/>
                    <a:gd name="T42" fmla="*/ 77 w 80"/>
                    <a:gd name="T43" fmla="*/ 19 h 109"/>
                    <a:gd name="T44" fmla="*/ 78 w 80"/>
                    <a:gd name="T45" fmla="*/ 15 h 109"/>
                    <a:gd name="T46" fmla="*/ 78 w 80"/>
                    <a:gd name="T47" fmla="*/ 12 h 109"/>
                    <a:gd name="T48" fmla="*/ 80 w 80"/>
                    <a:gd name="T49" fmla="*/ 9 h 109"/>
                    <a:gd name="T50" fmla="*/ 77 w 80"/>
                    <a:gd name="T51" fmla="*/ 7 h 109"/>
                    <a:gd name="T52" fmla="*/ 74 w 80"/>
                    <a:gd name="T53" fmla="*/ 4 h 109"/>
                    <a:gd name="T54" fmla="*/ 70 w 80"/>
                    <a:gd name="T55" fmla="*/ 3 h 109"/>
                    <a:gd name="T56" fmla="*/ 67 w 80"/>
                    <a:gd name="T57" fmla="*/ 0 h 109"/>
                    <a:gd name="T58" fmla="*/ 66 w 80"/>
                    <a:gd name="T59" fmla="*/ 5 h 109"/>
                    <a:gd name="T60" fmla="*/ 66 w 80"/>
                    <a:gd name="T61" fmla="*/ 10 h 109"/>
                    <a:gd name="T62" fmla="*/ 65 w 80"/>
                    <a:gd name="T63" fmla="*/ 15 h 109"/>
                    <a:gd name="T64" fmla="*/ 63 w 80"/>
                    <a:gd name="T65" fmla="*/ 20 h 109"/>
                    <a:gd name="T66" fmla="*/ 61 w 80"/>
                    <a:gd name="T67" fmla="*/ 29 h 109"/>
                    <a:gd name="T68" fmla="*/ 59 w 80"/>
                    <a:gd name="T69" fmla="*/ 37 h 109"/>
                    <a:gd name="T70" fmla="*/ 57 w 80"/>
                    <a:gd name="T71" fmla="*/ 46 h 109"/>
                    <a:gd name="T72" fmla="*/ 54 w 80"/>
                    <a:gd name="T73" fmla="*/ 55 h 109"/>
                    <a:gd name="T74" fmla="*/ 42 w 80"/>
                    <a:gd name="T75" fmla="*/ 58 h 109"/>
                    <a:gd name="T76" fmla="*/ 32 w 80"/>
                    <a:gd name="T77" fmla="*/ 66 h 109"/>
                    <a:gd name="T78" fmla="*/ 26 w 80"/>
                    <a:gd name="T79" fmla="*/ 74 h 109"/>
                    <a:gd name="T80" fmla="*/ 19 w 80"/>
                    <a:gd name="T81" fmla="*/ 83 h 109"/>
                    <a:gd name="T82" fmla="*/ 16 w 80"/>
                    <a:gd name="T83" fmla="*/ 88 h 109"/>
                    <a:gd name="T84" fmla="*/ 12 w 80"/>
                    <a:gd name="T85" fmla="*/ 91 h 109"/>
                    <a:gd name="T86" fmla="*/ 8 w 80"/>
                    <a:gd name="T87" fmla="*/ 96 h 109"/>
                    <a:gd name="T88" fmla="*/ 4 w 80"/>
                    <a:gd name="T89" fmla="*/ 100 h 109"/>
                    <a:gd name="T90" fmla="*/ 3 w 80"/>
                    <a:gd name="T91" fmla="*/ 100 h 109"/>
                    <a:gd name="T92" fmla="*/ 3 w 80"/>
                    <a:gd name="T93" fmla="*/ 100 h 109"/>
                    <a:gd name="T94" fmla="*/ 2 w 80"/>
                    <a:gd name="T95" fmla="*/ 101 h 109"/>
                    <a:gd name="T96" fmla="*/ 0 w 80"/>
                    <a:gd name="T97" fmla="*/ 101 h 10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0"/>
                    <a:gd name="T148" fmla="*/ 0 h 109"/>
                    <a:gd name="T149" fmla="*/ 80 w 80"/>
                    <a:gd name="T150" fmla="*/ 109 h 10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0" h="109">
                      <a:moveTo>
                        <a:pt x="0" y="101"/>
                      </a:moveTo>
                      <a:lnTo>
                        <a:pt x="3" y="104"/>
                      </a:lnTo>
                      <a:lnTo>
                        <a:pt x="7" y="105"/>
                      </a:lnTo>
                      <a:lnTo>
                        <a:pt x="10" y="107"/>
                      </a:lnTo>
                      <a:lnTo>
                        <a:pt x="14" y="109"/>
                      </a:lnTo>
                      <a:lnTo>
                        <a:pt x="19" y="105"/>
                      </a:lnTo>
                      <a:lnTo>
                        <a:pt x="23" y="100"/>
                      </a:lnTo>
                      <a:lnTo>
                        <a:pt x="27" y="94"/>
                      </a:lnTo>
                      <a:lnTo>
                        <a:pt x="31" y="89"/>
                      </a:lnTo>
                      <a:lnTo>
                        <a:pt x="37" y="82"/>
                      </a:lnTo>
                      <a:lnTo>
                        <a:pt x="43" y="74"/>
                      </a:lnTo>
                      <a:lnTo>
                        <a:pt x="51" y="69"/>
                      </a:lnTo>
                      <a:lnTo>
                        <a:pt x="61" y="66"/>
                      </a:lnTo>
                      <a:lnTo>
                        <a:pt x="62" y="66"/>
                      </a:lnTo>
                      <a:lnTo>
                        <a:pt x="63" y="64"/>
                      </a:lnTo>
                      <a:lnTo>
                        <a:pt x="65" y="63"/>
                      </a:lnTo>
                      <a:lnTo>
                        <a:pt x="66" y="62"/>
                      </a:lnTo>
                      <a:lnTo>
                        <a:pt x="70" y="52"/>
                      </a:lnTo>
                      <a:lnTo>
                        <a:pt x="73" y="42"/>
                      </a:lnTo>
                      <a:lnTo>
                        <a:pt x="74" y="32"/>
                      </a:lnTo>
                      <a:lnTo>
                        <a:pt x="77" y="23"/>
                      </a:lnTo>
                      <a:lnTo>
                        <a:pt x="77" y="19"/>
                      </a:lnTo>
                      <a:lnTo>
                        <a:pt x="78" y="15"/>
                      </a:lnTo>
                      <a:lnTo>
                        <a:pt x="78" y="12"/>
                      </a:lnTo>
                      <a:lnTo>
                        <a:pt x="80" y="9"/>
                      </a:lnTo>
                      <a:lnTo>
                        <a:pt x="77" y="7"/>
                      </a:lnTo>
                      <a:lnTo>
                        <a:pt x="74" y="4"/>
                      </a:lnTo>
                      <a:lnTo>
                        <a:pt x="70" y="3"/>
                      </a:lnTo>
                      <a:lnTo>
                        <a:pt x="67" y="0"/>
                      </a:lnTo>
                      <a:lnTo>
                        <a:pt x="66" y="5"/>
                      </a:lnTo>
                      <a:lnTo>
                        <a:pt x="66" y="10"/>
                      </a:lnTo>
                      <a:lnTo>
                        <a:pt x="65" y="15"/>
                      </a:lnTo>
                      <a:lnTo>
                        <a:pt x="63" y="20"/>
                      </a:lnTo>
                      <a:lnTo>
                        <a:pt x="61" y="29"/>
                      </a:lnTo>
                      <a:lnTo>
                        <a:pt x="59" y="37"/>
                      </a:lnTo>
                      <a:lnTo>
                        <a:pt x="57" y="46"/>
                      </a:lnTo>
                      <a:lnTo>
                        <a:pt x="54" y="55"/>
                      </a:lnTo>
                      <a:lnTo>
                        <a:pt x="42" y="58"/>
                      </a:lnTo>
                      <a:lnTo>
                        <a:pt x="32" y="66"/>
                      </a:lnTo>
                      <a:lnTo>
                        <a:pt x="26" y="74"/>
                      </a:lnTo>
                      <a:lnTo>
                        <a:pt x="19" y="83"/>
                      </a:lnTo>
                      <a:lnTo>
                        <a:pt x="16" y="88"/>
                      </a:lnTo>
                      <a:lnTo>
                        <a:pt x="12" y="91"/>
                      </a:lnTo>
                      <a:lnTo>
                        <a:pt x="8" y="96"/>
                      </a:lnTo>
                      <a:lnTo>
                        <a:pt x="4" y="100"/>
                      </a:lnTo>
                      <a:lnTo>
                        <a:pt x="3" y="100"/>
                      </a:lnTo>
                      <a:lnTo>
                        <a:pt x="2" y="101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60" name="Freeform 182"/>
                <p:cNvSpPr>
                  <a:spLocks/>
                </p:cNvSpPr>
                <p:nvPr/>
              </p:nvSpPr>
              <p:spPr bwMode="auto">
                <a:xfrm>
                  <a:off x="893" y="1144"/>
                  <a:ext cx="113" cy="134"/>
                </a:xfrm>
                <a:custGeom>
                  <a:avLst/>
                  <a:gdLst>
                    <a:gd name="T0" fmla="*/ 0 w 113"/>
                    <a:gd name="T1" fmla="*/ 126 h 134"/>
                    <a:gd name="T2" fmla="*/ 4 w 113"/>
                    <a:gd name="T3" fmla="*/ 127 h 134"/>
                    <a:gd name="T4" fmla="*/ 9 w 113"/>
                    <a:gd name="T5" fmla="*/ 130 h 134"/>
                    <a:gd name="T6" fmla="*/ 13 w 113"/>
                    <a:gd name="T7" fmla="*/ 131 h 134"/>
                    <a:gd name="T8" fmla="*/ 19 w 113"/>
                    <a:gd name="T9" fmla="*/ 134 h 134"/>
                    <a:gd name="T10" fmla="*/ 24 w 113"/>
                    <a:gd name="T11" fmla="*/ 129 h 134"/>
                    <a:gd name="T12" fmla="*/ 30 w 113"/>
                    <a:gd name="T13" fmla="*/ 124 h 134"/>
                    <a:gd name="T14" fmla="*/ 34 w 113"/>
                    <a:gd name="T15" fmla="*/ 119 h 134"/>
                    <a:gd name="T16" fmla="*/ 39 w 113"/>
                    <a:gd name="T17" fmla="*/ 114 h 134"/>
                    <a:gd name="T18" fmla="*/ 47 w 113"/>
                    <a:gd name="T19" fmla="*/ 105 h 134"/>
                    <a:gd name="T20" fmla="*/ 57 w 113"/>
                    <a:gd name="T21" fmla="*/ 98 h 134"/>
                    <a:gd name="T22" fmla="*/ 66 w 113"/>
                    <a:gd name="T23" fmla="*/ 92 h 134"/>
                    <a:gd name="T24" fmla="*/ 78 w 113"/>
                    <a:gd name="T25" fmla="*/ 89 h 134"/>
                    <a:gd name="T26" fmla="*/ 81 w 113"/>
                    <a:gd name="T27" fmla="*/ 89 h 134"/>
                    <a:gd name="T28" fmla="*/ 83 w 113"/>
                    <a:gd name="T29" fmla="*/ 88 h 134"/>
                    <a:gd name="T30" fmla="*/ 85 w 113"/>
                    <a:gd name="T31" fmla="*/ 87 h 134"/>
                    <a:gd name="T32" fmla="*/ 86 w 113"/>
                    <a:gd name="T33" fmla="*/ 86 h 134"/>
                    <a:gd name="T34" fmla="*/ 92 w 113"/>
                    <a:gd name="T35" fmla="*/ 73 h 134"/>
                    <a:gd name="T36" fmla="*/ 97 w 113"/>
                    <a:gd name="T37" fmla="*/ 62 h 134"/>
                    <a:gd name="T38" fmla="*/ 101 w 113"/>
                    <a:gd name="T39" fmla="*/ 50 h 134"/>
                    <a:gd name="T40" fmla="*/ 104 w 113"/>
                    <a:gd name="T41" fmla="*/ 39 h 134"/>
                    <a:gd name="T42" fmla="*/ 106 w 113"/>
                    <a:gd name="T43" fmla="*/ 33 h 134"/>
                    <a:gd name="T44" fmla="*/ 109 w 113"/>
                    <a:gd name="T45" fmla="*/ 25 h 134"/>
                    <a:gd name="T46" fmla="*/ 110 w 113"/>
                    <a:gd name="T47" fmla="*/ 19 h 134"/>
                    <a:gd name="T48" fmla="*/ 113 w 113"/>
                    <a:gd name="T49" fmla="*/ 13 h 134"/>
                    <a:gd name="T50" fmla="*/ 110 w 113"/>
                    <a:gd name="T51" fmla="*/ 10 h 134"/>
                    <a:gd name="T52" fmla="*/ 108 w 113"/>
                    <a:gd name="T53" fmla="*/ 6 h 134"/>
                    <a:gd name="T54" fmla="*/ 106 w 113"/>
                    <a:gd name="T55" fmla="*/ 2 h 134"/>
                    <a:gd name="T56" fmla="*/ 104 w 113"/>
                    <a:gd name="T57" fmla="*/ 0 h 134"/>
                    <a:gd name="T58" fmla="*/ 102 w 113"/>
                    <a:gd name="T59" fmla="*/ 0 h 134"/>
                    <a:gd name="T60" fmla="*/ 101 w 113"/>
                    <a:gd name="T61" fmla="*/ 1 h 134"/>
                    <a:gd name="T62" fmla="*/ 100 w 113"/>
                    <a:gd name="T63" fmla="*/ 2 h 134"/>
                    <a:gd name="T64" fmla="*/ 100 w 113"/>
                    <a:gd name="T65" fmla="*/ 3 h 134"/>
                    <a:gd name="T66" fmla="*/ 96 w 113"/>
                    <a:gd name="T67" fmla="*/ 12 h 134"/>
                    <a:gd name="T68" fmla="*/ 93 w 113"/>
                    <a:gd name="T69" fmla="*/ 19 h 134"/>
                    <a:gd name="T70" fmla="*/ 90 w 113"/>
                    <a:gd name="T71" fmla="*/ 27 h 134"/>
                    <a:gd name="T72" fmla="*/ 87 w 113"/>
                    <a:gd name="T73" fmla="*/ 35 h 134"/>
                    <a:gd name="T74" fmla="*/ 85 w 113"/>
                    <a:gd name="T75" fmla="*/ 45 h 134"/>
                    <a:gd name="T76" fmla="*/ 81 w 113"/>
                    <a:gd name="T77" fmla="*/ 55 h 134"/>
                    <a:gd name="T78" fmla="*/ 77 w 113"/>
                    <a:gd name="T79" fmla="*/ 65 h 134"/>
                    <a:gd name="T80" fmla="*/ 73 w 113"/>
                    <a:gd name="T81" fmla="*/ 75 h 134"/>
                    <a:gd name="T82" fmla="*/ 65 w 113"/>
                    <a:gd name="T83" fmla="*/ 76 h 134"/>
                    <a:gd name="T84" fmla="*/ 58 w 113"/>
                    <a:gd name="T85" fmla="*/ 79 h 134"/>
                    <a:gd name="T86" fmla="*/ 51 w 113"/>
                    <a:gd name="T87" fmla="*/ 82 h 134"/>
                    <a:gd name="T88" fmla="*/ 46 w 113"/>
                    <a:gd name="T89" fmla="*/ 86 h 134"/>
                    <a:gd name="T90" fmla="*/ 40 w 113"/>
                    <a:gd name="T91" fmla="*/ 91 h 134"/>
                    <a:gd name="T92" fmla="*/ 35 w 113"/>
                    <a:gd name="T93" fmla="*/ 95 h 134"/>
                    <a:gd name="T94" fmla="*/ 30 w 113"/>
                    <a:gd name="T95" fmla="*/ 100 h 134"/>
                    <a:gd name="T96" fmla="*/ 26 w 113"/>
                    <a:gd name="T97" fmla="*/ 105 h 134"/>
                    <a:gd name="T98" fmla="*/ 20 w 113"/>
                    <a:gd name="T99" fmla="*/ 110 h 134"/>
                    <a:gd name="T100" fmla="*/ 16 w 113"/>
                    <a:gd name="T101" fmla="*/ 115 h 134"/>
                    <a:gd name="T102" fmla="*/ 11 w 113"/>
                    <a:gd name="T103" fmla="*/ 120 h 134"/>
                    <a:gd name="T104" fmla="*/ 5 w 113"/>
                    <a:gd name="T105" fmla="*/ 124 h 134"/>
                    <a:gd name="T106" fmla="*/ 4 w 113"/>
                    <a:gd name="T107" fmla="*/ 125 h 134"/>
                    <a:gd name="T108" fmla="*/ 3 w 113"/>
                    <a:gd name="T109" fmla="*/ 125 h 134"/>
                    <a:gd name="T110" fmla="*/ 1 w 113"/>
                    <a:gd name="T111" fmla="*/ 125 h 134"/>
                    <a:gd name="T112" fmla="*/ 0 w 113"/>
                    <a:gd name="T113" fmla="*/ 126 h 13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13"/>
                    <a:gd name="T172" fmla="*/ 0 h 134"/>
                    <a:gd name="T173" fmla="*/ 113 w 113"/>
                    <a:gd name="T174" fmla="*/ 134 h 13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13" h="134">
                      <a:moveTo>
                        <a:pt x="0" y="126"/>
                      </a:moveTo>
                      <a:lnTo>
                        <a:pt x="4" y="127"/>
                      </a:lnTo>
                      <a:lnTo>
                        <a:pt x="9" y="130"/>
                      </a:lnTo>
                      <a:lnTo>
                        <a:pt x="13" y="131"/>
                      </a:lnTo>
                      <a:lnTo>
                        <a:pt x="19" y="134"/>
                      </a:lnTo>
                      <a:lnTo>
                        <a:pt x="24" y="129"/>
                      </a:lnTo>
                      <a:lnTo>
                        <a:pt x="30" y="124"/>
                      </a:lnTo>
                      <a:lnTo>
                        <a:pt x="34" y="119"/>
                      </a:lnTo>
                      <a:lnTo>
                        <a:pt x="39" y="114"/>
                      </a:lnTo>
                      <a:lnTo>
                        <a:pt x="47" y="105"/>
                      </a:lnTo>
                      <a:lnTo>
                        <a:pt x="57" y="98"/>
                      </a:lnTo>
                      <a:lnTo>
                        <a:pt x="66" y="92"/>
                      </a:lnTo>
                      <a:lnTo>
                        <a:pt x="78" y="89"/>
                      </a:lnTo>
                      <a:lnTo>
                        <a:pt x="81" y="89"/>
                      </a:lnTo>
                      <a:lnTo>
                        <a:pt x="83" y="88"/>
                      </a:lnTo>
                      <a:lnTo>
                        <a:pt x="85" y="87"/>
                      </a:lnTo>
                      <a:lnTo>
                        <a:pt x="86" y="86"/>
                      </a:lnTo>
                      <a:lnTo>
                        <a:pt x="92" y="73"/>
                      </a:lnTo>
                      <a:lnTo>
                        <a:pt x="97" y="62"/>
                      </a:lnTo>
                      <a:lnTo>
                        <a:pt x="101" y="50"/>
                      </a:lnTo>
                      <a:lnTo>
                        <a:pt x="104" y="39"/>
                      </a:lnTo>
                      <a:lnTo>
                        <a:pt x="106" y="33"/>
                      </a:lnTo>
                      <a:lnTo>
                        <a:pt x="109" y="25"/>
                      </a:lnTo>
                      <a:lnTo>
                        <a:pt x="110" y="19"/>
                      </a:lnTo>
                      <a:lnTo>
                        <a:pt x="113" y="13"/>
                      </a:lnTo>
                      <a:lnTo>
                        <a:pt x="110" y="10"/>
                      </a:lnTo>
                      <a:lnTo>
                        <a:pt x="108" y="6"/>
                      </a:lnTo>
                      <a:lnTo>
                        <a:pt x="106" y="2"/>
                      </a:lnTo>
                      <a:lnTo>
                        <a:pt x="104" y="0"/>
                      </a:lnTo>
                      <a:lnTo>
                        <a:pt x="102" y="0"/>
                      </a:lnTo>
                      <a:lnTo>
                        <a:pt x="101" y="1"/>
                      </a:lnTo>
                      <a:lnTo>
                        <a:pt x="100" y="2"/>
                      </a:lnTo>
                      <a:lnTo>
                        <a:pt x="100" y="3"/>
                      </a:lnTo>
                      <a:lnTo>
                        <a:pt x="96" y="12"/>
                      </a:lnTo>
                      <a:lnTo>
                        <a:pt x="93" y="19"/>
                      </a:lnTo>
                      <a:lnTo>
                        <a:pt x="90" y="27"/>
                      </a:lnTo>
                      <a:lnTo>
                        <a:pt x="87" y="35"/>
                      </a:lnTo>
                      <a:lnTo>
                        <a:pt x="85" y="45"/>
                      </a:lnTo>
                      <a:lnTo>
                        <a:pt x="81" y="55"/>
                      </a:lnTo>
                      <a:lnTo>
                        <a:pt x="77" y="65"/>
                      </a:lnTo>
                      <a:lnTo>
                        <a:pt x="73" y="75"/>
                      </a:lnTo>
                      <a:lnTo>
                        <a:pt x="65" y="76"/>
                      </a:lnTo>
                      <a:lnTo>
                        <a:pt x="58" y="79"/>
                      </a:lnTo>
                      <a:lnTo>
                        <a:pt x="51" y="82"/>
                      </a:lnTo>
                      <a:lnTo>
                        <a:pt x="46" y="86"/>
                      </a:lnTo>
                      <a:lnTo>
                        <a:pt x="40" y="91"/>
                      </a:lnTo>
                      <a:lnTo>
                        <a:pt x="35" y="95"/>
                      </a:lnTo>
                      <a:lnTo>
                        <a:pt x="30" y="100"/>
                      </a:lnTo>
                      <a:lnTo>
                        <a:pt x="26" y="105"/>
                      </a:lnTo>
                      <a:lnTo>
                        <a:pt x="20" y="110"/>
                      </a:lnTo>
                      <a:lnTo>
                        <a:pt x="16" y="115"/>
                      </a:lnTo>
                      <a:lnTo>
                        <a:pt x="11" y="120"/>
                      </a:lnTo>
                      <a:lnTo>
                        <a:pt x="5" y="124"/>
                      </a:lnTo>
                      <a:lnTo>
                        <a:pt x="4" y="125"/>
                      </a:lnTo>
                      <a:lnTo>
                        <a:pt x="3" y="125"/>
                      </a:lnTo>
                      <a:lnTo>
                        <a:pt x="1" y="125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61" name="Freeform 183"/>
                <p:cNvSpPr>
                  <a:spLocks/>
                </p:cNvSpPr>
                <p:nvPr/>
              </p:nvSpPr>
              <p:spPr bwMode="auto">
                <a:xfrm>
                  <a:off x="1652" y="1816"/>
                  <a:ext cx="101" cy="37"/>
                </a:xfrm>
                <a:custGeom>
                  <a:avLst/>
                  <a:gdLst>
                    <a:gd name="T0" fmla="*/ 80 w 101"/>
                    <a:gd name="T1" fmla="*/ 19 h 37"/>
                    <a:gd name="T2" fmla="*/ 73 w 101"/>
                    <a:gd name="T3" fmla="*/ 16 h 37"/>
                    <a:gd name="T4" fmla="*/ 66 w 101"/>
                    <a:gd name="T5" fmla="*/ 13 h 37"/>
                    <a:gd name="T6" fmla="*/ 60 w 101"/>
                    <a:gd name="T7" fmla="*/ 11 h 37"/>
                    <a:gd name="T8" fmla="*/ 53 w 101"/>
                    <a:gd name="T9" fmla="*/ 9 h 37"/>
                    <a:gd name="T10" fmla="*/ 45 w 101"/>
                    <a:gd name="T11" fmla="*/ 8 h 37"/>
                    <a:gd name="T12" fmla="*/ 38 w 101"/>
                    <a:gd name="T13" fmla="*/ 5 h 37"/>
                    <a:gd name="T14" fmla="*/ 31 w 101"/>
                    <a:gd name="T15" fmla="*/ 4 h 37"/>
                    <a:gd name="T16" fmla="*/ 25 w 101"/>
                    <a:gd name="T17" fmla="*/ 3 h 37"/>
                    <a:gd name="T18" fmla="*/ 22 w 101"/>
                    <a:gd name="T19" fmla="*/ 2 h 37"/>
                    <a:gd name="T20" fmla="*/ 18 w 101"/>
                    <a:gd name="T21" fmla="*/ 2 h 37"/>
                    <a:gd name="T22" fmla="*/ 14 w 101"/>
                    <a:gd name="T23" fmla="*/ 0 h 37"/>
                    <a:gd name="T24" fmla="*/ 11 w 101"/>
                    <a:gd name="T25" fmla="*/ 0 h 37"/>
                    <a:gd name="T26" fmla="*/ 8 w 101"/>
                    <a:gd name="T27" fmla="*/ 3 h 37"/>
                    <a:gd name="T28" fmla="*/ 6 w 101"/>
                    <a:gd name="T29" fmla="*/ 5 h 37"/>
                    <a:gd name="T30" fmla="*/ 3 w 101"/>
                    <a:gd name="T31" fmla="*/ 8 h 37"/>
                    <a:gd name="T32" fmla="*/ 0 w 101"/>
                    <a:gd name="T33" fmla="*/ 10 h 37"/>
                    <a:gd name="T34" fmla="*/ 6 w 101"/>
                    <a:gd name="T35" fmla="*/ 11 h 37"/>
                    <a:gd name="T36" fmla="*/ 11 w 101"/>
                    <a:gd name="T37" fmla="*/ 13 h 37"/>
                    <a:gd name="T38" fmla="*/ 16 w 101"/>
                    <a:gd name="T39" fmla="*/ 14 h 37"/>
                    <a:gd name="T40" fmla="*/ 22 w 101"/>
                    <a:gd name="T41" fmla="*/ 15 h 37"/>
                    <a:gd name="T42" fmla="*/ 29 w 101"/>
                    <a:gd name="T43" fmla="*/ 16 h 37"/>
                    <a:gd name="T44" fmla="*/ 35 w 101"/>
                    <a:gd name="T45" fmla="*/ 18 h 37"/>
                    <a:gd name="T46" fmla="*/ 42 w 101"/>
                    <a:gd name="T47" fmla="*/ 20 h 37"/>
                    <a:gd name="T48" fmla="*/ 47 w 101"/>
                    <a:gd name="T49" fmla="*/ 21 h 37"/>
                    <a:gd name="T50" fmla="*/ 54 w 101"/>
                    <a:gd name="T51" fmla="*/ 22 h 37"/>
                    <a:gd name="T52" fmla="*/ 61 w 101"/>
                    <a:gd name="T53" fmla="*/ 25 h 37"/>
                    <a:gd name="T54" fmla="*/ 66 w 101"/>
                    <a:gd name="T55" fmla="*/ 27 h 37"/>
                    <a:gd name="T56" fmla="*/ 73 w 101"/>
                    <a:gd name="T57" fmla="*/ 30 h 37"/>
                    <a:gd name="T58" fmla="*/ 78 w 101"/>
                    <a:gd name="T59" fmla="*/ 31 h 37"/>
                    <a:gd name="T60" fmla="*/ 85 w 101"/>
                    <a:gd name="T61" fmla="*/ 34 h 37"/>
                    <a:gd name="T62" fmla="*/ 92 w 101"/>
                    <a:gd name="T63" fmla="*/ 35 h 37"/>
                    <a:gd name="T64" fmla="*/ 99 w 101"/>
                    <a:gd name="T65" fmla="*/ 37 h 37"/>
                    <a:gd name="T66" fmla="*/ 99 w 101"/>
                    <a:gd name="T67" fmla="*/ 35 h 37"/>
                    <a:gd name="T68" fmla="*/ 100 w 101"/>
                    <a:gd name="T69" fmla="*/ 31 h 37"/>
                    <a:gd name="T70" fmla="*/ 100 w 101"/>
                    <a:gd name="T71" fmla="*/ 27 h 37"/>
                    <a:gd name="T72" fmla="*/ 101 w 101"/>
                    <a:gd name="T73" fmla="*/ 25 h 37"/>
                    <a:gd name="T74" fmla="*/ 95 w 101"/>
                    <a:gd name="T75" fmla="*/ 24 h 37"/>
                    <a:gd name="T76" fmla="*/ 89 w 101"/>
                    <a:gd name="T77" fmla="*/ 22 h 37"/>
                    <a:gd name="T78" fmla="*/ 84 w 101"/>
                    <a:gd name="T79" fmla="*/ 20 h 37"/>
                    <a:gd name="T80" fmla="*/ 80 w 101"/>
                    <a:gd name="T81" fmla="*/ 19 h 3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01"/>
                    <a:gd name="T124" fmla="*/ 0 h 37"/>
                    <a:gd name="T125" fmla="*/ 101 w 101"/>
                    <a:gd name="T126" fmla="*/ 37 h 3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01" h="37">
                      <a:moveTo>
                        <a:pt x="80" y="19"/>
                      </a:moveTo>
                      <a:lnTo>
                        <a:pt x="73" y="16"/>
                      </a:lnTo>
                      <a:lnTo>
                        <a:pt x="66" y="13"/>
                      </a:lnTo>
                      <a:lnTo>
                        <a:pt x="60" y="11"/>
                      </a:lnTo>
                      <a:lnTo>
                        <a:pt x="53" y="9"/>
                      </a:lnTo>
                      <a:lnTo>
                        <a:pt x="45" y="8"/>
                      </a:lnTo>
                      <a:lnTo>
                        <a:pt x="38" y="5"/>
                      </a:lnTo>
                      <a:lnTo>
                        <a:pt x="31" y="4"/>
                      </a:lnTo>
                      <a:lnTo>
                        <a:pt x="25" y="3"/>
                      </a:lnTo>
                      <a:lnTo>
                        <a:pt x="22" y="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6" y="5"/>
                      </a:lnTo>
                      <a:lnTo>
                        <a:pt x="3" y="8"/>
                      </a:lnTo>
                      <a:lnTo>
                        <a:pt x="0" y="10"/>
                      </a:lnTo>
                      <a:lnTo>
                        <a:pt x="6" y="11"/>
                      </a:lnTo>
                      <a:lnTo>
                        <a:pt x="11" y="13"/>
                      </a:lnTo>
                      <a:lnTo>
                        <a:pt x="16" y="14"/>
                      </a:lnTo>
                      <a:lnTo>
                        <a:pt x="22" y="15"/>
                      </a:lnTo>
                      <a:lnTo>
                        <a:pt x="29" y="16"/>
                      </a:lnTo>
                      <a:lnTo>
                        <a:pt x="35" y="18"/>
                      </a:lnTo>
                      <a:lnTo>
                        <a:pt x="42" y="20"/>
                      </a:lnTo>
                      <a:lnTo>
                        <a:pt x="47" y="21"/>
                      </a:lnTo>
                      <a:lnTo>
                        <a:pt x="54" y="22"/>
                      </a:lnTo>
                      <a:lnTo>
                        <a:pt x="61" y="25"/>
                      </a:lnTo>
                      <a:lnTo>
                        <a:pt x="66" y="27"/>
                      </a:lnTo>
                      <a:lnTo>
                        <a:pt x="73" y="30"/>
                      </a:lnTo>
                      <a:lnTo>
                        <a:pt x="78" y="31"/>
                      </a:lnTo>
                      <a:lnTo>
                        <a:pt x="85" y="34"/>
                      </a:lnTo>
                      <a:lnTo>
                        <a:pt x="92" y="35"/>
                      </a:lnTo>
                      <a:lnTo>
                        <a:pt x="99" y="37"/>
                      </a:lnTo>
                      <a:lnTo>
                        <a:pt x="99" y="35"/>
                      </a:lnTo>
                      <a:lnTo>
                        <a:pt x="100" y="31"/>
                      </a:lnTo>
                      <a:lnTo>
                        <a:pt x="100" y="27"/>
                      </a:lnTo>
                      <a:lnTo>
                        <a:pt x="101" y="25"/>
                      </a:lnTo>
                      <a:lnTo>
                        <a:pt x="95" y="24"/>
                      </a:lnTo>
                      <a:lnTo>
                        <a:pt x="89" y="22"/>
                      </a:lnTo>
                      <a:lnTo>
                        <a:pt x="84" y="20"/>
                      </a:lnTo>
                      <a:lnTo>
                        <a:pt x="80" y="19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62" name="Freeform 184"/>
                <p:cNvSpPr>
                  <a:spLocks/>
                </p:cNvSpPr>
                <p:nvPr/>
              </p:nvSpPr>
              <p:spPr bwMode="auto">
                <a:xfrm>
                  <a:off x="1818" y="1495"/>
                  <a:ext cx="116" cy="43"/>
                </a:xfrm>
                <a:custGeom>
                  <a:avLst/>
                  <a:gdLst>
                    <a:gd name="T0" fmla="*/ 30 w 116"/>
                    <a:gd name="T1" fmla="*/ 17 h 43"/>
                    <a:gd name="T2" fmla="*/ 36 w 116"/>
                    <a:gd name="T3" fmla="*/ 19 h 43"/>
                    <a:gd name="T4" fmla="*/ 43 w 116"/>
                    <a:gd name="T5" fmla="*/ 21 h 43"/>
                    <a:gd name="T6" fmla="*/ 50 w 116"/>
                    <a:gd name="T7" fmla="*/ 23 h 43"/>
                    <a:gd name="T8" fmla="*/ 55 w 116"/>
                    <a:gd name="T9" fmla="*/ 24 h 43"/>
                    <a:gd name="T10" fmla="*/ 62 w 116"/>
                    <a:gd name="T11" fmla="*/ 27 h 43"/>
                    <a:gd name="T12" fmla="*/ 67 w 116"/>
                    <a:gd name="T13" fmla="*/ 29 h 43"/>
                    <a:gd name="T14" fmla="*/ 74 w 116"/>
                    <a:gd name="T15" fmla="*/ 33 h 43"/>
                    <a:gd name="T16" fmla="*/ 79 w 116"/>
                    <a:gd name="T17" fmla="*/ 35 h 43"/>
                    <a:gd name="T18" fmla="*/ 83 w 116"/>
                    <a:gd name="T19" fmla="*/ 37 h 43"/>
                    <a:gd name="T20" fmla="*/ 87 w 116"/>
                    <a:gd name="T21" fmla="*/ 39 h 43"/>
                    <a:gd name="T22" fmla="*/ 93 w 116"/>
                    <a:gd name="T23" fmla="*/ 40 h 43"/>
                    <a:gd name="T24" fmla="*/ 98 w 116"/>
                    <a:gd name="T25" fmla="*/ 43 h 43"/>
                    <a:gd name="T26" fmla="*/ 102 w 116"/>
                    <a:gd name="T27" fmla="*/ 40 h 43"/>
                    <a:gd name="T28" fmla="*/ 108 w 116"/>
                    <a:gd name="T29" fmla="*/ 39 h 43"/>
                    <a:gd name="T30" fmla="*/ 112 w 116"/>
                    <a:gd name="T31" fmla="*/ 37 h 43"/>
                    <a:gd name="T32" fmla="*/ 116 w 116"/>
                    <a:gd name="T33" fmla="*/ 35 h 43"/>
                    <a:gd name="T34" fmla="*/ 114 w 116"/>
                    <a:gd name="T35" fmla="*/ 34 h 43"/>
                    <a:gd name="T36" fmla="*/ 114 w 116"/>
                    <a:gd name="T37" fmla="*/ 34 h 43"/>
                    <a:gd name="T38" fmla="*/ 114 w 116"/>
                    <a:gd name="T39" fmla="*/ 34 h 43"/>
                    <a:gd name="T40" fmla="*/ 113 w 116"/>
                    <a:gd name="T41" fmla="*/ 34 h 43"/>
                    <a:gd name="T42" fmla="*/ 105 w 116"/>
                    <a:gd name="T43" fmla="*/ 32 h 43"/>
                    <a:gd name="T44" fmla="*/ 98 w 116"/>
                    <a:gd name="T45" fmla="*/ 29 h 43"/>
                    <a:gd name="T46" fmla="*/ 93 w 116"/>
                    <a:gd name="T47" fmla="*/ 27 h 43"/>
                    <a:gd name="T48" fmla="*/ 87 w 116"/>
                    <a:gd name="T49" fmla="*/ 24 h 43"/>
                    <a:gd name="T50" fmla="*/ 81 w 116"/>
                    <a:gd name="T51" fmla="*/ 21 h 43"/>
                    <a:gd name="T52" fmla="*/ 74 w 116"/>
                    <a:gd name="T53" fmla="*/ 18 h 43"/>
                    <a:gd name="T54" fmla="*/ 67 w 116"/>
                    <a:gd name="T55" fmla="*/ 16 h 43"/>
                    <a:gd name="T56" fmla="*/ 60 w 116"/>
                    <a:gd name="T57" fmla="*/ 13 h 43"/>
                    <a:gd name="T58" fmla="*/ 54 w 116"/>
                    <a:gd name="T59" fmla="*/ 11 h 43"/>
                    <a:gd name="T60" fmla="*/ 47 w 116"/>
                    <a:gd name="T61" fmla="*/ 8 h 43"/>
                    <a:gd name="T62" fmla="*/ 40 w 116"/>
                    <a:gd name="T63" fmla="*/ 7 h 43"/>
                    <a:gd name="T64" fmla="*/ 34 w 116"/>
                    <a:gd name="T65" fmla="*/ 5 h 43"/>
                    <a:gd name="T66" fmla="*/ 30 w 116"/>
                    <a:gd name="T67" fmla="*/ 3 h 43"/>
                    <a:gd name="T68" fmla="*/ 25 w 116"/>
                    <a:gd name="T69" fmla="*/ 2 h 43"/>
                    <a:gd name="T70" fmla="*/ 20 w 116"/>
                    <a:gd name="T71" fmla="*/ 1 h 43"/>
                    <a:gd name="T72" fmla="*/ 16 w 116"/>
                    <a:gd name="T73" fmla="*/ 0 h 43"/>
                    <a:gd name="T74" fmla="*/ 12 w 116"/>
                    <a:gd name="T75" fmla="*/ 1 h 43"/>
                    <a:gd name="T76" fmla="*/ 8 w 116"/>
                    <a:gd name="T77" fmla="*/ 2 h 43"/>
                    <a:gd name="T78" fmla="*/ 4 w 116"/>
                    <a:gd name="T79" fmla="*/ 5 h 43"/>
                    <a:gd name="T80" fmla="*/ 0 w 116"/>
                    <a:gd name="T81" fmla="*/ 7 h 43"/>
                    <a:gd name="T82" fmla="*/ 0 w 116"/>
                    <a:gd name="T83" fmla="*/ 7 h 43"/>
                    <a:gd name="T84" fmla="*/ 0 w 116"/>
                    <a:gd name="T85" fmla="*/ 7 h 43"/>
                    <a:gd name="T86" fmla="*/ 0 w 116"/>
                    <a:gd name="T87" fmla="*/ 8 h 43"/>
                    <a:gd name="T88" fmla="*/ 0 w 116"/>
                    <a:gd name="T89" fmla="*/ 8 h 43"/>
                    <a:gd name="T90" fmla="*/ 0 w 116"/>
                    <a:gd name="T91" fmla="*/ 8 h 43"/>
                    <a:gd name="T92" fmla="*/ 0 w 116"/>
                    <a:gd name="T93" fmla="*/ 8 h 43"/>
                    <a:gd name="T94" fmla="*/ 0 w 116"/>
                    <a:gd name="T95" fmla="*/ 8 h 43"/>
                    <a:gd name="T96" fmla="*/ 0 w 116"/>
                    <a:gd name="T97" fmla="*/ 8 h 43"/>
                    <a:gd name="T98" fmla="*/ 7 w 116"/>
                    <a:gd name="T99" fmla="*/ 11 h 43"/>
                    <a:gd name="T100" fmla="*/ 15 w 116"/>
                    <a:gd name="T101" fmla="*/ 13 h 43"/>
                    <a:gd name="T102" fmla="*/ 23 w 116"/>
                    <a:gd name="T103" fmla="*/ 15 h 43"/>
                    <a:gd name="T104" fmla="*/ 30 w 116"/>
                    <a:gd name="T105" fmla="*/ 17 h 4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16"/>
                    <a:gd name="T160" fmla="*/ 0 h 43"/>
                    <a:gd name="T161" fmla="*/ 116 w 116"/>
                    <a:gd name="T162" fmla="*/ 43 h 4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16" h="43">
                      <a:moveTo>
                        <a:pt x="30" y="17"/>
                      </a:moveTo>
                      <a:lnTo>
                        <a:pt x="36" y="19"/>
                      </a:lnTo>
                      <a:lnTo>
                        <a:pt x="43" y="21"/>
                      </a:lnTo>
                      <a:lnTo>
                        <a:pt x="50" y="23"/>
                      </a:lnTo>
                      <a:lnTo>
                        <a:pt x="55" y="24"/>
                      </a:lnTo>
                      <a:lnTo>
                        <a:pt x="62" y="27"/>
                      </a:lnTo>
                      <a:lnTo>
                        <a:pt x="67" y="29"/>
                      </a:lnTo>
                      <a:lnTo>
                        <a:pt x="74" y="33"/>
                      </a:lnTo>
                      <a:lnTo>
                        <a:pt x="79" y="35"/>
                      </a:lnTo>
                      <a:lnTo>
                        <a:pt x="83" y="37"/>
                      </a:lnTo>
                      <a:lnTo>
                        <a:pt x="87" y="39"/>
                      </a:lnTo>
                      <a:lnTo>
                        <a:pt x="93" y="40"/>
                      </a:lnTo>
                      <a:lnTo>
                        <a:pt x="98" y="43"/>
                      </a:lnTo>
                      <a:lnTo>
                        <a:pt x="102" y="40"/>
                      </a:lnTo>
                      <a:lnTo>
                        <a:pt x="108" y="39"/>
                      </a:lnTo>
                      <a:lnTo>
                        <a:pt x="112" y="37"/>
                      </a:lnTo>
                      <a:lnTo>
                        <a:pt x="116" y="35"/>
                      </a:lnTo>
                      <a:lnTo>
                        <a:pt x="114" y="34"/>
                      </a:lnTo>
                      <a:lnTo>
                        <a:pt x="113" y="34"/>
                      </a:lnTo>
                      <a:lnTo>
                        <a:pt x="105" y="32"/>
                      </a:lnTo>
                      <a:lnTo>
                        <a:pt x="98" y="29"/>
                      </a:lnTo>
                      <a:lnTo>
                        <a:pt x="93" y="27"/>
                      </a:lnTo>
                      <a:lnTo>
                        <a:pt x="87" y="24"/>
                      </a:lnTo>
                      <a:lnTo>
                        <a:pt x="81" y="21"/>
                      </a:lnTo>
                      <a:lnTo>
                        <a:pt x="74" y="18"/>
                      </a:lnTo>
                      <a:lnTo>
                        <a:pt x="67" y="16"/>
                      </a:lnTo>
                      <a:lnTo>
                        <a:pt x="60" y="13"/>
                      </a:lnTo>
                      <a:lnTo>
                        <a:pt x="54" y="11"/>
                      </a:lnTo>
                      <a:lnTo>
                        <a:pt x="47" y="8"/>
                      </a:lnTo>
                      <a:lnTo>
                        <a:pt x="40" y="7"/>
                      </a:lnTo>
                      <a:lnTo>
                        <a:pt x="34" y="5"/>
                      </a:lnTo>
                      <a:lnTo>
                        <a:pt x="30" y="3"/>
                      </a:lnTo>
                      <a:lnTo>
                        <a:pt x="25" y="2"/>
                      </a:lnTo>
                      <a:lnTo>
                        <a:pt x="20" y="1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8" y="2"/>
                      </a:lnTo>
                      <a:lnTo>
                        <a:pt x="4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7" y="11"/>
                      </a:lnTo>
                      <a:lnTo>
                        <a:pt x="15" y="13"/>
                      </a:lnTo>
                      <a:lnTo>
                        <a:pt x="23" y="15"/>
                      </a:lnTo>
                      <a:lnTo>
                        <a:pt x="30" y="17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63" name="Freeform 185"/>
                <p:cNvSpPr>
                  <a:spLocks/>
                </p:cNvSpPr>
                <p:nvPr/>
              </p:nvSpPr>
              <p:spPr bwMode="auto">
                <a:xfrm>
                  <a:off x="1056" y="2170"/>
                  <a:ext cx="346" cy="90"/>
                </a:xfrm>
                <a:custGeom>
                  <a:avLst/>
                  <a:gdLst>
                    <a:gd name="T0" fmla="*/ 332 w 346"/>
                    <a:gd name="T1" fmla="*/ 59 h 90"/>
                    <a:gd name="T2" fmla="*/ 326 w 346"/>
                    <a:gd name="T3" fmla="*/ 50 h 90"/>
                    <a:gd name="T4" fmla="*/ 311 w 346"/>
                    <a:gd name="T5" fmla="*/ 40 h 90"/>
                    <a:gd name="T6" fmla="*/ 285 w 346"/>
                    <a:gd name="T7" fmla="*/ 31 h 90"/>
                    <a:gd name="T8" fmla="*/ 257 w 346"/>
                    <a:gd name="T9" fmla="*/ 20 h 90"/>
                    <a:gd name="T10" fmla="*/ 235 w 346"/>
                    <a:gd name="T11" fmla="*/ 7 h 90"/>
                    <a:gd name="T12" fmla="*/ 215 w 346"/>
                    <a:gd name="T13" fmla="*/ 0 h 90"/>
                    <a:gd name="T14" fmla="*/ 191 w 346"/>
                    <a:gd name="T15" fmla="*/ 2 h 90"/>
                    <a:gd name="T16" fmla="*/ 171 w 346"/>
                    <a:gd name="T17" fmla="*/ 11 h 90"/>
                    <a:gd name="T18" fmla="*/ 148 w 346"/>
                    <a:gd name="T19" fmla="*/ 26 h 90"/>
                    <a:gd name="T20" fmla="*/ 133 w 346"/>
                    <a:gd name="T21" fmla="*/ 33 h 90"/>
                    <a:gd name="T22" fmla="*/ 121 w 346"/>
                    <a:gd name="T23" fmla="*/ 40 h 90"/>
                    <a:gd name="T24" fmla="*/ 109 w 346"/>
                    <a:gd name="T25" fmla="*/ 50 h 90"/>
                    <a:gd name="T26" fmla="*/ 98 w 346"/>
                    <a:gd name="T27" fmla="*/ 59 h 90"/>
                    <a:gd name="T28" fmla="*/ 77 w 346"/>
                    <a:gd name="T29" fmla="*/ 69 h 90"/>
                    <a:gd name="T30" fmla="*/ 55 w 346"/>
                    <a:gd name="T31" fmla="*/ 69 h 90"/>
                    <a:gd name="T32" fmla="*/ 43 w 346"/>
                    <a:gd name="T33" fmla="*/ 56 h 90"/>
                    <a:gd name="T34" fmla="*/ 34 w 346"/>
                    <a:gd name="T35" fmla="*/ 37 h 90"/>
                    <a:gd name="T36" fmla="*/ 23 w 346"/>
                    <a:gd name="T37" fmla="*/ 22 h 90"/>
                    <a:gd name="T38" fmla="*/ 8 w 346"/>
                    <a:gd name="T39" fmla="*/ 21 h 90"/>
                    <a:gd name="T40" fmla="*/ 4 w 346"/>
                    <a:gd name="T41" fmla="*/ 42 h 90"/>
                    <a:gd name="T42" fmla="*/ 9 w 346"/>
                    <a:gd name="T43" fmla="*/ 77 h 90"/>
                    <a:gd name="T44" fmla="*/ 40 w 346"/>
                    <a:gd name="T45" fmla="*/ 87 h 90"/>
                    <a:gd name="T46" fmla="*/ 78 w 346"/>
                    <a:gd name="T47" fmla="*/ 86 h 90"/>
                    <a:gd name="T48" fmla="*/ 110 w 346"/>
                    <a:gd name="T49" fmla="*/ 78 h 90"/>
                    <a:gd name="T50" fmla="*/ 140 w 346"/>
                    <a:gd name="T51" fmla="*/ 69 h 90"/>
                    <a:gd name="T52" fmla="*/ 168 w 346"/>
                    <a:gd name="T53" fmla="*/ 59 h 90"/>
                    <a:gd name="T54" fmla="*/ 195 w 346"/>
                    <a:gd name="T55" fmla="*/ 50 h 90"/>
                    <a:gd name="T56" fmla="*/ 222 w 346"/>
                    <a:gd name="T57" fmla="*/ 47 h 90"/>
                    <a:gd name="T58" fmla="*/ 252 w 346"/>
                    <a:gd name="T59" fmla="*/ 50 h 90"/>
                    <a:gd name="T60" fmla="*/ 273 w 346"/>
                    <a:gd name="T61" fmla="*/ 58 h 90"/>
                    <a:gd name="T62" fmla="*/ 292 w 346"/>
                    <a:gd name="T63" fmla="*/ 65 h 90"/>
                    <a:gd name="T64" fmla="*/ 316 w 346"/>
                    <a:gd name="T65" fmla="*/ 76 h 90"/>
                    <a:gd name="T66" fmla="*/ 338 w 346"/>
                    <a:gd name="T67" fmla="*/ 86 h 90"/>
                    <a:gd name="T68" fmla="*/ 346 w 346"/>
                    <a:gd name="T69" fmla="*/ 87 h 90"/>
                    <a:gd name="T70" fmla="*/ 338 w 346"/>
                    <a:gd name="T71" fmla="*/ 71 h 9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46"/>
                    <a:gd name="T109" fmla="*/ 0 h 90"/>
                    <a:gd name="T110" fmla="*/ 346 w 346"/>
                    <a:gd name="T111" fmla="*/ 90 h 9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46" h="90">
                      <a:moveTo>
                        <a:pt x="334" y="63"/>
                      </a:moveTo>
                      <a:lnTo>
                        <a:pt x="332" y="59"/>
                      </a:lnTo>
                      <a:lnTo>
                        <a:pt x="330" y="54"/>
                      </a:lnTo>
                      <a:lnTo>
                        <a:pt x="326" y="50"/>
                      </a:lnTo>
                      <a:lnTo>
                        <a:pt x="319" y="45"/>
                      </a:lnTo>
                      <a:lnTo>
                        <a:pt x="311" y="40"/>
                      </a:lnTo>
                      <a:lnTo>
                        <a:pt x="300" y="36"/>
                      </a:lnTo>
                      <a:lnTo>
                        <a:pt x="285" y="31"/>
                      </a:lnTo>
                      <a:lnTo>
                        <a:pt x="269" y="26"/>
                      </a:lnTo>
                      <a:lnTo>
                        <a:pt x="257" y="20"/>
                      </a:lnTo>
                      <a:lnTo>
                        <a:pt x="246" y="13"/>
                      </a:lnTo>
                      <a:lnTo>
                        <a:pt x="235" y="7"/>
                      </a:lnTo>
                      <a:lnTo>
                        <a:pt x="226" y="4"/>
                      </a:lnTo>
                      <a:lnTo>
                        <a:pt x="215" y="0"/>
                      </a:lnTo>
                      <a:lnTo>
                        <a:pt x="205" y="0"/>
                      </a:lnTo>
                      <a:lnTo>
                        <a:pt x="191" y="2"/>
                      </a:lnTo>
                      <a:lnTo>
                        <a:pt x="178" y="7"/>
                      </a:lnTo>
                      <a:lnTo>
                        <a:pt x="171" y="11"/>
                      </a:lnTo>
                      <a:lnTo>
                        <a:pt x="159" y="18"/>
                      </a:lnTo>
                      <a:lnTo>
                        <a:pt x="148" y="26"/>
                      </a:lnTo>
                      <a:lnTo>
                        <a:pt x="140" y="32"/>
                      </a:lnTo>
                      <a:lnTo>
                        <a:pt x="133" y="33"/>
                      </a:lnTo>
                      <a:lnTo>
                        <a:pt x="128" y="37"/>
                      </a:lnTo>
                      <a:lnTo>
                        <a:pt x="121" y="40"/>
                      </a:lnTo>
                      <a:lnTo>
                        <a:pt x="114" y="45"/>
                      </a:lnTo>
                      <a:lnTo>
                        <a:pt x="109" y="50"/>
                      </a:lnTo>
                      <a:lnTo>
                        <a:pt x="104" y="55"/>
                      </a:lnTo>
                      <a:lnTo>
                        <a:pt x="98" y="59"/>
                      </a:lnTo>
                      <a:lnTo>
                        <a:pt x="94" y="61"/>
                      </a:lnTo>
                      <a:lnTo>
                        <a:pt x="77" y="69"/>
                      </a:lnTo>
                      <a:lnTo>
                        <a:pt x="65" y="70"/>
                      </a:lnTo>
                      <a:lnTo>
                        <a:pt x="55" y="69"/>
                      </a:lnTo>
                      <a:lnTo>
                        <a:pt x="48" y="64"/>
                      </a:lnTo>
                      <a:lnTo>
                        <a:pt x="43" y="56"/>
                      </a:lnTo>
                      <a:lnTo>
                        <a:pt x="39" y="47"/>
                      </a:lnTo>
                      <a:lnTo>
                        <a:pt x="34" y="37"/>
                      </a:lnTo>
                      <a:lnTo>
                        <a:pt x="28" y="24"/>
                      </a:lnTo>
                      <a:lnTo>
                        <a:pt x="23" y="22"/>
                      </a:lnTo>
                      <a:lnTo>
                        <a:pt x="16" y="21"/>
                      </a:lnTo>
                      <a:lnTo>
                        <a:pt x="8" y="21"/>
                      </a:lnTo>
                      <a:lnTo>
                        <a:pt x="0" y="22"/>
                      </a:lnTo>
                      <a:lnTo>
                        <a:pt x="4" y="42"/>
                      </a:lnTo>
                      <a:lnTo>
                        <a:pt x="5" y="61"/>
                      </a:lnTo>
                      <a:lnTo>
                        <a:pt x="9" y="77"/>
                      </a:lnTo>
                      <a:lnTo>
                        <a:pt x="20" y="85"/>
                      </a:lnTo>
                      <a:lnTo>
                        <a:pt x="40" y="87"/>
                      </a:lnTo>
                      <a:lnTo>
                        <a:pt x="60" y="87"/>
                      </a:lnTo>
                      <a:lnTo>
                        <a:pt x="78" y="86"/>
                      </a:lnTo>
                      <a:lnTo>
                        <a:pt x="94" y="82"/>
                      </a:lnTo>
                      <a:lnTo>
                        <a:pt x="110" y="78"/>
                      </a:lnTo>
                      <a:lnTo>
                        <a:pt x="125" y="74"/>
                      </a:lnTo>
                      <a:lnTo>
                        <a:pt x="140" y="69"/>
                      </a:lnTo>
                      <a:lnTo>
                        <a:pt x="155" y="64"/>
                      </a:lnTo>
                      <a:lnTo>
                        <a:pt x="168" y="59"/>
                      </a:lnTo>
                      <a:lnTo>
                        <a:pt x="182" y="54"/>
                      </a:lnTo>
                      <a:lnTo>
                        <a:pt x="195" y="50"/>
                      </a:lnTo>
                      <a:lnTo>
                        <a:pt x="209" y="48"/>
                      </a:lnTo>
                      <a:lnTo>
                        <a:pt x="222" y="47"/>
                      </a:lnTo>
                      <a:lnTo>
                        <a:pt x="237" y="48"/>
                      </a:lnTo>
                      <a:lnTo>
                        <a:pt x="252" y="50"/>
                      </a:lnTo>
                      <a:lnTo>
                        <a:pt x="268" y="55"/>
                      </a:lnTo>
                      <a:lnTo>
                        <a:pt x="273" y="58"/>
                      </a:lnTo>
                      <a:lnTo>
                        <a:pt x="281" y="61"/>
                      </a:lnTo>
                      <a:lnTo>
                        <a:pt x="292" y="65"/>
                      </a:lnTo>
                      <a:lnTo>
                        <a:pt x="304" y="70"/>
                      </a:lnTo>
                      <a:lnTo>
                        <a:pt x="316" y="76"/>
                      </a:lnTo>
                      <a:lnTo>
                        <a:pt x="328" y="81"/>
                      </a:lnTo>
                      <a:lnTo>
                        <a:pt x="338" y="86"/>
                      </a:lnTo>
                      <a:lnTo>
                        <a:pt x="345" y="90"/>
                      </a:lnTo>
                      <a:lnTo>
                        <a:pt x="346" y="87"/>
                      </a:lnTo>
                      <a:lnTo>
                        <a:pt x="342" y="80"/>
                      </a:lnTo>
                      <a:lnTo>
                        <a:pt x="338" y="71"/>
                      </a:lnTo>
                      <a:lnTo>
                        <a:pt x="334" y="63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64" name="Freeform 186"/>
                <p:cNvSpPr>
                  <a:spLocks/>
                </p:cNvSpPr>
                <p:nvPr/>
              </p:nvSpPr>
              <p:spPr bwMode="auto">
                <a:xfrm>
                  <a:off x="1111" y="2231"/>
                  <a:ext cx="296" cy="204"/>
                </a:xfrm>
                <a:custGeom>
                  <a:avLst/>
                  <a:gdLst>
                    <a:gd name="T0" fmla="*/ 296 w 296"/>
                    <a:gd name="T1" fmla="*/ 32 h 204"/>
                    <a:gd name="T2" fmla="*/ 294 w 296"/>
                    <a:gd name="T3" fmla="*/ 43 h 204"/>
                    <a:gd name="T4" fmla="*/ 286 w 296"/>
                    <a:gd name="T5" fmla="*/ 58 h 204"/>
                    <a:gd name="T6" fmla="*/ 268 w 296"/>
                    <a:gd name="T7" fmla="*/ 78 h 204"/>
                    <a:gd name="T8" fmla="*/ 248 w 296"/>
                    <a:gd name="T9" fmla="*/ 100 h 204"/>
                    <a:gd name="T10" fmla="*/ 236 w 296"/>
                    <a:gd name="T11" fmla="*/ 119 h 204"/>
                    <a:gd name="T12" fmla="*/ 221 w 296"/>
                    <a:gd name="T13" fmla="*/ 134 h 204"/>
                    <a:gd name="T14" fmla="*/ 199 w 296"/>
                    <a:gd name="T15" fmla="*/ 141 h 204"/>
                    <a:gd name="T16" fmla="*/ 182 w 296"/>
                    <a:gd name="T17" fmla="*/ 143 h 204"/>
                    <a:gd name="T18" fmla="*/ 170 w 296"/>
                    <a:gd name="T19" fmla="*/ 141 h 204"/>
                    <a:gd name="T20" fmla="*/ 155 w 296"/>
                    <a:gd name="T21" fmla="*/ 140 h 204"/>
                    <a:gd name="T22" fmla="*/ 143 w 296"/>
                    <a:gd name="T23" fmla="*/ 138 h 204"/>
                    <a:gd name="T24" fmla="*/ 132 w 296"/>
                    <a:gd name="T25" fmla="*/ 138 h 204"/>
                    <a:gd name="T26" fmla="*/ 117 w 296"/>
                    <a:gd name="T27" fmla="*/ 137 h 204"/>
                    <a:gd name="T28" fmla="*/ 101 w 296"/>
                    <a:gd name="T29" fmla="*/ 134 h 204"/>
                    <a:gd name="T30" fmla="*/ 88 w 296"/>
                    <a:gd name="T31" fmla="*/ 130 h 204"/>
                    <a:gd name="T32" fmla="*/ 63 w 296"/>
                    <a:gd name="T33" fmla="*/ 132 h 204"/>
                    <a:gd name="T34" fmla="*/ 43 w 296"/>
                    <a:gd name="T35" fmla="*/ 140 h 204"/>
                    <a:gd name="T36" fmla="*/ 39 w 296"/>
                    <a:gd name="T37" fmla="*/ 156 h 204"/>
                    <a:gd name="T38" fmla="*/ 42 w 296"/>
                    <a:gd name="T39" fmla="*/ 178 h 204"/>
                    <a:gd name="T40" fmla="*/ 39 w 296"/>
                    <a:gd name="T41" fmla="*/ 194 h 204"/>
                    <a:gd name="T42" fmla="*/ 27 w 296"/>
                    <a:gd name="T43" fmla="*/ 202 h 204"/>
                    <a:gd name="T44" fmla="*/ 14 w 296"/>
                    <a:gd name="T45" fmla="*/ 186 h 204"/>
                    <a:gd name="T46" fmla="*/ 0 w 296"/>
                    <a:gd name="T47" fmla="*/ 152 h 204"/>
                    <a:gd name="T48" fmla="*/ 23 w 296"/>
                    <a:gd name="T49" fmla="*/ 129 h 204"/>
                    <a:gd name="T50" fmla="*/ 57 w 296"/>
                    <a:gd name="T51" fmla="*/ 116 h 204"/>
                    <a:gd name="T52" fmla="*/ 89 w 296"/>
                    <a:gd name="T53" fmla="*/ 107 h 204"/>
                    <a:gd name="T54" fmla="*/ 120 w 296"/>
                    <a:gd name="T55" fmla="*/ 103 h 204"/>
                    <a:gd name="T56" fmla="*/ 150 w 296"/>
                    <a:gd name="T57" fmla="*/ 101 h 204"/>
                    <a:gd name="T58" fmla="*/ 178 w 296"/>
                    <a:gd name="T59" fmla="*/ 97 h 204"/>
                    <a:gd name="T60" fmla="*/ 205 w 296"/>
                    <a:gd name="T61" fmla="*/ 89 h 204"/>
                    <a:gd name="T62" fmla="*/ 229 w 296"/>
                    <a:gd name="T63" fmla="*/ 74 h 204"/>
                    <a:gd name="T64" fmla="*/ 244 w 296"/>
                    <a:gd name="T65" fmla="*/ 59 h 204"/>
                    <a:gd name="T66" fmla="*/ 256 w 296"/>
                    <a:gd name="T67" fmla="*/ 44 h 204"/>
                    <a:gd name="T68" fmla="*/ 273 w 296"/>
                    <a:gd name="T69" fmla="*/ 25 h 204"/>
                    <a:gd name="T70" fmla="*/ 287 w 296"/>
                    <a:gd name="T71" fmla="*/ 6 h 204"/>
                    <a:gd name="T72" fmla="*/ 294 w 296"/>
                    <a:gd name="T73" fmla="*/ 3 h 204"/>
                    <a:gd name="T74" fmla="*/ 294 w 296"/>
                    <a:gd name="T75" fmla="*/ 20 h 20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96"/>
                    <a:gd name="T115" fmla="*/ 0 h 204"/>
                    <a:gd name="T116" fmla="*/ 296 w 296"/>
                    <a:gd name="T117" fmla="*/ 204 h 20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96" h="204">
                      <a:moveTo>
                        <a:pt x="295" y="29"/>
                      </a:moveTo>
                      <a:lnTo>
                        <a:pt x="296" y="32"/>
                      </a:lnTo>
                      <a:lnTo>
                        <a:pt x="296" y="37"/>
                      </a:lnTo>
                      <a:lnTo>
                        <a:pt x="294" y="43"/>
                      </a:lnTo>
                      <a:lnTo>
                        <a:pt x="291" y="49"/>
                      </a:lnTo>
                      <a:lnTo>
                        <a:pt x="286" y="58"/>
                      </a:lnTo>
                      <a:lnTo>
                        <a:pt x="277" y="67"/>
                      </a:lnTo>
                      <a:lnTo>
                        <a:pt x="268" y="78"/>
                      </a:lnTo>
                      <a:lnTo>
                        <a:pt x="256" y="90"/>
                      </a:lnTo>
                      <a:lnTo>
                        <a:pt x="248" y="100"/>
                      </a:lnTo>
                      <a:lnTo>
                        <a:pt x="241" y="110"/>
                      </a:lnTo>
                      <a:lnTo>
                        <a:pt x="236" y="119"/>
                      </a:lnTo>
                      <a:lnTo>
                        <a:pt x="229" y="127"/>
                      </a:lnTo>
                      <a:lnTo>
                        <a:pt x="221" y="134"/>
                      </a:lnTo>
                      <a:lnTo>
                        <a:pt x="211" y="139"/>
                      </a:lnTo>
                      <a:lnTo>
                        <a:pt x="199" y="141"/>
                      </a:lnTo>
                      <a:lnTo>
                        <a:pt x="185" y="143"/>
                      </a:lnTo>
                      <a:lnTo>
                        <a:pt x="182" y="143"/>
                      </a:lnTo>
                      <a:lnTo>
                        <a:pt x="176" y="143"/>
                      </a:lnTo>
                      <a:lnTo>
                        <a:pt x="170" y="141"/>
                      </a:lnTo>
                      <a:lnTo>
                        <a:pt x="162" y="141"/>
                      </a:lnTo>
                      <a:lnTo>
                        <a:pt x="155" y="140"/>
                      </a:lnTo>
                      <a:lnTo>
                        <a:pt x="148" y="139"/>
                      </a:lnTo>
                      <a:lnTo>
                        <a:pt x="143" y="138"/>
                      </a:lnTo>
                      <a:lnTo>
                        <a:pt x="139" y="137"/>
                      </a:lnTo>
                      <a:lnTo>
                        <a:pt x="132" y="138"/>
                      </a:lnTo>
                      <a:lnTo>
                        <a:pt x="125" y="138"/>
                      </a:lnTo>
                      <a:lnTo>
                        <a:pt x="117" y="137"/>
                      </a:lnTo>
                      <a:lnTo>
                        <a:pt x="109" y="135"/>
                      </a:lnTo>
                      <a:lnTo>
                        <a:pt x="101" y="134"/>
                      </a:lnTo>
                      <a:lnTo>
                        <a:pt x="94" y="132"/>
                      </a:lnTo>
                      <a:lnTo>
                        <a:pt x="88" y="130"/>
                      </a:lnTo>
                      <a:lnTo>
                        <a:pt x="82" y="130"/>
                      </a:lnTo>
                      <a:lnTo>
                        <a:pt x="63" y="132"/>
                      </a:lnTo>
                      <a:lnTo>
                        <a:pt x="51" y="135"/>
                      </a:lnTo>
                      <a:lnTo>
                        <a:pt x="43" y="140"/>
                      </a:lnTo>
                      <a:lnTo>
                        <a:pt x="40" y="148"/>
                      </a:lnTo>
                      <a:lnTo>
                        <a:pt x="39" y="156"/>
                      </a:lnTo>
                      <a:lnTo>
                        <a:pt x="40" y="166"/>
                      </a:lnTo>
                      <a:lnTo>
                        <a:pt x="42" y="178"/>
                      </a:lnTo>
                      <a:lnTo>
                        <a:pt x="43" y="191"/>
                      </a:lnTo>
                      <a:lnTo>
                        <a:pt x="39" y="194"/>
                      </a:lnTo>
                      <a:lnTo>
                        <a:pt x="34" y="198"/>
                      </a:lnTo>
                      <a:lnTo>
                        <a:pt x="27" y="202"/>
                      </a:lnTo>
                      <a:lnTo>
                        <a:pt x="20" y="204"/>
                      </a:lnTo>
                      <a:lnTo>
                        <a:pt x="14" y="186"/>
                      </a:lnTo>
                      <a:lnTo>
                        <a:pt x="4" y="167"/>
                      </a:lnTo>
                      <a:lnTo>
                        <a:pt x="0" y="152"/>
                      </a:lnTo>
                      <a:lnTo>
                        <a:pt x="5" y="140"/>
                      </a:lnTo>
                      <a:lnTo>
                        <a:pt x="23" y="129"/>
                      </a:lnTo>
                      <a:lnTo>
                        <a:pt x="39" y="122"/>
                      </a:lnTo>
                      <a:lnTo>
                        <a:pt x="57" y="116"/>
                      </a:lnTo>
                      <a:lnTo>
                        <a:pt x="73" y="111"/>
                      </a:lnTo>
                      <a:lnTo>
                        <a:pt x="89" y="107"/>
                      </a:lnTo>
                      <a:lnTo>
                        <a:pt x="105" y="106"/>
                      </a:lnTo>
                      <a:lnTo>
                        <a:pt x="120" y="103"/>
                      </a:lnTo>
                      <a:lnTo>
                        <a:pt x="135" y="102"/>
                      </a:lnTo>
                      <a:lnTo>
                        <a:pt x="150" y="101"/>
                      </a:lnTo>
                      <a:lnTo>
                        <a:pt x="164" y="100"/>
                      </a:lnTo>
                      <a:lnTo>
                        <a:pt x="178" y="97"/>
                      </a:lnTo>
                      <a:lnTo>
                        <a:pt x="191" y="94"/>
                      </a:lnTo>
                      <a:lnTo>
                        <a:pt x="205" y="89"/>
                      </a:lnTo>
                      <a:lnTo>
                        <a:pt x="217" y="83"/>
                      </a:lnTo>
                      <a:lnTo>
                        <a:pt x="229" y="74"/>
                      </a:lnTo>
                      <a:lnTo>
                        <a:pt x="240" y="63"/>
                      </a:lnTo>
                      <a:lnTo>
                        <a:pt x="244" y="59"/>
                      </a:lnTo>
                      <a:lnTo>
                        <a:pt x="249" y="53"/>
                      </a:lnTo>
                      <a:lnTo>
                        <a:pt x="256" y="44"/>
                      </a:lnTo>
                      <a:lnTo>
                        <a:pt x="265" y="35"/>
                      </a:lnTo>
                      <a:lnTo>
                        <a:pt x="273" y="25"/>
                      </a:lnTo>
                      <a:lnTo>
                        <a:pt x="281" y="15"/>
                      </a:lnTo>
                      <a:lnTo>
                        <a:pt x="287" y="6"/>
                      </a:lnTo>
                      <a:lnTo>
                        <a:pt x="291" y="0"/>
                      </a:lnTo>
                      <a:lnTo>
                        <a:pt x="294" y="3"/>
                      </a:lnTo>
                      <a:lnTo>
                        <a:pt x="294" y="10"/>
                      </a:lnTo>
                      <a:lnTo>
                        <a:pt x="294" y="20"/>
                      </a:lnTo>
                      <a:lnTo>
                        <a:pt x="295" y="29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65" name="Freeform 187"/>
                <p:cNvSpPr>
                  <a:spLocks/>
                </p:cNvSpPr>
                <p:nvPr/>
              </p:nvSpPr>
              <p:spPr bwMode="auto">
                <a:xfrm>
                  <a:off x="1577" y="2023"/>
                  <a:ext cx="211" cy="131"/>
                </a:xfrm>
                <a:custGeom>
                  <a:avLst/>
                  <a:gdLst>
                    <a:gd name="T0" fmla="*/ 17 w 211"/>
                    <a:gd name="T1" fmla="*/ 131 h 131"/>
                    <a:gd name="T2" fmla="*/ 23 w 211"/>
                    <a:gd name="T3" fmla="*/ 125 h 131"/>
                    <a:gd name="T4" fmla="*/ 30 w 211"/>
                    <a:gd name="T5" fmla="*/ 121 h 131"/>
                    <a:gd name="T6" fmla="*/ 36 w 211"/>
                    <a:gd name="T7" fmla="*/ 116 h 131"/>
                    <a:gd name="T8" fmla="*/ 44 w 211"/>
                    <a:gd name="T9" fmla="*/ 113 h 131"/>
                    <a:gd name="T10" fmla="*/ 51 w 211"/>
                    <a:gd name="T11" fmla="*/ 110 h 131"/>
                    <a:gd name="T12" fmla="*/ 59 w 211"/>
                    <a:gd name="T13" fmla="*/ 108 h 131"/>
                    <a:gd name="T14" fmla="*/ 66 w 211"/>
                    <a:gd name="T15" fmla="*/ 105 h 131"/>
                    <a:gd name="T16" fmla="*/ 73 w 211"/>
                    <a:gd name="T17" fmla="*/ 103 h 131"/>
                    <a:gd name="T18" fmla="*/ 85 w 211"/>
                    <a:gd name="T19" fmla="*/ 97 h 131"/>
                    <a:gd name="T20" fmla="*/ 97 w 211"/>
                    <a:gd name="T21" fmla="*/ 92 h 131"/>
                    <a:gd name="T22" fmla="*/ 108 w 211"/>
                    <a:gd name="T23" fmla="*/ 88 h 131"/>
                    <a:gd name="T24" fmla="*/ 118 w 211"/>
                    <a:gd name="T25" fmla="*/ 83 h 131"/>
                    <a:gd name="T26" fmla="*/ 129 w 211"/>
                    <a:gd name="T27" fmla="*/ 79 h 131"/>
                    <a:gd name="T28" fmla="*/ 140 w 211"/>
                    <a:gd name="T29" fmla="*/ 74 h 131"/>
                    <a:gd name="T30" fmla="*/ 152 w 211"/>
                    <a:gd name="T31" fmla="*/ 71 h 131"/>
                    <a:gd name="T32" fmla="*/ 164 w 211"/>
                    <a:gd name="T33" fmla="*/ 65 h 131"/>
                    <a:gd name="T34" fmla="*/ 175 w 211"/>
                    <a:gd name="T35" fmla="*/ 60 h 131"/>
                    <a:gd name="T36" fmla="*/ 186 w 211"/>
                    <a:gd name="T37" fmla="*/ 55 h 131"/>
                    <a:gd name="T38" fmla="*/ 196 w 211"/>
                    <a:gd name="T39" fmla="*/ 49 h 131"/>
                    <a:gd name="T40" fmla="*/ 206 w 211"/>
                    <a:gd name="T41" fmla="*/ 43 h 131"/>
                    <a:gd name="T42" fmla="*/ 211 w 211"/>
                    <a:gd name="T43" fmla="*/ 34 h 131"/>
                    <a:gd name="T44" fmla="*/ 211 w 211"/>
                    <a:gd name="T45" fmla="*/ 25 h 131"/>
                    <a:gd name="T46" fmla="*/ 207 w 211"/>
                    <a:gd name="T47" fmla="*/ 14 h 131"/>
                    <a:gd name="T48" fmla="*/ 194 w 211"/>
                    <a:gd name="T49" fmla="*/ 2 h 131"/>
                    <a:gd name="T50" fmla="*/ 188 w 211"/>
                    <a:gd name="T51" fmla="*/ 0 h 131"/>
                    <a:gd name="T52" fmla="*/ 183 w 211"/>
                    <a:gd name="T53" fmla="*/ 1 h 131"/>
                    <a:gd name="T54" fmla="*/ 178 w 211"/>
                    <a:gd name="T55" fmla="*/ 3 h 131"/>
                    <a:gd name="T56" fmla="*/ 171 w 211"/>
                    <a:gd name="T57" fmla="*/ 3 h 131"/>
                    <a:gd name="T58" fmla="*/ 174 w 211"/>
                    <a:gd name="T59" fmla="*/ 17 h 131"/>
                    <a:gd name="T60" fmla="*/ 170 w 211"/>
                    <a:gd name="T61" fmla="*/ 29 h 131"/>
                    <a:gd name="T62" fmla="*/ 160 w 211"/>
                    <a:gd name="T63" fmla="*/ 40 h 131"/>
                    <a:gd name="T64" fmla="*/ 149 w 211"/>
                    <a:gd name="T65" fmla="*/ 49 h 131"/>
                    <a:gd name="T66" fmla="*/ 136 w 211"/>
                    <a:gd name="T67" fmla="*/ 55 h 131"/>
                    <a:gd name="T68" fmla="*/ 121 w 211"/>
                    <a:gd name="T69" fmla="*/ 61 h 131"/>
                    <a:gd name="T70" fmla="*/ 106 w 211"/>
                    <a:gd name="T71" fmla="*/ 66 h 131"/>
                    <a:gd name="T72" fmla="*/ 91 w 211"/>
                    <a:gd name="T73" fmla="*/ 70 h 131"/>
                    <a:gd name="T74" fmla="*/ 77 w 211"/>
                    <a:gd name="T75" fmla="*/ 74 h 131"/>
                    <a:gd name="T76" fmla="*/ 62 w 211"/>
                    <a:gd name="T77" fmla="*/ 79 h 131"/>
                    <a:gd name="T78" fmla="*/ 48 w 211"/>
                    <a:gd name="T79" fmla="*/ 86 h 131"/>
                    <a:gd name="T80" fmla="*/ 35 w 211"/>
                    <a:gd name="T81" fmla="*/ 93 h 131"/>
                    <a:gd name="T82" fmla="*/ 30 w 211"/>
                    <a:gd name="T83" fmla="*/ 97 h 131"/>
                    <a:gd name="T84" fmla="*/ 21 w 211"/>
                    <a:gd name="T85" fmla="*/ 101 h 131"/>
                    <a:gd name="T86" fmla="*/ 12 w 211"/>
                    <a:gd name="T87" fmla="*/ 108 h 131"/>
                    <a:gd name="T88" fmla="*/ 5 w 211"/>
                    <a:gd name="T89" fmla="*/ 114 h 131"/>
                    <a:gd name="T90" fmla="*/ 0 w 211"/>
                    <a:gd name="T91" fmla="*/ 120 h 131"/>
                    <a:gd name="T92" fmla="*/ 0 w 211"/>
                    <a:gd name="T93" fmla="*/ 125 h 131"/>
                    <a:gd name="T94" fmla="*/ 4 w 211"/>
                    <a:gd name="T95" fmla="*/ 128 h 131"/>
                    <a:gd name="T96" fmla="*/ 17 w 211"/>
                    <a:gd name="T97" fmla="*/ 131 h 13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11"/>
                    <a:gd name="T148" fmla="*/ 0 h 131"/>
                    <a:gd name="T149" fmla="*/ 211 w 211"/>
                    <a:gd name="T150" fmla="*/ 131 h 13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11" h="131">
                      <a:moveTo>
                        <a:pt x="17" y="131"/>
                      </a:moveTo>
                      <a:lnTo>
                        <a:pt x="23" y="125"/>
                      </a:lnTo>
                      <a:lnTo>
                        <a:pt x="30" y="121"/>
                      </a:lnTo>
                      <a:lnTo>
                        <a:pt x="36" y="116"/>
                      </a:lnTo>
                      <a:lnTo>
                        <a:pt x="44" y="113"/>
                      </a:lnTo>
                      <a:lnTo>
                        <a:pt x="51" y="110"/>
                      </a:lnTo>
                      <a:lnTo>
                        <a:pt x="59" y="108"/>
                      </a:lnTo>
                      <a:lnTo>
                        <a:pt x="66" y="105"/>
                      </a:lnTo>
                      <a:lnTo>
                        <a:pt x="73" y="103"/>
                      </a:lnTo>
                      <a:lnTo>
                        <a:pt x="85" y="97"/>
                      </a:lnTo>
                      <a:lnTo>
                        <a:pt x="97" y="92"/>
                      </a:lnTo>
                      <a:lnTo>
                        <a:pt x="108" y="88"/>
                      </a:lnTo>
                      <a:lnTo>
                        <a:pt x="118" y="83"/>
                      </a:lnTo>
                      <a:lnTo>
                        <a:pt x="129" y="79"/>
                      </a:lnTo>
                      <a:lnTo>
                        <a:pt x="140" y="74"/>
                      </a:lnTo>
                      <a:lnTo>
                        <a:pt x="152" y="71"/>
                      </a:lnTo>
                      <a:lnTo>
                        <a:pt x="164" y="65"/>
                      </a:lnTo>
                      <a:lnTo>
                        <a:pt x="175" y="60"/>
                      </a:lnTo>
                      <a:lnTo>
                        <a:pt x="186" y="55"/>
                      </a:lnTo>
                      <a:lnTo>
                        <a:pt x="196" y="49"/>
                      </a:lnTo>
                      <a:lnTo>
                        <a:pt x="206" y="43"/>
                      </a:lnTo>
                      <a:lnTo>
                        <a:pt x="211" y="34"/>
                      </a:lnTo>
                      <a:lnTo>
                        <a:pt x="211" y="25"/>
                      </a:lnTo>
                      <a:lnTo>
                        <a:pt x="207" y="14"/>
                      </a:lnTo>
                      <a:lnTo>
                        <a:pt x="194" y="2"/>
                      </a:lnTo>
                      <a:lnTo>
                        <a:pt x="188" y="0"/>
                      </a:lnTo>
                      <a:lnTo>
                        <a:pt x="183" y="1"/>
                      </a:lnTo>
                      <a:lnTo>
                        <a:pt x="178" y="3"/>
                      </a:lnTo>
                      <a:lnTo>
                        <a:pt x="171" y="3"/>
                      </a:lnTo>
                      <a:lnTo>
                        <a:pt x="174" y="17"/>
                      </a:lnTo>
                      <a:lnTo>
                        <a:pt x="170" y="29"/>
                      </a:lnTo>
                      <a:lnTo>
                        <a:pt x="160" y="40"/>
                      </a:lnTo>
                      <a:lnTo>
                        <a:pt x="149" y="49"/>
                      </a:lnTo>
                      <a:lnTo>
                        <a:pt x="136" y="55"/>
                      </a:lnTo>
                      <a:lnTo>
                        <a:pt x="121" y="61"/>
                      </a:lnTo>
                      <a:lnTo>
                        <a:pt x="106" y="66"/>
                      </a:lnTo>
                      <a:lnTo>
                        <a:pt x="91" y="70"/>
                      </a:lnTo>
                      <a:lnTo>
                        <a:pt x="77" y="74"/>
                      </a:lnTo>
                      <a:lnTo>
                        <a:pt x="62" y="79"/>
                      </a:lnTo>
                      <a:lnTo>
                        <a:pt x="48" y="86"/>
                      </a:lnTo>
                      <a:lnTo>
                        <a:pt x="35" y="93"/>
                      </a:lnTo>
                      <a:lnTo>
                        <a:pt x="30" y="97"/>
                      </a:lnTo>
                      <a:lnTo>
                        <a:pt x="21" y="101"/>
                      </a:lnTo>
                      <a:lnTo>
                        <a:pt x="12" y="108"/>
                      </a:lnTo>
                      <a:lnTo>
                        <a:pt x="5" y="114"/>
                      </a:lnTo>
                      <a:lnTo>
                        <a:pt x="0" y="120"/>
                      </a:lnTo>
                      <a:lnTo>
                        <a:pt x="0" y="125"/>
                      </a:lnTo>
                      <a:lnTo>
                        <a:pt x="4" y="128"/>
                      </a:lnTo>
                      <a:lnTo>
                        <a:pt x="17" y="131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66" name="Freeform 188"/>
                <p:cNvSpPr>
                  <a:spLocks/>
                </p:cNvSpPr>
                <p:nvPr/>
              </p:nvSpPr>
              <p:spPr bwMode="auto">
                <a:xfrm>
                  <a:off x="1594" y="2296"/>
                  <a:ext cx="237" cy="103"/>
                </a:xfrm>
                <a:custGeom>
                  <a:avLst/>
                  <a:gdLst>
                    <a:gd name="T0" fmla="*/ 15 w 237"/>
                    <a:gd name="T1" fmla="*/ 0 h 103"/>
                    <a:gd name="T2" fmla="*/ 22 w 237"/>
                    <a:gd name="T3" fmla="*/ 5 h 103"/>
                    <a:gd name="T4" fmla="*/ 31 w 237"/>
                    <a:gd name="T5" fmla="*/ 8 h 103"/>
                    <a:gd name="T6" fmla="*/ 41 w 237"/>
                    <a:gd name="T7" fmla="*/ 10 h 103"/>
                    <a:gd name="T8" fmla="*/ 50 w 237"/>
                    <a:gd name="T9" fmla="*/ 10 h 103"/>
                    <a:gd name="T10" fmla="*/ 60 w 237"/>
                    <a:gd name="T11" fmla="*/ 11 h 103"/>
                    <a:gd name="T12" fmla="*/ 70 w 237"/>
                    <a:gd name="T13" fmla="*/ 13 h 103"/>
                    <a:gd name="T14" fmla="*/ 79 w 237"/>
                    <a:gd name="T15" fmla="*/ 13 h 103"/>
                    <a:gd name="T16" fmla="*/ 85 w 237"/>
                    <a:gd name="T17" fmla="*/ 14 h 103"/>
                    <a:gd name="T18" fmla="*/ 99 w 237"/>
                    <a:gd name="T19" fmla="*/ 18 h 103"/>
                    <a:gd name="T20" fmla="*/ 111 w 237"/>
                    <a:gd name="T21" fmla="*/ 21 h 103"/>
                    <a:gd name="T22" fmla="*/ 122 w 237"/>
                    <a:gd name="T23" fmla="*/ 25 h 103"/>
                    <a:gd name="T24" fmla="*/ 134 w 237"/>
                    <a:gd name="T25" fmla="*/ 27 h 103"/>
                    <a:gd name="T26" fmla="*/ 144 w 237"/>
                    <a:gd name="T27" fmla="*/ 31 h 103"/>
                    <a:gd name="T28" fmla="*/ 157 w 237"/>
                    <a:gd name="T29" fmla="*/ 33 h 103"/>
                    <a:gd name="T30" fmla="*/ 169 w 237"/>
                    <a:gd name="T31" fmla="*/ 37 h 103"/>
                    <a:gd name="T32" fmla="*/ 181 w 237"/>
                    <a:gd name="T33" fmla="*/ 41 h 103"/>
                    <a:gd name="T34" fmla="*/ 192 w 237"/>
                    <a:gd name="T35" fmla="*/ 45 h 103"/>
                    <a:gd name="T36" fmla="*/ 205 w 237"/>
                    <a:gd name="T37" fmla="*/ 48 h 103"/>
                    <a:gd name="T38" fmla="*/ 217 w 237"/>
                    <a:gd name="T39" fmla="*/ 53 h 103"/>
                    <a:gd name="T40" fmla="*/ 228 w 237"/>
                    <a:gd name="T41" fmla="*/ 59 h 103"/>
                    <a:gd name="T42" fmla="*/ 235 w 237"/>
                    <a:gd name="T43" fmla="*/ 67 h 103"/>
                    <a:gd name="T44" fmla="*/ 237 w 237"/>
                    <a:gd name="T45" fmla="*/ 75 h 103"/>
                    <a:gd name="T46" fmla="*/ 235 w 237"/>
                    <a:gd name="T47" fmla="*/ 87 h 103"/>
                    <a:gd name="T48" fmla="*/ 224 w 237"/>
                    <a:gd name="T49" fmla="*/ 101 h 103"/>
                    <a:gd name="T50" fmla="*/ 219 w 237"/>
                    <a:gd name="T51" fmla="*/ 103 h 103"/>
                    <a:gd name="T52" fmla="*/ 212 w 237"/>
                    <a:gd name="T53" fmla="*/ 102 h 103"/>
                    <a:gd name="T54" fmla="*/ 204 w 237"/>
                    <a:gd name="T55" fmla="*/ 101 h 103"/>
                    <a:gd name="T56" fmla="*/ 196 w 237"/>
                    <a:gd name="T57" fmla="*/ 101 h 103"/>
                    <a:gd name="T58" fmla="*/ 198 w 237"/>
                    <a:gd name="T59" fmla="*/ 86 h 103"/>
                    <a:gd name="T60" fmla="*/ 193 w 237"/>
                    <a:gd name="T61" fmla="*/ 74 h 103"/>
                    <a:gd name="T62" fmla="*/ 182 w 237"/>
                    <a:gd name="T63" fmla="*/ 65 h 103"/>
                    <a:gd name="T64" fmla="*/ 170 w 237"/>
                    <a:gd name="T65" fmla="*/ 58 h 103"/>
                    <a:gd name="T66" fmla="*/ 155 w 237"/>
                    <a:gd name="T67" fmla="*/ 53 h 103"/>
                    <a:gd name="T68" fmla="*/ 140 w 237"/>
                    <a:gd name="T69" fmla="*/ 49 h 103"/>
                    <a:gd name="T70" fmla="*/ 124 w 237"/>
                    <a:gd name="T71" fmla="*/ 47 h 103"/>
                    <a:gd name="T72" fmla="*/ 108 w 237"/>
                    <a:gd name="T73" fmla="*/ 45 h 103"/>
                    <a:gd name="T74" fmla="*/ 93 w 237"/>
                    <a:gd name="T75" fmla="*/ 42 h 103"/>
                    <a:gd name="T76" fmla="*/ 79 w 237"/>
                    <a:gd name="T77" fmla="*/ 38 h 103"/>
                    <a:gd name="T78" fmla="*/ 64 w 237"/>
                    <a:gd name="T79" fmla="*/ 35 h 103"/>
                    <a:gd name="T80" fmla="*/ 50 w 237"/>
                    <a:gd name="T81" fmla="*/ 29 h 103"/>
                    <a:gd name="T82" fmla="*/ 44 w 237"/>
                    <a:gd name="T83" fmla="*/ 26 h 103"/>
                    <a:gd name="T84" fmla="*/ 33 w 237"/>
                    <a:gd name="T85" fmla="*/ 22 h 103"/>
                    <a:gd name="T86" fmla="*/ 22 w 237"/>
                    <a:gd name="T87" fmla="*/ 19 h 103"/>
                    <a:gd name="T88" fmla="*/ 11 w 237"/>
                    <a:gd name="T89" fmla="*/ 15 h 103"/>
                    <a:gd name="T90" fmla="*/ 3 w 237"/>
                    <a:gd name="T91" fmla="*/ 11 h 103"/>
                    <a:gd name="T92" fmla="*/ 0 w 237"/>
                    <a:gd name="T93" fmla="*/ 8 h 103"/>
                    <a:gd name="T94" fmla="*/ 3 w 237"/>
                    <a:gd name="T95" fmla="*/ 4 h 103"/>
                    <a:gd name="T96" fmla="*/ 15 w 237"/>
                    <a:gd name="T97" fmla="*/ 0 h 10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37"/>
                    <a:gd name="T148" fmla="*/ 0 h 103"/>
                    <a:gd name="T149" fmla="*/ 237 w 237"/>
                    <a:gd name="T150" fmla="*/ 103 h 10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37" h="103">
                      <a:moveTo>
                        <a:pt x="15" y="0"/>
                      </a:moveTo>
                      <a:lnTo>
                        <a:pt x="22" y="5"/>
                      </a:lnTo>
                      <a:lnTo>
                        <a:pt x="31" y="8"/>
                      </a:lnTo>
                      <a:lnTo>
                        <a:pt x="41" y="10"/>
                      </a:lnTo>
                      <a:lnTo>
                        <a:pt x="50" y="10"/>
                      </a:lnTo>
                      <a:lnTo>
                        <a:pt x="60" y="11"/>
                      </a:lnTo>
                      <a:lnTo>
                        <a:pt x="70" y="13"/>
                      </a:lnTo>
                      <a:lnTo>
                        <a:pt x="79" y="13"/>
                      </a:lnTo>
                      <a:lnTo>
                        <a:pt x="85" y="14"/>
                      </a:lnTo>
                      <a:lnTo>
                        <a:pt x="99" y="18"/>
                      </a:lnTo>
                      <a:lnTo>
                        <a:pt x="111" y="21"/>
                      </a:lnTo>
                      <a:lnTo>
                        <a:pt x="122" y="25"/>
                      </a:lnTo>
                      <a:lnTo>
                        <a:pt x="134" y="27"/>
                      </a:lnTo>
                      <a:lnTo>
                        <a:pt x="144" y="31"/>
                      </a:lnTo>
                      <a:lnTo>
                        <a:pt x="157" y="33"/>
                      </a:lnTo>
                      <a:lnTo>
                        <a:pt x="169" y="37"/>
                      </a:lnTo>
                      <a:lnTo>
                        <a:pt x="181" y="41"/>
                      </a:lnTo>
                      <a:lnTo>
                        <a:pt x="192" y="45"/>
                      </a:lnTo>
                      <a:lnTo>
                        <a:pt x="205" y="48"/>
                      </a:lnTo>
                      <a:lnTo>
                        <a:pt x="217" y="53"/>
                      </a:lnTo>
                      <a:lnTo>
                        <a:pt x="228" y="59"/>
                      </a:lnTo>
                      <a:lnTo>
                        <a:pt x="235" y="67"/>
                      </a:lnTo>
                      <a:lnTo>
                        <a:pt x="237" y="75"/>
                      </a:lnTo>
                      <a:lnTo>
                        <a:pt x="235" y="87"/>
                      </a:lnTo>
                      <a:lnTo>
                        <a:pt x="224" y="101"/>
                      </a:lnTo>
                      <a:lnTo>
                        <a:pt x="219" y="103"/>
                      </a:lnTo>
                      <a:lnTo>
                        <a:pt x="212" y="102"/>
                      </a:lnTo>
                      <a:lnTo>
                        <a:pt x="204" y="101"/>
                      </a:lnTo>
                      <a:lnTo>
                        <a:pt x="196" y="101"/>
                      </a:lnTo>
                      <a:lnTo>
                        <a:pt x="198" y="86"/>
                      </a:lnTo>
                      <a:lnTo>
                        <a:pt x="193" y="74"/>
                      </a:lnTo>
                      <a:lnTo>
                        <a:pt x="182" y="65"/>
                      </a:lnTo>
                      <a:lnTo>
                        <a:pt x="170" y="58"/>
                      </a:lnTo>
                      <a:lnTo>
                        <a:pt x="155" y="53"/>
                      </a:lnTo>
                      <a:lnTo>
                        <a:pt x="140" y="49"/>
                      </a:lnTo>
                      <a:lnTo>
                        <a:pt x="124" y="47"/>
                      </a:lnTo>
                      <a:lnTo>
                        <a:pt x="108" y="45"/>
                      </a:lnTo>
                      <a:lnTo>
                        <a:pt x="93" y="42"/>
                      </a:lnTo>
                      <a:lnTo>
                        <a:pt x="79" y="38"/>
                      </a:lnTo>
                      <a:lnTo>
                        <a:pt x="64" y="35"/>
                      </a:lnTo>
                      <a:lnTo>
                        <a:pt x="50" y="29"/>
                      </a:lnTo>
                      <a:lnTo>
                        <a:pt x="44" y="26"/>
                      </a:lnTo>
                      <a:lnTo>
                        <a:pt x="33" y="22"/>
                      </a:lnTo>
                      <a:lnTo>
                        <a:pt x="22" y="19"/>
                      </a:lnTo>
                      <a:lnTo>
                        <a:pt x="11" y="15"/>
                      </a:lnTo>
                      <a:lnTo>
                        <a:pt x="3" y="11"/>
                      </a:lnTo>
                      <a:lnTo>
                        <a:pt x="0" y="8"/>
                      </a:lnTo>
                      <a:lnTo>
                        <a:pt x="3" y="4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67" name="Freeform 189"/>
                <p:cNvSpPr>
                  <a:spLocks/>
                </p:cNvSpPr>
                <p:nvPr/>
              </p:nvSpPr>
              <p:spPr bwMode="auto">
                <a:xfrm>
                  <a:off x="1336" y="2097"/>
                  <a:ext cx="358" cy="280"/>
                </a:xfrm>
                <a:custGeom>
                  <a:avLst/>
                  <a:gdLst>
                    <a:gd name="T0" fmla="*/ 262 w 358"/>
                    <a:gd name="T1" fmla="*/ 77 h 280"/>
                    <a:gd name="T2" fmla="*/ 276 w 358"/>
                    <a:gd name="T3" fmla="*/ 62 h 280"/>
                    <a:gd name="T4" fmla="*/ 292 w 358"/>
                    <a:gd name="T5" fmla="*/ 48 h 280"/>
                    <a:gd name="T6" fmla="*/ 308 w 358"/>
                    <a:gd name="T7" fmla="*/ 36 h 280"/>
                    <a:gd name="T8" fmla="*/ 320 w 358"/>
                    <a:gd name="T9" fmla="*/ 24 h 280"/>
                    <a:gd name="T10" fmla="*/ 310 w 358"/>
                    <a:gd name="T11" fmla="*/ 10 h 280"/>
                    <a:gd name="T12" fmla="*/ 296 w 358"/>
                    <a:gd name="T13" fmla="*/ 4 h 280"/>
                    <a:gd name="T14" fmla="*/ 277 w 358"/>
                    <a:gd name="T15" fmla="*/ 12 h 280"/>
                    <a:gd name="T16" fmla="*/ 261 w 358"/>
                    <a:gd name="T17" fmla="*/ 20 h 280"/>
                    <a:gd name="T18" fmla="*/ 246 w 358"/>
                    <a:gd name="T19" fmla="*/ 31 h 280"/>
                    <a:gd name="T20" fmla="*/ 233 w 358"/>
                    <a:gd name="T21" fmla="*/ 47 h 280"/>
                    <a:gd name="T22" fmla="*/ 219 w 358"/>
                    <a:gd name="T23" fmla="*/ 62 h 280"/>
                    <a:gd name="T24" fmla="*/ 194 w 358"/>
                    <a:gd name="T25" fmla="*/ 74 h 280"/>
                    <a:gd name="T26" fmla="*/ 141 w 358"/>
                    <a:gd name="T27" fmla="*/ 79 h 280"/>
                    <a:gd name="T28" fmla="*/ 82 w 358"/>
                    <a:gd name="T29" fmla="*/ 74 h 280"/>
                    <a:gd name="T30" fmla="*/ 24 w 358"/>
                    <a:gd name="T31" fmla="*/ 69 h 280"/>
                    <a:gd name="T32" fmla="*/ 11 w 358"/>
                    <a:gd name="T33" fmla="*/ 122 h 280"/>
                    <a:gd name="T34" fmla="*/ 16 w 358"/>
                    <a:gd name="T35" fmla="*/ 231 h 280"/>
                    <a:gd name="T36" fmla="*/ 39 w 358"/>
                    <a:gd name="T37" fmla="*/ 277 h 280"/>
                    <a:gd name="T38" fmla="*/ 67 w 358"/>
                    <a:gd name="T39" fmla="*/ 269 h 280"/>
                    <a:gd name="T40" fmla="*/ 100 w 358"/>
                    <a:gd name="T41" fmla="*/ 261 h 280"/>
                    <a:gd name="T42" fmla="*/ 135 w 358"/>
                    <a:gd name="T43" fmla="*/ 252 h 280"/>
                    <a:gd name="T44" fmla="*/ 170 w 358"/>
                    <a:gd name="T45" fmla="*/ 244 h 280"/>
                    <a:gd name="T46" fmla="*/ 201 w 358"/>
                    <a:gd name="T47" fmla="*/ 235 h 280"/>
                    <a:gd name="T48" fmla="*/ 225 w 358"/>
                    <a:gd name="T49" fmla="*/ 229 h 280"/>
                    <a:gd name="T50" fmla="*/ 242 w 358"/>
                    <a:gd name="T51" fmla="*/ 226 h 280"/>
                    <a:gd name="T52" fmla="*/ 353 w 358"/>
                    <a:gd name="T53" fmla="*/ 241 h 280"/>
                    <a:gd name="T54" fmla="*/ 357 w 358"/>
                    <a:gd name="T55" fmla="*/ 231 h 280"/>
                    <a:gd name="T56" fmla="*/ 358 w 358"/>
                    <a:gd name="T57" fmla="*/ 224 h 280"/>
                    <a:gd name="T58" fmla="*/ 343 w 358"/>
                    <a:gd name="T59" fmla="*/ 214 h 280"/>
                    <a:gd name="T60" fmla="*/ 320 w 358"/>
                    <a:gd name="T61" fmla="*/ 205 h 280"/>
                    <a:gd name="T62" fmla="*/ 295 w 358"/>
                    <a:gd name="T63" fmla="*/ 198 h 280"/>
                    <a:gd name="T64" fmla="*/ 269 w 358"/>
                    <a:gd name="T65" fmla="*/ 194 h 280"/>
                    <a:gd name="T66" fmla="*/ 258 w 358"/>
                    <a:gd name="T67" fmla="*/ 153 h 280"/>
                    <a:gd name="T68" fmla="*/ 258 w 358"/>
                    <a:gd name="T69" fmla="*/ 84 h 28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58"/>
                    <a:gd name="T106" fmla="*/ 0 h 280"/>
                    <a:gd name="T107" fmla="*/ 358 w 358"/>
                    <a:gd name="T108" fmla="*/ 280 h 28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58" h="280">
                      <a:moveTo>
                        <a:pt x="258" y="84"/>
                      </a:moveTo>
                      <a:lnTo>
                        <a:pt x="262" y="77"/>
                      </a:lnTo>
                      <a:lnTo>
                        <a:pt x="269" y="69"/>
                      </a:lnTo>
                      <a:lnTo>
                        <a:pt x="276" y="62"/>
                      </a:lnTo>
                      <a:lnTo>
                        <a:pt x="284" y="54"/>
                      </a:lnTo>
                      <a:lnTo>
                        <a:pt x="292" y="48"/>
                      </a:lnTo>
                      <a:lnTo>
                        <a:pt x="300" y="42"/>
                      </a:lnTo>
                      <a:lnTo>
                        <a:pt x="308" y="36"/>
                      </a:lnTo>
                      <a:lnTo>
                        <a:pt x="315" y="32"/>
                      </a:lnTo>
                      <a:lnTo>
                        <a:pt x="320" y="24"/>
                      </a:lnTo>
                      <a:lnTo>
                        <a:pt x="316" y="18"/>
                      </a:lnTo>
                      <a:lnTo>
                        <a:pt x="310" y="10"/>
                      </a:lnTo>
                      <a:lnTo>
                        <a:pt x="308" y="0"/>
                      </a:lnTo>
                      <a:lnTo>
                        <a:pt x="296" y="4"/>
                      </a:lnTo>
                      <a:lnTo>
                        <a:pt x="287" y="8"/>
                      </a:lnTo>
                      <a:lnTo>
                        <a:pt x="277" y="12"/>
                      </a:lnTo>
                      <a:lnTo>
                        <a:pt x="269" y="15"/>
                      </a:lnTo>
                      <a:lnTo>
                        <a:pt x="261" y="20"/>
                      </a:lnTo>
                      <a:lnTo>
                        <a:pt x="254" y="25"/>
                      </a:lnTo>
                      <a:lnTo>
                        <a:pt x="246" y="31"/>
                      </a:lnTo>
                      <a:lnTo>
                        <a:pt x="240" y="40"/>
                      </a:lnTo>
                      <a:lnTo>
                        <a:pt x="233" y="47"/>
                      </a:lnTo>
                      <a:lnTo>
                        <a:pt x="226" y="56"/>
                      </a:lnTo>
                      <a:lnTo>
                        <a:pt x="219" y="62"/>
                      </a:lnTo>
                      <a:lnTo>
                        <a:pt x="214" y="64"/>
                      </a:lnTo>
                      <a:lnTo>
                        <a:pt x="194" y="74"/>
                      </a:lnTo>
                      <a:lnTo>
                        <a:pt x="170" y="79"/>
                      </a:lnTo>
                      <a:lnTo>
                        <a:pt x="141" y="79"/>
                      </a:lnTo>
                      <a:lnTo>
                        <a:pt x="112" y="77"/>
                      </a:lnTo>
                      <a:lnTo>
                        <a:pt x="82" y="74"/>
                      </a:lnTo>
                      <a:lnTo>
                        <a:pt x="52" y="70"/>
                      </a:lnTo>
                      <a:lnTo>
                        <a:pt x="24" y="69"/>
                      </a:lnTo>
                      <a:lnTo>
                        <a:pt x="0" y="72"/>
                      </a:lnTo>
                      <a:lnTo>
                        <a:pt x="11" y="122"/>
                      </a:lnTo>
                      <a:lnTo>
                        <a:pt x="13" y="176"/>
                      </a:lnTo>
                      <a:lnTo>
                        <a:pt x="16" y="231"/>
                      </a:lnTo>
                      <a:lnTo>
                        <a:pt x="27" y="280"/>
                      </a:lnTo>
                      <a:lnTo>
                        <a:pt x="39" y="277"/>
                      </a:lnTo>
                      <a:lnTo>
                        <a:pt x="52" y="273"/>
                      </a:lnTo>
                      <a:lnTo>
                        <a:pt x="67" y="269"/>
                      </a:lnTo>
                      <a:lnTo>
                        <a:pt x="83" y="266"/>
                      </a:lnTo>
                      <a:lnTo>
                        <a:pt x="100" y="261"/>
                      </a:lnTo>
                      <a:lnTo>
                        <a:pt x="117" y="256"/>
                      </a:lnTo>
                      <a:lnTo>
                        <a:pt x="135" y="252"/>
                      </a:lnTo>
                      <a:lnTo>
                        <a:pt x="152" y="247"/>
                      </a:lnTo>
                      <a:lnTo>
                        <a:pt x="170" y="244"/>
                      </a:lnTo>
                      <a:lnTo>
                        <a:pt x="186" y="239"/>
                      </a:lnTo>
                      <a:lnTo>
                        <a:pt x="201" y="235"/>
                      </a:lnTo>
                      <a:lnTo>
                        <a:pt x="214" y="232"/>
                      </a:lnTo>
                      <a:lnTo>
                        <a:pt x="225" y="229"/>
                      </a:lnTo>
                      <a:lnTo>
                        <a:pt x="236" y="228"/>
                      </a:lnTo>
                      <a:lnTo>
                        <a:pt x="242" y="226"/>
                      </a:lnTo>
                      <a:lnTo>
                        <a:pt x="246" y="225"/>
                      </a:lnTo>
                      <a:lnTo>
                        <a:pt x="353" y="241"/>
                      </a:lnTo>
                      <a:lnTo>
                        <a:pt x="355" y="237"/>
                      </a:lnTo>
                      <a:lnTo>
                        <a:pt x="357" y="231"/>
                      </a:lnTo>
                      <a:lnTo>
                        <a:pt x="358" y="226"/>
                      </a:lnTo>
                      <a:lnTo>
                        <a:pt x="358" y="224"/>
                      </a:lnTo>
                      <a:lnTo>
                        <a:pt x="351" y="219"/>
                      </a:lnTo>
                      <a:lnTo>
                        <a:pt x="343" y="214"/>
                      </a:lnTo>
                      <a:lnTo>
                        <a:pt x="332" y="209"/>
                      </a:lnTo>
                      <a:lnTo>
                        <a:pt x="320" y="205"/>
                      </a:lnTo>
                      <a:lnTo>
                        <a:pt x="308" y="202"/>
                      </a:lnTo>
                      <a:lnTo>
                        <a:pt x="295" y="198"/>
                      </a:lnTo>
                      <a:lnTo>
                        <a:pt x="283" y="196"/>
                      </a:lnTo>
                      <a:lnTo>
                        <a:pt x="269" y="194"/>
                      </a:lnTo>
                      <a:lnTo>
                        <a:pt x="265" y="182"/>
                      </a:lnTo>
                      <a:lnTo>
                        <a:pt x="258" y="153"/>
                      </a:lnTo>
                      <a:lnTo>
                        <a:pt x="253" y="116"/>
                      </a:lnTo>
                      <a:lnTo>
                        <a:pt x="258" y="84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68" name="Freeform 190"/>
                <p:cNvSpPr>
                  <a:spLocks/>
                </p:cNvSpPr>
                <p:nvPr/>
              </p:nvSpPr>
              <p:spPr bwMode="auto">
                <a:xfrm>
                  <a:off x="1628" y="2174"/>
                  <a:ext cx="127" cy="95"/>
                </a:xfrm>
                <a:custGeom>
                  <a:avLst/>
                  <a:gdLst>
                    <a:gd name="T0" fmla="*/ 127 w 127"/>
                    <a:gd name="T1" fmla="*/ 50 h 95"/>
                    <a:gd name="T2" fmla="*/ 125 w 127"/>
                    <a:gd name="T3" fmla="*/ 34 h 95"/>
                    <a:gd name="T4" fmla="*/ 124 w 127"/>
                    <a:gd name="T5" fmla="*/ 19 h 95"/>
                    <a:gd name="T6" fmla="*/ 120 w 127"/>
                    <a:gd name="T7" fmla="*/ 8 h 95"/>
                    <a:gd name="T8" fmla="*/ 110 w 127"/>
                    <a:gd name="T9" fmla="*/ 2 h 95"/>
                    <a:gd name="T10" fmla="*/ 97 w 127"/>
                    <a:gd name="T11" fmla="*/ 0 h 95"/>
                    <a:gd name="T12" fmla="*/ 82 w 127"/>
                    <a:gd name="T13" fmla="*/ 0 h 95"/>
                    <a:gd name="T14" fmla="*/ 67 w 127"/>
                    <a:gd name="T15" fmla="*/ 0 h 95"/>
                    <a:gd name="T16" fmla="*/ 53 w 127"/>
                    <a:gd name="T17" fmla="*/ 2 h 95"/>
                    <a:gd name="T18" fmla="*/ 39 w 127"/>
                    <a:gd name="T19" fmla="*/ 6 h 95"/>
                    <a:gd name="T20" fmla="*/ 27 w 127"/>
                    <a:gd name="T21" fmla="*/ 9 h 95"/>
                    <a:gd name="T22" fmla="*/ 18 w 127"/>
                    <a:gd name="T23" fmla="*/ 16 h 95"/>
                    <a:gd name="T24" fmla="*/ 10 w 127"/>
                    <a:gd name="T25" fmla="*/ 22 h 95"/>
                    <a:gd name="T26" fmla="*/ 1 w 127"/>
                    <a:gd name="T27" fmla="*/ 35 h 95"/>
                    <a:gd name="T28" fmla="*/ 0 w 127"/>
                    <a:gd name="T29" fmla="*/ 55 h 95"/>
                    <a:gd name="T30" fmla="*/ 5 w 127"/>
                    <a:gd name="T31" fmla="*/ 76 h 95"/>
                    <a:gd name="T32" fmla="*/ 20 w 127"/>
                    <a:gd name="T33" fmla="*/ 95 h 95"/>
                    <a:gd name="T34" fmla="*/ 35 w 127"/>
                    <a:gd name="T35" fmla="*/ 90 h 95"/>
                    <a:gd name="T36" fmla="*/ 53 w 127"/>
                    <a:gd name="T37" fmla="*/ 88 h 95"/>
                    <a:gd name="T38" fmla="*/ 70 w 127"/>
                    <a:gd name="T39" fmla="*/ 86 h 95"/>
                    <a:gd name="T40" fmla="*/ 89 w 127"/>
                    <a:gd name="T41" fmla="*/ 83 h 95"/>
                    <a:gd name="T42" fmla="*/ 105 w 127"/>
                    <a:gd name="T43" fmla="*/ 79 h 95"/>
                    <a:gd name="T44" fmla="*/ 117 w 127"/>
                    <a:gd name="T45" fmla="*/ 73 h 95"/>
                    <a:gd name="T46" fmla="*/ 125 w 127"/>
                    <a:gd name="T47" fmla="*/ 63 h 95"/>
                    <a:gd name="T48" fmla="*/ 127 w 127"/>
                    <a:gd name="T49" fmla="*/ 50 h 9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27"/>
                    <a:gd name="T76" fmla="*/ 0 h 95"/>
                    <a:gd name="T77" fmla="*/ 127 w 127"/>
                    <a:gd name="T78" fmla="*/ 95 h 9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27" h="95">
                      <a:moveTo>
                        <a:pt x="127" y="50"/>
                      </a:moveTo>
                      <a:lnTo>
                        <a:pt x="125" y="34"/>
                      </a:lnTo>
                      <a:lnTo>
                        <a:pt x="124" y="19"/>
                      </a:lnTo>
                      <a:lnTo>
                        <a:pt x="120" y="8"/>
                      </a:lnTo>
                      <a:lnTo>
                        <a:pt x="110" y="2"/>
                      </a:lnTo>
                      <a:lnTo>
                        <a:pt x="97" y="0"/>
                      </a:lnTo>
                      <a:lnTo>
                        <a:pt x="82" y="0"/>
                      </a:lnTo>
                      <a:lnTo>
                        <a:pt x="67" y="0"/>
                      </a:lnTo>
                      <a:lnTo>
                        <a:pt x="53" y="2"/>
                      </a:lnTo>
                      <a:lnTo>
                        <a:pt x="39" y="6"/>
                      </a:lnTo>
                      <a:lnTo>
                        <a:pt x="27" y="9"/>
                      </a:lnTo>
                      <a:lnTo>
                        <a:pt x="18" y="16"/>
                      </a:lnTo>
                      <a:lnTo>
                        <a:pt x="10" y="22"/>
                      </a:lnTo>
                      <a:lnTo>
                        <a:pt x="1" y="35"/>
                      </a:lnTo>
                      <a:lnTo>
                        <a:pt x="0" y="55"/>
                      </a:lnTo>
                      <a:lnTo>
                        <a:pt x="5" y="76"/>
                      </a:lnTo>
                      <a:lnTo>
                        <a:pt x="20" y="95"/>
                      </a:lnTo>
                      <a:lnTo>
                        <a:pt x="35" y="90"/>
                      </a:lnTo>
                      <a:lnTo>
                        <a:pt x="53" y="88"/>
                      </a:lnTo>
                      <a:lnTo>
                        <a:pt x="70" y="86"/>
                      </a:lnTo>
                      <a:lnTo>
                        <a:pt x="89" y="83"/>
                      </a:lnTo>
                      <a:lnTo>
                        <a:pt x="105" y="79"/>
                      </a:lnTo>
                      <a:lnTo>
                        <a:pt x="117" y="73"/>
                      </a:lnTo>
                      <a:lnTo>
                        <a:pt x="125" y="63"/>
                      </a:lnTo>
                      <a:lnTo>
                        <a:pt x="127" y="50"/>
                      </a:lnTo>
                      <a:close/>
                    </a:path>
                  </a:pathLst>
                </a:custGeom>
                <a:solidFill>
                  <a:srgbClr val="A366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69" name="Freeform 191"/>
                <p:cNvSpPr>
                  <a:spLocks/>
                </p:cNvSpPr>
                <p:nvPr/>
              </p:nvSpPr>
              <p:spPr bwMode="auto">
                <a:xfrm>
                  <a:off x="1357" y="2185"/>
                  <a:ext cx="26" cy="167"/>
                </a:xfrm>
                <a:custGeom>
                  <a:avLst/>
                  <a:gdLst>
                    <a:gd name="T0" fmla="*/ 5 w 26"/>
                    <a:gd name="T1" fmla="*/ 8 h 167"/>
                    <a:gd name="T2" fmla="*/ 7 w 26"/>
                    <a:gd name="T3" fmla="*/ 17 h 167"/>
                    <a:gd name="T4" fmla="*/ 6 w 26"/>
                    <a:gd name="T5" fmla="*/ 22 h 167"/>
                    <a:gd name="T6" fmla="*/ 5 w 26"/>
                    <a:gd name="T7" fmla="*/ 22 h 167"/>
                    <a:gd name="T8" fmla="*/ 3 w 26"/>
                    <a:gd name="T9" fmla="*/ 24 h 167"/>
                    <a:gd name="T10" fmla="*/ 2 w 26"/>
                    <a:gd name="T11" fmla="*/ 28 h 167"/>
                    <a:gd name="T12" fmla="*/ 2 w 26"/>
                    <a:gd name="T13" fmla="*/ 29 h 167"/>
                    <a:gd name="T14" fmla="*/ 3 w 26"/>
                    <a:gd name="T15" fmla="*/ 38 h 167"/>
                    <a:gd name="T16" fmla="*/ 7 w 26"/>
                    <a:gd name="T17" fmla="*/ 50 h 167"/>
                    <a:gd name="T18" fmla="*/ 9 w 26"/>
                    <a:gd name="T19" fmla="*/ 63 h 167"/>
                    <a:gd name="T20" fmla="*/ 9 w 26"/>
                    <a:gd name="T21" fmla="*/ 66 h 167"/>
                    <a:gd name="T22" fmla="*/ 7 w 26"/>
                    <a:gd name="T23" fmla="*/ 71 h 167"/>
                    <a:gd name="T24" fmla="*/ 6 w 26"/>
                    <a:gd name="T25" fmla="*/ 76 h 167"/>
                    <a:gd name="T26" fmla="*/ 6 w 26"/>
                    <a:gd name="T27" fmla="*/ 76 h 167"/>
                    <a:gd name="T28" fmla="*/ 7 w 26"/>
                    <a:gd name="T29" fmla="*/ 92 h 167"/>
                    <a:gd name="T30" fmla="*/ 10 w 26"/>
                    <a:gd name="T31" fmla="*/ 104 h 167"/>
                    <a:gd name="T32" fmla="*/ 11 w 26"/>
                    <a:gd name="T33" fmla="*/ 115 h 167"/>
                    <a:gd name="T34" fmla="*/ 9 w 26"/>
                    <a:gd name="T35" fmla="*/ 121 h 167"/>
                    <a:gd name="T36" fmla="*/ 6 w 26"/>
                    <a:gd name="T37" fmla="*/ 126 h 167"/>
                    <a:gd name="T38" fmla="*/ 6 w 26"/>
                    <a:gd name="T39" fmla="*/ 136 h 167"/>
                    <a:gd name="T40" fmla="*/ 13 w 26"/>
                    <a:gd name="T41" fmla="*/ 148 h 167"/>
                    <a:gd name="T42" fmla="*/ 19 w 26"/>
                    <a:gd name="T43" fmla="*/ 164 h 167"/>
                    <a:gd name="T44" fmla="*/ 21 w 26"/>
                    <a:gd name="T45" fmla="*/ 165 h 167"/>
                    <a:gd name="T46" fmla="*/ 25 w 26"/>
                    <a:gd name="T47" fmla="*/ 165 h 167"/>
                    <a:gd name="T48" fmla="*/ 26 w 26"/>
                    <a:gd name="T49" fmla="*/ 163 h 167"/>
                    <a:gd name="T50" fmla="*/ 22 w 26"/>
                    <a:gd name="T51" fmla="*/ 152 h 167"/>
                    <a:gd name="T52" fmla="*/ 14 w 26"/>
                    <a:gd name="T53" fmla="*/ 138 h 167"/>
                    <a:gd name="T54" fmla="*/ 13 w 26"/>
                    <a:gd name="T55" fmla="*/ 130 h 167"/>
                    <a:gd name="T56" fmla="*/ 14 w 26"/>
                    <a:gd name="T57" fmla="*/ 125 h 167"/>
                    <a:gd name="T58" fmla="*/ 18 w 26"/>
                    <a:gd name="T59" fmla="*/ 117 h 167"/>
                    <a:gd name="T60" fmla="*/ 18 w 26"/>
                    <a:gd name="T61" fmla="*/ 108 h 167"/>
                    <a:gd name="T62" fmla="*/ 15 w 26"/>
                    <a:gd name="T63" fmla="*/ 95 h 167"/>
                    <a:gd name="T64" fmla="*/ 13 w 26"/>
                    <a:gd name="T65" fmla="*/ 81 h 167"/>
                    <a:gd name="T66" fmla="*/ 13 w 26"/>
                    <a:gd name="T67" fmla="*/ 76 h 167"/>
                    <a:gd name="T68" fmla="*/ 13 w 26"/>
                    <a:gd name="T69" fmla="*/ 73 h 167"/>
                    <a:gd name="T70" fmla="*/ 14 w 26"/>
                    <a:gd name="T71" fmla="*/ 68 h 167"/>
                    <a:gd name="T72" fmla="*/ 15 w 26"/>
                    <a:gd name="T73" fmla="*/ 66 h 167"/>
                    <a:gd name="T74" fmla="*/ 15 w 26"/>
                    <a:gd name="T75" fmla="*/ 54 h 167"/>
                    <a:gd name="T76" fmla="*/ 11 w 26"/>
                    <a:gd name="T77" fmla="*/ 39 h 167"/>
                    <a:gd name="T78" fmla="*/ 9 w 26"/>
                    <a:gd name="T79" fmla="*/ 29 h 167"/>
                    <a:gd name="T80" fmla="*/ 9 w 26"/>
                    <a:gd name="T81" fmla="*/ 29 h 167"/>
                    <a:gd name="T82" fmla="*/ 9 w 26"/>
                    <a:gd name="T83" fmla="*/ 28 h 167"/>
                    <a:gd name="T84" fmla="*/ 9 w 26"/>
                    <a:gd name="T85" fmla="*/ 27 h 167"/>
                    <a:gd name="T86" fmla="*/ 9 w 26"/>
                    <a:gd name="T87" fmla="*/ 28 h 167"/>
                    <a:gd name="T88" fmla="*/ 14 w 26"/>
                    <a:gd name="T89" fmla="*/ 22 h 167"/>
                    <a:gd name="T90" fmla="*/ 13 w 26"/>
                    <a:gd name="T91" fmla="*/ 9 h 167"/>
                    <a:gd name="T92" fmla="*/ 7 w 26"/>
                    <a:gd name="T93" fmla="*/ 1 h 167"/>
                    <a:gd name="T94" fmla="*/ 5 w 26"/>
                    <a:gd name="T95" fmla="*/ 0 h 167"/>
                    <a:gd name="T96" fmla="*/ 0 w 26"/>
                    <a:gd name="T97" fmla="*/ 1 h 167"/>
                    <a:gd name="T98" fmla="*/ 0 w 26"/>
                    <a:gd name="T99" fmla="*/ 5 h 16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6"/>
                    <a:gd name="T151" fmla="*/ 0 h 167"/>
                    <a:gd name="T152" fmla="*/ 26 w 26"/>
                    <a:gd name="T153" fmla="*/ 167 h 16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6" h="167">
                      <a:moveTo>
                        <a:pt x="0" y="5"/>
                      </a:moveTo>
                      <a:lnTo>
                        <a:pt x="3" y="6"/>
                      </a:lnTo>
                      <a:lnTo>
                        <a:pt x="5" y="8"/>
                      </a:lnTo>
                      <a:lnTo>
                        <a:pt x="7" y="11"/>
                      </a:lnTo>
                      <a:lnTo>
                        <a:pt x="7" y="14"/>
                      </a:lnTo>
                      <a:lnTo>
                        <a:pt x="7" y="17"/>
                      </a:lnTo>
                      <a:lnTo>
                        <a:pt x="7" y="18"/>
                      </a:lnTo>
                      <a:lnTo>
                        <a:pt x="7" y="21"/>
                      </a:lnTo>
                      <a:lnTo>
                        <a:pt x="6" y="22"/>
                      </a:lnTo>
                      <a:lnTo>
                        <a:pt x="5" y="22"/>
                      </a:lnTo>
                      <a:lnTo>
                        <a:pt x="5" y="23"/>
                      </a:lnTo>
                      <a:lnTo>
                        <a:pt x="3" y="23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34"/>
                      </a:lnTo>
                      <a:lnTo>
                        <a:pt x="3" y="38"/>
                      </a:lnTo>
                      <a:lnTo>
                        <a:pt x="5" y="41"/>
                      </a:lnTo>
                      <a:lnTo>
                        <a:pt x="6" y="45"/>
                      </a:lnTo>
                      <a:lnTo>
                        <a:pt x="7" y="50"/>
                      </a:lnTo>
                      <a:lnTo>
                        <a:pt x="9" y="54"/>
                      </a:lnTo>
                      <a:lnTo>
                        <a:pt x="9" y="59"/>
                      </a:lnTo>
                      <a:lnTo>
                        <a:pt x="9" y="63"/>
                      </a:lnTo>
                      <a:lnTo>
                        <a:pt x="9" y="65"/>
                      </a:lnTo>
                      <a:lnTo>
                        <a:pt x="9" y="66"/>
                      </a:lnTo>
                      <a:lnTo>
                        <a:pt x="9" y="67"/>
                      </a:lnTo>
                      <a:lnTo>
                        <a:pt x="7" y="70"/>
                      </a:lnTo>
                      <a:lnTo>
                        <a:pt x="7" y="71"/>
                      </a:lnTo>
                      <a:lnTo>
                        <a:pt x="6" y="73"/>
                      </a:lnTo>
                      <a:lnTo>
                        <a:pt x="6" y="76"/>
                      </a:lnTo>
                      <a:lnTo>
                        <a:pt x="6" y="81"/>
                      </a:lnTo>
                      <a:lnTo>
                        <a:pt x="6" y="87"/>
                      </a:lnTo>
                      <a:lnTo>
                        <a:pt x="7" y="92"/>
                      </a:lnTo>
                      <a:lnTo>
                        <a:pt x="9" y="97"/>
                      </a:lnTo>
                      <a:lnTo>
                        <a:pt x="10" y="100"/>
                      </a:lnTo>
                      <a:lnTo>
                        <a:pt x="10" y="104"/>
                      </a:lnTo>
                      <a:lnTo>
                        <a:pt x="11" y="108"/>
                      </a:lnTo>
                      <a:lnTo>
                        <a:pt x="11" y="113"/>
                      </a:lnTo>
                      <a:lnTo>
                        <a:pt x="11" y="115"/>
                      </a:lnTo>
                      <a:lnTo>
                        <a:pt x="10" y="116"/>
                      </a:lnTo>
                      <a:lnTo>
                        <a:pt x="10" y="119"/>
                      </a:lnTo>
                      <a:lnTo>
                        <a:pt x="9" y="121"/>
                      </a:lnTo>
                      <a:lnTo>
                        <a:pt x="7" y="122"/>
                      </a:lnTo>
                      <a:lnTo>
                        <a:pt x="7" y="125"/>
                      </a:lnTo>
                      <a:lnTo>
                        <a:pt x="6" y="126"/>
                      </a:lnTo>
                      <a:lnTo>
                        <a:pt x="6" y="129"/>
                      </a:lnTo>
                      <a:lnTo>
                        <a:pt x="6" y="132"/>
                      </a:lnTo>
                      <a:lnTo>
                        <a:pt x="6" y="136"/>
                      </a:lnTo>
                      <a:lnTo>
                        <a:pt x="7" y="140"/>
                      </a:lnTo>
                      <a:lnTo>
                        <a:pt x="10" y="143"/>
                      </a:lnTo>
                      <a:lnTo>
                        <a:pt x="13" y="148"/>
                      </a:lnTo>
                      <a:lnTo>
                        <a:pt x="15" y="153"/>
                      </a:lnTo>
                      <a:lnTo>
                        <a:pt x="18" y="158"/>
                      </a:lnTo>
                      <a:lnTo>
                        <a:pt x="19" y="164"/>
                      </a:lnTo>
                      <a:lnTo>
                        <a:pt x="19" y="165"/>
                      </a:lnTo>
                      <a:lnTo>
                        <a:pt x="21" y="165"/>
                      </a:lnTo>
                      <a:lnTo>
                        <a:pt x="22" y="167"/>
                      </a:lnTo>
                      <a:lnTo>
                        <a:pt x="23" y="167"/>
                      </a:lnTo>
                      <a:lnTo>
                        <a:pt x="25" y="165"/>
                      </a:lnTo>
                      <a:lnTo>
                        <a:pt x="25" y="164"/>
                      </a:lnTo>
                      <a:lnTo>
                        <a:pt x="26" y="164"/>
                      </a:lnTo>
                      <a:lnTo>
                        <a:pt x="26" y="163"/>
                      </a:lnTo>
                      <a:lnTo>
                        <a:pt x="25" y="157"/>
                      </a:lnTo>
                      <a:lnTo>
                        <a:pt x="22" y="152"/>
                      </a:lnTo>
                      <a:lnTo>
                        <a:pt x="18" y="146"/>
                      </a:lnTo>
                      <a:lnTo>
                        <a:pt x="15" y="141"/>
                      </a:lnTo>
                      <a:lnTo>
                        <a:pt x="14" y="138"/>
                      </a:lnTo>
                      <a:lnTo>
                        <a:pt x="13" y="135"/>
                      </a:lnTo>
                      <a:lnTo>
                        <a:pt x="13" y="132"/>
                      </a:lnTo>
                      <a:lnTo>
                        <a:pt x="13" y="130"/>
                      </a:lnTo>
                      <a:lnTo>
                        <a:pt x="13" y="129"/>
                      </a:lnTo>
                      <a:lnTo>
                        <a:pt x="14" y="126"/>
                      </a:lnTo>
                      <a:lnTo>
                        <a:pt x="14" y="125"/>
                      </a:lnTo>
                      <a:lnTo>
                        <a:pt x="15" y="124"/>
                      </a:lnTo>
                      <a:lnTo>
                        <a:pt x="17" y="121"/>
                      </a:lnTo>
                      <a:lnTo>
                        <a:pt x="18" y="117"/>
                      </a:lnTo>
                      <a:lnTo>
                        <a:pt x="18" y="115"/>
                      </a:lnTo>
                      <a:lnTo>
                        <a:pt x="18" y="111"/>
                      </a:lnTo>
                      <a:lnTo>
                        <a:pt x="18" y="108"/>
                      </a:lnTo>
                      <a:lnTo>
                        <a:pt x="17" y="103"/>
                      </a:lnTo>
                      <a:lnTo>
                        <a:pt x="17" y="99"/>
                      </a:lnTo>
                      <a:lnTo>
                        <a:pt x="15" y="95"/>
                      </a:lnTo>
                      <a:lnTo>
                        <a:pt x="14" y="90"/>
                      </a:lnTo>
                      <a:lnTo>
                        <a:pt x="13" y="86"/>
                      </a:lnTo>
                      <a:lnTo>
                        <a:pt x="13" y="81"/>
                      </a:lnTo>
                      <a:lnTo>
                        <a:pt x="13" y="76"/>
                      </a:lnTo>
                      <a:lnTo>
                        <a:pt x="13" y="73"/>
                      </a:lnTo>
                      <a:lnTo>
                        <a:pt x="14" y="72"/>
                      </a:lnTo>
                      <a:lnTo>
                        <a:pt x="14" y="70"/>
                      </a:lnTo>
                      <a:lnTo>
                        <a:pt x="14" y="68"/>
                      </a:lnTo>
                      <a:lnTo>
                        <a:pt x="15" y="67"/>
                      </a:lnTo>
                      <a:lnTo>
                        <a:pt x="15" y="66"/>
                      </a:lnTo>
                      <a:lnTo>
                        <a:pt x="15" y="65"/>
                      </a:lnTo>
                      <a:lnTo>
                        <a:pt x="15" y="59"/>
                      </a:lnTo>
                      <a:lnTo>
                        <a:pt x="15" y="54"/>
                      </a:lnTo>
                      <a:lnTo>
                        <a:pt x="14" y="48"/>
                      </a:lnTo>
                      <a:lnTo>
                        <a:pt x="13" y="43"/>
                      </a:lnTo>
                      <a:lnTo>
                        <a:pt x="11" y="39"/>
                      </a:lnTo>
                      <a:lnTo>
                        <a:pt x="10" y="35"/>
                      </a:lnTo>
                      <a:lnTo>
                        <a:pt x="9" y="33"/>
                      </a:lnTo>
                      <a:lnTo>
                        <a:pt x="9" y="29"/>
                      </a:lnTo>
                      <a:lnTo>
                        <a:pt x="9" y="30"/>
                      </a:lnTo>
                      <a:lnTo>
                        <a:pt x="9" y="29"/>
                      </a:lnTo>
                      <a:lnTo>
                        <a:pt x="9" y="28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9" y="27"/>
                      </a:lnTo>
                      <a:lnTo>
                        <a:pt x="9" y="28"/>
                      </a:lnTo>
                      <a:lnTo>
                        <a:pt x="10" y="27"/>
                      </a:lnTo>
                      <a:lnTo>
                        <a:pt x="11" y="24"/>
                      </a:lnTo>
                      <a:lnTo>
                        <a:pt x="14" y="22"/>
                      </a:lnTo>
                      <a:lnTo>
                        <a:pt x="14" y="18"/>
                      </a:lnTo>
                      <a:lnTo>
                        <a:pt x="14" y="13"/>
                      </a:lnTo>
                      <a:lnTo>
                        <a:pt x="13" y="9"/>
                      </a:lnTo>
                      <a:lnTo>
                        <a:pt x="11" y="6"/>
                      </a:lnTo>
                      <a:lnTo>
                        <a:pt x="9" y="2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21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70" name="Freeform 192"/>
                <p:cNvSpPr>
                  <a:spLocks/>
                </p:cNvSpPr>
                <p:nvPr/>
              </p:nvSpPr>
              <p:spPr bwMode="auto">
                <a:xfrm>
                  <a:off x="1375" y="2181"/>
                  <a:ext cx="27" cy="167"/>
                </a:xfrm>
                <a:custGeom>
                  <a:avLst/>
                  <a:gdLst>
                    <a:gd name="T0" fmla="*/ 4 w 27"/>
                    <a:gd name="T1" fmla="*/ 9 h 167"/>
                    <a:gd name="T2" fmla="*/ 8 w 27"/>
                    <a:gd name="T3" fmla="*/ 17 h 167"/>
                    <a:gd name="T4" fmla="*/ 7 w 27"/>
                    <a:gd name="T5" fmla="*/ 22 h 167"/>
                    <a:gd name="T6" fmla="*/ 4 w 27"/>
                    <a:gd name="T7" fmla="*/ 23 h 167"/>
                    <a:gd name="T8" fmla="*/ 3 w 27"/>
                    <a:gd name="T9" fmla="*/ 25 h 167"/>
                    <a:gd name="T10" fmla="*/ 1 w 27"/>
                    <a:gd name="T11" fmla="*/ 29 h 167"/>
                    <a:gd name="T12" fmla="*/ 1 w 27"/>
                    <a:gd name="T13" fmla="*/ 29 h 167"/>
                    <a:gd name="T14" fmla="*/ 4 w 27"/>
                    <a:gd name="T15" fmla="*/ 38 h 167"/>
                    <a:gd name="T16" fmla="*/ 7 w 27"/>
                    <a:gd name="T17" fmla="*/ 50 h 167"/>
                    <a:gd name="T18" fmla="*/ 9 w 27"/>
                    <a:gd name="T19" fmla="*/ 64 h 167"/>
                    <a:gd name="T20" fmla="*/ 8 w 27"/>
                    <a:gd name="T21" fmla="*/ 66 h 167"/>
                    <a:gd name="T22" fmla="*/ 7 w 27"/>
                    <a:gd name="T23" fmla="*/ 71 h 167"/>
                    <a:gd name="T24" fmla="*/ 5 w 27"/>
                    <a:gd name="T25" fmla="*/ 76 h 167"/>
                    <a:gd name="T26" fmla="*/ 5 w 27"/>
                    <a:gd name="T27" fmla="*/ 76 h 167"/>
                    <a:gd name="T28" fmla="*/ 7 w 27"/>
                    <a:gd name="T29" fmla="*/ 92 h 167"/>
                    <a:gd name="T30" fmla="*/ 11 w 27"/>
                    <a:gd name="T31" fmla="*/ 104 h 167"/>
                    <a:gd name="T32" fmla="*/ 12 w 27"/>
                    <a:gd name="T33" fmla="*/ 115 h 167"/>
                    <a:gd name="T34" fmla="*/ 9 w 27"/>
                    <a:gd name="T35" fmla="*/ 121 h 167"/>
                    <a:gd name="T36" fmla="*/ 7 w 27"/>
                    <a:gd name="T37" fmla="*/ 126 h 167"/>
                    <a:gd name="T38" fmla="*/ 7 w 27"/>
                    <a:gd name="T39" fmla="*/ 136 h 167"/>
                    <a:gd name="T40" fmla="*/ 12 w 27"/>
                    <a:gd name="T41" fmla="*/ 148 h 167"/>
                    <a:gd name="T42" fmla="*/ 20 w 27"/>
                    <a:gd name="T43" fmla="*/ 164 h 167"/>
                    <a:gd name="T44" fmla="*/ 22 w 27"/>
                    <a:gd name="T45" fmla="*/ 166 h 167"/>
                    <a:gd name="T46" fmla="*/ 26 w 27"/>
                    <a:gd name="T47" fmla="*/ 167 h 167"/>
                    <a:gd name="T48" fmla="*/ 27 w 27"/>
                    <a:gd name="T49" fmla="*/ 163 h 167"/>
                    <a:gd name="T50" fmla="*/ 22 w 27"/>
                    <a:gd name="T51" fmla="*/ 152 h 167"/>
                    <a:gd name="T52" fmla="*/ 13 w 27"/>
                    <a:gd name="T53" fmla="*/ 139 h 167"/>
                    <a:gd name="T54" fmla="*/ 12 w 27"/>
                    <a:gd name="T55" fmla="*/ 130 h 167"/>
                    <a:gd name="T56" fmla="*/ 15 w 27"/>
                    <a:gd name="T57" fmla="*/ 125 h 167"/>
                    <a:gd name="T58" fmla="*/ 17 w 27"/>
                    <a:gd name="T59" fmla="*/ 118 h 167"/>
                    <a:gd name="T60" fmla="*/ 19 w 27"/>
                    <a:gd name="T61" fmla="*/ 108 h 167"/>
                    <a:gd name="T62" fmla="*/ 15 w 27"/>
                    <a:gd name="T63" fmla="*/ 96 h 167"/>
                    <a:gd name="T64" fmla="*/ 12 w 27"/>
                    <a:gd name="T65" fmla="*/ 82 h 167"/>
                    <a:gd name="T66" fmla="*/ 12 w 27"/>
                    <a:gd name="T67" fmla="*/ 76 h 167"/>
                    <a:gd name="T68" fmla="*/ 12 w 27"/>
                    <a:gd name="T69" fmla="*/ 74 h 167"/>
                    <a:gd name="T70" fmla="*/ 15 w 27"/>
                    <a:gd name="T71" fmla="*/ 69 h 167"/>
                    <a:gd name="T72" fmla="*/ 15 w 27"/>
                    <a:gd name="T73" fmla="*/ 66 h 167"/>
                    <a:gd name="T74" fmla="*/ 16 w 27"/>
                    <a:gd name="T75" fmla="*/ 54 h 167"/>
                    <a:gd name="T76" fmla="*/ 11 w 27"/>
                    <a:gd name="T77" fmla="*/ 40 h 167"/>
                    <a:gd name="T78" fmla="*/ 8 w 27"/>
                    <a:gd name="T79" fmla="*/ 29 h 167"/>
                    <a:gd name="T80" fmla="*/ 8 w 27"/>
                    <a:gd name="T81" fmla="*/ 29 h 167"/>
                    <a:gd name="T82" fmla="*/ 9 w 27"/>
                    <a:gd name="T83" fmla="*/ 28 h 167"/>
                    <a:gd name="T84" fmla="*/ 9 w 27"/>
                    <a:gd name="T85" fmla="*/ 27 h 167"/>
                    <a:gd name="T86" fmla="*/ 8 w 27"/>
                    <a:gd name="T87" fmla="*/ 28 h 167"/>
                    <a:gd name="T88" fmla="*/ 13 w 27"/>
                    <a:gd name="T89" fmla="*/ 22 h 167"/>
                    <a:gd name="T90" fmla="*/ 13 w 27"/>
                    <a:gd name="T91" fmla="*/ 10 h 167"/>
                    <a:gd name="T92" fmla="*/ 7 w 27"/>
                    <a:gd name="T93" fmla="*/ 1 h 167"/>
                    <a:gd name="T94" fmla="*/ 5 w 27"/>
                    <a:gd name="T95" fmla="*/ 0 h 167"/>
                    <a:gd name="T96" fmla="*/ 1 w 27"/>
                    <a:gd name="T97" fmla="*/ 1 h 167"/>
                    <a:gd name="T98" fmla="*/ 1 w 27"/>
                    <a:gd name="T99" fmla="*/ 5 h 16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7"/>
                    <a:gd name="T151" fmla="*/ 0 h 167"/>
                    <a:gd name="T152" fmla="*/ 27 w 27"/>
                    <a:gd name="T153" fmla="*/ 167 h 16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7" h="167">
                      <a:moveTo>
                        <a:pt x="1" y="5"/>
                      </a:moveTo>
                      <a:lnTo>
                        <a:pt x="3" y="6"/>
                      </a:lnTo>
                      <a:lnTo>
                        <a:pt x="4" y="9"/>
                      </a:lnTo>
                      <a:lnTo>
                        <a:pt x="7" y="11"/>
                      </a:lnTo>
                      <a:lnTo>
                        <a:pt x="8" y="15"/>
                      </a:lnTo>
                      <a:lnTo>
                        <a:pt x="8" y="17"/>
                      </a:lnTo>
                      <a:lnTo>
                        <a:pt x="8" y="18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8"/>
                      </a:lnTo>
                      <a:lnTo>
                        <a:pt x="1" y="29"/>
                      </a:lnTo>
                      <a:lnTo>
                        <a:pt x="3" y="34"/>
                      </a:lnTo>
                      <a:lnTo>
                        <a:pt x="4" y="38"/>
                      </a:lnTo>
                      <a:lnTo>
                        <a:pt x="4" y="42"/>
                      </a:lnTo>
                      <a:lnTo>
                        <a:pt x="5" y="45"/>
                      </a:lnTo>
                      <a:lnTo>
                        <a:pt x="7" y="50"/>
                      </a:lnTo>
                      <a:lnTo>
                        <a:pt x="9" y="54"/>
                      </a:lnTo>
                      <a:lnTo>
                        <a:pt x="9" y="59"/>
                      </a:lnTo>
                      <a:lnTo>
                        <a:pt x="9" y="64"/>
                      </a:lnTo>
                      <a:lnTo>
                        <a:pt x="9" y="65"/>
                      </a:lnTo>
                      <a:lnTo>
                        <a:pt x="8" y="66"/>
                      </a:lnTo>
                      <a:lnTo>
                        <a:pt x="8" y="67"/>
                      </a:lnTo>
                      <a:lnTo>
                        <a:pt x="7" y="70"/>
                      </a:lnTo>
                      <a:lnTo>
                        <a:pt x="7" y="71"/>
                      </a:lnTo>
                      <a:lnTo>
                        <a:pt x="5" y="74"/>
                      </a:lnTo>
                      <a:lnTo>
                        <a:pt x="5" y="76"/>
                      </a:lnTo>
                      <a:lnTo>
                        <a:pt x="5" y="81"/>
                      </a:lnTo>
                      <a:lnTo>
                        <a:pt x="7" y="87"/>
                      </a:lnTo>
                      <a:lnTo>
                        <a:pt x="7" y="92"/>
                      </a:lnTo>
                      <a:lnTo>
                        <a:pt x="8" y="97"/>
                      </a:lnTo>
                      <a:lnTo>
                        <a:pt x="9" y="101"/>
                      </a:lnTo>
                      <a:lnTo>
                        <a:pt x="11" y="104"/>
                      </a:lnTo>
                      <a:lnTo>
                        <a:pt x="12" y="109"/>
                      </a:lnTo>
                      <a:lnTo>
                        <a:pt x="12" y="113"/>
                      </a:lnTo>
                      <a:lnTo>
                        <a:pt x="12" y="115"/>
                      </a:lnTo>
                      <a:lnTo>
                        <a:pt x="11" y="117"/>
                      </a:lnTo>
                      <a:lnTo>
                        <a:pt x="11" y="119"/>
                      </a:lnTo>
                      <a:lnTo>
                        <a:pt x="9" y="121"/>
                      </a:lnTo>
                      <a:lnTo>
                        <a:pt x="8" y="123"/>
                      </a:lnTo>
                      <a:lnTo>
                        <a:pt x="8" y="125"/>
                      </a:lnTo>
                      <a:lnTo>
                        <a:pt x="7" y="126"/>
                      </a:lnTo>
                      <a:lnTo>
                        <a:pt x="7" y="129"/>
                      </a:lnTo>
                      <a:lnTo>
                        <a:pt x="7" y="133"/>
                      </a:lnTo>
                      <a:lnTo>
                        <a:pt x="7" y="136"/>
                      </a:lnTo>
                      <a:lnTo>
                        <a:pt x="8" y="140"/>
                      </a:lnTo>
                      <a:lnTo>
                        <a:pt x="9" y="144"/>
                      </a:lnTo>
                      <a:lnTo>
                        <a:pt x="12" y="148"/>
                      </a:lnTo>
                      <a:lnTo>
                        <a:pt x="15" y="153"/>
                      </a:lnTo>
                      <a:lnTo>
                        <a:pt x="17" y="158"/>
                      </a:lnTo>
                      <a:lnTo>
                        <a:pt x="20" y="164"/>
                      </a:lnTo>
                      <a:lnTo>
                        <a:pt x="20" y="166"/>
                      </a:lnTo>
                      <a:lnTo>
                        <a:pt x="22" y="166"/>
                      </a:lnTo>
                      <a:lnTo>
                        <a:pt x="23" y="167"/>
                      </a:lnTo>
                      <a:lnTo>
                        <a:pt x="24" y="167"/>
                      </a:lnTo>
                      <a:lnTo>
                        <a:pt x="26" y="167"/>
                      </a:lnTo>
                      <a:lnTo>
                        <a:pt x="26" y="166"/>
                      </a:lnTo>
                      <a:lnTo>
                        <a:pt x="27" y="164"/>
                      </a:lnTo>
                      <a:lnTo>
                        <a:pt x="27" y="163"/>
                      </a:lnTo>
                      <a:lnTo>
                        <a:pt x="24" y="157"/>
                      </a:lnTo>
                      <a:lnTo>
                        <a:pt x="22" y="152"/>
                      </a:lnTo>
                      <a:lnTo>
                        <a:pt x="19" y="146"/>
                      </a:lnTo>
                      <a:lnTo>
                        <a:pt x="15" y="141"/>
                      </a:lnTo>
                      <a:lnTo>
                        <a:pt x="13" y="139"/>
                      </a:lnTo>
                      <a:lnTo>
                        <a:pt x="13" y="135"/>
                      </a:lnTo>
                      <a:lnTo>
                        <a:pt x="12" y="133"/>
                      </a:lnTo>
                      <a:lnTo>
                        <a:pt x="12" y="130"/>
                      </a:lnTo>
                      <a:lnTo>
                        <a:pt x="13" y="129"/>
                      </a:lnTo>
                      <a:lnTo>
                        <a:pt x="13" y="126"/>
                      </a:lnTo>
                      <a:lnTo>
                        <a:pt x="15" y="125"/>
                      </a:lnTo>
                      <a:lnTo>
                        <a:pt x="15" y="124"/>
                      </a:lnTo>
                      <a:lnTo>
                        <a:pt x="16" y="121"/>
                      </a:lnTo>
                      <a:lnTo>
                        <a:pt x="17" y="118"/>
                      </a:lnTo>
                      <a:lnTo>
                        <a:pt x="19" y="115"/>
                      </a:lnTo>
                      <a:lnTo>
                        <a:pt x="19" y="112"/>
                      </a:lnTo>
                      <a:lnTo>
                        <a:pt x="19" y="108"/>
                      </a:lnTo>
                      <a:lnTo>
                        <a:pt x="17" y="103"/>
                      </a:lnTo>
                      <a:lnTo>
                        <a:pt x="16" y="99"/>
                      </a:lnTo>
                      <a:lnTo>
                        <a:pt x="15" y="96"/>
                      </a:lnTo>
                      <a:lnTo>
                        <a:pt x="13" y="91"/>
                      </a:lnTo>
                      <a:lnTo>
                        <a:pt x="13" y="86"/>
                      </a:lnTo>
                      <a:lnTo>
                        <a:pt x="12" y="82"/>
                      </a:lnTo>
                      <a:lnTo>
                        <a:pt x="12" y="77"/>
                      </a:lnTo>
                      <a:lnTo>
                        <a:pt x="12" y="76"/>
                      </a:lnTo>
                      <a:lnTo>
                        <a:pt x="12" y="74"/>
                      </a:lnTo>
                      <a:lnTo>
                        <a:pt x="13" y="72"/>
                      </a:lnTo>
                      <a:lnTo>
                        <a:pt x="13" y="70"/>
                      </a:lnTo>
                      <a:lnTo>
                        <a:pt x="15" y="69"/>
                      </a:lnTo>
                      <a:lnTo>
                        <a:pt x="15" y="67"/>
                      </a:lnTo>
                      <a:lnTo>
                        <a:pt x="15" y="66"/>
                      </a:lnTo>
                      <a:lnTo>
                        <a:pt x="16" y="65"/>
                      </a:lnTo>
                      <a:lnTo>
                        <a:pt x="16" y="59"/>
                      </a:lnTo>
                      <a:lnTo>
                        <a:pt x="16" y="54"/>
                      </a:lnTo>
                      <a:lnTo>
                        <a:pt x="13" y="48"/>
                      </a:lnTo>
                      <a:lnTo>
                        <a:pt x="12" y="43"/>
                      </a:lnTo>
                      <a:lnTo>
                        <a:pt x="11" y="40"/>
                      </a:lnTo>
                      <a:lnTo>
                        <a:pt x="11" y="37"/>
                      </a:lnTo>
                      <a:lnTo>
                        <a:pt x="9" y="33"/>
                      </a:lnTo>
                      <a:lnTo>
                        <a:pt x="8" y="29"/>
                      </a:lnTo>
                      <a:lnTo>
                        <a:pt x="8" y="31"/>
                      </a:lnTo>
                      <a:lnTo>
                        <a:pt x="8" y="29"/>
                      </a:lnTo>
                      <a:lnTo>
                        <a:pt x="9" y="28"/>
                      </a:lnTo>
                      <a:lnTo>
                        <a:pt x="9" y="27"/>
                      </a:lnTo>
                      <a:lnTo>
                        <a:pt x="9" y="28"/>
                      </a:lnTo>
                      <a:lnTo>
                        <a:pt x="8" y="28"/>
                      </a:lnTo>
                      <a:lnTo>
                        <a:pt x="9" y="27"/>
                      </a:lnTo>
                      <a:lnTo>
                        <a:pt x="12" y="25"/>
                      </a:lnTo>
                      <a:lnTo>
                        <a:pt x="13" y="22"/>
                      </a:lnTo>
                      <a:lnTo>
                        <a:pt x="15" y="18"/>
                      </a:lnTo>
                      <a:lnTo>
                        <a:pt x="15" y="13"/>
                      </a:lnTo>
                      <a:lnTo>
                        <a:pt x="13" y="10"/>
                      </a:lnTo>
                      <a:lnTo>
                        <a:pt x="11" y="6"/>
                      </a:lnTo>
                      <a:lnTo>
                        <a:pt x="8" y="2"/>
                      </a:ln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FF21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71" name="Freeform 193"/>
                <p:cNvSpPr>
                  <a:spLocks/>
                </p:cNvSpPr>
                <p:nvPr/>
              </p:nvSpPr>
              <p:spPr bwMode="auto">
                <a:xfrm>
                  <a:off x="1395" y="2177"/>
                  <a:ext cx="26" cy="167"/>
                </a:xfrm>
                <a:custGeom>
                  <a:avLst/>
                  <a:gdLst>
                    <a:gd name="T0" fmla="*/ 4 w 26"/>
                    <a:gd name="T1" fmla="*/ 9 h 167"/>
                    <a:gd name="T2" fmla="*/ 8 w 26"/>
                    <a:gd name="T3" fmla="*/ 17 h 167"/>
                    <a:gd name="T4" fmla="*/ 7 w 26"/>
                    <a:gd name="T5" fmla="*/ 22 h 167"/>
                    <a:gd name="T6" fmla="*/ 4 w 26"/>
                    <a:gd name="T7" fmla="*/ 22 h 167"/>
                    <a:gd name="T8" fmla="*/ 3 w 26"/>
                    <a:gd name="T9" fmla="*/ 25 h 167"/>
                    <a:gd name="T10" fmla="*/ 2 w 26"/>
                    <a:gd name="T11" fmla="*/ 29 h 167"/>
                    <a:gd name="T12" fmla="*/ 2 w 26"/>
                    <a:gd name="T13" fmla="*/ 30 h 167"/>
                    <a:gd name="T14" fmla="*/ 3 w 26"/>
                    <a:gd name="T15" fmla="*/ 38 h 167"/>
                    <a:gd name="T16" fmla="*/ 7 w 26"/>
                    <a:gd name="T17" fmla="*/ 51 h 167"/>
                    <a:gd name="T18" fmla="*/ 10 w 26"/>
                    <a:gd name="T19" fmla="*/ 64 h 167"/>
                    <a:gd name="T20" fmla="*/ 8 w 26"/>
                    <a:gd name="T21" fmla="*/ 67 h 167"/>
                    <a:gd name="T22" fmla="*/ 7 w 26"/>
                    <a:gd name="T23" fmla="*/ 71 h 167"/>
                    <a:gd name="T24" fmla="*/ 6 w 26"/>
                    <a:gd name="T25" fmla="*/ 76 h 167"/>
                    <a:gd name="T26" fmla="*/ 6 w 26"/>
                    <a:gd name="T27" fmla="*/ 76 h 167"/>
                    <a:gd name="T28" fmla="*/ 7 w 26"/>
                    <a:gd name="T29" fmla="*/ 92 h 167"/>
                    <a:gd name="T30" fmla="*/ 10 w 26"/>
                    <a:gd name="T31" fmla="*/ 105 h 167"/>
                    <a:gd name="T32" fmla="*/ 11 w 26"/>
                    <a:gd name="T33" fmla="*/ 116 h 167"/>
                    <a:gd name="T34" fmla="*/ 10 w 26"/>
                    <a:gd name="T35" fmla="*/ 122 h 167"/>
                    <a:gd name="T36" fmla="*/ 7 w 26"/>
                    <a:gd name="T37" fmla="*/ 127 h 167"/>
                    <a:gd name="T38" fmla="*/ 7 w 26"/>
                    <a:gd name="T39" fmla="*/ 137 h 167"/>
                    <a:gd name="T40" fmla="*/ 12 w 26"/>
                    <a:gd name="T41" fmla="*/ 149 h 167"/>
                    <a:gd name="T42" fmla="*/ 19 w 26"/>
                    <a:gd name="T43" fmla="*/ 165 h 167"/>
                    <a:gd name="T44" fmla="*/ 22 w 26"/>
                    <a:gd name="T45" fmla="*/ 166 h 167"/>
                    <a:gd name="T46" fmla="*/ 24 w 26"/>
                    <a:gd name="T47" fmla="*/ 166 h 167"/>
                    <a:gd name="T48" fmla="*/ 26 w 26"/>
                    <a:gd name="T49" fmla="*/ 164 h 167"/>
                    <a:gd name="T50" fmla="*/ 22 w 26"/>
                    <a:gd name="T51" fmla="*/ 152 h 167"/>
                    <a:gd name="T52" fmla="*/ 14 w 26"/>
                    <a:gd name="T53" fmla="*/ 139 h 167"/>
                    <a:gd name="T54" fmla="*/ 12 w 26"/>
                    <a:gd name="T55" fmla="*/ 130 h 167"/>
                    <a:gd name="T56" fmla="*/ 14 w 26"/>
                    <a:gd name="T57" fmla="*/ 125 h 167"/>
                    <a:gd name="T58" fmla="*/ 18 w 26"/>
                    <a:gd name="T59" fmla="*/ 118 h 167"/>
                    <a:gd name="T60" fmla="*/ 18 w 26"/>
                    <a:gd name="T61" fmla="*/ 108 h 167"/>
                    <a:gd name="T62" fmla="*/ 15 w 26"/>
                    <a:gd name="T63" fmla="*/ 96 h 167"/>
                    <a:gd name="T64" fmla="*/ 12 w 26"/>
                    <a:gd name="T65" fmla="*/ 81 h 167"/>
                    <a:gd name="T66" fmla="*/ 12 w 26"/>
                    <a:gd name="T67" fmla="*/ 76 h 167"/>
                    <a:gd name="T68" fmla="*/ 12 w 26"/>
                    <a:gd name="T69" fmla="*/ 74 h 167"/>
                    <a:gd name="T70" fmla="*/ 15 w 26"/>
                    <a:gd name="T71" fmla="*/ 69 h 167"/>
                    <a:gd name="T72" fmla="*/ 15 w 26"/>
                    <a:gd name="T73" fmla="*/ 67 h 167"/>
                    <a:gd name="T74" fmla="*/ 16 w 26"/>
                    <a:gd name="T75" fmla="*/ 54 h 167"/>
                    <a:gd name="T76" fmla="*/ 11 w 26"/>
                    <a:gd name="T77" fmla="*/ 40 h 167"/>
                    <a:gd name="T78" fmla="*/ 8 w 26"/>
                    <a:gd name="T79" fmla="*/ 30 h 167"/>
                    <a:gd name="T80" fmla="*/ 8 w 26"/>
                    <a:gd name="T81" fmla="*/ 30 h 167"/>
                    <a:gd name="T82" fmla="*/ 10 w 26"/>
                    <a:gd name="T83" fmla="*/ 29 h 167"/>
                    <a:gd name="T84" fmla="*/ 10 w 26"/>
                    <a:gd name="T85" fmla="*/ 27 h 167"/>
                    <a:gd name="T86" fmla="*/ 8 w 26"/>
                    <a:gd name="T87" fmla="*/ 29 h 167"/>
                    <a:gd name="T88" fmla="*/ 14 w 26"/>
                    <a:gd name="T89" fmla="*/ 22 h 167"/>
                    <a:gd name="T90" fmla="*/ 14 w 26"/>
                    <a:gd name="T91" fmla="*/ 10 h 167"/>
                    <a:gd name="T92" fmla="*/ 7 w 26"/>
                    <a:gd name="T93" fmla="*/ 1 h 167"/>
                    <a:gd name="T94" fmla="*/ 4 w 26"/>
                    <a:gd name="T95" fmla="*/ 0 h 167"/>
                    <a:gd name="T96" fmla="*/ 0 w 26"/>
                    <a:gd name="T97" fmla="*/ 1 h 167"/>
                    <a:gd name="T98" fmla="*/ 2 w 26"/>
                    <a:gd name="T99" fmla="*/ 5 h 16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6"/>
                    <a:gd name="T151" fmla="*/ 0 h 167"/>
                    <a:gd name="T152" fmla="*/ 26 w 26"/>
                    <a:gd name="T153" fmla="*/ 167 h 16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6" h="167">
                      <a:moveTo>
                        <a:pt x="2" y="5"/>
                      </a:moveTo>
                      <a:lnTo>
                        <a:pt x="3" y="6"/>
                      </a:lnTo>
                      <a:lnTo>
                        <a:pt x="4" y="9"/>
                      </a:lnTo>
                      <a:lnTo>
                        <a:pt x="7" y="11"/>
                      </a:lnTo>
                      <a:lnTo>
                        <a:pt x="8" y="15"/>
                      </a:lnTo>
                      <a:lnTo>
                        <a:pt x="8" y="17"/>
                      </a:lnTo>
                      <a:lnTo>
                        <a:pt x="7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6" y="22"/>
                      </a:lnTo>
                      <a:lnTo>
                        <a:pt x="4" y="22"/>
                      </a:lnTo>
                      <a:lnTo>
                        <a:pt x="4" y="24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5"/>
                      </a:lnTo>
                      <a:lnTo>
                        <a:pt x="3" y="38"/>
                      </a:lnTo>
                      <a:lnTo>
                        <a:pt x="4" y="42"/>
                      </a:lnTo>
                      <a:lnTo>
                        <a:pt x="6" y="46"/>
                      </a:lnTo>
                      <a:lnTo>
                        <a:pt x="7" y="51"/>
                      </a:lnTo>
                      <a:lnTo>
                        <a:pt x="10" y="54"/>
                      </a:lnTo>
                      <a:lnTo>
                        <a:pt x="10" y="59"/>
                      </a:lnTo>
                      <a:lnTo>
                        <a:pt x="10" y="64"/>
                      </a:lnTo>
                      <a:lnTo>
                        <a:pt x="8" y="65"/>
                      </a:lnTo>
                      <a:lnTo>
                        <a:pt x="8" y="67"/>
                      </a:lnTo>
                      <a:lnTo>
                        <a:pt x="8" y="68"/>
                      </a:lnTo>
                      <a:lnTo>
                        <a:pt x="7" y="70"/>
                      </a:lnTo>
                      <a:lnTo>
                        <a:pt x="7" y="71"/>
                      </a:lnTo>
                      <a:lnTo>
                        <a:pt x="6" y="74"/>
                      </a:lnTo>
                      <a:lnTo>
                        <a:pt x="6" y="76"/>
                      </a:lnTo>
                      <a:lnTo>
                        <a:pt x="6" y="81"/>
                      </a:lnTo>
                      <a:lnTo>
                        <a:pt x="7" y="87"/>
                      </a:lnTo>
                      <a:lnTo>
                        <a:pt x="7" y="92"/>
                      </a:lnTo>
                      <a:lnTo>
                        <a:pt x="8" y="97"/>
                      </a:lnTo>
                      <a:lnTo>
                        <a:pt x="10" y="101"/>
                      </a:lnTo>
                      <a:lnTo>
                        <a:pt x="10" y="105"/>
                      </a:lnTo>
                      <a:lnTo>
                        <a:pt x="11" y="108"/>
                      </a:lnTo>
                      <a:lnTo>
                        <a:pt x="11" y="113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19"/>
                      </a:lnTo>
                      <a:lnTo>
                        <a:pt x="10" y="122"/>
                      </a:lnTo>
                      <a:lnTo>
                        <a:pt x="8" y="123"/>
                      </a:lnTo>
                      <a:lnTo>
                        <a:pt x="8" y="125"/>
                      </a:lnTo>
                      <a:lnTo>
                        <a:pt x="7" y="127"/>
                      </a:lnTo>
                      <a:lnTo>
                        <a:pt x="6" y="129"/>
                      </a:lnTo>
                      <a:lnTo>
                        <a:pt x="6" y="133"/>
                      </a:lnTo>
                      <a:lnTo>
                        <a:pt x="7" y="137"/>
                      </a:lnTo>
                      <a:lnTo>
                        <a:pt x="8" y="140"/>
                      </a:lnTo>
                      <a:lnTo>
                        <a:pt x="10" y="144"/>
                      </a:lnTo>
                      <a:lnTo>
                        <a:pt x="12" y="149"/>
                      </a:lnTo>
                      <a:lnTo>
                        <a:pt x="15" y="154"/>
                      </a:lnTo>
                      <a:lnTo>
                        <a:pt x="18" y="159"/>
                      </a:lnTo>
                      <a:lnTo>
                        <a:pt x="19" y="165"/>
                      </a:lnTo>
                      <a:lnTo>
                        <a:pt x="20" y="166"/>
                      </a:lnTo>
                      <a:lnTo>
                        <a:pt x="22" y="166"/>
                      </a:lnTo>
                      <a:lnTo>
                        <a:pt x="22" y="167"/>
                      </a:lnTo>
                      <a:lnTo>
                        <a:pt x="23" y="167"/>
                      </a:lnTo>
                      <a:lnTo>
                        <a:pt x="24" y="166"/>
                      </a:lnTo>
                      <a:lnTo>
                        <a:pt x="26" y="165"/>
                      </a:lnTo>
                      <a:lnTo>
                        <a:pt x="26" y="164"/>
                      </a:lnTo>
                      <a:lnTo>
                        <a:pt x="24" y="157"/>
                      </a:lnTo>
                      <a:lnTo>
                        <a:pt x="22" y="152"/>
                      </a:lnTo>
                      <a:lnTo>
                        <a:pt x="18" y="146"/>
                      </a:lnTo>
                      <a:lnTo>
                        <a:pt x="15" y="141"/>
                      </a:lnTo>
                      <a:lnTo>
                        <a:pt x="14" y="139"/>
                      </a:lnTo>
                      <a:lnTo>
                        <a:pt x="14" y="135"/>
                      </a:lnTo>
                      <a:lnTo>
                        <a:pt x="12" y="133"/>
                      </a:lnTo>
                      <a:lnTo>
                        <a:pt x="12" y="130"/>
                      </a:lnTo>
                      <a:lnTo>
                        <a:pt x="14" y="129"/>
                      </a:lnTo>
                      <a:lnTo>
                        <a:pt x="14" y="127"/>
                      </a:lnTo>
                      <a:lnTo>
                        <a:pt x="14" y="125"/>
                      </a:lnTo>
                      <a:lnTo>
                        <a:pt x="15" y="124"/>
                      </a:lnTo>
                      <a:lnTo>
                        <a:pt x="16" y="122"/>
                      </a:lnTo>
                      <a:lnTo>
                        <a:pt x="18" y="118"/>
                      </a:lnTo>
                      <a:lnTo>
                        <a:pt x="18" y="116"/>
                      </a:lnTo>
                      <a:lnTo>
                        <a:pt x="18" y="112"/>
                      </a:lnTo>
                      <a:lnTo>
                        <a:pt x="18" y="108"/>
                      </a:lnTo>
                      <a:lnTo>
                        <a:pt x="16" y="103"/>
                      </a:lnTo>
                      <a:lnTo>
                        <a:pt x="16" y="100"/>
                      </a:lnTo>
                      <a:lnTo>
                        <a:pt x="15" y="96"/>
                      </a:lnTo>
                      <a:lnTo>
                        <a:pt x="14" y="91"/>
                      </a:lnTo>
                      <a:lnTo>
                        <a:pt x="14" y="86"/>
                      </a:lnTo>
                      <a:lnTo>
                        <a:pt x="12" y="81"/>
                      </a:lnTo>
                      <a:lnTo>
                        <a:pt x="12" y="76"/>
                      </a:lnTo>
                      <a:lnTo>
                        <a:pt x="12" y="74"/>
                      </a:lnTo>
                      <a:lnTo>
                        <a:pt x="14" y="73"/>
                      </a:lnTo>
                      <a:lnTo>
                        <a:pt x="14" y="70"/>
                      </a:lnTo>
                      <a:lnTo>
                        <a:pt x="15" y="69"/>
                      </a:lnTo>
                      <a:lnTo>
                        <a:pt x="15" y="68"/>
                      </a:lnTo>
                      <a:lnTo>
                        <a:pt x="15" y="67"/>
                      </a:lnTo>
                      <a:lnTo>
                        <a:pt x="16" y="65"/>
                      </a:lnTo>
                      <a:lnTo>
                        <a:pt x="16" y="59"/>
                      </a:lnTo>
                      <a:lnTo>
                        <a:pt x="16" y="54"/>
                      </a:lnTo>
                      <a:lnTo>
                        <a:pt x="14" y="48"/>
                      </a:lnTo>
                      <a:lnTo>
                        <a:pt x="12" y="43"/>
                      </a:lnTo>
                      <a:lnTo>
                        <a:pt x="11" y="40"/>
                      </a:lnTo>
                      <a:lnTo>
                        <a:pt x="10" y="36"/>
                      </a:lnTo>
                      <a:lnTo>
                        <a:pt x="8" y="33"/>
                      </a:lnTo>
                      <a:lnTo>
                        <a:pt x="8" y="30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9"/>
                      </a:lnTo>
                      <a:lnTo>
                        <a:pt x="10" y="27"/>
                      </a:lnTo>
                      <a:lnTo>
                        <a:pt x="8" y="29"/>
                      </a:lnTo>
                      <a:lnTo>
                        <a:pt x="10" y="27"/>
                      </a:lnTo>
                      <a:lnTo>
                        <a:pt x="12" y="25"/>
                      </a:lnTo>
                      <a:lnTo>
                        <a:pt x="14" y="22"/>
                      </a:lnTo>
                      <a:lnTo>
                        <a:pt x="15" y="19"/>
                      </a:lnTo>
                      <a:lnTo>
                        <a:pt x="15" y="14"/>
                      </a:lnTo>
                      <a:lnTo>
                        <a:pt x="14" y="10"/>
                      </a:lnTo>
                      <a:lnTo>
                        <a:pt x="11" y="6"/>
                      </a:lnTo>
                      <a:lnTo>
                        <a:pt x="8" y="3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FF21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72" name="Freeform 194"/>
                <p:cNvSpPr>
                  <a:spLocks/>
                </p:cNvSpPr>
                <p:nvPr/>
              </p:nvSpPr>
              <p:spPr bwMode="auto">
                <a:xfrm>
                  <a:off x="1406" y="3244"/>
                  <a:ext cx="330" cy="180"/>
                </a:xfrm>
                <a:custGeom>
                  <a:avLst/>
                  <a:gdLst>
                    <a:gd name="T0" fmla="*/ 303 w 330"/>
                    <a:gd name="T1" fmla="*/ 5 h 180"/>
                    <a:gd name="T2" fmla="*/ 292 w 330"/>
                    <a:gd name="T3" fmla="*/ 1 h 180"/>
                    <a:gd name="T4" fmla="*/ 273 w 330"/>
                    <a:gd name="T5" fmla="*/ 0 h 180"/>
                    <a:gd name="T6" fmla="*/ 246 w 330"/>
                    <a:gd name="T7" fmla="*/ 4 h 180"/>
                    <a:gd name="T8" fmla="*/ 215 w 330"/>
                    <a:gd name="T9" fmla="*/ 9 h 180"/>
                    <a:gd name="T10" fmla="*/ 190 w 330"/>
                    <a:gd name="T11" fmla="*/ 9 h 180"/>
                    <a:gd name="T12" fmla="*/ 168 w 330"/>
                    <a:gd name="T13" fmla="*/ 12 h 180"/>
                    <a:gd name="T14" fmla="*/ 149 w 330"/>
                    <a:gd name="T15" fmla="*/ 26 h 180"/>
                    <a:gd name="T16" fmla="*/ 137 w 330"/>
                    <a:gd name="T17" fmla="*/ 44 h 180"/>
                    <a:gd name="T18" fmla="*/ 126 w 330"/>
                    <a:gd name="T19" fmla="*/ 67 h 180"/>
                    <a:gd name="T20" fmla="*/ 116 w 330"/>
                    <a:gd name="T21" fmla="*/ 86 h 180"/>
                    <a:gd name="T22" fmla="*/ 106 w 330"/>
                    <a:gd name="T23" fmla="*/ 114 h 180"/>
                    <a:gd name="T24" fmla="*/ 91 w 330"/>
                    <a:gd name="T25" fmla="*/ 139 h 180"/>
                    <a:gd name="T26" fmla="*/ 74 w 330"/>
                    <a:gd name="T27" fmla="*/ 150 h 180"/>
                    <a:gd name="T28" fmla="*/ 56 w 330"/>
                    <a:gd name="T29" fmla="*/ 145 h 180"/>
                    <a:gd name="T30" fmla="*/ 36 w 330"/>
                    <a:gd name="T31" fmla="*/ 133 h 180"/>
                    <a:gd name="T32" fmla="*/ 19 w 330"/>
                    <a:gd name="T33" fmla="*/ 125 h 180"/>
                    <a:gd name="T34" fmla="*/ 7 w 330"/>
                    <a:gd name="T35" fmla="*/ 131 h 180"/>
                    <a:gd name="T36" fmla="*/ 8 w 330"/>
                    <a:gd name="T37" fmla="*/ 144 h 180"/>
                    <a:gd name="T38" fmla="*/ 21 w 330"/>
                    <a:gd name="T39" fmla="*/ 160 h 180"/>
                    <a:gd name="T40" fmla="*/ 34 w 330"/>
                    <a:gd name="T41" fmla="*/ 173 h 180"/>
                    <a:gd name="T42" fmla="*/ 47 w 330"/>
                    <a:gd name="T43" fmla="*/ 180 h 180"/>
                    <a:gd name="T44" fmla="*/ 89 w 330"/>
                    <a:gd name="T45" fmla="*/ 162 h 180"/>
                    <a:gd name="T46" fmla="*/ 137 w 330"/>
                    <a:gd name="T47" fmla="*/ 119 h 180"/>
                    <a:gd name="T48" fmla="*/ 172 w 330"/>
                    <a:gd name="T49" fmla="*/ 75 h 180"/>
                    <a:gd name="T50" fmla="*/ 214 w 330"/>
                    <a:gd name="T51" fmla="*/ 43 h 180"/>
                    <a:gd name="T52" fmla="*/ 250 w 330"/>
                    <a:gd name="T53" fmla="*/ 33 h 180"/>
                    <a:gd name="T54" fmla="*/ 272 w 330"/>
                    <a:gd name="T55" fmla="*/ 31 h 180"/>
                    <a:gd name="T56" fmla="*/ 299 w 330"/>
                    <a:gd name="T57" fmla="*/ 27 h 180"/>
                    <a:gd name="T58" fmla="*/ 322 w 330"/>
                    <a:gd name="T59" fmla="*/ 25 h 180"/>
                    <a:gd name="T60" fmla="*/ 328 w 330"/>
                    <a:gd name="T61" fmla="*/ 22 h 180"/>
                    <a:gd name="T62" fmla="*/ 312 w 330"/>
                    <a:gd name="T63" fmla="*/ 12 h 18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30"/>
                    <a:gd name="T97" fmla="*/ 0 h 180"/>
                    <a:gd name="T98" fmla="*/ 330 w 330"/>
                    <a:gd name="T99" fmla="*/ 180 h 18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30" h="180">
                      <a:moveTo>
                        <a:pt x="306" y="7"/>
                      </a:moveTo>
                      <a:lnTo>
                        <a:pt x="303" y="5"/>
                      </a:lnTo>
                      <a:lnTo>
                        <a:pt x="297" y="2"/>
                      </a:lnTo>
                      <a:lnTo>
                        <a:pt x="292" y="1"/>
                      </a:lnTo>
                      <a:lnTo>
                        <a:pt x="284" y="0"/>
                      </a:lnTo>
                      <a:lnTo>
                        <a:pt x="273" y="0"/>
                      </a:lnTo>
                      <a:lnTo>
                        <a:pt x="261" y="1"/>
                      </a:lnTo>
                      <a:lnTo>
                        <a:pt x="246" y="4"/>
                      </a:lnTo>
                      <a:lnTo>
                        <a:pt x="229" y="7"/>
                      </a:lnTo>
                      <a:lnTo>
                        <a:pt x="215" y="9"/>
                      </a:lnTo>
                      <a:lnTo>
                        <a:pt x="202" y="9"/>
                      </a:lnTo>
                      <a:lnTo>
                        <a:pt x="190" y="9"/>
                      </a:lnTo>
                      <a:lnTo>
                        <a:pt x="179" y="10"/>
                      </a:lnTo>
                      <a:lnTo>
                        <a:pt x="168" y="12"/>
                      </a:lnTo>
                      <a:lnTo>
                        <a:pt x="159" y="17"/>
                      </a:lnTo>
                      <a:lnTo>
                        <a:pt x="149" y="26"/>
                      </a:lnTo>
                      <a:lnTo>
                        <a:pt x="141" y="37"/>
                      </a:lnTo>
                      <a:lnTo>
                        <a:pt x="137" y="44"/>
                      </a:lnTo>
                      <a:lnTo>
                        <a:pt x="132" y="56"/>
                      </a:lnTo>
                      <a:lnTo>
                        <a:pt x="126" y="67"/>
                      </a:lnTo>
                      <a:lnTo>
                        <a:pt x="124" y="76"/>
                      </a:lnTo>
                      <a:lnTo>
                        <a:pt x="116" y="86"/>
                      </a:lnTo>
                      <a:lnTo>
                        <a:pt x="110" y="99"/>
                      </a:lnTo>
                      <a:lnTo>
                        <a:pt x="106" y="114"/>
                      </a:lnTo>
                      <a:lnTo>
                        <a:pt x="102" y="124"/>
                      </a:lnTo>
                      <a:lnTo>
                        <a:pt x="91" y="139"/>
                      </a:lnTo>
                      <a:lnTo>
                        <a:pt x="82" y="146"/>
                      </a:lnTo>
                      <a:lnTo>
                        <a:pt x="74" y="150"/>
                      </a:lnTo>
                      <a:lnTo>
                        <a:pt x="65" y="148"/>
                      </a:lnTo>
                      <a:lnTo>
                        <a:pt x="56" y="145"/>
                      </a:lnTo>
                      <a:lnTo>
                        <a:pt x="47" y="140"/>
                      </a:lnTo>
                      <a:lnTo>
                        <a:pt x="36" y="133"/>
                      </a:lnTo>
                      <a:lnTo>
                        <a:pt x="24" y="125"/>
                      </a:lnTo>
                      <a:lnTo>
                        <a:pt x="19" y="125"/>
                      </a:lnTo>
                      <a:lnTo>
                        <a:pt x="12" y="128"/>
                      </a:lnTo>
                      <a:lnTo>
                        <a:pt x="7" y="131"/>
                      </a:lnTo>
                      <a:lnTo>
                        <a:pt x="0" y="136"/>
                      </a:lnTo>
                      <a:lnTo>
                        <a:pt x="8" y="144"/>
                      </a:lnTo>
                      <a:lnTo>
                        <a:pt x="15" y="151"/>
                      </a:lnTo>
                      <a:lnTo>
                        <a:pt x="21" y="160"/>
                      </a:lnTo>
                      <a:lnTo>
                        <a:pt x="27" y="167"/>
                      </a:lnTo>
                      <a:lnTo>
                        <a:pt x="34" y="173"/>
                      </a:lnTo>
                      <a:lnTo>
                        <a:pt x="40" y="178"/>
                      </a:lnTo>
                      <a:lnTo>
                        <a:pt x="47" y="180"/>
                      </a:lnTo>
                      <a:lnTo>
                        <a:pt x="54" y="179"/>
                      </a:lnTo>
                      <a:lnTo>
                        <a:pt x="89" y="162"/>
                      </a:lnTo>
                      <a:lnTo>
                        <a:pt x="116" y="141"/>
                      </a:lnTo>
                      <a:lnTo>
                        <a:pt x="137" y="119"/>
                      </a:lnTo>
                      <a:lnTo>
                        <a:pt x="155" y="97"/>
                      </a:lnTo>
                      <a:lnTo>
                        <a:pt x="172" y="75"/>
                      </a:lnTo>
                      <a:lnTo>
                        <a:pt x="191" y="56"/>
                      </a:lnTo>
                      <a:lnTo>
                        <a:pt x="214" y="43"/>
                      </a:lnTo>
                      <a:lnTo>
                        <a:pt x="245" y="34"/>
                      </a:lnTo>
                      <a:lnTo>
                        <a:pt x="250" y="33"/>
                      </a:lnTo>
                      <a:lnTo>
                        <a:pt x="260" y="32"/>
                      </a:lnTo>
                      <a:lnTo>
                        <a:pt x="272" y="31"/>
                      </a:lnTo>
                      <a:lnTo>
                        <a:pt x="285" y="28"/>
                      </a:lnTo>
                      <a:lnTo>
                        <a:pt x="299" y="27"/>
                      </a:lnTo>
                      <a:lnTo>
                        <a:pt x="311" y="26"/>
                      </a:lnTo>
                      <a:lnTo>
                        <a:pt x="322" y="25"/>
                      </a:lnTo>
                      <a:lnTo>
                        <a:pt x="330" y="25"/>
                      </a:lnTo>
                      <a:lnTo>
                        <a:pt x="328" y="22"/>
                      </a:lnTo>
                      <a:lnTo>
                        <a:pt x="322" y="17"/>
                      </a:lnTo>
                      <a:lnTo>
                        <a:pt x="312" y="12"/>
                      </a:lnTo>
                      <a:lnTo>
                        <a:pt x="306" y="7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73" name="Freeform 195"/>
                <p:cNvSpPr>
                  <a:spLocks/>
                </p:cNvSpPr>
                <p:nvPr/>
              </p:nvSpPr>
              <p:spPr bwMode="auto">
                <a:xfrm>
                  <a:off x="1562" y="3245"/>
                  <a:ext cx="187" cy="305"/>
                </a:xfrm>
                <a:custGeom>
                  <a:avLst/>
                  <a:gdLst>
                    <a:gd name="T0" fmla="*/ 179 w 187"/>
                    <a:gd name="T1" fmla="*/ 21 h 305"/>
                    <a:gd name="T2" fmla="*/ 185 w 187"/>
                    <a:gd name="T3" fmla="*/ 28 h 305"/>
                    <a:gd name="T4" fmla="*/ 187 w 187"/>
                    <a:gd name="T5" fmla="*/ 41 h 305"/>
                    <a:gd name="T6" fmla="*/ 187 w 187"/>
                    <a:gd name="T7" fmla="*/ 62 h 305"/>
                    <a:gd name="T8" fmla="*/ 182 w 187"/>
                    <a:gd name="T9" fmla="*/ 91 h 305"/>
                    <a:gd name="T10" fmla="*/ 182 w 187"/>
                    <a:gd name="T11" fmla="*/ 116 h 305"/>
                    <a:gd name="T12" fmla="*/ 182 w 187"/>
                    <a:gd name="T13" fmla="*/ 136 h 305"/>
                    <a:gd name="T14" fmla="*/ 174 w 187"/>
                    <a:gd name="T15" fmla="*/ 156 h 305"/>
                    <a:gd name="T16" fmla="*/ 154 w 187"/>
                    <a:gd name="T17" fmla="*/ 172 h 305"/>
                    <a:gd name="T18" fmla="*/ 151 w 187"/>
                    <a:gd name="T19" fmla="*/ 173 h 305"/>
                    <a:gd name="T20" fmla="*/ 146 w 187"/>
                    <a:gd name="T21" fmla="*/ 176 h 305"/>
                    <a:gd name="T22" fmla="*/ 140 w 187"/>
                    <a:gd name="T23" fmla="*/ 178 h 305"/>
                    <a:gd name="T24" fmla="*/ 133 w 187"/>
                    <a:gd name="T25" fmla="*/ 182 h 305"/>
                    <a:gd name="T26" fmla="*/ 127 w 187"/>
                    <a:gd name="T27" fmla="*/ 184 h 305"/>
                    <a:gd name="T28" fmla="*/ 120 w 187"/>
                    <a:gd name="T29" fmla="*/ 188 h 305"/>
                    <a:gd name="T30" fmla="*/ 116 w 187"/>
                    <a:gd name="T31" fmla="*/ 189 h 305"/>
                    <a:gd name="T32" fmla="*/ 112 w 187"/>
                    <a:gd name="T33" fmla="*/ 190 h 305"/>
                    <a:gd name="T34" fmla="*/ 106 w 187"/>
                    <a:gd name="T35" fmla="*/ 194 h 305"/>
                    <a:gd name="T36" fmla="*/ 101 w 187"/>
                    <a:gd name="T37" fmla="*/ 198 h 305"/>
                    <a:gd name="T38" fmla="*/ 93 w 187"/>
                    <a:gd name="T39" fmla="*/ 200 h 305"/>
                    <a:gd name="T40" fmla="*/ 86 w 187"/>
                    <a:gd name="T41" fmla="*/ 203 h 305"/>
                    <a:gd name="T42" fmla="*/ 78 w 187"/>
                    <a:gd name="T43" fmla="*/ 205 h 305"/>
                    <a:gd name="T44" fmla="*/ 71 w 187"/>
                    <a:gd name="T45" fmla="*/ 208 h 305"/>
                    <a:gd name="T46" fmla="*/ 65 w 187"/>
                    <a:gd name="T47" fmla="*/ 210 h 305"/>
                    <a:gd name="T48" fmla="*/ 61 w 187"/>
                    <a:gd name="T49" fmla="*/ 213 h 305"/>
                    <a:gd name="T50" fmla="*/ 46 w 187"/>
                    <a:gd name="T51" fmla="*/ 222 h 305"/>
                    <a:gd name="T52" fmla="*/ 36 w 187"/>
                    <a:gd name="T53" fmla="*/ 231 h 305"/>
                    <a:gd name="T54" fmla="*/ 34 w 187"/>
                    <a:gd name="T55" fmla="*/ 240 h 305"/>
                    <a:gd name="T56" fmla="*/ 35 w 187"/>
                    <a:gd name="T57" fmla="*/ 247 h 305"/>
                    <a:gd name="T58" fmla="*/ 39 w 187"/>
                    <a:gd name="T59" fmla="*/ 254 h 305"/>
                    <a:gd name="T60" fmla="*/ 46 w 187"/>
                    <a:gd name="T61" fmla="*/ 263 h 305"/>
                    <a:gd name="T62" fmla="*/ 55 w 187"/>
                    <a:gd name="T63" fmla="*/ 271 h 305"/>
                    <a:gd name="T64" fmla="*/ 63 w 187"/>
                    <a:gd name="T65" fmla="*/ 283 h 305"/>
                    <a:gd name="T66" fmla="*/ 62 w 187"/>
                    <a:gd name="T67" fmla="*/ 287 h 305"/>
                    <a:gd name="T68" fmla="*/ 59 w 187"/>
                    <a:gd name="T69" fmla="*/ 294 h 305"/>
                    <a:gd name="T70" fmla="*/ 55 w 187"/>
                    <a:gd name="T71" fmla="*/ 298 h 305"/>
                    <a:gd name="T72" fmla="*/ 51 w 187"/>
                    <a:gd name="T73" fmla="*/ 305 h 305"/>
                    <a:gd name="T74" fmla="*/ 43 w 187"/>
                    <a:gd name="T75" fmla="*/ 298 h 305"/>
                    <a:gd name="T76" fmla="*/ 34 w 187"/>
                    <a:gd name="T77" fmla="*/ 292 h 305"/>
                    <a:gd name="T78" fmla="*/ 26 w 187"/>
                    <a:gd name="T79" fmla="*/ 287 h 305"/>
                    <a:gd name="T80" fmla="*/ 16 w 187"/>
                    <a:gd name="T81" fmla="*/ 281 h 305"/>
                    <a:gd name="T82" fmla="*/ 8 w 187"/>
                    <a:gd name="T83" fmla="*/ 276 h 305"/>
                    <a:gd name="T84" fmla="*/ 3 w 187"/>
                    <a:gd name="T85" fmla="*/ 271 h 305"/>
                    <a:gd name="T86" fmla="*/ 0 w 187"/>
                    <a:gd name="T87" fmla="*/ 265 h 305"/>
                    <a:gd name="T88" fmla="*/ 1 w 187"/>
                    <a:gd name="T89" fmla="*/ 258 h 305"/>
                    <a:gd name="T90" fmla="*/ 19 w 187"/>
                    <a:gd name="T91" fmla="*/ 225 h 305"/>
                    <a:gd name="T92" fmla="*/ 40 w 187"/>
                    <a:gd name="T93" fmla="*/ 200 h 305"/>
                    <a:gd name="T94" fmla="*/ 65 w 187"/>
                    <a:gd name="T95" fmla="*/ 179 h 305"/>
                    <a:gd name="T96" fmla="*/ 88 w 187"/>
                    <a:gd name="T97" fmla="*/ 162 h 305"/>
                    <a:gd name="T98" fmla="*/ 111 w 187"/>
                    <a:gd name="T99" fmla="*/ 145 h 305"/>
                    <a:gd name="T100" fmla="*/ 129 w 187"/>
                    <a:gd name="T101" fmla="*/ 128 h 305"/>
                    <a:gd name="T102" fmla="*/ 144 w 187"/>
                    <a:gd name="T103" fmla="*/ 106 h 305"/>
                    <a:gd name="T104" fmla="*/ 152 w 187"/>
                    <a:gd name="T105" fmla="*/ 78 h 305"/>
                    <a:gd name="T106" fmla="*/ 154 w 187"/>
                    <a:gd name="T107" fmla="*/ 64 h 305"/>
                    <a:gd name="T108" fmla="*/ 156 w 187"/>
                    <a:gd name="T109" fmla="*/ 41 h 305"/>
                    <a:gd name="T110" fmla="*/ 159 w 187"/>
                    <a:gd name="T111" fmla="*/ 17 h 305"/>
                    <a:gd name="T112" fmla="*/ 159 w 187"/>
                    <a:gd name="T113" fmla="*/ 0 h 305"/>
                    <a:gd name="T114" fmla="*/ 162 w 187"/>
                    <a:gd name="T115" fmla="*/ 1 h 305"/>
                    <a:gd name="T116" fmla="*/ 167 w 187"/>
                    <a:gd name="T117" fmla="*/ 6 h 305"/>
                    <a:gd name="T118" fmla="*/ 172 w 187"/>
                    <a:gd name="T119" fmla="*/ 15 h 305"/>
                    <a:gd name="T120" fmla="*/ 179 w 187"/>
                    <a:gd name="T121" fmla="*/ 21 h 30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7"/>
                    <a:gd name="T184" fmla="*/ 0 h 305"/>
                    <a:gd name="T185" fmla="*/ 187 w 187"/>
                    <a:gd name="T186" fmla="*/ 305 h 30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7" h="305">
                      <a:moveTo>
                        <a:pt x="179" y="21"/>
                      </a:moveTo>
                      <a:lnTo>
                        <a:pt x="185" y="28"/>
                      </a:lnTo>
                      <a:lnTo>
                        <a:pt x="187" y="41"/>
                      </a:lnTo>
                      <a:lnTo>
                        <a:pt x="187" y="62"/>
                      </a:lnTo>
                      <a:lnTo>
                        <a:pt x="182" y="91"/>
                      </a:lnTo>
                      <a:lnTo>
                        <a:pt x="182" y="116"/>
                      </a:lnTo>
                      <a:lnTo>
                        <a:pt x="182" y="136"/>
                      </a:lnTo>
                      <a:lnTo>
                        <a:pt x="174" y="156"/>
                      </a:lnTo>
                      <a:lnTo>
                        <a:pt x="154" y="172"/>
                      </a:lnTo>
                      <a:lnTo>
                        <a:pt x="151" y="173"/>
                      </a:lnTo>
                      <a:lnTo>
                        <a:pt x="146" y="176"/>
                      </a:lnTo>
                      <a:lnTo>
                        <a:pt x="140" y="178"/>
                      </a:lnTo>
                      <a:lnTo>
                        <a:pt x="133" y="182"/>
                      </a:lnTo>
                      <a:lnTo>
                        <a:pt x="127" y="184"/>
                      </a:lnTo>
                      <a:lnTo>
                        <a:pt x="120" y="188"/>
                      </a:lnTo>
                      <a:lnTo>
                        <a:pt x="116" y="189"/>
                      </a:lnTo>
                      <a:lnTo>
                        <a:pt x="112" y="190"/>
                      </a:lnTo>
                      <a:lnTo>
                        <a:pt x="106" y="194"/>
                      </a:lnTo>
                      <a:lnTo>
                        <a:pt x="101" y="198"/>
                      </a:lnTo>
                      <a:lnTo>
                        <a:pt x="93" y="200"/>
                      </a:lnTo>
                      <a:lnTo>
                        <a:pt x="86" y="203"/>
                      </a:lnTo>
                      <a:lnTo>
                        <a:pt x="78" y="205"/>
                      </a:lnTo>
                      <a:lnTo>
                        <a:pt x="71" y="208"/>
                      </a:lnTo>
                      <a:lnTo>
                        <a:pt x="65" y="210"/>
                      </a:lnTo>
                      <a:lnTo>
                        <a:pt x="61" y="213"/>
                      </a:lnTo>
                      <a:lnTo>
                        <a:pt x="46" y="222"/>
                      </a:lnTo>
                      <a:lnTo>
                        <a:pt x="36" y="231"/>
                      </a:lnTo>
                      <a:lnTo>
                        <a:pt x="34" y="240"/>
                      </a:lnTo>
                      <a:lnTo>
                        <a:pt x="35" y="247"/>
                      </a:lnTo>
                      <a:lnTo>
                        <a:pt x="39" y="254"/>
                      </a:lnTo>
                      <a:lnTo>
                        <a:pt x="46" y="263"/>
                      </a:lnTo>
                      <a:lnTo>
                        <a:pt x="55" y="271"/>
                      </a:lnTo>
                      <a:lnTo>
                        <a:pt x="63" y="283"/>
                      </a:lnTo>
                      <a:lnTo>
                        <a:pt x="62" y="287"/>
                      </a:lnTo>
                      <a:lnTo>
                        <a:pt x="59" y="294"/>
                      </a:lnTo>
                      <a:lnTo>
                        <a:pt x="55" y="298"/>
                      </a:lnTo>
                      <a:lnTo>
                        <a:pt x="51" y="305"/>
                      </a:lnTo>
                      <a:lnTo>
                        <a:pt x="43" y="298"/>
                      </a:lnTo>
                      <a:lnTo>
                        <a:pt x="34" y="292"/>
                      </a:lnTo>
                      <a:lnTo>
                        <a:pt x="26" y="287"/>
                      </a:lnTo>
                      <a:lnTo>
                        <a:pt x="16" y="281"/>
                      </a:lnTo>
                      <a:lnTo>
                        <a:pt x="8" y="276"/>
                      </a:lnTo>
                      <a:lnTo>
                        <a:pt x="3" y="271"/>
                      </a:lnTo>
                      <a:lnTo>
                        <a:pt x="0" y="265"/>
                      </a:lnTo>
                      <a:lnTo>
                        <a:pt x="1" y="258"/>
                      </a:lnTo>
                      <a:lnTo>
                        <a:pt x="19" y="225"/>
                      </a:lnTo>
                      <a:lnTo>
                        <a:pt x="40" y="200"/>
                      </a:lnTo>
                      <a:lnTo>
                        <a:pt x="65" y="179"/>
                      </a:lnTo>
                      <a:lnTo>
                        <a:pt x="88" y="162"/>
                      </a:lnTo>
                      <a:lnTo>
                        <a:pt x="111" y="145"/>
                      </a:lnTo>
                      <a:lnTo>
                        <a:pt x="129" y="128"/>
                      </a:lnTo>
                      <a:lnTo>
                        <a:pt x="144" y="106"/>
                      </a:lnTo>
                      <a:lnTo>
                        <a:pt x="152" y="78"/>
                      </a:lnTo>
                      <a:lnTo>
                        <a:pt x="154" y="64"/>
                      </a:lnTo>
                      <a:lnTo>
                        <a:pt x="156" y="41"/>
                      </a:lnTo>
                      <a:lnTo>
                        <a:pt x="159" y="17"/>
                      </a:lnTo>
                      <a:lnTo>
                        <a:pt x="159" y="0"/>
                      </a:lnTo>
                      <a:lnTo>
                        <a:pt x="162" y="1"/>
                      </a:lnTo>
                      <a:lnTo>
                        <a:pt x="167" y="6"/>
                      </a:lnTo>
                      <a:lnTo>
                        <a:pt x="172" y="15"/>
                      </a:lnTo>
                      <a:lnTo>
                        <a:pt x="179" y="21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74" name="Freeform 196"/>
                <p:cNvSpPr>
                  <a:spLocks/>
                </p:cNvSpPr>
                <p:nvPr/>
              </p:nvSpPr>
              <p:spPr bwMode="auto">
                <a:xfrm>
                  <a:off x="1815" y="2889"/>
                  <a:ext cx="129" cy="200"/>
                </a:xfrm>
                <a:custGeom>
                  <a:avLst/>
                  <a:gdLst>
                    <a:gd name="T0" fmla="*/ 22 w 129"/>
                    <a:gd name="T1" fmla="*/ 195 h 200"/>
                    <a:gd name="T2" fmla="*/ 26 w 129"/>
                    <a:gd name="T3" fmla="*/ 181 h 200"/>
                    <a:gd name="T4" fmla="*/ 35 w 129"/>
                    <a:gd name="T5" fmla="*/ 168 h 200"/>
                    <a:gd name="T6" fmla="*/ 45 w 129"/>
                    <a:gd name="T7" fmla="*/ 156 h 200"/>
                    <a:gd name="T8" fmla="*/ 53 w 129"/>
                    <a:gd name="T9" fmla="*/ 145 h 200"/>
                    <a:gd name="T10" fmla="*/ 59 w 129"/>
                    <a:gd name="T11" fmla="*/ 134 h 200"/>
                    <a:gd name="T12" fmla="*/ 66 w 129"/>
                    <a:gd name="T13" fmla="*/ 124 h 200"/>
                    <a:gd name="T14" fmla="*/ 73 w 129"/>
                    <a:gd name="T15" fmla="*/ 116 h 200"/>
                    <a:gd name="T16" fmla="*/ 80 w 129"/>
                    <a:gd name="T17" fmla="*/ 106 h 200"/>
                    <a:gd name="T18" fmla="*/ 86 w 129"/>
                    <a:gd name="T19" fmla="*/ 97 h 200"/>
                    <a:gd name="T20" fmla="*/ 93 w 129"/>
                    <a:gd name="T21" fmla="*/ 89 h 200"/>
                    <a:gd name="T22" fmla="*/ 100 w 129"/>
                    <a:gd name="T23" fmla="*/ 79 h 200"/>
                    <a:gd name="T24" fmla="*/ 107 w 129"/>
                    <a:gd name="T25" fmla="*/ 68 h 200"/>
                    <a:gd name="T26" fmla="*/ 113 w 129"/>
                    <a:gd name="T27" fmla="*/ 59 h 200"/>
                    <a:gd name="T28" fmla="*/ 120 w 129"/>
                    <a:gd name="T29" fmla="*/ 49 h 200"/>
                    <a:gd name="T30" fmla="*/ 125 w 129"/>
                    <a:gd name="T31" fmla="*/ 39 h 200"/>
                    <a:gd name="T32" fmla="*/ 129 w 129"/>
                    <a:gd name="T33" fmla="*/ 28 h 200"/>
                    <a:gd name="T34" fmla="*/ 129 w 129"/>
                    <a:gd name="T35" fmla="*/ 20 h 200"/>
                    <a:gd name="T36" fmla="*/ 124 w 129"/>
                    <a:gd name="T37" fmla="*/ 11 h 200"/>
                    <a:gd name="T38" fmla="*/ 113 w 129"/>
                    <a:gd name="T39" fmla="*/ 4 h 200"/>
                    <a:gd name="T40" fmla="*/ 96 w 129"/>
                    <a:gd name="T41" fmla="*/ 0 h 200"/>
                    <a:gd name="T42" fmla="*/ 89 w 129"/>
                    <a:gd name="T43" fmla="*/ 1 h 200"/>
                    <a:gd name="T44" fmla="*/ 86 w 129"/>
                    <a:gd name="T45" fmla="*/ 5 h 200"/>
                    <a:gd name="T46" fmla="*/ 82 w 129"/>
                    <a:gd name="T47" fmla="*/ 9 h 200"/>
                    <a:gd name="T48" fmla="*/ 76 w 129"/>
                    <a:gd name="T49" fmla="*/ 14 h 200"/>
                    <a:gd name="T50" fmla="*/ 88 w 129"/>
                    <a:gd name="T51" fmla="*/ 24 h 200"/>
                    <a:gd name="T52" fmla="*/ 92 w 129"/>
                    <a:gd name="T53" fmla="*/ 36 h 200"/>
                    <a:gd name="T54" fmla="*/ 90 w 129"/>
                    <a:gd name="T55" fmla="*/ 49 h 200"/>
                    <a:gd name="T56" fmla="*/ 85 w 129"/>
                    <a:gd name="T57" fmla="*/ 62 h 200"/>
                    <a:gd name="T58" fmla="*/ 77 w 129"/>
                    <a:gd name="T59" fmla="*/ 74 h 200"/>
                    <a:gd name="T60" fmla="*/ 69 w 129"/>
                    <a:gd name="T61" fmla="*/ 86 h 200"/>
                    <a:gd name="T62" fmla="*/ 58 w 129"/>
                    <a:gd name="T63" fmla="*/ 97 h 200"/>
                    <a:gd name="T64" fmla="*/ 49 w 129"/>
                    <a:gd name="T65" fmla="*/ 108 h 200"/>
                    <a:gd name="T66" fmla="*/ 39 w 129"/>
                    <a:gd name="T67" fmla="*/ 119 h 200"/>
                    <a:gd name="T68" fmla="*/ 30 w 129"/>
                    <a:gd name="T69" fmla="*/ 130 h 200"/>
                    <a:gd name="T70" fmla="*/ 22 w 129"/>
                    <a:gd name="T71" fmla="*/ 143 h 200"/>
                    <a:gd name="T72" fmla="*/ 15 w 129"/>
                    <a:gd name="T73" fmla="*/ 155 h 200"/>
                    <a:gd name="T74" fmla="*/ 12 w 129"/>
                    <a:gd name="T75" fmla="*/ 161 h 200"/>
                    <a:gd name="T76" fmla="*/ 8 w 129"/>
                    <a:gd name="T77" fmla="*/ 170 h 200"/>
                    <a:gd name="T78" fmla="*/ 4 w 129"/>
                    <a:gd name="T79" fmla="*/ 178 h 200"/>
                    <a:gd name="T80" fmla="*/ 2 w 129"/>
                    <a:gd name="T81" fmla="*/ 188 h 200"/>
                    <a:gd name="T82" fmla="*/ 0 w 129"/>
                    <a:gd name="T83" fmla="*/ 194 h 200"/>
                    <a:gd name="T84" fmla="*/ 3 w 129"/>
                    <a:gd name="T85" fmla="*/ 199 h 200"/>
                    <a:gd name="T86" fmla="*/ 10 w 129"/>
                    <a:gd name="T87" fmla="*/ 200 h 200"/>
                    <a:gd name="T88" fmla="*/ 22 w 129"/>
                    <a:gd name="T89" fmla="*/ 195 h 20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29"/>
                    <a:gd name="T136" fmla="*/ 0 h 200"/>
                    <a:gd name="T137" fmla="*/ 129 w 129"/>
                    <a:gd name="T138" fmla="*/ 200 h 20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29" h="200">
                      <a:moveTo>
                        <a:pt x="22" y="195"/>
                      </a:moveTo>
                      <a:lnTo>
                        <a:pt x="26" y="181"/>
                      </a:lnTo>
                      <a:lnTo>
                        <a:pt x="35" y="168"/>
                      </a:lnTo>
                      <a:lnTo>
                        <a:pt x="45" y="156"/>
                      </a:lnTo>
                      <a:lnTo>
                        <a:pt x="53" y="145"/>
                      </a:lnTo>
                      <a:lnTo>
                        <a:pt x="59" y="134"/>
                      </a:lnTo>
                      <a:lnTo>
                        <a:pt x="66" y="124"/>
                      </a:lnTo>
                      <a:lnTo>
                        <a:pt x="73" y="116"/>
                      </a:lnTo>
                      <a:lnTo>
                        <a:pt x="80" y="106"/>
                      </a:lnTo>
                      <a:lnTo>
                        <a:pt x="86" y="97"/>
                      </a:lnTo>
                      <a:lnTo>
                        <a:pt x="93" y="89"/>
                      </a:lnTo>
                      <a:lnTo>
                        <a:pt x="100" y="79"/>
                      </a:lnTo>
                      <a:lnTo>
                        <a:pt x="107" y="68"/>
                      </a:lnTo>
                      <a:lnTo>
                        <a:pt x="113" y="59"/>
                      </a:lnTo>
                      <a:lnTo>
                        <a:pt x="120" y="49"/>
                      </a:lnTo>
                      <a:lnTo>
                        <a:pt x="125" y="39"/>
                      </a:lnTo>
                      <a:lnTo>
                        <a:pt x="129" y="28"/>
                      </a:lnTo>
                      <a:lnTo>
                        <a:pt x="129" y="20"/>
                      </a:lnTo>
                      <a:lnTo>
                        <a:pt x="124" y="11"/>
                      </a:lnTo>
                      <a:lnTo>
                        <a:pt x="113" y="4"/>
                      </a:lnTo>
                      <a:lnTo>
                        <a:pt x="96" y="0"/>
                      </a:lnTo>
                      <a:lnTo>
                        <a:pt x="89" y="1"/>
                      </a:lnTo>
                      <a:lnTo>
                        <a:pt x="86" y="5"/>
                      </a:lnTo>
                      <a:lnTo>
                        <a:pt x="82" y="9"/>
                      </a:lnTo>
                      <a:lnTo>
                        <a:pt x="76" y="14"/>
                      </a:lnTo>
                      <a:lnTo>
                        <a:pt x="88" y="24"/>
                      </a:lnTo>
                      <a:lnTo>
                        <a:pt x="92" y="36"/>
                      </a:lnTo>
                      <a:lnTo>
                        <a:pt x="90" y="49"/>
                      </a:lnTo>
                      <a:lnTo>
                        <a:pt x="85" y="62"/>
                      </a:lnTo>
                      <a:lnTo>
                        <a:pt x="77" y="74"/>
                      </a:lnTo>
                      <a:lnTo>
                        <a:pt x="69" y="86"/>
                      </a:lnTo>
                      <a:lnTo>
                        <a:pt x="58" y="97"/>
                      </a:lnTo>
                      <a:lnTo>
                        <a:pt x="49" y="108"/>
                      </a:lnTo>
                      <a:lnTo>
                        <a:pt x="39" y="119"/>
                      </a:lnTo>
                      <a:lnTo>
                        <a:pt x="30" y="130"/>
                      </a:lnTo>
                      <a:lnTo>
                        <a:pt x="22" y="143"/>
                      </a:lnTo>
                      <a:lnTo>
                        <a:pt x="15" y="155"/>
                      </a:lnTo>
                      <a:lnTo>
                        <a:pt x="12" y="161"/>
                      </a:lnTo>
                      <a:lnTo>
                        <a:pt x="8" y="170"/>
                      </a:lnTo>
                      <a:lnTo>
                        <a:pt x="4" y="178"/>
                      </a:lnTo>
                      <a:lnTo>
                        <a:pt x="2" y="188"/>
                      </a:lnTo>
                      <a:lnTo>
                        <a:pt x="0" y="194"/>
                      </a:lnTo>
                      <a:lnTo>
                        <a:pt x="3" y="199"/>
                      </a:lnTo>
                      <a:lnTo>
                        <a:pt x="10" y="200"/>
                      </a:lnTo>
                      <a:lnTo>
                        <a:pt x="22" y="195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75" name="Freeform 197"/>
                <p:cNvSpPr>
                  <a:spLocks/>
                </p:cNvSpPr>
                <p:nvPr/>
              </p:nvSpPr>
              <p:spPr bwMode="auto">
                <a:xfrm>
                  <a:off x="1926" y="3145"/>
                  <a:ext cx="245" cy="67"/>
                </a:xfrm>
                <a:custGeom>
                  <a:avLst/>
                  <a:gdLst>
                    <a:gd name="T0" fmla="*/ 8 w 245"/>
                    <a:gd name="T1" fmla="*/ 52 h 67"/>
                    <a:gd name="T2" fmla="*/ 16 w 245"/>
                    <a:gd name="T3" fmla="*/ 52 h 67"/>
                    <a:gd name="T4" fmla="*/ 25 w 245"/>
                    <a:gd name="T5" fmla="*/ 51 h 67"/>
                    <a:gd name="T6" fmla="*/ 35 w 245"/>
                    <a:gd name="T7" fmla="*/ 49 h 67"/>
                    <a:gd name="T8" fmla="*/ 44 w 245"/>
                    <a:gd name="T9" fmla="*/ 45 h 67"/>
                    <a:gd name="T10" fmla="*/ 52 w 245"/>
                    <a:gd name="T11" fmla="*/ 40 h 67"/>
                    <a:gd name="T12" fmla="*/ 60 w 245"/>
                    <a:gd name="T13" fmla="*/ 36 h 67"/>
                    <a:gd name="T14" fmla="*/ 68 w 245"/>
                    <a:gd name="T15" fmla="*/ 33 h 67"/>
                    <a:gd name="T16" fmla="*/ 75 w 245"/>
                    <a:gd name="T17" fmla="*/ 30 h 67"/>
                    <a:gd name="T18" fmla="*/ 88 w 245"/>
                    <a:gd name="T19" fmla="*/ 28 h 67"/>
                    <a:gd name="T20" fmla="*/ 101 w 245"/>
                    <a:gd name="T21" fmla="*/ 24 h 67"/>
                    <a:gd name="T22" fmla="*/ 113 w 245"/>
                    <a:gd name="T23" fmla="*/ 22 h 67"/>
                    <a:gd name="T24" fmla="*/ 123 w 245"/>
                    <a:gd name="T25" fmla="*/ 18 h 67"/>
                    <a:gd name="T26" fmla="*/ 136 w 245"/>
                    <a:gd name="T27" fmla="*/ 15 h 67"/>
                    <a:gd name="T28" fmla="*/ 146 w 245"/>
                    <a:gd name="T29" fmla="*/ 13 h 67"/>
                    <a:gd name="T30" fmla="*/ 158 w 245"/>
                    <a:gd name="T31" fmla="*/ 9 h 67"/>
                    <a:gd name="T32" fmla="*/ 172 w 245"/>
                    <a:gd name="T33" fmla="*/ 7 h 67"/>
                    <a:gd name="T34" fmla="*/ 183 w 245"/>
                    <a:gd name="T35" fmla="*/ 4 h 67"/>
                    <a:gd name="T36" fmla="*/ 196 w 245"/>
                    <a:gd name="T37" fmla="*/ 1 h 67"/>
                    <a:gd name="T38" fmla="*/ 210 w 245"/>
                    <a:gd name="T39" fmla="*/ 0 h 67"/>
                    <a:gd name="T40" fmla="*/ 222 w 245"/>
                    <a:gd name="T41" fmla="*/ 0 h 67"/>
                    <a:gd name="T42" fmla="*/ 233 w 245"/>
                    <a:gd name="T43" fmla="*/ 2 h 67"/>
                    <a:gd name="T44" fmla="*/ 241 w 245"/>
                    <a:gd name="T45" fmla="*/ 8 h 67"/>
                    <a:gd name="T46" fmla="*/ 245 w 245"/>
                    <a:gd name="T47" fmla="*/ 19 h 67"/>
                    <a:gd name="T48" fmla="*/ 243 w 245"/>
                    <a:gd name="T49" fmla="*/ 36 h 67"/>
                    <a:gd name="T50" fmla="*/ 241 w 245"/>
                    <a:gd name="T51" fmla="*/ 41 h 67"/>
                    <a:gd name="T52" fmla="*/ 234 w 245"/>
                    <a:gd name="T53" fmla="*/ 44 h 67"/>
                    <a:gd name="T54" fmla="*/ 227 w 245"/>
                    <a:gd name="T55" fmla="*/ 46 h 67"/>
                    <a:gd name="T56" fmla="*/ 220 w 245"/>
                    <a:gd name="T57" fmla="*/ 50 h 67"/>
                    <a:gd name="T58" fmla="*/ 218 w 245"/>
                    <a:gd name="T59" fmla="*/ 43 h 67"/>
                    <a:gd name="T60" fmla="*/ 214 w 245"/>
                    <a:gd name="T61" fmla="*/ 36 h 67"/>
                    <a:gd name="T62" fmla="*/ 208 w 245"/>
                    <a:gd name="T63" fmla="*/ 33 h 67"/>
                    <a:gd name="T64" fmla="*/ 202 w 245"/>
                    <a:gd name="T65" fmla="*/ 29 h 67"/>
                    <a:gd name="T66" fmla="*/ 195 w 245"/>
                    <a:gd name="T67" fmla="*/ 28 h 67"/>
                    <a:gd name="T68" fmla="*/ 187 w 245"/>
                    <a:gd name="T69" fmla="*/ 27 h 67"/>
                    <a:gd name="T70" fmla="*/ 180 w 245"/>
                    <a:gd name="T71" fmla="*/ 27 h 67"/>
                    <a:gd name="T72" fmla="*/ 173 w 245"/>
                    <a:gd name="T73" fmla="*/ 28 h 67"/>
                    <a:gd name="T74" fmla="*/ 158 w 245"/>
                    <a:gd name="T75" fmla="*/ 30 h 67"/>
                    <a:gd name="T76" fmla="*/ 142 w 245"/>
                    <a:gd name="T77" fmla="*/ 35 h 67"/>
                    <a:gd name="T78" fmla="*/ 128 w 245"/>
                    <a:gd name="T79" fmla="*/ 40 h 67"/>
                    <a:gd name="T80" fmla="*/ 114 w 245"/>
                    <a:gd name="T81" fmla="*/ 45 h 67"/>
                    <a:gd name="T82" fmla="*/ 99 w 245"/>
                    <a:gd name="T83" fmla="*/ 50 h 67"/>
                    <a:gd name="T84" fmla="*/ 84 w 245"/>
                    <a:gd name="T85" fmla="*/ 55 h 67"/>
                    <a:gd name="T86" fmla="*/ 68 w 245"/>
                    <a:gd name="T87" fmla="*/ 58 h 67"/>
                    <a:gd name="T88" fmla="*/ 53 w 245"/>
                    <a:gd name="T89" fmla="*/ 60 h 67"/>
                    <a:gd name="T90" fmla="*/ 45 w 245"/>
                    <a:gd name="T91" fmla="*/ 61 h 67"/>
                    <a:gd name="T92" fmla="*/ 36 w 245"/>
                    <a:gd name="T93" fmla="*/ 62 h 67"/>
                    <a:gd name="T94" fmla="*/ 24 w 245"/>
                    <a:gd name="T95" fmla="*/ 65 h 67"/>
                    <a:gd name="T96" fmla="*/ 13 w 245"/>
                    <a:gd name="T97" fmla="*/ 67 h 67"/>
                    <a:gd name="T98" fmla="*/ 4 w 245"/>
                    <a:gd name="T99" fmla="*/ 67 h 67"/>
                    <a:gd name="T100" fmla="*/ 0 w 245"/>
                    <a:gd name="T101" fmla="*/ 66 h 67"/>
                    <a:gd name="T102" fmla="*/ 0 w 245"/>
                    <a:gd name="T103" fmla="*/ 61 h 67"/>
                    <a:gd name="T104" fmla="*/ 8 w 245"/>
                    <a:gd name="T105" fmla="*/ 52 h 6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45"/>
                    <a:gd name="T160" fmla="*/ 0 h 67"/>
                    <a:gd name="T161" fmla="*/ 245 w 245"/>
                    <a:gd name="T162" fmla="*/ 67 h 6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45" h="67">
                      <a:moveTo>
                        <a:pt x="8" y="52"/>
                      </a:moveTo>
                      <a:lnTo>
                        <a:pt x="16" y="52"/>
                      </a:lnTo>
                      <a:lnTo>
                        <a:pt x="25" y="51"/>
                      </a:lnTo>
                      <a:lnTo>
                        <a:pt x="35" y="49"/>
                      </a:lnTo>
                      <a:lnTo>
                        <a:pt x="44" y="45"/>
                      </a:lnTo>
                      <a:lnTo>
                        <a:pt x="52" y="40"/>
                      </a:lnTo>
                      <a:lnTo>
                        <a:pt x="60" y="36"/>
                      </a:lnTo>
                      <a:lnTo>
                        <a:pt x="68" y="33"/>
                      </a:lnTo>
                      <a:lnTo>
                        <a:pt x="75" y="30"/>
                      </a:lnTo>
                      <a:lnTo>
                        <a:pt x="88" y="28"/>
                      </a:lnTo>
                      <a:lnTo>
                        <a:pt x="101" y="24"/>
                      </a:lnTo>
                      <a:lnTo>
                        <a:pt x="113" y="22"/>
                      </a:lnTo>
                      <a:lnTo>
                        <a:pt x="123" y="18"/>
                      </a:lnTo>
                      <a:lnTo>
                        <a:pt x="136" y="15"/>
                      </a:lnTo>
                      <a:lnTo>
                        <a:pt x="146" y="13"/>
                      </a:lnTo>
                      <a:lnTo>
                        <a:pt x="158" y="9"/>
                      </a:lnTo>
                      <a:lnTo>
                        <a:pt x="172" y="7"/>
                      </a:lnTo>
                      <a:lnTo>
                        <a:pt x="183" y="4"/>
                      </a:lnTo>
                      <a:lnTo>
                        <a:pt x="196" y="1"/>
                      </a:lnTo>
                      <a:lnTo>
                        <a:pt x="210" y="0"/>
                      </a:lnTo>
                      <a:lnTo>
                        <a:pt x="222" y="0"/>
                      </a:lnTo>
                      <a:lnTo>
                        <a:pt x="233" y="2"/>
                      </a:lnTo>
                      <a:lnTo>
                        <a:pt x="241" y="8"/>
                      </a:lnTo>
                      <a:lnTo>
                        <a:pt x="245" y="19"/>
                      </a:lnTo>
                      <a:lnTo>
                        <a:pt x="243" y="36"/>
                      </a:lnTo>
                      <a:lnTo>
                        <a:pt x="241" y="41"/>
                      </a:lnTo>
                      <a:lnTo>
                        <a:pt x="234" y="44"/>
                      </a:lnTo>
                      <a:lnTo>
                        <a:pt x="227" y="46"/>
                      </a:lnTo>
                      <a:lnTo>
                        <a:pt x="220" y="50"/>
                      </a:lnTo>
                      <a:lnTo>
                        <a:pt x="218" y="43"/>
                      </a:lnTo>
                      <a:lnTo>
                        <a:pt x="214" y="36"/>
                      </a:lnTo>
                      <a:lnTo>
                        <a:pt x="208" y="33"/>
                      </a:lnTo>
                      <a:lnTo>
                        <a:pt x="202" y="29"/>
                      </a:lnTo>
                      <a:lnTo>
                        <a:pt x="195" y="28"/>
                      </a:lnTo>
                      <a:lnTo>
                        <a:pt x="187" y="27"/>
                      </a:lnTo>
                      <a:lnTo>
                        <a:pt x="180" y="27"/>
                      </a:lnTo>
                      <a:lnTo>
                        <a:pt x="173" y="28"/>
                      </a:lnTo>
                      <a:lnTo>
                        <a:pt x="158" y="30"/>
                      </a:lnTo>
                      <a:lnTo>
                        <a:pt x="142" y="35"/>
                      </a:lnTo>
                      <a:lnTo>
                        <a:pt x="128" y="40"/>
                      </a:lnTo>
                      <a:lnTo>
                        <a:pt x="114" y="45"/>
                      </a:lnTo>
                      <a:lnTo>
                        <a:pt x="99" y="50"/>
                      </a:lnTo>
                      <a:lnTo>
                        <a:pt x="84" y="55"/>
                      </a:lnTo>
                      <a:lnTo>
                        <a:pt x="68" y="58"/>
                      </a:lnTo>
                      <a:lnTo>
                        <a:pt x="53" y="60"/>
                      </a:lnTo>
                      <a:lnTo>
                        <a:pt x="45" y="61"/>
                      </a:lnTo>
                      <a:lnTo>
                        <a:pt x="36" y="62"/>
                      </a:lnTo>
                      <a:lnTo>
                        <a:pt x="24" y="65"/>
                      </a:lnTo>
                      <a:lnTo>
                        <a:pt x="13" y="67"/>
                      </a:lnTo>
                      <a:lnTo>
                        <a:pt x="4" y="67"/>
                      </a:lnTo>
                      <a:lnTo>
                        <a:pt x="0" y="66"/>
                      </a:lnTo>
                      <a:lnTo>
                        <a:pt x="0" y="61"/>
                      </a:lnTo>
                      <a:lnTo>
                        <a:pt x="8" y="52"/>
                      </a:lnTo>
                      <a:close/>
                    </a:path>
                  </a:pathLst>
                </a:custGeom>
                <a:solidFill>
                  <a:srgbClr val="5B0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76" name="Freeform 198"/>
                <p:cNvSpPr>
                  <a:spLocks/>
                </p:cNvSpPr>
                <p:nvPr/>
              </p:nvSpPr>
              <p:spPr bwMode="auto">
                <a:xfrm>
                  <a:off x="1628" y="3013"/>
                  <a:ext cx="399" cy="375"/>
                </a:xfrm>
                <a:custGeom>
                  <a:avLst/>
                  <a:gdLst>
                    <a:gd name="T0" fmla="*/ 226 w 399"/>
                    <a:gd name="T1" fmla="*/ 95 h 375"/>
                    <a:gd name="T2" fmla="*/ 226 w 399"/>
                    <a:gd name="T3" fmla="*/ 78 h 375"/>
                    <a:gd name="T4" fmla="*/ 230 w 399"/>
                    <a:gd name="T5" fmla="*/ 58 h 375"/>
                    <a:gd name="T6" fmla="*/ 236 w 399"/>
                    <a:gd name="T7" fmla="*/ 38 h 375"/>
                    <a:gd name="T8" fmla="*/ 242 w 399"/>
                    <a:gd name="T9" fmla="*/ 24 h 375"/>
                    <a:gd name="T10" fmla="*/ 241 w 399"/>
                    <a:gd name="T11" fmla="*/ 14 h 375"/>
                    <a:gd name="T12" fmla="*/ 234 w 399"/>
                    <a:gd name="T13" fmla="*/ 10 h 375"/>
                    <a:gd name="T14" fmla="*/ 226 w 399"/>
                    <a:gd name="T15" fmla="*/ 8 h 375"/>
                    <a:gd name="T16" fmla="*/ 218 w 399"/>
                    <a:gd name="T17" fmla="*/ 0 h 375"/>
                    <a:gd name="T18" fmla="*/ 205 w 399"/>
                    <a:gd name="T19" fmla="*/ 17 h 375"/>
                    <a:gd name="T20" fmla="*/ 194 w 399"/>
                    <a:gd name="T21" fmla="*/ 31 h 375"/>
                    <a:gd name="T22" fmla="*/ 187 w 399"/>
                    <a:gd name="T23" fmla="*/ 47 h 375"/>
                    <a:gd name="T24" fmla="*/ 183 w 399"/>
                    <a:gd name="T25" fmla="*/ 66 h 375"/>
                    <a:gd name="T26" fmla="*/ 182 w 399"/>
                    <a:gd name="T27" fmla="*/ 76 h 375"/>
                    <a:gd name="T28" fmla="*/ 180 w 399"/>
                    <a:gd name="T29" fmla="*/ 86 h 375"/>
                    <a:gd name="T30" fmla="*/ 179 w 399"/>
                    <a:gd name="T31" fmla="*/ 95 h 375"/>
                    <a:gd name="T32" fmla="*/ 176 w 399"/>
                    <a:gd name="T33" fmla="*/ 100 h 375"/>
                    <a:gd name="T34" fmla="*/ 166 w 399"/>
                    <a:gd name="T35" fmla="*/ 118 h 375"/>
                    <a:gd name="T36" fmla="*/ 148 w 399"/>
                    <a:gd name="T37" fmla="*/ 134 h 375"/>
                    <a:gd name="T38" fmla="*/ 124 w 399"/>
                    <a:gd name="T39" fmla="*/ 149 h 375"/>
                    <a:gd name="T40" fmla="*/ 98 w 399"/>
                    <a:gd name="T41" fmla="*/ 161 h 375"/>
                    <a:gd name="T42" fmla="*/ 70 w 399"/>
                    <a:gd name="T43" fmla="*/ 173 h 375"/>
                    <a:gd name="T44" fmla="*/ 43 w 399"/>
                    <a:gd name="T45" fmla="*/ 184 h 375"/>
                    <a:gd name="T46" fmla="*/ 19 w 399"/>
                    <a:gd name="T47" fmla="*/ 197 h 375"/>
                    <a:gd name="T48" fmla="*/ 0 w 399"/>
                    <a:gd name="T49" fmla="*/ 210 h 375"/>
                    <a:gd name="T50" fmla="*/ 20 w 399"/>
                    <a:gd name="T51" fmla="*/ 227 h 375"/>
                    <a:gd name="T52" fmla="*/ 39 w 399"/>
                    <a:gd name="T53" fmla="*/ 248 h 375"/>
                    <a:gd name="T54" fmla="*/ 57 w 399"/>
                    <a:gd name="T55" fmla="*/ 270 h 375"/>
                    <a:gd name="T56" fmla="*/ 74 w 399"/>
                    <a:gd name="T57" fmla="*/ 292 h 375"/>
                    <a:gd name="T58" fmla="*/ 90 w 399"/>
                    <a:gd name="T59" fmla="*/ 314 h 375"/>
                    <a:gd name="T60" fmla="*/ 108 w 399"/>
                    <a:gd name="T61" fmla="*/ 337 h 375"/>
                    <a:gd name="T62" fmla="*/ 127 w 399"/>
                    <a:gd name="T63" fmla="*/ 357 h 375"/>
                    <a:gd name="T64" fmla="*/ 147 w 399"/>
                    <a:gd name="T65" fmla="*/ 375 h 375"/>
                    <a:gd name="T66" fmla="*/ 163 w 399"/>
                    <a:gd name="T67" fmla="*/ 356 h 375"/>
                    <a:gd name="T68" fmla="*/ 185 w 399"/>
                    <a:gd name="T69" fmla="*/ 334 h 375"/>
                    <a:gd name="T70" fmla="*/ 207 w 399"/>
                    <a:gd name="T71" fmla="*/ 310 h 375"/>
                    <a:gd name="T72" fmla="*/ 232 w 399"/>
                    <a:gd name="T73" fmla="*/ 284 h 375"/>
                    <a:gd name="T74" fmla="*/ 255 w 399"/>
                    <a:gd name="T75" fmla="*/ 262 h 375"/>
                    <a:gd name="T76" fmla="*/ 275 w 399"/>
                    <a:gd name="T77" fmla="*/ 241 h 375"/>
                    <a:gd name="T78" fmla="*/ 290 w 399"/>
                    <a:gd name="T79" fmla="*/ 227 h 375"/>
                    <a:gd name="T80" fmla="*/ 298 w 399"/>
                    <a:gd name="T81" fmla="*/ 220 h 375"/>
                    <a:gd name="T82" fmla="*/ 399 w 399"/>
                    <a:gd name="T83" fmla="*/ 182 h 375"/>
                    <a:gd name="T84" fmla="*/ 399 w 399"/>
                    <a:gd name="T85" fmla="*/ 177 h 375"/>
                    <a:gd name="T86" fmla="*/ 396 w 399"/>
                    <a:gd name="T87" fmla="*/ 171 h 375"/>
                    <a:gd name="T88" fmla="*/ 393 w 399"/>
                    <a:gd name="T89" fmla="*/ 166 h 375"/>
                    <a:gd name="T90" fmla="*/ 392 w 399"/>
                    <a:gd name="T91" fmla="*/ 163 h 375"/>
                    <a:gd name="T92" fmla="*/ 382 w 399"/>
                    <a:gd name="T93" fmla="*/ 162 h 375"/>
                    <a:gd name="T94" fmla="*/ 373 w 399"/>
                    <a:gd name="T95" fmla="*/ 163 h 375"/>
                    <a:gd name="T96" fmla="*/ 361 w 399"/>
                    <a:gd name="T97" fmla="*/ 165 h 375"/>
                    <a:gd name="T98" fmla="*/ 349 w 399"/>
                    <a:gd name="T99" fmla="*/ 167 h 375"/>
                    <a:gd name="T100" fmla="*/ 337 w 399"/>
                    <a:gd name="T101" fmla="*/ 170 h 375"/>
                    <a:gd name="T102" fmla="*/ 323 w 399"/>
                    <a:gd name="T103" fmla="*/ 173 h 375"/>
                    <a:gd name="T104" fmla="*/ 311 w 399"/>
                    <a:gd name="T105" fmla="*/ 178 h 375"/>
                    <a:gd name="T106" fmla="*/ 299 w 399"/>
                    <a:gd name="T107" fmla="*/ 183 h 375"/>
                    <a:gd name="T108" fmla="*/ 296 w 399"/>
                    <a:gd name="T109" fmla="*/ 181 h 375"/>
                    <a:gd name="T110" fmla="*/ 288 w 399"/>
                    <a:gd name="T111" fmla="*/ 175 h 375"/>
                    <a:gd name="T112" fmla="*/ 277 w 399"/>
                    <a:gd name="T113" fmla="*/ 165 h 375"/>
                    <a:gd name="T114" fmla="*/ 265 w 399"/>
                    <a:gd name="T115" fmla="*/ 154 h 375"/>
                    <a:gd name="T116" fmla="*/ 252 w 399"/>
                    <a:gd name="T117" fmla="*/ 139 h 375"/>
                    <a:gd name="T118" fmla="*/ 241 w 399"/>
                    <a:gd name="T119" fmla="*/ 124 h 375"/>
                    <a:gd name="T120" fmla="*/ 232 w 399"/>
                    <a:gd name="T121" fmla="*/ 109 h 375"/>
                    <a:gd name="T122" fmla="*/ 226 w 399"/>
                    <a:gd name="T123" fmla="*/ 95 h 37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99"/>
                    <a:gd name="T187" fmla="*/ 0 h 375"/>
                    <a:gd name="T188" fmla="*/ 399 w 399"/>
                    <a:gd name="T189" fmla="*/ 375 h 375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99" h="375">
                      <a:moveTo>
                        <a:pt x="226" y="95"/>
                      </a:moveTo>
                      <a:lnTo>
                        <a:pt x="226" y="78"/>
                      </a:lnTo>
                      <a:lnTo>
                        <a:pt x="230" y="58"/>
                      </a:lnTo>
                      <a:lnTo>
                        <a:pt x="236" y="38"/>
                      </a:lnTo>
                      <a:lnTo>
                        <a:pt x="242" y="24"/>
                      </a:lnTo>
                      <a:lnTo>
                        <a:pt x="241" y="14"/>
                      </a:lnTo>
                      <a:lnTo>
                        <a:pt x="234" y="10"/>
                      </a:lnTo>
                      <a:lnTo>
                        <a:pt x="226" y="8"/>
                      </a:lnTo>
                      <a:lnTo>
                        <a:pt x="218" y="0"/>
                      </a:lnTo>
                      <a:lnTo>
                        <a:pt x="205" y="17"/>
                      </a:lnTo>
                      <a:lnTo>
                        <a:pt x="194" y="31"/>
                      </a:lnTo>
                      <a:lnTo>
                        <a:pt x="187" y="47"/>
                      </a:lnTo>
                      <a:lnTo>
                        <a:pt x="183" y="66"/>
                      </a:lnTo>
                      <a:lnTo>
                        <a:pt x="182" y="76"/>
                      </a:lnTo>
                      <a:lnTo>
                        <a:pt x="180" y="86"/>
                      </a:lnTo>
                      <a:lnTo>
                        <a:pt x="179" y="95"/>
                      </a:lnTo>
                      <a:lnTo>
                        <a:pt x="176" y="100"/>
                      </a:lnTo>
                      <a:lnTo>
                        <a:pt x="166" y="118"/>
                      </a:lnTo>
                      <a:lnTo>
                        <a:pt x="148" y="134"/>
                      </a:lnTo>
                      <a:lnTo>
                        <a:pt x="124" y="149"/>
                      </a:lnTo>
                      <a:lnTo>
                        <a:pt x="98" y="161"/>
                      </a:lnTo>
                      <a:lnTo>
                        <a:pt x="70" y="173"/>
                      </a:lnTo>
                      <a:lnTo>
                        <a:pt x="43" y="184"/>
                      </a:lnTo>
                      <a:lnTo>
                        <a:pt x="19" y="197"/>
                      </a:lnTo>
                      <a:lnTo>
                        <a:pt x="0" y="210"/>
                      </a:lnTo>
                      <a:lnTo>
                        <a:pt x="20" y="227"/>
                      </a:lnTo>
                      <a:lnTo>
                        <a:pt x="39" y="248"/>
                      </a:lnTo>
                      <a:lnTo>
                        <a:pt x="57" y="270"/>
                      </a:lnTo>
                      <a:lnTo>
                        <a:pt x="74" y="292"/>
                      </a:lnTo>
                      <a:lnTo>
                        <a:pt x="90" y="314"/>
                      </a:lnTo>
                      <a:lnTo>
                        <a:pt x="108" y="337"/>
                      </a:lnTo>
                      <a:lnTo>
                        <a:pt x="127" y="357"/>
                      </a:lnTo>
                      <a:lnTo>
                        <a:pt x="147" y="375"/>
                      </a:lnTo>
                      <a:lnTo>
                        <a:pt x="163" y="356"/>
                      </a:lnTo>
                      <a:lnTo>
                        <a:pt x="185" y="334"/>
                      </a:lnTo>
                      <a:lnTo>
                        <a:pt x="207" y="310"/>
                      </a:lnTo>
                      <a:lnTo>
                        <a:pt x="232" y="284"/>
                      </a:lnTo>
                      <a:lnTo>
                        <a:pt x="255" y="262"/>
                      </a:lnTo>
                      <a:lnTo>
                        <a:pt x="275" y="241"/>
                      </a:lnTo>
                      <a:lnTo>
                        <a:pt x="290" y="227"/>
                      </a:lnTo>
                      <a:lnTo>
                        <a:pt x="298" y="220"/>
                      </a:lnTo>
                      <a:lnTo>
                        <a:pt x="399" y="182"/>
                      </a:lnTo>
                      <a:lnTo>
                        <a:pt x="399" y="177"/>
                      </a:lnTo>
                      <a:lnTo>
                        <a:pt x="396" y="171"/>
                      </a:lnTo>
                      <a:lnTo>
                        <a:pt x="393" y="166"/>
                      </a:lnTo>
                      <a:lnTo>
                        <a:pt x="392" y="163"/>
                      </a:lnTo>
                      <a:lnTo>
                        <a:pt x="382" y="162"/>
                      </a:lnTo>
                      <a:lnTo>
                        <a:pt x="373" y="163"/>
                      </a:lnTo>
                      <a:lnTo>
                        <a:pt x="361" y="165"/>
                      </a:lnTo>
                      <a:lnTo>
                        <a:pt x="349" y="167"/>
                      </a:lnTo>
                      <a:lnTo>
                        <a:pt x="337" y="170"/>
                      </a:lnTo>
                      <a:lnTo>
                        <a:pt x="323" y="173"/>
                      </a:lnTo>
                      <a:lnTo>
                        <a:pt x="311" y="178"/>
                      </a:lnTo>
                      <a:lnTo>
                        <a:pt x="299" y="183"/>
                      </a:lnTo>
                      <a:lnTo>
                        <a:pt x="296" y="181"/>
                      </a:lnTo>
                      <a:lnTo>
                        <a:pt x="288" y="175"/>
                      </a:lnTo>
                      <a:lnTo>
                        <a:pt x="277" y="165"/>
                      </a:lnTo>
                      <a:lnTo>
                        <a:pt x="265" y="154"/>
                      </a:lnTo>
                      <a:lnTo>
                        <a:pt x="252" y="139"/>
                      </a:lnTo>
                      <a:lnTo>
                        <a:pt x="241" y="124"/>
                      </a:lnTo>
                      <a:lnTo>
                        <a:pt x="232" y="109"/>
                      </a:lnTo>
                      <a:lnTo>
                        <a:pt x="226" y="95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77" name="Freeform 199"/>
                <p:cNvSpPr>
                  <a:spLocks/>
                </p:cNvSpPr>
                <p:nvPr/>
              </p:nvSpPr>
              <p:spPr bwMode="auto">
                <a:xfrm>
                  <a:off x="1899" y="3033"/>
                  <a:ext cx="121" cy="123"/>
                </a:xfrm>
                <a:custGeom>
                  <a:avLst/>
                  <a:gdLst>
                    <a:gd name="T0" fmla="*/ 114 w 121"/>
                    <a:gd name="T1" fmla="*/ 33 h 123"/>
                    <a:gd name="T2" fmla="*/ 109 w 121"/>
                    <a:gd name="T3" fmla="*/ 27 h 123"/>
                    <a:gd name="T4" fmla="*/ 105 w 121"/>
                    <a:gd name="T5" fmla="*/ 21 h 123"/>
                    <a:gd name="T6" fmla="*/ 99 w 121"/>
                    <a:gd name="T7" fmla="*/ 13 h 123"/>
                    <a:gd name="T8" fmla="*/ 94 w 121"/>
                    <a:gd name="T9" fmla="*/ 8 h 123"/>
                    <a:gd name="T10" fmla="*/ 89 w 121"/>
                    <a:gd name="T11" fmla="*/ 4 h 123"/>
                    <a:gd name="T12" fmla="*/ 85 w 121"/>
                    <a:gd name="T13" fmla="*/ 1 h 123"/>
                    <a:gd name="T14" fmla="*/ 78 w 121"/>
                    <a:gd name="T15" fmla="*/ 0 h 123"/>
                    <a:gd name="T16" fmla="*/ 72 w 121"/>
                    <a:gd name="T17" fmla="*/ 1 h 123"/>
                    <a:gd name="T18" fmla="*/ 60 w 121"/>
                    <a:gd name="T19" fmla="*/ 6 h 123"/>
                    <a:gd name="T20" fmla="*/ 47 w 121"/>
                    <a:gd name="T21" fmla="*/ 12 h 123"/>
                    <a:gd name="T22" fmla="*/ 36 w 121"/>
                    <a:gd name="T23" fmla="*/ 19 h 123"/>
                    <a:gd name="T24" fmla="*/ 25 w 121"/>
                    <a:gd name="T25" fmla="*/ 28 h 123"/>
                    <a:gd name="T26" fmla="*/ 16 w 121"/>
                    <a:gd name="T27" fmla="*/ 38 h 123"/>
                    <a:gd name="T28" fmla="*/ 8 w 121"/>
                    <a:gd name="T29" fmla="*/ 46 h 123"/>
                    <a:gd name="T30" fmla="*/ 2 w 121"/>
                    <a:gd name="T31" fmla="*/ 56 h 123"/>
                    <a:gd name="T32" fmla="*/ 0 w 121"/>
                    <a:gd name="T33" fmla="*/ 66 h 123"/>
                    <a:gd name="T34" fmla="*/ 0 w 121"/>
                    <a:gd name="T35" fmla="*/ 73 h 123"/>
                    <a:gd name="T36" fmla="*/ 1 w 121"/>
                    <a:gd name="T37" fmla="*/ 82 h 123"/>
                    <a:gd name="T38" fmla="*/ 5 w 121"/>
                    <a:gd name="T39" fmla="*/ 91 h 123"/>
                    <a:gd name="T40" fmla="*/ 10 w 121"/>
                    <a:gd name="T41" fmla="*/ 98 h 123"/>
                    <a:gd name="T42" fmla="*/ 19 w 121"/>
                    <a:gd name="T43" fmla="*/ 107 h 123"/>
                    <a:gd name="T44" fmla="*/ 28 w 121"/>
                    <a:gd name="T45" fmla="*/ 113 h 123"/>
                    <a:gd name="T46" fmla="*/ 39 w 121"/>
                    <a:gd name="T47" fmla="*/ 119 h 123"/>
                    <a:gd name="T48" fmla="*/ 52 w 121"/>
                    <a:gd name="T49" fmla="*/ 123 h 123"/>
                    <a:gd name="T50" fmla="*/ 62 w 121"/>
                    <a:gd name="T51" fmla="*/ 112 h 123"/>
                    <a:gd name="T52" fmla="*/ 75 w 121"/>
                    <a:gd name="T53" fmla="*/ 100 h 123"/>
                    <a:gd name="T54" fmla="*/ 89 w 121"/>
                    <a:gd name="T55" fmla="*/ 89 h 123"/>
                    <a:gd name="T56" fmla="*/ 102 w 121"/>
                    <a:gd name="T57" fmla="*/ 80 h 123"/>
                    <a:gd name="T58" fmla="*/ 114 w 121"/>
                    <a:gd name="T59" fmla="*/ 69 h 123"/>
                    <a:gd name="T60" fmla="*/ 121 w 121"/>
                    <a:gd name="T61" fmla="*/ 58 h 123"/>
                    <a:gd name="T62" fmla="*/ 121 w 121"/>
                    <a:gd name="T63" fmla="*/ 45 h 123"/>
                    <a:gd name="T64" fmla="*/ 114 w 121"/>
                    <a:gd name="T65" fmla="*/ 33 h 1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1"/>
                    <a:gd name="T100" fmla="*/ 0 h 123"/>
                    <a:gd name="T101" fmla="*/ 121 w 121"/>
                    <a:gd name="T102" fmla="*/ 123 h 12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1" h="123">
                      <a:moveTo>
                        <a:pt x="114" y="33"/>
                      </a:moveTo>
                      <a:lnTo>
                        <a:pt x="109" y="27"/>
                      </a:lnTo>
                      <a:lnTo>
                        <a:pt x="105" y="21"/>
                      </a:lnTo>
                      <a:lnTo>
                        <a:pt x="99" y="13"/>
                      </a:lnTo>
                      <a:lnTo>
                        <a:pt x="94" y="8"/>
                      </a:lnTo>
                      <a:lnTo>
                        <a:pt x="89" y="4"/>
                      </a:lnTo>
                      <a:lnTo>
                        <a:pt x="85" y="1"/>
                      </a:lnTo>
                      <a:lnTo>
                        <a:pt x="78" y="0"/>
                      </a:lnTo>
                      <a:lnTo>
                        <a:pt x="72" y="1"/>
                      </a:lnTo>
                      <a:lnTo>
                        <a:pt x="60" y="6"/>
                      </a:lnTo>
                      <a:lnTo>
                        <a:pt x="47" y="12"/>
                      </a:lnTo>
                      <a:lnTo>
                        <a:pt x="36" y="19"/>
                      </a:lnTo>
                      <a:lnTo>
                        <a:pt x="25" y="28"/>
                      </a:lnTo>
                      <a:lnTo>
                        <a:pt x="16" y="38"/>
                      </a:lnTo>
                      <a:lnTo>
                        <a:pt x="8" y="46"/>
                      </a:lnTo>
                      <a:lnTo>
                        <a:pt x="2" y="56"/>
                      </a:lnTo>
                      <a:lnTo>
                        <a:pt x="0" y="66"/>
                      </a:lnTo>
                      <a:lnTo>
                        <a:pt x="0" y="73"/>
                      </a:lnTo>
                      <a:lnTo>
                        <a:pt x="1" y="82"/>
                      </a:lnTo>
                      <a:lnTo>
                        <a:pt x="5" y="91"/>
                      </a:lnTo>
                      <a:lnTo>
                        <a:pt x="10" y="98"/>
                      </a:lnTo>
                      <a:lnTo>
                        <a:pt x="19" y="107"/>
                      </a:lnTo>
                      <a:lnTo>
                        <a:pt x="28" y="113"/>
                      </a:lnTo>
                      <a:lnTo>
                        <a:pt x="39" y="119"/>
                      </a:lnTo>
                      <a:lnTo>
                        <a:pt x="52" y="123"/>
                      </a:lnTo>
                      <a:lnTo>
                        <a:pt x="62" y="112"/>
                      </a:lnTo>
                      <a:lnTo>
                        <a:pt x="75" y="100"/>
                      </a:lnTo>
                      <a:lnTo>
                        <a:pt x="89" y="89"/>
                      </a:lnTo>
                      <a:lnTo>
                        <a:pt x="102" y="80"/>
                      </a:lnTo>
                      <a:lnTo>
                        <a:pt x="114" y="69"/>
                      </a:lnTo>
                      <a:lnTo>
                        <a:pt x="121" y="58"/>
                      </a:lnTo>
                      <a:lnTo>
                        <a:pt x="121" y="45"/>
                      </a:lnTo>
                      <a:lnTo>
                        <a:pt x="114" y="33"/>
                      </a:lnTo>
                      <a:close/>
                    </a:path>
                  </a:pathLst>
                </a:custGeom>
                <a:solidFill>
                  <a:srgbClr val="A366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78" name="Freeform 200"/>
                <p:cNvSpPr>
                  <a:spLocks/>
                </p:cNvSpPr>
                <p:nvPr/>
              </p:nvSpPr>
              <p:spPr bwMode="auto">
                <a:xfrm>
                  <a:off x="1656" y="3224"/>
                  <a:ext cx="119" cy="134"/>
                </a:xfrm>
                <a:custGeom>
                  <a:avLst/>
                  <a:gdLst>
                    <a:gd name="T0" fmla="*/ 8 w 119"/>
                    <a:gd name="T1" fmla="*/ 8 h 134"/>
                    <a:gd name="T2" fmla="*/ 17 w 119"/>
                    <a:gd name="T3" fmla="*/ 14 h 134"/>
                    <a:gd name="T4" fmla="*/ 17 w 119"/>
                    <a:gd name="T5" fmla="*/ 19 h 134"/>
                    <a:gd name="T6" fmla="*/ 17 w 119"/>
                    <a:gd name="T7" fmla="*/ 20 h 134"/>
                    <a:gd name="T8" fmla="*/ 17 w 119"/>
                    <a:gd name="T9" fmla="*/ 22 h 134"/>
                    <a:gd name="T10" fmla="*/ 18 w 119"/>
                    <a:gd name="T11" fmla="*/ 26 h 134"/>
                    <a:gd name="T12" fmla="*/ 18 w 119"/>
                    <a:gd name="T13" fmla="*/ 27 h 134"/>
                    <a:gd name="T14" fmla="*/ 25 w 119"/>
                    <a:gd name="T15" fmla="*/ 33 h 134"/>
                    <a:gd name="T16" fmla="*/ 35 w 119"/>
                    <a:gd name="T17" fmla="*/ 41 h 134"/>
                    <a:gd name="T18" fmla="*/ 45 w 119"/>
                    <a:gd name="T19" fmla="*/ 53 h 134"/>
                    <a:gd name="T20" fmla="*/ 45 w 119"/>
                    <a:gd name="T21" fmla="*/ 54 h 134"/>
                    <a:gd name="T22" fmla="*/ 47 w 119"/>
                    <a:gd name="T23" fmla="*/ 59 h 134"/>
                    <a:gd name="T24" fmla="*/ 49 w 119"/>
                    <a:gd name="T25" fmla="*/ 64 h 134"/>
                    <a:gd name="T26" fmla="*/ 49 w 119"/>
                    <a:gd name="T27" fmla="*/ 64 h 134"/>
                    <a:gd name="T28" fmla="*/ 60 w 119"/>
                    <a:gd name="T29" fmla="*/ 78 h 134"/>
                    <a:gd name="T30" fmla="*/ 70 w 119"/>
                    <a:gd name="T31" fmla="*/ 86 h 134"/>
                    <a:gd name="T32" fmla="*/ 77 w 119"/>
                    <a:gd name="T33" fmla="*/ 95 h 134"/>
                    <a:gd name="T34" fmla="*/ 78 w 119"/>
                    <a:gd name="T35" fmla="*/ 101 h 134"/>
                    <a:gd name="T36" fmla="*/ 78 w 119"/>
                    <a:gd name="T37" fmla="*/ 106 h 134"/>
                    <a:gd name="T38" fmla="*/ 85 w 119"/>
                    <a:gd name="T39" fmla="*/ 116 h 134"/>
                    <a:gd name="T40" fmla="*/ 97 w 119"/>
                    <a:gd name="T41" fmla="*/ 122 h 134"/>
                    <a:gd name="T42" fmla="*/ 113 w 119"/>
                    <a:gd name="T43" fmla="*/ 133 h 134"/>
                    <a:gd name="T44" fmla="*/ 116 w 119"/>
                    <a:gd name="T45" fmla="*/ 134 h 134"/>
                    <a:gd name="T46" fmla="*/ 119 w 119"/>
                    <a:gd name="T47" fmla="*/ 132 h 134"/>
                    <a:gd name="T48" fmla="*/ 117 w 119"/>
                    <a:gd name="T49" fmla="*/ 129 h 134"/>
                    <a:gd name="T50" fmla="*/ 107 w 119"/>
                    <a:gd name="T51" fmla="*/ 121 h 134"/>
                    <a:gd name="T52" fmla="*/ 92 w 119"/>
                    <a:gd name="T53" fmla="*/ 113 h 134"/>
                    <a:gd name="T54" fmla="*/ 87 w 119"/>
                    <a:gd name="T55" fmla="*/ 106 h 134"/>
                    <a:gd name="T56" fmla="*/ 85 w 119"/>
                    <a:gd name="T57" fmla="*/ 101 h 134"/>
                    <a:gd name="T58" fmla="*/ 84 w 119"/>
                    <a:gd name="T59" fmla="*/ 94 h 134"/>
                    <a:gd name="T60" fmla="*/ 78 w 119"/>
                    <a:gd name="T61" fmla="*/ 85 h 134"/>
                    <a:gd name="T62" fmla="*/ 69 w 119"/>
                    <a:gd name="T63" fmla="*/ 76 h 134"/>
                    <a:gd name="T64" fmla="*/ 57 w 119"/>
                    <a:gd name="T65" fmla="*/ 65 h 134"/>
                    <a:gd name="T66" fmla="*/ 54 w 119"/>
                    <a:gd name="T67" fmla="*/ 62 h 134"/>
                    <a:gd name="T68" fmla="*/ 53 w 119"/>
                    <a:gd name="T69" fmla="*/ 59 h 134"/>
                    <a:gd name="T70" fmla="*/ 52 w 119"/>
                    <a:gd name="T71" fmla="*/ 54 h 134"/>
                    <a:gd name="T72" fmla="*/ 52 w 119"/>
                    <a:gd name="T73" fmla="*/ 52 h 134"/>
                    <a:gd name="T74" fmla="*/ 43 w 119"/>
                    <a:gd name="T75" fmla="*/ 41 h 134"/>
                    <a:gd name="T76" fmla="*/ 33 w 119"/>
                    <a:gd name="T77" fmla="*/ 31 h 134"/>
                    <a:gd name="T78" fmla="*/ 23 w 119"/>
                    <a:gd name="T79" fmla="*/ 24 h 134"/>
                    <a:gd name="T80" fmla="*/ 23 w 119"/>
                    <a:gd name="T81" fmla="*/ 24 h 134"/>
                    <a:gd name="T82" fmla="*/ 23 w 119"/>
                    <a:gd name="T83" fmla="*/ 22 h 134"/>
                    <a:gd name="T84" fmla="*/ 23 w 119"/>
                    <a:gd name="T85" fmla="*/ 21 h 134"/>
                    <a:gd name="T86" fmla="*/ 22 w 119"/>
                    <a:gd name="T87" fmla="*/ 22 h 134"/>
                    <a:gd name="T88" fmla="*/ 23 w 119"/>
                    <a:gd name="T89" fmla="*/ 15 h 134"/>
                    <a:gd name="T90" fmla="*/ 17 w 119"/>
                    <a:gd name="T91" fmla="*/ 4 h 134"/>
                    <a:gd name="T92" fmla="*/ 6 w 119"/>
                    <a:gd name="T93" fmla="*/ 0 h 134"/>
                    <a:gd name="T94" fmla="*/ 3 w 119"/>
                    <a:gd name="T95" fmla="*/ 0 h 134"/>
                    <a:gd name="T96" fmla="*/ 0 w 119"/>
                    <a:gd name="T97" fmla="*/ 4 h 134"/>
                    <a:gd name="T98" fmla="*/ 3 w 119"/>
                    <a:gd name="T99" fmla="*/ 6 h 13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19"/>
                    <a:gd name="T151" fmla="*/ 0 h 134"/>
                    <a:gd name="T152" fmla="*/ 119 w 119"/>
                    <a:gd name="T153" fmla="*/ 134 h 13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19" h="134">
                      <a:moveTo>
                        <a:pt x="3" y="6"/>
                      </a:moveTo>
                      <a:lnTo>
                        <a:pt x="6" y="6"/>
                      </a:lnTo>
                      <a:lnTo>
                        <a:pt x="8" y="8"/>
                      </a:lnTo>
                      <a:lnTo>
                        <a:pt x="11" y="10"/>
                      </a:lnTo>
                      <a:lnTo>
                        <a:pt x="14" y="11"/>
                      </a:lnTo>
                      <a:lnTo>
                        <a:pt x="17" y="14"/>
                      </a:lnTo>
                      <a:lnTo>
                        <a:pt x="17" y="15"/>
                      </a:lnTo>
                      <a:lnTo>
                        <a:pt x="17" y="16"/>
                      </a:lnTo>
                      <a:lnTo>
                        <a:pt x="17" y="19"/>
                      </a:lnTo>
                      <a:lnTo>
                        <a:pt x="17" y="20"/>
                      </a:lnTo>
                      <a:lnTo>
                        <a:pt x="17" y="21"/>
                      </a:lnTo>
                      <a:lnTo>
                        <a:pt x="17" y="22"/>
                      </a:lnTo>
                      <a:lnTo>
                        <a:pt x="17" y="24"/>
                      </a:lnTo>
                      <a:lnTo>
                        <a:pt x="17" y="25"/>
                      </a:lnTo>
                      <a:lnTo>
                        <a:pt x="18" y="26"/>
                      </a:lnTo>
                      <a:lnTo>
                        <a:pt x="18" y="27"/>
                      </a:lnTo>
                      <a:lnTo>
                        <a:pt x="21" y="31"/>
                      </a:lnTo>
                      <a:lnTo>
                        <a:pt x="25" y="33"/>
                      </a:lnTo>
                      <a:lnTo>
                        <a:pt x="27" y="36"/>
                      </a:lnTo>
                      <a:lnTo>
                        <a:pt x="30" y="38"/>
                      </a:lnTo>
                      <a:lnTo>
                        <a:pt x="35" y="41"/>
                      </a:lnTo>
                      <a:lnTo>
                        <a:pt x="39" y="45"/>
                      </a:lnTo>
                      <a:lnTo>
                        <a:pt x="42" y="48"/>
                      </a:lnTo>
                      <a:lnTo>
                        <a:pt x="45" y="53"/>
                      </a:lnTo>
                      <a:lnTo>
                        <a:pt x="45" y="54"/>
                      </a:lnTo>
                      <a:lnTo>
                        <a:pt x="45" y="56"/>
                      </a:lnTo>
                      <a:lnTo>
                        <a:pt x="46" y="58"/>
                      </a:lnTo>
                      <a:lnTo>
                        <a:pt x="47" y="59"/>
                      </a:lnTo>
                      <a:lnTo>
                        <a:pt x="47" y="62"/>
                      </a:lnTo>
                      <a:lnTo>
                        <a:pt x="49" y="64"/>
                      </a:lnTo>
                      <a:lnTo>
                        <a:pt x="52" y="69"/>
                      </a:lnTo>
                      <a:lnTo>
                        <a:pt x="56" y="74"/>
                      </a:lnTo>
                      <a:lnTo>
                        <a:pt x="60" y="78"/>
                      </a:lnTo>
                      <a:lnTo>
                        <a:pt x="64" y="81"/>
                      </a:lnTo>
                      <a:lnTo>
                        <a:pt x="66" y="84"/>
                      </a:lnTo>
                      <a:lnTo>
                        <a:pt x="70" y="86"/>
                      </a:lnTo>
                      <a:lnTo>
                        <a:pt x="73" y="89"/>
                      </a:lnTo>
                      <a:lnTo>
                        <a:pt x="76" y="92"/>
                      </a:lnTo>
                      <a:lnTo>
                        <a:pt x="77" y="95"/>
                      </a:lnTo>
                      <a:lnTo>
                        <a:pt x="77" y="96"/>
                      </a:lnTo>
                      <a:lnTo>
                        <a:pt x="77" y="99"/>
                      </a:lnTo>
                      <a:lnTo>
                        <a:pt x="78" y="101"/>
                      </a:lnTo>
                      <a:lnTo>
                        <a:pt x="78" y="102"/>
                      </a:lnTo>
                      <a:lnTo>
                        <a:pt x="78" y="105"/>
                      </a:lnTo>
                      <a:lnTo>
                        <a:pt x="78" y="106"/>
                      </a:lnTo>
                      <a:lnTo>
                        <a:pt x="80" y="108"/>
                      </a:lnTo>
                      <a:lnTo>
                        <a:pt x="82" y="112"/>
                      </a:lnTo>
                      <a:lnTo>
                        <a:pt x="85" y="116"/>
                      </a:lnTo>
                      <a:lnTo>
                        <a:pt x="88" y="118"/>
                      </a:lnTo>
                      <a:lnTo>
                        <a:pt x="92" y="119"/>
                      </a:lnTo>
                      <a:lnTo>
                        <a:pt x="97" y="122"/>
                      </a:lnTo>
                      <a:lnTo>
                        <a:pt x="103" y="126"/>
                      </a:lnTo>
                      <a:lnTo>
                        <a:pt x="108" y="129"/>
                      </a:lnTo>
                      <a:lnTo>
                        <a:pt x="113" y="133"/>
                      </a:lnTo>
                      <a:lnTo>
                        <a:pt x="115" y="134"/>
                      </a:lnTo>
                      <a:lnTo>
                        <a:pt x="116" y="134"/>
                      </a:lnTo>
                      <a:lnTo>
                        <a:pt x="117" y="133"/>
                      </a:lnTo>
                      <a:lnTo>
                        <a:pt x="119" y="132"/>
                      </a:lnTo>
                      <a:lnTo>
                        <a:pt x="119" y="130"/>
                      </a:lnTo>
                      <a:lnTo>
                        <a:pt x="117" y="129"/>
                      </a:lnTo>
                      <a:lnTo>
                        <a:pt x="112" y="124"/>
                      </a:lnTo>
                      <a:lnTo>
                        <a:pt x="107" y="121"/>
                      </a:lnTo>
                      <a:lnTo>
                        <a:pt x="100" y="117"/>
                      </a:lnTo>
                      <a:lnTo>
                        <a:pt x="95" y="114"/>
                      </a:lnTo>
                      <a:lnTo>
                        <a:pt x="92" y="113"/>
                      </a:lnTo>
                      <a:lnTo>
                        <a:pt x="91" y="111"/>
                      </a:lnTo>
                      <a:lnTo>
                        <a:pt x="88" y="108"/>
                      </a:lnTo>
                      <a:lnTo>
                        <a:pt x="87" y="106"/>
                      </a:lnTo>
                      <a:lnTo>
                        <a:pt x="85" y="105"/>
                      </a:lnTo>
                      <a:lnTo>
                        <a:pt x="85" y="103"/>
                      </a:lnTo>
                      <a:lnTo>
                        <a:pt x="85" y="101"/>
                      </a:lnTo>
                      <a:lnTo>
                        <a:pt x="85" y="100"/>
                      </a:lnTo>
                      <a:lnTo>
                        <a:pt x="84" y="97"/>
                      </a:lnTo>
                      <a:lnTo>
                        <a:pt x="84" y="94"/>
                      </a:lnTo>
                      <a:lnTo>
                        <a:pt x="82" y="91"/>
                      </a:lnTo>
                      <a:lnTo>
                        <a:pt x="81" y="89"/>
                      </a:lnTo>
                      <a:lnTo>
                        <a:pt x="78" y="85"/>
                      </a:lnTo>
                      <a:lnTo>
                        <a:pt x="76" y="83"/>
                      </a:lnTo>
                      <a:lnTo>
                        <a:pt x="72" y="79"/>
                      </a:lnTo>
                      <a:lnTo>
                        <a:pt x="69" y="76"/>
                      </a:lnTo>
                      <a:lnTo>
                        <a:pt x="65" y="73"/>
                      </a:lnTo>
                      <a:lnTo>
                        <a:pt x="61" y="69"/>
                      </a:lnTo>
                      <a:lnTo>
                        <a:pt x="57" y="65"/>
                      </a:lnTo>
                      <a:lnTo>
                        <a:pt x="54" y="62"/>
                      </a:lnTo>
                      <a:lnTo>
                        <a:pt x="53" y="59"/>
                      </a:lnTo>
                      <a:lnTo>
                        <a:pt x="53" y="58"/>
                      </a:lnTo>
                      <a:lnTo>
                        <a:pt x="53" y="56"/>
                      </a:lnTo>
                      <a:lnTo>
                        <a:pt x="52" y="54"/>
                      </a:lnTo>
                      <a:lnTo>
                        <a:pt x="52" y="53"/>
                      </a:lnTo>
                      <a:lnTo>
                        <a:pt x="52" y="52"/>
                      </a:lnTo>
                      <a:lnTo>
                        <a:pt x="52" y="51"/>
                      </a:lnTo>
                      <a:lnTo>
                        <a:pt x="47" y="45"/>
                      </a:lnTo>
                      <a:lnTo>
                        <a:pt x="43" y="41"/>
                      </a:lnTo>
                      <a:lnTo>
                        <a:pt x="39" y="37"/>
                      </a:lnTo>
                      <a:lnTo>
                        <a:pt x="35" y="33"/>
                      </a:lnTo>
                      <a:lnTo>
                        <a:pt x="33" y="31"/>
                      </a:lnTo>
                      <a:lnTo>
                        <a:pt x="30" y="29"/>
                      </a:lnTo>
                      <a:lnTo>
                        <a:pt x="26" y="26"/>
                      </a:lnTo>
                      <a:lnTo>
                        <a:pt x="23" y="24"/>
                      </a:lnTo>
                      <a:lnTo>
                        <a:pt x="25" y="25"/>
                      </a:lnTo>
                      <a:lnTo>
                        <a:pt x="23" y="24"/>
                      </a:lnTo>
                      <a:lnTo>
                        <a:pt x="23" y="22"/>
                      </a:lnTo>
                      <a:lnTo>
                        <a:pt x="23" y="21"/>
                      </a:lnTo>
                      <a:lnTo>
                        <a:pt x="23" y="22"/>
                      </a:lnTo>
                      <a:lnTo>
                        <a:pt x="22" y="22"/>
                      </a:lnTo>
                      <a:lnTo>
                        <a:pt x="23" y="20"/>
                      </a:lnTo>
                      <a:lnTo>
                        <a:pt x="25" y="18"/>
                      </a:lnTo>
                      <a:lnTo>
                        <a:pt x="23" y="15"/>
                      </a:lnTo>
                      <a:lnTo>
                        <a:pt x="22" y="11"/>
                      </a:lnTo>
                      <a:lnTo>
                        <a:pt x="19" y="8"/>
                      </a:lnTo>
                      <a:lnTo>
                        <a:pt x="17" y="4"/>
                      </a:lnTo>
                      <a:lnTo>
                        <a:pt x="12" y="3"/>
                      </a:ln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rgbClr val="FF21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79" name="Freeform 201"/>
                <p:cNvSpPr>
                  <a:spLocks/>
                </p:cNvSpPr>
                <p:nvPr/>
              </p:nvSpPr>
              <p:spPr bwMode="auto">
                <a:xfrm>
                  <a:off x="1670" y="3212"/>
                  <a:ext cx="118" cy="134"/>
                </a:xfrm>
                <a:custGeom>
                  <a:avLst/>
                  <a:gdLst>
                    <a:gd name="T0" fmla="*/ 8 w 118"/>
                    <a:gd name="T1" fmla="*/ 9 h 134"/>
                    <a:gd name="T2" fmla="*/ 15 w 118"/>
                    <a:gd name="T3" fmla="*/ 14 h 134"/>
                    <a:gd name="T4" fmla="*/ 16 w 118"/>
                    <a:gd name="T5" fmla="*/ 18 h 134"/>
                    <a:gd name="T6" fmla="*/ 16 w 118"/>
                    <a:gd name="T7" fmla="*/ 20 h 134"/>
                    <a:gd name="T8" fmla="*/ 16 w 118"/>
                    <a:gd name="T9" fmla="*/ 22 h 134"/>
                    <a:gd name="T10" fmla="*/ 17 w 118"/>
                    <a:gd name="T11" fmla="*/ 27 h 134"/>
                    <a:gd name="T12" fmla="*/ 17 w 118"/>
                    <a:gd name="T13" fmla="*/ 27 h 134"/>
                    <a:gd name="T14" fmla="*/ 24 w 118"/>
                    <a:gd name="T15" fmla="*/ 33 h 134"/>
                    <a:gd name="T16" fmla="*/ 33 w 118"/>
                    <a:gd name="T17" fmla="*/ 42 h 134"/>
                    <a:gd name="T18" fmla="*/ 44 w 118"/>
                    <a:gd name="T19" fmla="*/ 53 h 134"/>
                    <a:gd name="T20" fmla="*/ 44 w 118"/>
                    <a:gd name="T21" fmla="*/ 54 h 134"/>
                    <a:gd name="T22" fmla="*/ 46 w 118"/>
                    <a:gd name="T23" fmla="*/ 60 h 134"/>
                    <a:gd name="T24" fmla="*/ 48 w 118"/>
                    <a:gd name="T25" fmla="*/ 65 h 134"/>
                    <a:gd name="T26" fmla="*/ 48 w 118"/>
                    <a:gd name="T27" fmla="*/ 65 h 134"/>
                    <a:gd name="T28" fmla="*/ 59 w 118"/>
                    <a:gd name="T29" fmla="*/ 77 h 134"/>
                    <a:gd name="T30" fmla="*/ 68 w 118"/>
                    <a:gd name="T31" fmla="*/ 86 h 134"/>
                    <a:gd name="T32" fmla="*/ 75 w 118"/>
                    <a:gd name="T33" fmla="*/ 95 h 134"/>
                    <a:gd name="T34" fmla="*/ 78 w 118"/>
                    <a:gd name="T35" fmla="*/ 101 h 134"/>
                    <a:gd name="T36" fmla="*/ 78 w 118"/>
                    <a:gd name="T37" fmla="*/ 107 h 134"/>
                    <a:gd name="T38" fmla="*/ 85 w 118"/>
                    <a:gd name="T39" fmla="*/ 115 h 134"/>
                    <a:gd name="T40" fmla="*/ 97 w 118"/>
                    <a:gd name="T41" fmla="*/ 123 h 134"/>
                    <a:gd name="T42" fmla="*/ 113 w 118"/>
                    <a:gd name="T43" fmla="*/ 133 h 134"/>
                    <a:gd name="T44" fmla="*/ 116 w 118"/>
                    <a:gd name="T45" fmla="*/ 134 h 134"/>
                    <a:gd name="T46" fmla="*/ 118 w 118"/>
                    <a:gd name="T47" fmla="*/ 131 h 134"/>
                    <a:gd name="T48" fmla="*/ 117 w 118"/>
                    <a:gd name="T49" fmla="*/ 129 h 134"/>
                    <a:gd name="T50" fmla="*/ 106 w 118"/>
                    <a:gd name="T51" fmla="*/ 120 h 134"/>
                    <a:gd name="T52" fmla="*/ 91 w 118"/>
                    <a:gd name="T53" fmla="*/ 113 h 134"/>
                    <a:gd name="T54" fmla="*/ 86 w 118"/>
                    <a:gd name="T55" fmla="*/ 107 h 134"/>
                    <a:gd name="T56" fmla="*/ 85 w 118"/>
                    <a:gd name="T57" fmla="*/ 102 h 134"/>
                    <a:gd name="T58" fmla="*/ 83 w 118"/>
                    <a:gd name="T59" fmla="*/ 95 h 134"/>
                    <a:gd name="T60" fmla="*/ 77 w 118"/>
                    <a:gd name="T61" fmla="*/ 85 h 134"/>
                    <a:gd name="T62" fmla="*/ 67 w 118"/>
                    <a:gd name="T63" fmla="*/ 76 h 134"/>
                    <a:gd name="T64" fmla="*/ 56 w 118"/>
                    <a:gd name="T65" fmla="*/ 66 h 134"/>
                    <a:gd name="T66" fmla="*/ 54 w 118"/>
                    <a:gd name="T67" fmla="*/ 61 h 134"/>
                    <a:gd name="T68" fmla="*/ 52 w 118"/>
                    <a:gd name="T69" fmla="*/ 60 h 134"/>
                    <a:gd name="T70" fmla="*/ 51 w 118"/>
                    <a:gd name="T71" fmla="*/ 54 h 134"/>
                    <a:gd name="T72" fmla="*/ 51 w 118"/>
                    <a:gd name="T73" fmla="*/ 52 h 134"/>
                    <a:gd name="T74" fmla="*/ 43 w 118"/>
                    <a:gd name="T75" fmla="*/ 41 h 134"/>
                    <a:gd name="T76" fmla="*/ 31 w 118"/>
                    <a:gd name="T77" fmla="*/ 31 h 134"/>
                    <a:gd name="T78" fmla="*/ 23 w 118"/>
                    <a:gd name="T79" fmla="*/ 23 h 134"/>
                    <a:gd name="T80" fmla="*/ 23 w 118"/>
                    <a:gd name="T81" fmla="*/ 25 h 134"/>
                    <a:gd name="T82" fmla="*/ 23 w 118"/>
                    <a:gd name="T83" fmla="*/ 22 h 134"/>
                    <a:gd name="T84" fmla="*/ 23 w 118"/>
                    <a:gd name="T85" fmla="*/ 22 h 134"/>
                    <a:gd name="T86" fmla="*/ 21 w 118"/>
                    <a:gd name="T87" fmla="*/ 23 h 134"/>
                    <a:gd name="T88" fmla="*/ 23 w 118"/>
                    <a:gd name="T89" fmla="*/ 15 h 134"/>
                    <a:gd name="T90" fmla="*/ 15 w 118"/>
                    <a:gd name="T91" fmla="*/ 5 h 134"/>
                    <a:gd name="T92" fmla="*/ 5 w 118"/>
                    <a:gd name="T93" fmla="*/ 0 h 134"/>
                    <a:gd name="T94" fmla="*/ 3 w 118"/>
                    <a:gd name="T95" fmla="*/ 1 h 134"/>
                    <a:gd name="T96" fmla="*/ 0 w 118"/>
                    <a:gd name="T97" fmla="*/ 4 h 134"/>
                    <a:gd name="T98" fmla="*/ 3 w 118"/>
                    <a:gd name="T99" fmla="*/ 6 h 13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18"/>
                    <a:gd name="T151" fmla="*/ 0 h 134"/>
                    <a:gd name="T152" fmla="*/ 118 w 118"/>
                    <a:gd name="T153" fmla="*/ 134 h 13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18" h="134">
                      <a:moveTo>
                        <a:pt x="3" y="6"/>
                      </a:moveTo>
                      <a:lnTo>
                        <a:pt x="4" y="7"/>
                      </a:lnTo>
                      <a:lnTo>
                        <a:pt x="8" y="9"/>
                      </a:lnTo>
                      <a:lnTo>
                        <a:pt x="11" y="10"/>
                      </a:lnTo>
                      <a:lnTo>
                        <a:pt x="13" y="12"/>
                      </a:lnTo>
                      <a:lnTo>
                        <a:pt x="15" y="14"/>
                      </a:lnTo>
                      <a:lnTo>
                        <a:pt x="16" y="15"/>
                      </a:lnTo>
                      <a:lnTo>
                        <a:pt x="16" y="17"/>
                      </a:lnTo>
                      <a:lnTo>
                        <a:pt x="16" y="18"/>
                      </a:lnTo>
                      <a:lnTo>
                        <a:pt x="16" y="20"/>
                      </a:lnTo>
                      <a:lnTo>
                        <a:pt x="16" y="21"/>
                      </a:lnTo>
                      <a:lnTo>
                        <a:pt x="16" y="22"/>
                      </a:lnTo>
                      <a:lnTo>
                        <a:pt x="16" y="23"/>
                      </a:lnTo>
                      <a:lnTo>
                        <a:pt x="16" y="26"/>
                      </a:lnTo>
                      <a:lnTo>
                        <a:pt x="17" y="27"/>
                      </a:lnTo>
                      <a:lnTo>
                        <a:pt x="20" y="31"/>
                      </a:lnTo>
                      <a:lnTo>
                        <a:pt x="24" y="33"/>
                      </a:lnTo>
                      <a:lnTo>
                        <a:pt x="27" y="36"/>
                      </a:lnTo>
                      <a:lnTo>
                        <a:pt x="29" y="38"/>
                      </a:lnTo>
                      <a:lnTo>
                        <a:pt x="33" y="42"/>
                      </a:lnTo>
                      <a:lnTo>
                        <a:pt x="38" y="45"/>
                      </a:lnTo>
                      <a:lnTo>
                        <a:pt x="42" y="49"/>
                      </a:lnTo>
                      <a:lnTo>
                        <a:pt x="44" y="53"/>
                      </a:lnTo>
                      <a:lnTo>
                        <a:pt x="44" y="54"/>
                      </a:lnTo>
                      <a:lnTo>
                        <a:pt x="44" y="55"/>
                      </a:lnTo>
                      <a:lnTo>
                        <a:pt x="46" y="58"/>
                      </a:lnTo>
                      <a:lnTo>
                        <a:pt x="46" y="60"/>
                      </a:lnTo>
                      <a:lnTo>
                        <a:pt x="47" y="63"/>
                      </a:lnTo>
                      <a:lnTo>
                        <a:pt x="48" y="65"/>
                      </a:lnTo>
                      <a:lnTo>
                        <a:pt x="51" y="70"/>
                      </a:lnTo>
                      <a:lnTo>
                        <a:pt x="55" y="74"/>
                      </a:lnTo>
                      <a:lnTo>
                        <a:pt x="59" y="77"/>
                      </a:lnTo>
                      <a:lnTo>
                        <a:pt x="63" y="81"/>
                      </a:lnTo>
                      <a:lnTo>
                        <a:pt x="66" y="84"/>
                      </a:lnTo>
                      <a:lnTo>
                        <a:pt x="68" y="86"/>
                      </a:lnTo>
                      <a:lnTo>
                        <a:pt x="71" y="90"/>
                      </a:lnTo>
                      <a:lnTo>
                        <a:pt x="74" y="92"/>
                      </a:lnTo>
                      <a:lnTo>
                        <a:pt x="75" y="95"/>
                      </a:lnTo>
                      <a:lnTo>
                        <a:pt x="77" y="96"/>
                      </a:lnTo>
                      <a:lnTo>
                        <a:pt x="77" y="98"/>
                      </a:lnTo>
                      <a:lnTo>
                        <a:pt x="78" y="101"/>
                      </a:lnTo>
                      <a:lnTo>
                        <a:pt x="78" y="103"/>
                      </a:lnTo>
                      <a:lnTo>
                        <a:pt x="78" y="104"/>
                      </a:lnTo>
                      <a:lnTo>
                        <a:pt x="78" y="107"/>
                      </a:lnTo>
                      <a:lnTo>
                        <a:pt x="79" y="109"/>
                      </a:lnTo>
                      <a:lnTo>
                        <a:pt x="82" y="112"/>
                      </a:lnTo>
                      <a:lnTo>
                        <a:pt x="85" y="115"/>
                      </a:lnTo>
                      <a:lnTo>
                        <a:pt x="87" y="118"/>
                      </a:lnTo>
                      <a:lnTo>
                        <a:pt x="91" y="120"/>
                      </a:lnTo>
                      <a:lnTo>
                        <a:pt x="97" y="123"/>
                      </a:lnTo>
                      <a:lnTo>
                        <a:pt x="102" y="126"/>
                      </a:lnTo>
                      <a:lnTo>
                        <a:pt x="108" y="129"/>
                      </a:lnTo>
                      <a:lnTo>
                        <a:pt x="113" y="133"/>
                      </a:lnTo>
                      <a:lnTo>
                        <a:pt x="114" y="134"/>
                      </a:lnTo>
                      <a:lnTo>
                        <a:pt x="116" y="134"/>
                      </a:lnTo>
                      <a:lnTo>
                        <a:pt x="117" y="133"/>
                      </a:lnTo>
                      <a:lnTo>
                        <a:pt x="118" y="131"/>
                      </a:lnTo>
                      <a:lnTo>
                        <a:pt x="118" y="130"/>
                      </a:lnTo>
                      <a:lnTo>
                        <a:pt x="117" y="129"/>
                      </a:lnTo>
                      <a:lnTo>
                        <a:pt x="112" y="124"/>
                      </a:lnTo>
                      <a:lnTo>
                        <a:pt x="106" y="120"/>
                      </a:lnTo>
                      <a:lnTo>
                        <a:pt x="99" y="117"/>
                      </a:lnTo>
                      <a:lnTo>
                        <a:pt x="94" y="114"/>
                      </a:lnTo>
                      <a:lnTo>
                        <a:pt x="91" y="113"/>
                      </a:lnTo>
                      <a:lnTo>
                        <a:pt x="89" y="111"/>
                      </a:lnTo>
                      <a:lnTo>
                        <a:pt x="87" y="109"/>
                      </a:lnTo>
                      <a:lnTo>
                        <a:pt x="86" y="107"/>
                      </a:lnTo>
                      <a:lnTo>
                        <a:pt x="85" y="106"/>
                      </a:lnTo>
                      <a:lnTo>
                        <a:pt x="85" y="103"/>
                      </a:lnTo>
                      <a:lnTo>
                        <a:pt x="85" y="102"/>
                      </a:lnTo>
                      <a:lnTo>
                        <a:pt x="85" y="101"/>
                      </a:lnTo>
                      <a:lnTo>
                        <a:pt x="83" y="98"/>
                      </a:lnTo>
                      <a:lnTo>
                        <a:pt x="83" y="95"/>
                      </a:lnTo>
                      <a:lnTo>
                        <a:pt x="82" y="91"/>
                      </a:lnTo>
                      <a:lnTo>
                        <a:pt x="79" y="88"/>
                      </a:lnTo>
                      <a:lnTo>
                        <a:pt x="77" y="85"/>
                      </a:lnTo>
                      <a:lnTo>
                        <a:pt x="74" y="82"/>
                      </a:lnTo>
                      <a:lnTo>
                        <a:pt x="71" y="79"/>
                      </a:lnTo>
                      <a:lnTo>
                        <a:pt x="67" y="76"/>
                      </a:lnTo>
                      <a:lnTo>
                        <a:pt x="63" y="74"/>
                      </a:lnTo>
                      <a:lnTo>
                        <a:pt x="60" y="70"/>
                      </a:lnTo>
                      <a:lnTo>
                        <a:pt x="56" y="66"/>
                      </a:lnTo>
                      <a:lnTo>
                        <a:pt x="54" y="61"/>
                      </a:lnTo>
                      <a:lnTo>
                        <a:pt x="52" y="60"/>
                      </a:lnTo>
                      <a:lnTo>
                        <a:pt x="52" y="58"/>
                      </a:lnTo>
                      <a:lnTo>
                        <a:pt x="52" y="57"/>
                      </a:lnTo>
                      <a:lnTo>
                        <a:pt x="51" y="54"/>
                      </a:lnTo>
                      <a:lnTo>
                        <a:pt x="51" y="53"/>
                      </a:lnTo>
                      <a:lnTo>
                        <a:pt x="51" y="52"/>
                      </a:lnTo>
                      <a:lnTo>
                        <a:pt x="50" y="50"/>
                      </a:lnTo>
                      <a:lnTo>
                        <a:pt x="47" y="45"/>
                      </a:lnTo>
                      <a:lnTo>
                        <a:pt x="43" y="41"/>
                      </a:lnTo>
                      <a:lnTo>
                        <a:pt x="39" y="37"/>
                      </a:lnTo>
                      <a:lnTo>
                        <a:pt x="33" y="33"/>
                      </a:lnTo>
                      <a:lnTo>
                        <a:pt x="31" y="31"/>
                      </a:lnTo>
                      <a:lnTo>
                        <a:pt x="28" y="28"/>
                      </a:lnTo>
                      <a:lnTo>
                        <a:pt x="25" y="26"/>
                      </a:lnTo>
                      <a:lnTo>
                        <a:pt x="23" y="23"/>
                      </a:lnTo>
                      <a:lnTo>
                        <a:pt x="23" y="25"/>
                      </a:lnTo>
                      <a:lnTo>
                        <a:pt x="23" y="23"/>
                      </a:lnTo>
                      <a:lnTo>
                        <a:pt x="23" y="22"/>
                      </a:lnTo>
                      <a:lnTo>
                        <a:pt x="23" y="21"/>
                      </a:lnTo>
                      <a:lnTo>
                        <a:pt x="23" y="22"/>
                      </a:lnTo>
                      <a:lnTo>
                        <a:pt x="21" y="23"/>
                      </a:lnTo>
                      <a:lnTo>
                        <a:pt x="23" y="21"/>
                      </a:lnTo>
                      <a:lnTo>
                        <a:pt x="23" y="18"/>
                      </a:lnTo>
                      <a:lnTo>
                        <a:pt x="23" y="15"/>
                      </a:lnTo>
                      <a:lnTo>
                        <a:pt x="21" y="11"/>
                      </a:lnTo>
                      <a:lnTo>
                        <a:pt x="19" y="7"/>
                      </a:lnTo>
                      <a:lnTo>
                        <a:pt x="15" y="5"/>
                      </a:lnTo>
                      <a:lnTo>
                        <a:pt x="11" y="4"/>
                      </a:ln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rgbClr val="FF21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80" name="Freeform 202"/>
                <p:cNvSpPr>
                  <a:spLocks/>
                </p:cNvSpPr>
                <p:nvPr/>
              </p:nvSpPr>
              <p:spPr bwMode="auto">
                <a:xfrm>
                  <a:off x="1685" y="3200"/>
                  <a:ext cx="118" cy="134"/>
                </a:xfrm>
                <a:custGeom>
                  <a:avLst/>
                  <a:gdLst>
                    <a:gd name="T0" fmla="*/ 8 w 118"/>
                    <a:gd name="T1" fmla="*/ 7 h 134"/>
                    <a:gd name="T2" fmla="*/ 14 w 118"/>
                    <a:gd name="T3" fmla="*/ 13 h 134"/>
                    <a:gd name="T4" fmla="*/ 16 w 118"/>
                    <a:gd name="T5" fmla="*/ 17 h 134"/>
                    <a:gd name="T6" fmla="*/ 16 w 118"/>
                    <a:gd name="T7" fmla="*/ 19 h 134"/>
                    <a:gd name="T8" fmla="*/ 14 w 118"/>
                    <a:gd name="T9" fmla="*/ 22 h 134"/>
                    <a:gd name="T10" fmla="*/ 16 w 118"/>
                    <a:gd name="T11" fmla="*/ 26 h 134"/>
                    <a:gd name="T12" fmla="*/ 17 w 118"/>
                    <a:gd name="T13" fmla="*/ 26 h 134"/>
                    <a:gd name="T14" fmla="*/ 24 w 118"/>
                    <a:gd name="T15" fmla="*/ 32 h 134"/>
                    <a:gd name="T16" fmla="*/ 33 w 118"/>
                    <a:gd name="T17" fmla="*/ 40 h 134"/>
                    <a:gd name="T18" fmla="*/ 43 w 118"/>
                    <a:gd name="T19" fmla="*/ 51 h 134"/>
                    <a:gd name="T20" fmla="*/ 44 w 118"/>
                    <a:gd name="T21" fmla="*/ 54 h 134"/>
                    <a:gd name="T22" fmla="*/ 45 w 118"/>
                    <a:gd name="T23" fmla="*/ 59 h 134"/>
                    <a:gd name="T24" fmla="*/ 48 w 118"/>
                    <a:gd name="T25" fmla="*/ 64 h 134"/>
                    <a:gd name="T26" fmla="*/ 48 w 118"/>
                    <a:gd name="T27" fmla="*/ 64 h 134"/>
                    <a:gd name="T28" fmla="*/ 59 w 118"/>
                    <a:gd name="T29" fmla="*/ 76 h 134"/>
                    <a:gd name="T30" fmla="*/ 68 w 118"/>
                    <a:gd name="T31" fmla="*/ 86 h 134"/>
                    <a:gd name="T32" fmla="*/ 75 w 118"/>
                    <a:gd name="T33" fmla="*/ 94 h 134"/>
                    <a:gd name="T34" fmla="*/ 76 w 118"/>
                    <a:gd name="T35" fmla="*/ 100 h 134"/>
                    <a:gd name="T36" fmla="*/ 78 w 118"/>
                    <a:gd name="T37" fmla="*/ 105 h 134"/>
                    <a:gd name="T38" fmla="*/ 83 w 118"/>
                    <a:gd name="T39" fmla="*/ 114 h 134"/>
                    <a:gd name="T40" fmla="*/ 97 w 118"/>
                    <a:gd name="T41" fmla="*/ 121 h 134"/>
                    <a:gd name="T42" fmla="*/ 111 w 118"/>
                    <a:gd name="T43" fmla="*/ 132 h 134"/>
                    <a:gd name="T44" fmla="*/ 114 w 118"/>
                    <a:gd name="T45" fmla="*/ 134 h 134"/>
                    <a:gd name="T46" fmla="*/ 118 w 118"/>
                    <a:gd name="T47" fmla="*/ 131 h 134"/>
                    <a:gd name="T48" fmla="*/ 117 w 118"/>
                    <a:gd name="T49" fmla="*/ 127 h 134"/>
                    <a:gd name="T50" fmla="*/ 106 w 118"/>
                    <a:gd name="T51" fmla="*/ 120 h 134"/>
                    <a:gd name="T52" fmla="*/ 91 w 118"/>
                    <a:gd name="T53" fmla="*/ 111 h 134"/>
                    <a:gd name="T54" fmla="*/ 86 w 118"/>
                    <a:gd name="T55" fmla="*/ 105 h 134"/>
                    <a:gd name="T56" fmla="*/ 84 w 118"/>
                    <a:gd name="T57" fmla="*/ 100 h 134"/>
                    <a:gd name="T58" fmla="*/ 83 w 118"/>
                    <a:gd name="T59" fmla="*/ 93 h 134"/>
                    <a:gd name="T60" fmla="*/ 76 w 118"/>
                    <a:gd name="T61" fmla="*/ 84 h 134"/>
                    <a:gd name="T62" fmla="*/ 67 w 118"/>
                    <a:gd name="T63" fmla="*/ 76 h 134"/>
                    <a:gd name="T64" fmla="*/ 56 w 118"/>
                    <a:gd name="T65" fmla="*/ 65 h 134"/>
                    <a:gd name="T66" fmla="*/ 53 w 118"/>
                    <a:gd name="T67" fmla="*/ 60 h 134"/>
                    <a:gd name="T68" fmla="*/ 52 w 118"/>
                    <a:gd name="T69" fmla="*/ 59 h 134"/>
                    <a:gd name="T70" fmla="*/ 51 w 118"/>
                    <a:gd name="T71" fmla="*/ 54 h 134"/>
                    <a:gd name="T72" fmla="*/ 49 w 118"/>
                    <a:gd name="T73" fmla="*/ 50 h 134"/>
                    <a:gd name="T74" fmla="*/ 43 w 118"/>
                    <a:gd name="T75" fmla="*/ 39 h 134"/>
                    <a:gd name="T76" fmla="*/ 31 w 118"/>
                    <a:gd name="T77" fmla="*/ 30 h 134"/>
                    <a:gd name="T78" fmla="*/ 23 w 118"/>
                    <a:gd name="T79" fmla="*/ 23 h 134"/>
                    <a:gd name="T80" fmla="*/ 23 w 118"/>
                    <a:gd name="T81" fmla="*/ 23 h 134"/>
                    <a:gd name="T82" fmla="*/ 23 w 118"/>
                    <a:gd name="T83" fmla="*/ 22 h 134"/>
                    <a:gd name="T84" fmla="*/ 21 w 118"/>
                    <a:gd name="T85" fmla="*/ 21 h 134"/>
                    <a:gd name="T86" fmla="*/ 21 w 118"/>
                    <a:gd name="T87" fmla="*/ 22 h 134"/>
                    <a:gd name="T88" fmla="*/ 23 w 118"/>
                    <a:gd name="T89" fmla="*/ 15 h 134"/>
                    <a:gd name="T90" fmla="*/ 14 w 118"/>
                    <a:gd name="T91" fmla="*/ 3 h 134"/>
                    <a:gd name="T92" fmla="*/ 4 w 118"/>
                    <a:gd name="T93" fmla="*/ 0 h 134"/>
                    <a:gd name="T94" fmla="*/ 2 w 118"/>
                    <a:gd name="T95" fmla="*/ 0 h 134"/>
                    <a:gd name="T96" fmla="*/ 0 w 118"/>
                    <a:gd name="T97" fmla="*/ 2 h 134"/>
                    <a:gd name="T98" fmla="*/ 1 w 118"/>
                    <a:gd name="T99" fmla="*/ 6 h 13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18"/>
                    <a:gd name="T151" fmla="*/ 0 h 134"/>
                    <a:gd name="T152" fmla="*/ 118 w 118"/>
                    <a:gd name="T153" fmla="*/ 134 h 13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18" h="134">
                      <a:moveTo>
                        <a:pt x="1" y="6"/>
                      </a:moveTo>
                      <a:lnTo>
                        <a:pt x="4" y="6"/>
                      </a:lnTo>
                      <a:lnTo>
                        <a:pt x="8" y="7"/>
                      </a:lnTo>
                      <a:lnTo>
                        <a:pt x="10" y="10"/>
                      </a:lnTo>
                      <a:lnTo>
                        <a:pt x="13" y="11"/>
                      </a:lnTo>
                      <a:lnTo>
                        <a:pt x="14" y="13"/>
                      </a:lnTo>
                      <a:lnTo>
                        <a:pt x="16" y="15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8"/>
                      </a:lnTo>
                      <a:lnTo>
                        <a:pt x="16" y="19"/>
                      </a:lnTo>
                      <a:lnTo>
                        <a:pt x="14" y="19"/>
                      </a:lnTo>
                      <a:lnTo>
                        <a:pt x="14" y="21"/>
                      </a:lnTo>
                      <a:lnTo>
                        <a:pt x="14" y="22"/>
                      </a:lnTo>
                      <a:lnTo>
                        <a:pt x="16" y="23"/>
                      </a:lnTo>
                      <a:lnTo>
                        <a:pt x="16" y="24"/>
                      </a:lnTo>
                      <a:lnTo>
                        <a:pt x="16" y="26"/>
                      </a:lnTo>
                      <a:lnTo>
                        <a:pt x="17" y="26"/>
                      </a:lnTo>
                      <a:lnTo>
                        <a:pt x="17" y="27"/>
                      </a:lnTo>
                      <a:lnTo>
                        <a:pt x="20" y="29"/>
                      </a:lnTo>
                      <a:lnTo>
                        <a:pt x="24" y="32"/>
                      </a:lnTo>
                      <a:lnTo>
                        <a:pt x="27" y="35"/>
                      </a:lnTo>
                      <a:lnTo>
                        <a:pt x="29" y="38"/>
                      </a:lnTo>
                      <a:lnTo>
                        <a:pt x="33" y="40"/>
                      </a:lnTo>
                      <a:lnTo>
                        <a:pt x="37" y="44"/>
                      </a:lnTo>
                      <a:lnTo>
                        <a:pt x="40" y="48"/>
                      </a:lnTo>
                      <a:lnTo>
                        <a:pt x="43" y="51"/>
                      </a:lnTo>
                      <a:lnTo>
                        <a:pt x="44" y="53"/>
                      </a:lnTo>
                      <a:lnTo>
                        <a:pt x="44" y="54"/>
                      </a:lnTo>
                      <a:lnTo>
                        <a:pt x="44" y="55"/>
                      </a:lnTo>
                      <a:lnTo>
                        <a:pt x="45" y="57"/>
                      </a:lnTo>
                      <a:lnTo>
                        <a:pt x="45" y="59"/>
                      </a:lnTo>
                      <a:lnTo>
                        <a:pt x="47" y="61"/>
                      </a:lnTo>
                      <a:lnTo>
                        <a:pt x="48" y="64"/>
                      </a:lnTo>
                      <a:lnTo>
                        <a:pt x="51" y="69"/>
                      </a:lnTo>
                      <a:lnTo>
                        <a:pt x="55" y="72"/>
                      </a:lnTo>
                      <a:lnTo>
                        <a:pt x="59" y="76"/>
                      </a:lnTo>
                      <a:lnTo>
                        <a:pt x="63" y="80"/>
                      </a:lnTo>
                      <a:lnTo>
                        <a:pt x="66" y="82"/>
                      </a:lnTo>
                      <a:lnTo>
                        <a:pt x="68" y="86"/>
                      </a:lnTo>
                      <a:lnTo>
                        <a:pt x="71" y="88"/>
                      </a:lnTo>
                      <a:lnTo>
                        <a:pt x="74" y="92"/>
                      </a:lnTo>
                      <a:lnTo>
                        <a:pt x="75" y="94"/>
                      </a:lnTo>
                      <a:lnTo>
                        <a:pt x="76" y="96"/>
                      </a:lnTo>
                      <a:lnTo>
                        <a:pt x="76" y="98"/>
                      </a:lnTo>
                      <a:lnTo>
                        <a:pt x="76" y="100"/>
                      </a:lnTo>
                      <a:lnTo>
                        <a:pt x="78" y="102"/>
                      </a:lnTo>
                      <a:lnTo>
                        <a:pt x="78" y="104"/>
                      </a:lnTo>
                      <a:lnTo>
                        <a:pt x="78" y="105"/>
                      </a:lnTo>
                      <a:lnTo>
                        <a:pt x="79" y="108"/>
                      </a:lnTo>
                      <a:lnTo>
                        <a:pt x="80" y="111"/>
                      </a:lnTo>
                      <a:lnTo>
                        <a:pt x="83" y="114"/>
                      </a:lnTo>
                      <a:lnTo>
                        <a:pt x="87" y="116"/>
                      </a:lnTo>
                      <a:lnTo>
                        <a:pt x="91" y="119"/>
                      </a:lnTo>
                      <a:lnTo>
                        <a:pt x="97" y="121"/>
                      </a:lnTo>
                      <a:lnTo>
                        <a:pt x="102" y="125"/>
                      </a:lnTo>
                      <a:lnTo>
                        <a:pt x="107" y="129"/>
                      </a:lnTo>
                      <a:lnTo>
                        <a:pt x="111" y="132"/>
                      </a:lnTo>
                      <a:lnTo>
                        <a:pt x="113" y="134"/>
                      </a:lnTo>
                      <a:lnTo>
                        <a:pt x="114" y="134"/>
                      </a:lnTo>
                      <a:lnTo>
                        <a:pt x="115" y="134"/>
                      </a:lnTo>
                      <a:lnTo>
                        <a:pt x="117" y="132"/>
                      </a:lnTo>
                      <a:lnTo>
                        <a:pt x="118" y="131"/>
                      </a:lnTo>
                      <a:lnTo>
                        <a:pt x="118" y="130"/>
                      </a:lnTo>
                      <a:lnTo>
                        <a:pt x="118" y="129"/>
                      </a:lnTo>
                      <a:lnTo>
                        <a:pt x="117" y="127"/>
                      </a:lnTo>
                      <a:lnTo>
                        <a:pt x="111" y="124"/>
                      </a:lnTo>
                      <a:lnTo>
                        <a:pt x="106" y="120"/>
                      </a:lnTo>
                      <a:lnTo>
                        <a:pt x="99" y="116"/>
                      </a:lnTo>
                      <a:lnTo>
                        <a:pt x="94" y="114"/>
                      </a:lnTo>
                      <a:lnTo>
                        <a:pt x="91" y="111"/>
                      </a:lnTo>
                      <a:lnTo>
                        <a:pt x="88" y="110"/>
                      </a:lnTo>
                      <a:lnTo>
                        <a:pt x="87" y="108"/>
                      </a:lnTo>
                      <a:lnTo>
                        <a:pt x="86" y="105"/>
                      </a:lnTo>
                      <a:lnTo>
                        <a:pt x="84" y="104"/>
                      </a:lnTo>
                      <a:lnTo>
                        <a:pt x="84" y="103"/>
                      </a:lnTo>
                      <a:lnTo>
                        <a:pt x="84" y="100"/>
                      </a:lnTo>
                      <a:lnTo>
                        <a:pt x="83" y="99"/>
                      </a:lnTo>
                      <a:lnTo>
                        <a:pt x="83" y="97"/>
                      </a:lnTo>
                      <a:lnTo>
                        <a:pt x="83" y="93"/>
                      </a:lnTo>
                      <a:lnTo>
                        <a:pt x="82" y="91"/>
                      </a:lnTo>
                      <a:lnTo>
                        <a:pt x="79" y="88"/>
                      </a:lnTo>
                      <a:lnTo>
                        <a:pt x="76" y="84"/>
                      </a:lnTo>
                      <a:lnTo>
                        <a:pt x="74" y="82"/>
                      </a:lnTo>
                      <a:lnTo>
                        <a:pt x="70" y="78"/>
                      </a:lnTo>
                      <a:lnTo>
                        <a:pt x="67" y="76"/>
                      </a:lnTo>
                      <a:lnTo>
                        <a:pt x="63" y="72"/>
                      </a:lnTo>
                      <a:lnTo>
                        <a:pt x="60" y="69"/>
                      </a:lnTo>
                      <a:lnTo>
                        <a:pt x="56" y="65"/>
                      </a:lnTo>
                      <a:lnTo>
                        <a:pt x="53" y="61"/>
                      </a:lnTo>
                      <a:lnTo>
                        <a:pt x="53" y="60"/>
                      </a:lnTo>
                      <a:lnTo>
                        <a:pt x="52" y="59"/>
                      </a:lnTo>
                      <a:lnTo>
                        <a:pt x="52" y="57"/>
                      </a:lnTo>
                      <a:lnTo>
                        <a:pt x="51" y="55"/>
                      </a:lnTo>
                      <a:lnTo>
                        <a:pt x="51" y="54"/>
                      </a:lnTo>
                      <a:lnTo>
                        <a:pt x="51" y="53"/>
                      </a:lnTo>
                      <a:lnTo>
                        <a:pt x="51" y="51"/>
                      </a:lnTo>
                      <a:lnTo>
                        <a:pt x="49" y="50"/>
                      </a:lnTo>
                      <a:lnTo>
                        <a:pt x="47" y="44"/>
                      </a:lnTo>
                      <a:lnTo>
                        <a:pt x="43" y="39"/>
                      </a:lnTo>
                      <a:lnTo>
                        <a:pt x="39" y="35"/>
                      </a:lnTo>
                      <a:lnTo>
                        <a:pt x="33" y="33"/>
                      </a:lnTo>
                      <a:lnTo>
                        <a:pt x="31" y="30"/>
                      </a:lnTo>
                      <a:lnTo>
                        <a:pt x="28" y="28"/>
                      </a:lnTo>
                      <a:lnTo>
                        <a:pt x="25" y="26"/>
                      </a:lnTo>
                      <a:lnTo>
                        <a:pt x="23" y="23"/>
                      </a:lnTo>
                      <a:lnTo>
                        <a:pt x="23" y="22"/>
                      </a:lnTo>
                      <a:lnTo>
                        <a:pt x="21" y="21"/>
                      </a:lnTo>
                      <a:lnTo>
                        <a:pt x="21" y="22"/>
                      </a:lnTo>
                      <a:lnTo>
                        <a:pt x="23" y="19"/>
                      </a:lnTo>
                      <a:lnTo>
                        <a:pt x="23" y="17"/>
                      </a:lnTo>
                      <a:lnTo>
                        <a:pt x="23" y="15"/>
                      </a:lnTo>
                      <a:lnTo>
                        <a:pt x="21" y="11"/>
                      </a:lnTo>
                      <a:lnTo>
                        <a:pt x="18" y="7"/>
                      </a:lnTo>
                      <a:lnTo>
                        <a:pt x="14" y="3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FF21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81" name="Freeform 203"/>
                <p:cNvSpPr>
                  <a:spLocks/>
                </p:cNvSpPr>
                <p:nvPr/>
              </p:nvSpPr>
              <p:spPr bwMode="auto">
                <a:xfrm>
                  <a:off x="855" y="2773"/>
                  <a:ext cx="169" cy="63"/>
                </a:xfrm>
                <a:custGeom>
                  <a:avLst/>
                  <a:gdLst>
                    <a:gd name="T0" fmla="*/ 169 w 169"/>
                    <a:gd name="T1" fmla="*/ 12 h 63"/>
                    <a:gd name="T2" fmla="*/ 156 w 169"/>
                    <a:gd name="T3" fmla="*/ 17 h 63"/>
                    <a:gd name="T4" fmla="*/ 146 w 169"/>
                    <a:gd name="T5" fmla="*/ 22 h 63"/>
                    <a:gd name="T6" fmla="*/ 135 w 169"/>
                    <a:gd name="T7" fmla="*/ 28 h 63"/>
                    <a:gd name="T8" fmla="*/ 124 w 169"/>
                    <a:gd name="T9" fmla="*/ 34 h 63"/>
                    <a:gd name="T10" fmla="*/ 115 w 169"/>
                    <a:gd name="T11" fmla="*/ 41 h 63"/>
                    <a:gd name="T12" fmla="*/ 104 w 169"/>
                    <a:gd name="T13" fmla="*/ 47 h 63"/>
                    <a:gd name="T14" fmla="*/ 93 w 169"/>
                    <a:gd name="T15" fmla="*/ 54 h 63"/>
                    <a:gd name="T16" fmla="*/ 82 w 169"/>
                    <a:gd name="T17" fmla="*/ 60 h 63"/>
                    <a:gd name="T18" fmla="*/ 74 w 169"/>
                    <a:gd name="T19" fmla="*/ 62 h 63"/>
                    <a:gd name="T20" fmla="*/ 68 w 169"/>
                    <a:gd name="T21" fmla="*/ 63 h 63"/>
                    <a:gd name="T22" fmla="*/ 61 w 169"/>
                    <a:gd name="T23" fmla="*/ 63 h 63"/>
                    <a:gd name="T24" fmla="*/ 54 w 169"/>
                    <a:gd name="T25" fmla="*/ 62 h 63"/>
                    <a:gd name="T26" fmla="*/ 49 w 169"/>
                    <a:gd name="T27" fmla="*/ 61 h 63"/>
                    <a:gd name="T28" fmla="*/ 43 w 169"/>
                    <a:gd name="T29" fmla="*/ 57 h 63"/>
                    <a:gd name="T30" fmla="*/ 39 w 169"/>
                    <a:gd name="T31" fmla="*/ 55 h 63"/>
                    <a:gd name="T32" fmla="*/ 37 w 169"/>
                    <a:gd name="T33" fmla="*/ 51 h 63"/>
                    <a:gd name="T34" fmla="*/ 25 w 169"/>
                    <a:gd name="T35" fmla="*/ 40 h 63"/>
                    <a:gd name="T36" fmla="*/ 12 w 169"/>
                    <a:gd name="T37" fmla="*/ 30 h 63"/>
                    <a:gd name="T38" fmla="*/ 3 w 169"/>
                    <a:gd name="T39" fmla="*/ 19 h 63"/>
                    <a:gd name="T40" fmla="*/ 0 w 169"/>
                    <a:gd name="T41" fmla="*/ 6 h 63"/>
                    <a:gd name="T42" fmla="*/ 6 w 169"/>
                    <a:gd name="T43" fmla="*/ 8 h 63"/>
                    <a:gd name="T44" fmla="*/ 12 w 169"/>
                    <a:gd name="T45" fmla="*/ 11 h 63"/>
                    <a:gd name="T46" fmla="*/ 20 w 169"/>
                    <a:gd name="T47" fmla="*/ 13 h 63"/>
                    <a:gd name="T48" fmla="*/ 29 w 169"/>
                    <a:gd name="T49" fmla="*/ 17 h 63"/>
                    <a:gd name="T50" fmla="*/ 37 w 169"/>
                    <a:gd name="T51" fmla="*/ 19 h 63"/>
                    <a:gd name="T52" fmla="*/ 43 w 169"/>
                    <a:gd name="T53" fmla="*/ 22 h 63"/>
                    <a:gd name="T54" fmla="*/ 50 w 169"/>
                    <a:gd name="T55" fmla="*/ 24 h 63"/>
                    <a:gd name="T56" fmla="*/ 53 w 169"/>
                    <a:gd name="T57" fmla="*/ 24 h 63"/>
                    <a:gd name="T58" fmla="*/ 65 w 169"/>
                    <a:gd name="T59" fmla="*/ 23 h 63"/>
                    <a:gd name="T60" fmla="*/ 78 w 169"/>
                    <a:gd name="T61" fmla="*/ 20 h 63"/>
                    <a:gd name="T62" fmla="*/ 90 w 169"/>
                    <a:gd name="T63" fmla="*/ 17 h 63"/>
                    <a:gd name="T64" fmla="*/ 104 w 169"/>
                    <a:gd name="T65" fmla="*/ 13 h 63"/>
                    <a:gd name="T66" fmla="*/ 117 w 169"/>
                    <a:gd name="T67" fmla="*/ 9 h 63"/>
                    <a:gd name="T68" fmla="*/ 130 w 169"/>
                    <a:gd name="T69" fmla="*/ 5 h 63"/>
                    <a:gd name="T70" fmla="*/ 143 w 169"/>
                    <a:gd name="T71" fmla="*/ 2 h 63"/>
                    <a:gd name="T72" fmla="*/ 155 w 169"/>
                    <a:gd name="T73" fmla="*/ 0 h 63"/>
                    <a:gd name="T74" fmla="*/ 159 w 169"/>
                    <a:gd name="T75" fmla="*/ 1 h 63"/>
                    <a:gd name="T76" fmla="*/ 162 w 169"/>
                    <a:gd name="T77" fmla="*/ 3 h 63"/>
                    <a:gd name="T78" fmla="*/ 165 w 169"/>
                    <a:gd name="T79" fmla="*/ 8 h 63"/>
                    <a:gd name="T80" fmla="*/ 169 w 169"/>
                    <a:gd name="T81" fmla="*/ 12 h 6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69"/>
                    <a:gd name="T124" fmla="*/ 0 h 63"/>
                    <a:gd name="T125" fmla="*/ 169 w 169"/>
                    <a:gd name="T126" fmla="*/ 63 h 6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69" h="63">
                      <a:moveTo>
                        <a:pt x="169" y="12"/>
                      </a:moveTo>
                      <a:lnTo>
                        <a:pt x="156" y="17"/>
                      </a:lnTo>
                      <a:lnTo>
                        <a:pt x="146" y="22"/>
                      </a:lnTo>
                      <a:lnTo>
                        <a:pt x="135" y="28"/>
                      </a:lnTo>
                      <a:lnTo>
                        <a:pt x="124" y="34"/>
                      </a:lnTo>
                      <a:lnTo>
                        <a:pt x="115" y="41"/>
                      </a:lnTo>
                      <a:lnTo>
                        <a:pt x="104" y="47"/>
                      </a:lnTo>
                      <a:lnTo>
                        <a:pt x="93" y="54"/>
                      </a:lnTo>
                      <a:lnTo>
                        <a:pt x="82" y="60"/>
                      </a:lnTo>
                      <a:lnTo>
                        <a:pt x="74" y="62"/>
                      </a:lnTo>
                      <a:lnTo>
                        <a:pt x="68" y="63"/>
                      </a:lnTo>
                      <a:lnTo>
                        <a:pt x="61" y="63"/>
                      </a:lnTo>
                      <a:lnTo>
                        <a:pt x="54" y="62"/>
                      </a:lnTo>
                      <a:lnTo>
                        <a:pt x="49" y="61"/>
                      </a:lnTo>
                      <a:lnTo>
                        <a:pt x="43" y="57"/>
                      </a:lnTo>
                      <a:lnTo>
                        <a:pt x="39" y="55"/>
                      </a:lnTo>
                      <a:lnTo>
                        <a:pt x="37" y="51"/>
                      </a:lnTo>
                      <a:lnTo>
                        <a:pt x="25" y="40"/>
                      </a:lnTo>
                      <a:lnTo>
                        <a:pt x="12" y="30"/>
                      </a:lnTo>
                      <a:lnTo>
                        <a:pt x="3" y="19"/>
                      </a:lnTo>
                      <a:lnTo>
                        <a:pt x="0" y="6"/>
                      </a:lnTo>
                      <a:lnTo>
                        <a:pt x="6" y="8"/>
                      </a:lnTo>
                      <a:lnTo>
                        <a:pt x="12" y="11"/>
                      </a:lnTo>
                      <a:lnTo>
                        <a:pt x="20" y="13"/>
                      </a:lnTo>
                      <a:lnTo>
                        <a:pt x="29" y="17"/>
                      </a:lnTo>
                      <a:lnTo>
                        <a:pt x="37" y="19"/>
                      </a:lnTo>
                      <a:lnTo>
                        <a:pt x="43" y="22"/>
                      </a:lnTo>
                      <a:lnTo>
                        <a:pt x="50" y="24"/>
                      </a:lnTo>
                      <a:lnTo>
                        <a:pt x="53" y="24"/>
                      </a:lnTo>
                      <a:lnTo>
                        <a:pt x="65" y="23"/>
                      </a:lnTo>
                      <a:lnTo>
                        <a:pt x="78" y="20"/>
                      </a:lnTo>
                      <a:lnTo>
                        <a:pt x="90" y="17"/>
                      </a:lnTo>
                      <a:lnTo>
                        <a:pt x="104" y="13"/>
                      </a:lnTo>
                      <a:lnTo>
                        <a:pt x="117" y="9"/>
                      </a:lnTo>
                      <a:lnTo>
                        <a:pt x="130" y="5"/>
                      </a:lnTo>
                      <a:lnTo>
                        <a:pt x="143" y="2"/>
                      </a:lnTo>
                      <a:lnTo>
                        <a:pt x="155" y="0"/>
                      </a:lnTo>
                      <a:lnTo>
                        <a:pt x="159" y="1"/>
                      </a:lnTo>
                      <a:lnTo>
                        <a:pt x="162" y="3"/>
                      </a:lnTo>
                      <a:lnTo>
                        <a:pt x="165" y="8"/>
                      </a:lnTo>
                      <a:lnTo>
                        <a:pt x="169" y="12"/>
                      </a:lnTo>
                      <a:close/>
                    </a:path>
                  </a:pathLst>
                </a:custGeom>
                <a:solidFill>
                  <a:srgbClr val="E2BF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82" name="Freeform 204"/>
                <p:cNvSpPr>
                  <a:spLocks/>
                </p:cNvSpPr>
                <p:nvPr/>
              </p:nvSpPr>
              <p:spPr bwMode="auto">
                <a:xfrm>
                  <a:off x="797" y="3068"/>
                  <a:ext cx="165" cy="68"/>
                </a:xfrm>
                <a:custGeom>
                  <a:avLst/>
                  <a:gdLst>
                    <a:gd name="T0" fmla="*/ 165 w 165"/>
                    <a:gd name="T1" fmla="*/ 34 h 68"/>
                    <a:gd name="T2" fmla="*/ 153 w 165"/>
                    <a:gd name="T3" fmla="*/ 36 h 68"/>
                    <a:gd name="T4" fmla="*/ 140 w 165"/>
                    <a:gd name="T5" fmla="*/ 40 h 68"/>
                    <a:gd name="T6" fmla="*/ 128 w 165"/>
                    <a:gd name="T7" fmla="*/ 43 h 68"/>
                    <a:gd name="T8" fmla="*/ 118 w 165"/>
                    <a:gd name="T9" fmla="*/ 48 h 68"/>
                    <a:gd name="T10" fmla="*/ 107 w 165"/>
                    <a:gd name="T11" fmla="*/ 53 h 68"/>
                    <a:gd name="T12" fmla="*/ 95 w 165"/>
                    <a:gd name="T13" fmla="*/ 58 h 68"/>
                    <a:gd name="T14" fmla="*/ 83 w 165"/>
                    <a:gd name="T15" fmla="*/ 63 h 68"/>
                    <a:gd name="T16" fmla="*/ 70 w 165"/>
                    <a:gd name="T17" fmla="*/ 67 h 68"/>
                    <a:gd name="T18" fmla="*/ 62 w 165"/>
                    <a:gd name="T19" fmla="*/ 68 h 68"/>
                    <a:gd name="T20" fmla="*/ 56 w 165"/>
                    <a:gd name="T21" fmla="*/ 68 h 68"/>
                    <a:gd name="T22" fmla="*/ 49 w 165"/>
                    <a:gd name="T23" fmla="*/ 67 h 68"/>
                    <a:gd name="T24" fmla="*/ 43 w 165"/>
                    <a:gd name="T25" fmla="*/ 64 h 68"/>
                    <a:gd name="T26" fmla="*/ 38 w 165"/>
                    <a:gd name="T27" fmla="*/ 62 h 68"/>
                    <a:gd name="T28" fmla="*/ 33 w 165"/>
                    <a:gd name="T29" fmla="*/ 58 h 68"/>
                    <a:gd name="T30" fmla="*/ 30 w 165"/>
                    <a:gd name="T31" fmla="*/ 54 h 68"/>
                    <a:gd name="T32" fmla="*/ 27 w 165"/>
                    <a:gd name="T33" fmla="*/ 51 h 68"/>
                    <a:gd name="T34" fmla="*/ 18 w 165"/>
                    <a:gd name="T35" fmla="*/ 37 h 68"/>
                    <a:gd name="T36" fmla="*/ 8 w 165"/>
                    <a:gd name="T37" fmla="*/ 25 h 68"/>
                    <a:gd name="T38" fmla="*/ 0 w 165"/>
                    <a:gd name="T39" fmla="*/ 14 h 68"/>
                    <a:gd name="T40" fmla="*/ 0 w 165"/>
                    <a:gd name="T41" fmla="*/ 0 h 68"/>
                    <a:gd name="T42" fmla="*/ 6 w 165"/>
                    <a:gd name="T43" fmla="*/ 3 h 68"/>
                    <a:gd name="T44" fmla="*/ 11 w 165"/>
                    <a:gd name="T45" fmla="*/ 7 h 68"/>
                    <a:gd name="T46" fmla="*/ 19 w 165"/>
                    <a:gd name="T47" fmla="*/ 10 h 68"/>
                    <a:gd name="T48" fmla="*/ 27 w 165"/>
                    <a:gd name="T49" fmla="*/ 15 h 68"/>
                    <a:gd name="T50" fmla="*/ 34 w 165"/>
                    <a:gd name="T51" fmla="*/ 19 h 68"/>
                    <a:gd name="T52" fmla="*/ 41 w 165"/>
                    <a:gd name="T53" fmla="*/ 23 h 68"/>
                    <a:gd name="T54" fmla="*/ 46 w 165"/>
                    <a:gd name="T55" fmla="*/ 25 h 68"/>
                    <a:gd name="T56" fmla="*/ 49 w 165"/>
                    <a:gd name="T57" fmla="*/ 26 h 68"/>
                    <a:gd name="T58" fmla="*/ 61 w 165"/>
                    <a:gd name="T59" fmla="*/ 27 h 68"/>
                    <a:gd name="T60" fmla="*/ 74 w 165"/>
                    <a:gd name="T61" fmla="*/ 27 h 68"/>
                    <a:gd name="T62" fmla="*/ 88 w 165"/>
                    <a:gd name="T63" fmla="*/ 26 h 68"/>
                    <a:gd name="T64" fmla="*/ 101 w 165"/>
                    <a:gd name="T65" fmla="*/ 24 h 68"/>
                    <a:gd name="T66" fmla="*/ 115 w 165"/>
                    <a:gd name="T67" fmla="*/ 23 h 68"/>
                    <a:gd name="T68" fmla="*/ 128 w 165"/>
                    <a:gd name="T69" fmla="*/ 20 h 68"/>
                    <a:gd name="T70" fmla="*/ 142 w 165"/>
                    <a:gd name="T71" fmla="*/ 19 h 68"/>
                    <a:gd name="T72" fmla="*/ 154 w 165"/>
                    <a:gd name="T73" fmla="*/ 19 h 68"/>
                    <a:gd name="T74" fmla="*/ 157 w 165"/>
                    <a:gd name="T75" fmla="*/ 20 h 68"/>
                    <a:gd name="T76" fmla="*/ 159 w 165"/>
                    <a:gd name="T77" fmla="*/ 24 h 68"/>
                    <a:gd name="T78" fmla="*/ 162 w 165"/>
                    <a:gd name="T79" fmla="*/ 29 h 68"/>
                    <a:gd name="T80" fmla="*/ 165 w 165"/>
                    <a:gd name="T81" fmla="*/ 34 h 6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65"/>
                    <a:gd name="T124" fmla="*/ 0 h 68"/>
                    <a:gd name="T125" fmla="*/ 165 w 165"/>
                    <a:gd name="T126" fmla="*/ 68 h 6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65" h="68">
                      <a:moveTo>
                        <a:pt x="165" y="34"/>
                      </a:moveTo>
                      <a:lnTo>
                        <a:pt x="153" y="36"/>
                      </a:lnTo>
                      <a:lnTo>
                        <a:pt x="140" y="40"/>
                      </a:lnTo>
                      <a:lnTo>
                        <a:pt x="128" y="43"/>
                      </a:lnTo>
                      <a:lnTo>
                        <a:pt x="118" y="48"/>
                      </a:lnTo>
                      <a:lnTo>
                        <a:pt x="107" y="53"/>
                      </a:lnTo>
                      <a:lnTo>
                        <a:pt x="95" y="58"/>
                      </a:lnTo>
                      <a:lnTo>
                        <a:pt x="83" y="63"/>
                      </a:lnTo>
                      <a:lnTo>
                        <a:pt x="70" y="67"/>
                      </a:lnTo>
                      <a:lnTo>
                        <a:pt x="62" y="68"/>
                      </a:lnTo>
                      <a:lnTo>
                        <a:pt x="56" y="68"/>
                      </a:lnTo>
                      <a:lnTo>
                        <a:pt x="49" y="67"/>
                      </a:lnTo>
                      <a:lnTo>
                        <a:pt x="43" y="64"/>
                      </a:lnTo>
                      <a:lnTo>
                        <a:pt x="38" y="62"/>
                      </a:lnTo>
                      <a:lnTo>
                        <a:pt x="33" y="58"/>
                      </a:lnTo>
                      <a:lnTo>
                        <a:pt x="30" y="54"/>
                      </a:lnTo>
                      <a:lnTo>
                        <a:pt x="27" y="51"/>
                      </a:lnTo>
                      <a:lnTo>
                        <a:pt x="18" y="37"/>
                      </a:lnTo>
                      <a:lnTo>
                        <a:pt x="8" y="25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6" y="3"/>
                      </a:lnTo>
                      <a:lnTo>
                        <a:pt x="11" y="7"/>
                      </a:lnTo>
                      <a:lnTo>
                        <a:pt x="19" y="10"/>
                      </a:lnTo>
                      <a:lnTo>
                        <a:pt x="27" y="15"/>
                      </a:lnTo>
                      <a:lnTo>
                        <a:pt x="34" y="19"/>
                      </a:lnTo>
                      <a:lnTo>
                        <a:pt x="41" y="23"/>
                      </a:lnTo>
                      <a:lnTo>
                        <a:pt x="46" y="25"/>
                      </a:lnTo>
                      <a:lnTo>
                        <a:pt x="49" y="26"/>
                      </a:lnTo>
                      <a:lnTo>
                        <a:pt x="61" y="27"/>
                      </a:lnTo>
                      <a:lnTo>
                        <a:pt x="74" y="27"/>
                      </a:lnTo>
                      <a:lnTo>
                        <a:pt x="88" y="26"/>
                      </a:lnTo>
                      <a:lnTo>
                        <a:pt x="101" y="24"/>
                      </a:lnTo>
                      <a:lnTo>
                        <a:pt x="115" y="23"/>
                      </a:lnTo>
                      <a:lnTo>
                        <a:pt x="128" y="20"/>
                      </a:lnTo>
                      <a:lnTo>
                        <a:pt x="142" y="19"/>
                      </a:lnTo>
                      <a:lnTo>
                        <a:pt x="154" y="19"/>
                      </a:lnTo>
                      <a:lnTo>
                        <a:pt x="157" y="20"/>
                      </a:lnTo>
                      <a:lnTo>
                        <a:pt x="159" y="24"/>
                      </a:lnTo>
                      <a:lnTo>
                        <a:pt x="162" y="29"/>
                      </a:lnTo>
                      <a:lnTo>
                        <a:pt x="165" y="34"/>
                      </a:lnTo>
                      <a:close/>
                    </a:path>
                  </a:pathLst>
                </a:custGeom>
                <a:solidFill>
                  <a:srgbClr val="E2BF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83" name="Freeform 205"/>
                <p:cNvSpPr>
                  <a:spLocks/>
                </p:cNvSpPr>
                <p:nvPr/>
              </p:nvSpPr>
              <p:spPr bwMode="auto">
                <a:xfrm>
                  <a:off x="1798" y="2847"/>
                  <a:ext cx="369" cy="169"/>
                </a:xfrm>
                <a:custGeom>
                  <a:avLst/>
                  <a:gdLst>
                    <a:gd name="T0" fmla="*/ 106 w 369"/>
                    <a:gd name="T1" fmla="*/ 13 h 169"/>
                    <a:gd name="T2" fmla="*/ 129 w 369"/>
                    <a:gd name="T3" fmla="*/ 20 h 169"/>
                    <a:gd name="T4" fmla="*/ 149 w 369"/>
                    <a:gd name="T5" fmla="*/ 31 h 169"/>
                    <a:gd name="T6" fmla="*/ 164 w 369"/>
                    <a:gd name="T7" fmla="*/ 48 h 169"/>
                    <a:gd name="T8" fmla="*/ 175 w 369"/>
                    <a:gd name="T9" fmla="*/ 73 h 169"/>
                    <a:gd name="T10" fmla="*/ 186 w 369"/>
                    <a:gd name="T11" fmla="*/ 91 h 169"/>
                    <a:gd name="T12" fmla="*/ 198 w 369"/>
                    <a:gd name="T13" fmla="*/ 100 h 169"/>
                    <a:gd name="T14" fmla="*/ 219 w 369"/>
                    <a:gd name="T15" fmla="*/ 107 h 169"/>
                    <a:gd name="T16" fmla="*/ 246 w 369"/>
                    <a:gd name="T17" fmla="*/ 118 h 169"/>
                    <a:gd name="T18" fmla="*/ 264 w 369"/>
                    <a:gd name="T19" fmla="*/ 127 h 169"/>
                    <a:gd name="T20" fmla="*/ 281 w 369"/>
                    <a:gd name="T21" fmla="*/ 132 h 169"/>
                    <a:gd name="T22" fmla="*/ 300 w 369"/>
                    <a:gd name="T23" fmla="*/ 131 h 169"/>
                    <a:gd name="T24" fmla="*/ 320 w 369"/>
                    <a:gd name="T25" fmla="*/ 117 h 169"/>
                    <a:gd name="T26" fmla="*/ 326 w 369"/>
                    <a:gd name="T27" fmla="*/ 107 h 169"/>
                    <a:gd name="T28" fmla="*/ 340 w 369"/>
                    <a:gd name="T29" fmla="*/ 111 h 169"/>
                    <a:gd name="T30" fmla="*/ 354 w 369"/>
                    <a:gd name="T31" fmla="*/ 120 h 169"/>
                    <a:gd name="T32" fmla="*/ 365 w 369"/>
                    <a:gd name="T33" fmla="*/ 128 h 169"/>
                    <a:gd name="T34" fmla="*/ 369 w 369"/>
                    <a:gd name="T35" fmla="*/ 137 h 169"/>
                    <a:gd name="T36" fmla="*/ 361 w 369"/>
                    <a:gd name="T37" fmla="*/ 158 h 169"/>
                    <a:gd name="T38" fmla="*/ 346 w 369"/>
                    <a:gd name="T39" fmla="*/ 169 h 169"/>
                    <a:gd name="T40" fmla="*/ 320 w 369"/>
                    <a:gd name="T41" fmla="*/ 160 h 169"/>
                    <a:gd name="T42" fmla="*/ 296 w 369"/>
                    <a:gd name="T43" fmla="*/ 158 h 169"/>
                    <a:gd name="T44" fmla="*/ 272 w 369"/>
                    <a:gd name="T45" fmla="*/ 158 h 169"/>
                    <a:gd name="T46" fmla="*/ 250 w 369"/>
                    <a:gd name="T47" fmla="*/ 158 h 169"/>
                    <a:gd name="T48" fmla="*/ 234 w 369"/>
                    <a:gd name="T49" fmla="*/ 156 h 169"/>
                    <a:gd name="T50" fmla="*/ 219 w 369"/>
                    <a:gd name="T51" fmla="*/ 154 h 169"/>
                    <a:gd name="T52" fmla="*/ 206 w 369"/>
                    <a:gd name="T53" fmla="*/ 149 h 169"/>
                    <a:gd name="T54" fmla="*/ 191 w 369"/>
                    <a:gd name="T55" fmla="*/ 144 h 169"/>
                    <a:gd name="T56" fmla="*/ 177 w 369"/>
                    <a:gd name="T57" fmla="*/ 139 h 169"/>
                    <a:gd name="T58" fmla="*/ 160 w 369"/>
                    <a:gd name="T59" fmla="*/ 132 h 169"/>
                    <a:gd name="T60" fmla="*/ 125 w 369"/>
                    <a:gd name="T61" fmla="*/ 91 h 169"/>
                    <a:gd name="T62" fmla="*/ 70 w 369"/>
                    <a:gd name="T63" fmla="*/ 50 h 169"/>
                    <a:gd name="T64" fmla="*/ 28 w 369"/>
                    <a:gd name="T65" fmla="*/ 30 h 169"/>
                    <a:gd name="T66" fmla="*/ 10 w 369"/>
                    <a:gd name="T67" fmla="*/ 23 h 169"/>
                    <a:gd name="T68" fmla="*/ 13 w 369"/>
                    <a:gd name="T69" fmla="*/ 15 h 169"/>
                    <a:gd name="T70" fmla="*/ 2 w 369"/>
                    <a:gd name="T71" fmla="*/ 5 h 169"/>
                    <a:gd name="T72" fmla="*/ 4 w 369"/>
                    <a:gd name="T73" fmla="*/ 0 h 169"/>
                    <a:gd name="T74" fmla="*/ 28 w 369"/>
                    <a:gd name="T75" fmla="*/ 3 h 169"/>
                    <a:gd name="T76" fmla="*/ 59 w 369"/>
                    <a:gd name="T77" fmla="*/ 8 h 169"/>
                    <a:gd name="T78" fmla="*/ 87 w 369"/>
                    <a:gd name="T79" fmla="*/ 10 h 16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69"/>
                    <a:gd name="T121" fmla="*/ 0 h 169"/>
                    <a:gd name="T122" fmla="*/ 369 w 369"/>
                    <a:gd name="T123" fmla="*/ 169 h 16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69" h="169">
                      <a:moveTo>
                        <a:pt x="95" y="10"/>
                      </a:moveTo>
                      <a:lnTo>
                        <a:pt x="106" y="13"/>
                      </a:lnTo>
                      <a:lnTo>
                        <a:pt x="117" y="16"/>
                      </a:lnTo>
                      <a:lnTo>
                        <a:pt x="129" y="20"/>
                      </a:lnTo>
                      <a:lnTo>
                        <a:pt x="140" y="25"/>
                      </a:lnTo>
                      <a:lnTo>
                        <a:pt x="149" y="31"/>
                      </a:lnTo>
                      <a:lnTo>
                        <a:pt x="157" y="39"/>
                      </a:lnTo>
                      <a:lnTo>
                        <a:pt x="164" y="48"/>
                      </a:lnTo>
                      <a:lnTo>
                        <a:pt x="169" y="58"/>
                      </a:lnTo>
                      <a:lnTo>
                        <a:pt x="175" y="73"/>
                      </a:lnTo>
                      <a:lnTo>
                        <a:pt x="180" y="84"/>
                      </a:lnTo>
                      <a:lnTo>
                        <a:pt x="186" y="91"/>
                      </a:lnTo>
                      <a:lnTo>
                        <a:pt x="191" y="96"/>
                      </a:lnTo>
                      <a:lnTo>
                        <a:pt x="198" y="100"/>
                      </a:lnTo>
                      <a:lnTo>
                        <a:pt x="207" y="104"/>
                      </a:lnTo>
                      <a:lnTo>
                        <a:pt x="219" y="107"/>
                      </a:lnTo>
                      <a:lnTo>
                        <a:pt x="235" y="112"/>
                      </a:lnTo>
                      <a:lnTo>
                        <a:pt x="246" y="118"/>
                      </a:lnTo>
                      <a:lnTo>
                        <a:pt x="256" y="123"/>
                      </a:lnTo>
                      <a:lnTo>
                        <a:pt x="264" y="127"/>
                      </a:lnTo>
                      <a:lnTo>
                        <a:pt x="273" y="131"/>
                      </a:lnTo>
                      <a:lnTo>
                        <a:pt x="281" y="132"/>
                      </a:lnTo>
                      <a:lnTo>
                        <a:pt x="291" y="132"/>
                      </a:lnTo>
                      <a:lnTo>
                        <a:pt x="300" y="131"/>
                      </a:lnTo>
                      <a:lnTo>
                        <a:pt x="311" y="126"/>
                      </a:lnTo>
                      <a:lnTo>
                        <a:pt x="320" y="117"/>
                      </a:lnTo>
                      <a:lnTo>
                        <a:pt x="323" y="111"/>
                      </a:lnTo>
                      <a:lnTo>
                        <a:pt x="326" y="107"/>
                      </a:lnTo>
                      <a:lnTo>
                        <a:pt x="335" y="105"/>
                      </a:lnTo>
                      <a:lnTo>
                        <a:pt x="340" y="111"/>
                      </a:lnTo>
                      <a:lnTo>
                        <a:pt x="347" y="115"/>
                      </a:lnTo>
                      <a:lnTo>
                        <a:pt x="354" y="120"/>
                      </a:lnTo>
                      <a:lnTo>
                        <a:pt x="359" y="123"/>
                      </a:lnTo>
                      <a:lnTo>
                        <a:pt x="365" y="128"/>
                      </a:lnTo>
                      <a:lnTo>
                        <a:pt x="369" y="132"/>
                      </a:lnTo>
                      <a:lnTo>
                        <a:pt x="369" y="137"/>
                      </a:lnTo>
                      <a:lnTo>
                        <a:pt x="367" y="143"/>
                      </a:lnTo>
                      <a:lnTo>
                        <a:pt x="361" y="158"/>
                      </a:lnTo>
                      <a:lnTo>
                        <a:pt x="354" y="166"/>
                      </a:lnTo>
                      <a:lnTo>
                        <a:pt x="346" y="169"/>
                      </a:lnTo>
                      <a:lnTo>
                        <a:pt x="332" y="164"/>
                      </a:lnTo>
                      <a:lnTo>
                        <a:pt x="320" y="160"/>
                      </a:lnTo>
                      <a:lnTo>
                        <a:pt x="308" y="159"/>
                      </a:lnTo>
                      <a:lnTo>
                        <a:pt x="296" y="158"/>
                      </a:lnTo>
                      <a:lnTo>
                        <a:pt x="284" y="156"/>
                      </a:lnTo>
                      <a:lnTo>
                        <a:pt x="272" y="158"/>
                      </a:lnTo>
                      <a:lnTo>
                        <a:pt x="261" y="158"/>
                      </a:lnTo>
                      <a:lnTo>
                        <a:pt x="250" y="158"/>
                      </a:lnTo>
                      <a:lnTo>
                        <a:pt x="241" y="158"/>
                      </a:lnTo>
                      <a:lnTo>
                        <a:pt x="234" y="156"/>
                      </a:lnTo>
                      <a:lnTo>
                        <a:pt x="227" y="155"/>
                      </a:lnTo>
                      <a:lnTo>
                        <a:pt x="219" y="154"/>
                      </a:lnTo>
                      <a:lnTo>
                        <a:pt x="212" y="151"/>
                      </a:lnTo>
                      <a:lnTo>
                        <a:pt x="206" y="149"/>
                      </a:lnTo>
                      <a:lnTo>
                        <a:pt x="198" y="147"/>
                      </a:lnTo>
                      <a:lnTo>
                        <a:pt x="191" y="144"/>
                      </a:lnTo>
                      <a:lnTo>
                        <a:pt x="184" y="142"/>
                      </a:lnTo>
                      <a:lnTo>
                        <a:pt x="177" y="139"/>
                      </a:lnTo>
                      <a:lnTo>
                        <a:pt x="169" y="136"/>
                      </a:lnTo>
                      <a:lnTo>
                        <a:pt x="160" y="132"/>
                      </a:lnTo>
                      <a:lnTo>
                        <a:pt x="155" y="126"/>
                      </a:lnTo>
                      <a:lnTo>
                        <a:pt x="125" y="91"/>
                      </a:lnTo>
                      <a:lnTo>
                        <a:pt x="95" y="67"/>
                      </a:lnTo>
                      <a:lnTo>
                        <a:pt x="70" y="50"/>
                      </a:lnTo>
                      <a:lnTo>
                        <a:pt x="47" y="37"/>
                      </a:lnTo>
                      <a:lnTo>
                        <a:pt x="28" y="30"/>
                      </a:lnTo>
                      <a:lnTo>
                        <a:pt x="16" y="26"/>
                      </a:lnTo>
                      <a:lnTo>
                        <a:pt x="10" y="23"/>
                      </a:lnTo>
                      <a:lnTo>
                        <a:pt x="13" y="18"/>
                      </a:lnTo>
                      <a:lnTo>
                        <a:pt x="13" y="15"/>
                      </a:lnTo>
                      <a:lnTo>
                        <a:pt x="9" y="10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28" y="3"/>
                      </a:lnTo>
                      <a:lnTo>
                        <a:pt x="43" y="5"/>
                      </a:lnTo>
                      <a:lnTo>
                        <a:pt x="59" y="8"/>
                      </a:lnTo>
                      <a:lnTo>
                        <a:pt x="74" y="9"/>
                      </a:lnTo>
                      <a:lnTo>
                        <a:pt x="87" y="10"/>
                      </a:lnTo>
                      <a:lnTo>
                        <a:pt x="95" y="10"/>
                      </a:lnTo>
                      <a:close/>
                    </a:path>
                  </a:pathLst>
                </a:custGeom>
                <a:solidFill>
                  <a:srgbClr val="E2BF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66568" name="Freeform 206"/>
              <p:cNvSpPr>
                <a:spLocks/>
              </p:cNvSpPr>
              <p:nvPr/>
            </p:nvSpPr>
            <p:spPr bwMode="auto">
              <a:xfrm>
                <a:off x="1996" y="1970"/>
                <a:ext cx="91" cy="162"/>
              </a:xfrm>
              <a:custGeom>
                <a:avLst/>
                <a:gdLst>
                  <a:gd name="T0" fmla="*/ 1 w 146"/>
                  <a:gd name="T1" fmla="*/ 1 h 262"/>
                  <a:gd name="T2" fmla="*/ 1 w 146"/>
                  <a:gd name="T3" fmla="*/ 1 h 262"/>
                  <a:gd name="T4" fmla="*/ 1 w 146"/>
                  <a:gd name="T5" fmla="*/ 1 h 262"/>
                  <a:gd name="T6" fmla="*/ 1 w 146"/>
                  <a:gd name="T7" fmla="*/ 1 h 262"/>
                  <a:gd name="T8" fmla="*/ 1 w 146"/>
                  <a:gd name="T9" fmla="*/ 1 h 262"/>
                  <a:gd name="T10" fmla="*/ 1 w 146"/>
                  <a:gd name="T11" fmla="*/ 1 h 262"/>
                  <a:gd name="T12" fmla="*/ 1 w 146"/>
                  <a:gd name="T13" fmla="*/ 1 h 262"/>
                  <a:gd name="T14" fmla="*/ 1 w 146"/>
                  <a:gd name="T15" fmla="*/ 1 h 262"/>
                  <a:gd name="T16" fmla="*/ 1 w 146"/>
                  <a:gd name="T17" fmla="*/ 1 h 262"/>
                  <a:gd name="T18" fmla="*/ 1 w 146"/>
                  <a:gd name="T19" fmla="*/ 1 h 262"/>
                  <a:gd name="T20" fmla="*/ 1 w 146"/>
                  <a:gd name="T21" fmla="*/ 1 h 262"/>
                  <a:gd name="T22" fmla="*/ 1 w 146"/>
                  <a:gd name="T23" fmla="*/ 1 h 262"/>
                  <a:gd name="T24" fmla="*/ 1 w 146"/>
                  <a:gd name="T25" fmla="*/ 1 h 262"/>
                  <a:gd name="T26" fmla="*/ 1 w 146"/>
                  <a:gd name="T27" fmla="*/ 1 h 262"/>
                  <a:gd name="T28" fmla="*/ 1 w 146"/>
                  <a:gd name="T29" fmla="*/ 1 h 262"/>
                  <a:gd name="T30" fmla="*/ 1 w 146"/>
                  <a:gd name="T31" fmla="*/ 1 h 262"/>
                  <a:gd name="T32" fmla="*/ 1 w 146"/>
                  <a:gd name="T33" fmla="*/ 1 h 262"/>
                  <a:gd name="T34" fmla="*/ 1 w 146"/>
                  <a:gd name="T35" fmla="*/ 1 h 262"/>
                  <a:gd name="T36" fmla="*/ 1 w 146"/>
                  <a:gd name="T37" fmla="*/ 1 h 262"/>
                  <a:gd name="T38" fmla="*/ 1 w 146"/>
                  <a:gd name="T39" fmla="*/ 1 h 262"/>
                  <a:gd name="T40" fmla="*/ 1 w 146"/>
                  <a:gd name="T41" fmla="*/ 1 h 262"/>
                  <a:gd name="T42" fmla="*/ 1 w 146"/>
                  <a:gd name="T43" fmla="*/ 1 h 262"/>
                  <a:gd name="T44" fmla="*/ 1 w 146"/>
                  <a:gd name="T45" fmla="*/ 1 h 262"/>
                  <a:gd name="T46" fmla="*/ 1 w 146"/>
                  <a:gd name="T47" fmla="*/ 1 h 262"/>
                  <a:gd name="T48" fmla="*/ 1 w 146"/>
                  <a:gd name="T49" fmla="*/ 1 h 262"/>
                  <a:gd name="T50" fmla="*/ 1 w 146"/>
                  <a:gd name="T51" fmla="*/ 1 h 262"/>
                  <a:gd name="T52" fmla="*/ 1 w 146"/>
                  <a:gd name="T53" fmla="*/ 1 h 262"/>
                  <a:gd name="T54" fmla="*/ 1 w 146"/>
                  <a:gd name="T55" fmla="*/ 1 h 262"/>
                  <a:gd name="T56" fmla="*/ 1 w 146"/>
                  <a:gd name="T57" fmla="*/ 1 h 262"/>
                  <a:gd name="T58" fmla="*/ 1 w 146"/>
                  <a:gd name="T59" fmla="*/ 1 h 262"/>
                  <a:gd name="T60" fmla="*/ 1 w 146"/>
                  <a:gd name="T61" fmla="*/ 1 h 262"/>
                  <a:gd name="T62" fmla="*/ 1 w 146"/>
                  <a:gd name="T63" fmla="*/ 1 h 262"/>
                  <a:gd name="T64" fmla="*/ 1 w 146"/>
                  <a:gd name="T65" fmla="*/ 1 h 2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6"/>
                  <a:gd name="T100" fmla="*/ 0 h 262"/>
                  <a:gd name="T101" fmla="*/ 146 w 146"/>
                  <a:gd name="T102" fmla="*/ 262 h 26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6" h="262">
                    <a:moveTo>
                      <a:pt x="71" y="259"/>
                    </a:moveTo>
                    <a:lnTo>
                      <a:pt x="67" y="242"/>
                    </a:lnTo>
                    <a:lnTo>
                      <a:pt x="65" y="226"/>
                    </a:lnTo>
                    <a:lnTo>
                      <a:pt x="67" y="209"/>
                    </a:lnTo>
                    <a:lnTo>
                      <a:pt x="72" y="193"/>
                    </a:lnTo>
                    <a:lnTo>
                      <a:pt x="84" y="172"/>
                    </a:lnTo>
                    <a:lnTo>
                      <a:pt x="99" y="151"/>
                    </a:lnTo>
                    <a:lnTo>
                      <a:pt x="113" y="131"/>
                    </a:lnTo>
                    <a:lnTo>
                      <a:pt x="126" y="110"/>
                    </a:lnTo>
                    <a:lnTo>
                      <a:pt x="137" y="89"/>
                    </a:lnTo>
                    <a:lnTo>
                      <a:pt x="144" y="69"/>
                    </a:lnTo>
                    <a:lnTo>
                      <a:pt x="146" y="52"/>
                    </a:lnTo>
                    <a:lnTo>
                      <a:pt x="141" y="36"/>
                    </a:lnTo>
                    <a:lnTo>
                      <a:pt x="133" y="24"/>
                    </a:lnTo>
                    <a:lnTo>
                      <a:pt x="127" y="15"/>
                    </a:lnTo>
                    <a:lnTo>
                      <a:pt x="122" y="10"/>
                    </a:lnTo>
                    <a:lnTo>
                      <a:pt x="117" y="7"/>
                    </a:lnTo>
                    <a:lnTo>
                      <a:pt x="113" y="5"/>
                    </a:lnTo>
                    <a:lnTo>
                      <a:pt x="107" y="5"/>
                    </a:lnTo>
                    <a:lnTo>
                      <a:pt x="102" y="3"/>
                    </a:lnTo>
                    <a:lnTo>
                      <a:pt x="95" y="0"/>
                    </a:lnTo>
                    <a:lnTo>
                      <a:pt x="95" y="2"/>
                    </a:lnTo>
                    <a:lnTo>
                      <a:pt x="92" y="3"/>
                    </a:lnTo>
                    <a:lnTo>
                      <a:pt x="86" y="3"/>
                    </a:lnTo>
                    <a:lnTo>
                      <a:pt x="79" y="5"/>
                    </a:lnTo>
                    <a:lnTo>
                      <a:pt x="76" y="10"/>
                    </a:lnTo>
                    <a:lnTo>
                      <a:pt x="78" y="11"/>
                    </a:lnTo>
                    <a:lnTo>
                      <a:pt x="79" y="13"/>
                    </a:lnTo>
                    <a:lnTo>
                      <a:pt x="79" y="14"/>
                    </a:lnTo>
                    <a:lnTo>
                      <a:pt x="78" y="15"/>
                    </a:lnTo>
                    <a:lnTo>
                      <a:pt x="75" y="18"/>
                    </a:lnTo>
                    <a:lnTo>
                      <a:pt x="74" y="20"/>
                    </a:lnTo>
                    <a:lnTo>
                      <a:pt x="71" y="21"/>
                    </a:lnTo>
                    <a:lnTo>
                      <a:pt x="68" y="27"/>
                    </a:lnTo>
                    <a:lnTo>
                      <a:pt x="70" y="32"/>
                    </a:lnTo>
                    <a:lnTo>
                      <a:pt x="74" y="36"/>
                    </a:lnTo>
                    <a:lnTo>
                      <a:pt x="75" y="37"/>
                    </a:lnTo>
                    <a:lnTo>
                      <a:pt x="83" y="38"/>
                    </a:lnTo>
                    <a:lnTo>
                      <a:pt x="87" y="41"/>
                    </a:lnTo>
                    <a:lnTo>
                      <a:pt x="90" y="46"/>
                    </a:lnTo>
                    <a:lnTo>
                      <a:pt x="92" y="52"/>
                    </a:lnTo>
                    <a:lnTo>
                      <a:pt x="100" y="67"/>
                    </a:lnTo>
                    <a:lnTo>
                      <a:pt x="103" y="80"/>
                    </a:lnTo>
                    <a:lnTo>
                      <a:pt x="99" y="91"/>
                    </a:lnTo>
                    <a:lnTo>
                      <a:pt x="90" y="105"/>
                    </a:lnTo>
                    <a:lnTo>
                      <a:pt x="84" y="107"/>
                    </a:lnTo>
                    <a:lnTo>
                      <a:pt x="72" y="113"/>
                    </a:lnTo>
                    <a:lnTo>
                      <a:pt x="61" y="121"/>
                    </a:lnTo>
                    <a:lnTo>
                      <a:pt x="53" y="129"/>
                    </a:lnTo>
                    <a:lnTo>
                      <a:pt x="45" y="145"/>
                    </a:lnTo>
                    <a:lnTo>
                      <a:pt x="36" y="162"/>
                    </a:lnTo>
                    <a:lnTo>
                      <a:pt x="26" y="178"/>
                    </a:lnTo>
                    <a:lnTo>
                      <a:pt x="18" y="194"/>
                    </a:lnTo>
                    <a:lnTo>
                      <a:pt x="10" y="210"/>
                    </a:lnTo>
                    <a:lnTo>
                      <a:pt x="5" y="226"/>
                    </a:lnTo>
                    <a:lnTo>
                      <a:pt x="1" y="243"/>
                    </a:lnTo>
                    <a:lnTo>
                      <a:pt x="0" y="261"/>
                    </a:lnTo>
                    <a:lnTo>
                      <a:pt x="4" y="261"/>
                    </a:lnTo>
                    <a:lnTo>
                      <a:pt x="10" y="261"/>
                    </a:lnTo>
                    <a:lnTo>
                      <a:pt x="20" y="261"/>
                    </a:lnTo>
                    <a:lnTo>
                      <a:pt x="29" y="261"/>
                    </a:lnTo>
                    <a:lnTo>
                      <a:pt x="39" y="262"/>
                    </a:lnTo>
                    <a:lnTo>
                      <a:pt x="47" y="262"/>
                    </a:lnTo>
                    <a:lnTo>
                      <a:pt x="53" y="262"/>
                    </a:lnTo>
                    <a:lnTo>
                      <a:pt x="59" y="262"/>
                    </a:lnTo>
                    <a:lnTo>
                      <a:pt x="71" y="259"/>
                    </a:lnTo>
                    <a:close/>
                  </a:path>
                </a:pathLst>
              </a:custGeom>
              <a:solidFill>
                <a:srgbClr val="E2BF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6569" name="Freeform 207"/>
              <p:cNvSpPr>
                <a:spLocks/>
              </p:cNvSpPr>
              <p:nvPr/>
            </p:nvSpPr>
            <p:spPr bwMode="auto">
              <a:xfrm>
                <a:off x="1478" y="2174"/>
                <a:ext cx="336" cy="340"/>
              </a:xfrm>
              <a:custGeom>
                <a:avLst/>
                <a:gdLst>
                  <a:gd name="T0" fmla="*/ 1 w 542"/>
                  <a:gd name="T1" fmla="*/ 1 h 550"/>
                  <a:gd name="T2" fmla="*/ 1 w 542"/>
                  <a:gd name="T3" fmla="*/ 1 h 550"/>
                  <a:gd name="T4" fmla="*/ 1 w 542"/>
                  <a:gd name="T5" fmla="*/ 1 h 550"/>
                  <a:gd name="T6" fmla="*/ 1 w 542"/>
                  <a:gd name="T7" fmla="*/ 1 h 550"/>
                  <a:gd name="T8" fmla="*/ 1 w 542"/>
                  <a:gd name="T9" fmla="*/ 1 h 550"/>
                  <a:gd name="T10" fmla="*/ 1 w 542"/>
                  <a:gd name="T11" fmla="*/ 1 h 550"/>
                  <a:gd name="T12" fmla="*/ 1 w 542"/>
                  <a:gd name="T13" fmla="*/ 1 h 550"/>
                  <a:gd name="T14" fmla="*/ 1 w 542"/>
                  <a:gd name="T15" fmla="*/ 1 h 550"/>
                  <a:gd name="T16" fmla="*/ 1 w 542"/>
                  <a:gd name="T17" fmla="*/ 1 h 550"/>
                  <a:gd name="T18" fmla="*/ 1 w 542"/>
                  <a:gd name="T19" fmla="*/ 1 h 550"/>
                  <a:gd name="T20" fmla="*/ 1 w 542"/>
                  <a:gd name="T21" fmla="*/ 1 h 550"/>
                  <a:gd name="T22" fmla="*/ 1 w 542"/>
                  <a:gd name="T23" fmla="*/ 1 h 550"/>
                  <a:gd name="T24" fmla="*/ 1 w 542"/>
                  <a:gd name="T25" fmla="*/ 1 h 550"/>
                  <a:gd name="T26" fmla="*/ 1 w 542"/>
                  <a:gd name="T27" fmla="*/ 1 h 550"/>
                  <a:gd name="T28" fmla="*/ 1 w 542"/>
                  <a:gd name="T29" fmla="*/ 1 h 550"/>
                  <a:gd name="T30" fmla="*/ 1 w 542"/>
                  <a:gd name="T31" fmla="*/ 1 h 550"/>
                  <a:gd name="T32" fmla="*/ 1 w 542"/>
                  <a:gd name="T33" fmla="*/ 1 h 550"/>
                  <a:gd name="T34" fmla="*/ 1 w 542"/>
                  <a:gd name="T35" fmla="*/ 1 h 550"/>
                  <a:gd name="T36" fmla="*/ 1 w 542"/>
                  <a:gd name="T37" fmla="*/ 1 h 550"/>
                  <a:gd name="T38" fmla="*/ 1 w 542"/>
                  <a:gd name="T39" fmla="*/ 1 h 550"/>
                  <a:gd name="T40" fmla="*/ 1 w 542"/>
                  <a:gd name="T41" fmla="*/ 1 h 550"/>
                  <a:gd name="T42" fmla="*/ 1 w 542"/>
                  <a:gd name="T43" fmla="*/ 1 h 550"/>
                  <a:gd name="T44" fmla="*/ 1 w 542"/>
                  <a:gd name="T45" fmla="*/ 1 h 550"/>
                  <a:gd name="T46" fmla="*/ 1 w 542"/>
                  <a:gd name="T47" fmla="*/ 1 h 550"/>
                  <a:gd name="T48" fmla="*/ 1 w 542"/>
                  <a:gd name="T49" fmla="*/ 1 h 550"/>
                  <a:gd name="T50" fmla="*/ 1 w 542"/>
                  <a:gd name="T51" fmla="*/ 1 h 550"/>
                  <a:gd name="T52" fmla="*/ 1 w 542"/>
                  <a:gd name="T53" fmla="*/ 1 h 550"/>
                  <a:gd name="T54" fmla="*/ 1 w 542"/>
                  <a:gd name="T55" fmla="*/ 1 h 550"/>
                  <a:gd name="T56" fmla="*/ 1 w 542"/>
                  <a:gd name="T57" fmla="*/ 1 h 550"/>
                  <a:gd name="T58" fmla="*/ 1 w 542"/>
                  <a:gd name="T59" fmla="*/ 1 h 550"/>
                  <a:gd name="T60" fmla="*/ 1 w 542"/>
                  <a:gd name="T61" fmla="*/ 1 h 550"/>
                  <a:gd name="T62" fmla="*/ 1 w 542"/>
                  <a:gd name="T63" fmla="*/ 1 h 550"/>
                  <a:gd name="T64" fmla="*/ 1 w 542"/>
                  <a:gd name="T65" fmla="*/ 1 h 550"/>
                  <a:gd name="T66" fmla="*/ 1 w 542"/>
                  <a:gd name="T67" fmla="*/ 1 h 550"/>
                  <a:gd name="T68" fmla="*/ 1 w 542"/>
                  <a:gd name="T69" fmla="*/ 1 h 550"/>
                  <a:gd name="T70" fmla="*/ 1 w 542"/>
                  <a:gd name="T71" fmla="*/ 1 h 550"/>
                  <a:gd name="T72" fmla="*/ 1 w 542"/>
                  <a:gd name="T73" fmla="*/ 1 h 550"/>
                  <a:gd name="T74" fmla="*/ 1 w 542"/>
                  <a:gd name="T75" fmla="*/ 0 h 550"/>
                  <a:gd name="T76" fmla="*/ 1 w 542"/>
                  <a:gd name="T77" fmla="*/ 1 h 550"/>
                  <a:gd name="T78" fmla="*/ 1 w 542"/>
                  <a:gd name="T79" fmla="*/ 1 h 550"/>
                  <a:gd name="T80" fmla="*/ 1 w 542"/>
                  <a:gd name="T81" fmla="*/ 1 h 550"/>
                  <a:gd name="T82" fmla="*/ 1 w 542"/>
                  <a:gd name="T83" fmla="*/ 1 h 550"/>
                  <a:gd name="T84" fmla="*/ 1 w 542"/>
                  <a:gd name="T85" fmla="*/ 1 h 550"/>
                  <a:gd name="T86" fmla="*/ 1 w 542"/>
                  <a:gd name="T87" fmla="*/ 1 h 550"/>
                  <a:gd name="T88" fmla="*/ 1 w 542"/>
                  <a:gd name="T89" fmla="*/ 1 h 5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42"/>
                  <a:gd name="T136" fmla="*/ 0 h 550"/>
                  <a:gd name="T137" fmla="*/ 542 w 542"/>
                  <a:gd name="T138" fmla="*/ 550 h 55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42" h="550">
                    <a:moveTo>
                      <a:pt x="542" y="246"/>
                    </a:moveTo>
                    <a:lnTo>
                      <a:pt x="512" y="252"/>
                    </a:lnTo>
                    <a:lnTo>
                      <a:pt x="485" y="263"/>
                    </a:lnTo>
                    <a:lnTo>
                      <a:pt x="460" y="278"/>
                    </a:lnTo>
                    <a:lnTo>
                      <a:pt x="437" y="295"/>
                    </a:lnTo>
                    <a:lnTo>
                      <a:pt x="414" y="313"/>
                    </a:lnTo>
                    <a:lnTo>
                      <a:pt x="391" y="332"/>
                    </a:lnTo>
                    <a:lnTo>
                      <a:pt x="369" y="349"/>
                    </a:lnTo>
                    <a:lnTo>
                      <a:pt x="348" y="365"/>
                    </a:lnTo>
                    <a:lnTo>
                      <a:pt x="334" y="374"/>
                    </a:lnTo>
                    <a:lnTo>
                      <a:pt x="320" y="378"/>
                    </a:lnTo>
                    <a:lnTo>
                      <a:pt x="303" y="382"/>
                    </a:lnTo>
                    <a:lnTo>
                      <a:pt x="286" y="385"/>
                    </a:lnTo>
                    <a:lnTo>
                      <a:pt x="270" y="387"/>
                    </a:lnTo>
                    <a:lnTo>
                      <a:pt x="252" y="390"/>
                    </a:lnTo>
                    <a:lnTo>
                      <a:pt x="236" y="393"/>
                    </a:lnTo>
                    <a:lnTo>
                      <a:pt x="220" y="398"/>
                    </a:lnTo>
                    <a:lnTo>
                      <a:pt x="201" y="409"/>
                    </a:lnTo>
                    <a:lnTo>
                      <a:pt x="184" y="423"/>
                    </a:lnTo>
                    <a:lnTo>
                      <a:pt x="170" y="439"/>
                    </a:lnTo>
                    <a:lnTo>
                      <a:pt x="158" y="456"/>
                    </a:lnTo>
                    <a:lnTo>
                      <a:pt x="147" y="474"/>
                    </a:lnTo>
                    <a:lnTo>
                      <a:pt x="136" y="494"/>
                    </a:lnTo>
                    <a:lnTo>
                      <a:pt x="126" y="512"/>
                    </a:lnTo>
                    <a:lnTo>
                      <a:pt x="115" y="529"/>
                    </a:lnTo>
                    <a:lnTo>
                      <a:pt x="108" y="537"/>
                    </a:lnTo>
                    <a:lnTo>
                      <a:pt x="101" y="545"/>
                    </a:lnTo>
                    <a:lnTo>
                      <a:pt x="96" y="550"/>
                    </a:lnTo>
                    <a:lnTo>
                      <a:pt x="91" y="549"/>
                    </a:lnTo>
                    <a:lnTo>
                      <a:pt x="76" y="533"/>
                    </a:lnTo>
                    <a:lnTo>
                      <a:pt x="61" y="518"/>
                    </a:lnTo>
                    <a:lnTo>
                      <a:pt x="49" y="501"/>
                    </a:lnTo>
                    <a:lnTo>
                      <a:pt x="35" y="485"/>
                    </a:lnTo>
                    <a:lnTo>
                      <a:pt x="25" y="468"/>
                    </a:lnTo>
                    <a:lnTo>
                      <a:pt x="15" y="451"/>
                    </a:lnTo>
                    <a:lnTo>
                      <a:pt x="7" y="434"/>
                    </a:lnTo>
                    <a:lnTo>
                      <a:pt x="0" y="415"/>
                    </a:lnTo>
                    <a:lnTo>
                      <a:pt x="14" y="410"/>
                    </a:lnTo>
                    <a:lnTo>
                      <a:pt x="29" y="407"/>
                    </a:lnTo>
                    <a:lnTo>
                      <a:pt x="42" y="404"/>
                    </a:lnTo>
                    <a:lnTo>
                      <a:pt x="57" y="402"/>
                    </a:lnTo>
                    <a:lnTo>
                      <a:pt x="72" y="401"/>
                    </a:lnTo>
                    <a:lnTo>
                      <a:pt x="85" y="399"/>
                    </a:lnTo>
                    <a:lnTo>
                      <a:pt x="100" y="397"/>
                    </a:lnTo>
                    <a:lnTo>
                      <a:pt x="114" y="393"/>
                    </a:lnTo>
                    <a:lnTo>
                      <a:pt x="122" y="391"/>
                    </a:lnTo>
                    <a:lnTo>
                      <a:pt x="130" y="387"/>
                    </a:lnTo>
                    <a:lnTo>
                      <a:pt x="139" y="385"/>
                    </a:lnTo>
                    <a:lnTo>
                      <a:pt x="147" y="381"/>
                    </a:lnTo>
                    <a:lnTo>
                      <a:pt x="155" y="377"/>
                    </a:lnTo>
                    <a:lnTo>
                      <a:pt x="162" y="374"/>
                    </a:lnTo>
                    <a:lnTo>
                      <a:pt x="170" y="370"/>
                    </a:lnTo>
                    <a:lnTo>
                      <a:pt x="175" y="365"/>
                    </a:lnTo>
                    <a:lnTo>
                      <a:pt x="192" y="349"/>
                    </a:lnTo>
                    <a:lnTo>
                      <a:pt x="204" y="331"/>
                    </a:lnTo>
                    <a:lnTo>
                      <a:pt x="213" y="311"/>
                    </a:lnTo>
                    <a:lnTo>
                      <a:pt x="223" y="291"/>
                    </a:lnTo>
                    <a:lnTo>
                      <a:pt x="233" y="273"/>
                    </a:lnTo>
                    <a:lnTo>
                      <a:pt x="247" y="256"/>
                    </a:lnTo>
                    <a:lnTo>
                      <a:pt x="263" y="242"/>
                    </a:lnTo>
                    <a:lnTo>
                      <a:pt x="286" y="232"/>
                    </a:lnTo>
                    <a:lnTo>
                      <a:pt x="303" y="227"/>
                    </a:lnTo>
                    <a:lnTo>
                      <a:pt x="321" y="224"/>
                    </a:lnTo>
                    <a:lnTo>
                      <a:pt x="338" y="219"/>
                    </a:lnTo>
                    <a:lnTo>
                      <a:pt x="355" y="215"/>
                    </a:lnTo>
                    <a:lnTo>
                      <a:pt x="372" y="213"/>
                    </a:lnTo>
                    <a:lnTo>
                      <a:pt x="390" y="210"/>
                    </a:lnTo>
                    <a:lnTo>
                      <a:pt x="407" y="208"/>
                    </a:lnTo>
                    <a:lnTo>
                      <a:pt x="426" y="207"/>
                    </a:lnTo>
                    <a:lnTo>
                      <a:pt x="420" y="193"/>
                    </a:lnTo>
                    <a:lnTo>
                      <a:pt x="412" y="180"/>
                    </a:lnTo>
                    <a:lnTo>
                      <a:pt x="403" y="169"/>
                    </a:lnTo>
                    <a:lnTo>
                      <a:pt x="394" y="156"/>
                    </a:lnTo>
                    <a:lnTo>
                      <a:pt x="381" y="145"/>
                    </a:lnTo>
                    <a:lnTo>
                      <a:pt x="371" y="134"/>
                    </a:lnTo>
                    <a:lnTo>
                      <a:pt x="359" y="123"/>
                    </a:lnTo>
                    <a:lnTo>
                      <a:pt x="348" y="112"/>
                    </a:lnTo>
                    <a:lnTo>
                      <a:pt x="318" y="123"/>
                    </a:lnTo>
                    <a:lnTo>
                      <a:pt x="291" y="138"/>
                    </a:lnTo>
                    <a:lnTo>
                      <a:pt x="267" y="155"/>
                    </a:lnTo>
                    <a:lnTo>
                      <a:pt x="243" y="173"/>
                    </a:lnTo>
                    <a:lnTo>
                      <a:pt x="220" y="193"/>
                    </a:lnTo>
                    <a:lnTo>
                      <a:pt x="196" y="212"/>
                    </a:lnTo>
                    <a:lnTo>
                      <a:pt x="171" y="229"/>
                    </a:lnTo>
                    <a:lnTo>
                      <a:pt x="143" y="242"/>
                    </a:lnTo>
                    <a:lnTo>
                      <a:pt x="139" y="227"/>
                    </a:lnTo>
                    <a:lnTo>
                      <a:pt x="135" y="214"/>
                    </a:lnTo>
                    <a:lnTo>
                      <a:pt x="131" y="199"/>
                    </a:lnTo>
                    <a:lnTo>
                      <a:pt x="126" y="186"/>
                    </a:lnTo>
                    <a:lnTo>
                      <a:pt x="119" y="173"/>
                    </a:lnTo>
                    <a:lnTo>
                      <a:pt x="109" y="162"/>
                    </a:lnTo>
                    <a:lnTo>
                      <a:pt x="97" y="153"/>
                    </a:lnTo>
                    <a:lnTo>
                      <a:pt x="81" y="145"/>
                    </a:lnTo>
                    <a:lnTo>
                      <a:pt x="88" y="138"/>
                    </a:lnTo>
                    <a:lnTo>
                      <a:pt x="95" y="133"/>
                    </a:lnTo>
                    <a:lnTo>
                      <a:pt x="104" y="128"/>
                    </a:lnTo>
                    <a:lnTo>
                      <a:pt x="114" y="124"/>
                    </a:lnTo>
                    <a:lnTo>
                      <a:pt x="123" y="121"/>
                    </a:lnTo>
                    <a:lnTo>
                      <a:pt x="132" y="116"/>
                    </a:lnTo>
                    <a:lnTo>
                      <a:pt x="140" y="110"/>
                    </a:lnTo>
                    <a:lnTo>
                      <a:pt x="146" y="101"/>
                    </a:lnTo>
                    <a:lnTo>
                      <a:pt x="151" y="86"/>
                    </a:lnTo>
                    <a:lnTo>
                      <a:pt x="155" y="72"/>
                    </a:lnTo>
                    <a:lnTo>
                      <a:pt x="161" y="58"/>
                    </a:lnTo>
                    <a:lnTo>
                      <a:pt x="170" y="47"/>
                    </a:lnTo>
                    <a:lnTo>
                      <a:pt x="185" y="37"/>
                    </a:lnTo>
                    <a:lnTo>
                      <a:pt x="201" y="27"/>
                    </a:lnTo>
                    <a:lnTo>
                      <a:pt x="217" y="20"/>
                    </a:lnTo>
                    <a:lnTo>
                      <a:pt x="235" y="14"/>
                    </a:lnTo>
                    <a:lnTo>
                      <a:pt x="252" y="8"/>
                    </a:lnTo>
                    <a:lnTo>
                      <a:pt x="270" y="4"/>
                    </a:lnTo>
                    <a:lnTo>
                      <a:pt x="287" y="2"/>
                    </a:lnTo>
                    <a:lnTo>
                      <a:pt x="305" y="0"/>
                    </a:lnTo>
                    <a:lnTo>
                      <a:pt x="324" y="0"/>
                    </a:lnTo>
                    <a:lnTo>
                      <a:pt x="341" y="2"/>
                    </a:lnTo>
                    <a:lnTo>
                      <a:pt x="360" y="4"/>
                    </a:lnTo>
                    <a:lnTo>
                      <a:pt x="377" y="8"/>
                    </a:lnTo>
                    <a:lnTo>
                      <a:pt x="395" y="13"/>
                    </a:lnTo>
                    <a:lnTo>
                      <a:pt x="412" y="20"/>
                    </a:lnTo>
                    <a:lnTo>
                      <a:pt x="430" y="27"/>
                    </a:lnTo>
                    <a:lnTo>
                      <a:pt x="446" y="37"/>
                    </a:lnTo>
                    <a:lnTo>
                      <a:pt x="450" y="41"/>
                    </a:lnTo>
                    <a:lnTo>
                      <a:pt x="455" y="43"/>
                    </a:lnTo>
                    <a:lnTo>
                      <a:pt x="464" y="47"/>
                    </a:lnTo>
                    <a:lnTo>
                      <a:pt x="472" y="49"/>
                    </a:lnTo>
                    <a:lnTo>
                      <a:pt x="480" y="53"/>
                    </a:lnTo>
                    <a:lnTo>
                      <a:pt x="488" y="56"/>
                    </a:lnTo>
                    <a:lnTo>
                      <a:pt x="495" y="59"/>
                    </a:lnTo>
                    <a:lnTo>
                      <a:pt x="499" y="63"/>
                    </a:lnTo>
                    <a:lnTo>
                      <a:pt x="505" y="86"/>
                    </a:lnTo>
                    <a:lnTo>
                      <a:pt x="509" y="110"/>
                    </a:lnTo>
                    <a:lnTo>
                      <a:pt x="513" y="132"/>
                    </a:lnTo>
                    <a:lnTo>
                      <a:pt x="516" y="155"/>
                    </a:lnTo>
                    <a:lnTo>
                      <a:pt x="519" y="177"/>
                    </a:lnTo>
                    <a:lnTo>
                      <a:pt x="524" y="200"/>
                    </a:lnTo>
                    <a:lnTo>
                      <a:pt x="531" y="223"/>
                    </a:lnTo>
                    <a:lnTo>
                      <a:pt x="542" y="246"/>
                    </a:lnTo>
                    <a:close/>
                  </a:path>
                </a:pathLst>
              </a:custGeom>
              <a:solidFill>
                <a:srgbClr val="B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6570" name="Freeform 208"/>
              <p:cNvSpPr>
                <a:spLocks/>
              </p:cNvSpPr>
              <p:nvPr/>
            </p:nvSpPr>
            <p:spPr bwMode="auto">
              <a:xfrm>
                <a:off x="1765" y="2116"/>
                <a:ext cx="388" cy="253"/>
              </a:xfrm>
              <a:custGeom>
                <a:avLst/>
                <a:gdLst>
                  <a:gd name="T0" fmla="*/ 1 w 626"/>
                  <a:gd name="T1" fmla="*/ 1 h 409"/>
                  <a:gd name="T2" fmla="*/ 1 w 626"/>
                  <a:gd name="T3" fmla="*/ 1 h 409"/>
                  <a:gd name="T4" fmla="*/ 1 w 626"/>
                  <a:gd name="T5" fmla="*/ 1 h 409"/>
                  <a:gd name="T6" fmla="*/ 1 w 626"/>
                  <a:gd name="T7" fmla="*/ 1 h 409"/>
                  <a:gd name="T8" fmla="*/ 1 w 626"/>
                  <a:gd name="T9" fmla="*/ 1 h 409"/>
                  <a:gd name="T10" fmla="*/ 1 w 626"/>
                  <a:gd name="T11" fmla="*/ 1 h 409"/>
                  <a:gd name="T12" fmla="*/ 1 w 626"/>
                  <a:gd name="T13" fmla="*/ 1 h 409"/>
                  <a:gd name="T14" fmla="*/ 1 w 626"/>
                  <a:gd name="T15" fmla="*/ 1 h 409"/>
                  <a:gd name="T16" fmla="*/ 1 w 626"/>
                  <a:gd name="T17" fmla="*/ 1 h 409"/>
                  <a:gd name="T18" fmla="*/ 1 w 626"/>
                  <a:gd name="T19" fmla="*/ 1 h 409"/>
                  <a:gd name="T20" fmla="*/ 1 w 626"/>
                  <a:gd name="T21" fmla="*/ 1 h 409"/>
                  <a:gd name="T22" fmla="*/ 1 w 626"/>
                  <a:gd name="T23" fmla="*/ 1 h 409"/>
                  <a:gd name="T24" fmla="*/ 1 w 626"/>
                  <a:gd name="T25" fmla="*/ 1 h 409"/>
                  <a:gd name="T26" fmla="*/ 1 w 626"/>
                  <a:gd name="T27" fmla="*/ 1 h 409"/>
                  <a:gd name="T28" fmla="*/ 1 w 626"/>
                  <a:gd name="T29" fmla="*/ 1 h 409"/>
                  <a:gd name="T30" fmla="*/ 1 w 626"/>
                  <a:gd name="T31" fmla="*/ 1 h 409"/>
                  <a:gd name="T32" fmla="*/ 1 w 626"/>
                  <a:gd name="T33" fmla="*/ 1 h 409"/>
                  <a:gd name="T34" fmla="*/ 1 w 626"/>
                  <a:gd name="T35" fmla="*/ 1 h 409"/>
                  <a:gd name="T36" fmla="*/ 1 w 626"/>
                  <a:gd name="T37" fmla="*/ 1 h 409"/>
                  <a:gd name="T38" fmla="*/ 1 w 626"/>
                  <a:gd name="T39" fmla="*/ 1 h 409"/>
                  <a:gd name="T40" fmla="*/ 1 w 626"/>
                  <a:gd name="T41" fmla="*/ 1 h 409"/>
                  <a:gd name="T42" fmla="*/ 1 w 626"/>
                  <a:gd name="T43" fmla="*/ 1 h 409"/>
                  <a:gd name="T44" fmla="*/ 1 w 626"/>
                  <a:gd name="T45" fmla="*/ 1 h 409"/>
                  <a:gd name="T46" fmla="*/ 1 w 626"/>
                  <a:gd name="T47" fmla="*/ 1 h 409"/>
                  <a:gd name="T48" fmla="*/ 1 w 626"/>
                  <a:gd name="T49" fmla="*/ 1 h 409"/>
                  <a:gd name="T50" fmla="*/ 1 w 626"/>
                  <a:gd name="T51" fmla="*/ 1 h 409"/>
                  <a:gd name="T52" fmla="*/ 1 w 626"/>
                  <a:gd name="T53" fmla="*/ 1 h 409"/>
                  <a:gd name="T54" fmla="*/ 1 w 626"/>
                  <a:gd name="T55" fmla="*/ 1 h 409"/>
                  <a:gd name="T56" fmla="*/ 1 w 626"/>
                  <a:gd name="T57" fmla="*/ 1 h 409"/>
                  <a:gd name="T58" fmla="*/ 1 w 626"/>
                  <a:gd name="T59" fmla="*/ 1 h 409"/>
                  <a:gd name="T60" fmla="*/ 1 w 626"/>
                  <a:gd name="T61" fmla="*/ 1 h 409"/>
                  <a:gd name="T62" fmla="*/ 1 w 626"/>
                  <a:gd name="T63" fmla="*/ 1 h 409"/>
                  <a:gd name="T64" fmla="*/ 1 w 626"/>
                  <a:gd name="T65" fmla="*/ 1 h 409"/>
                  <a:gd name="T66" fmla="*/ 1 w 626"/>
                  <a:gd name="T67" fmla="*/ 1 h 409"/>
                  <a:gd name="T68" fmla="*/ 1 w 626"/>
                  <a:gd name="T69" fmla="*/ 1 h 409"/>
                  <a:gd name="T70" fmla="*/ 1 w 626"/>
                  <a:gd name="T71" fmla="*/ 1 h 409"/>
                  <a:gd name="T72" fmla="*/ 1 w 626"/>
                  <a:gd name="T73" fmla="*/ 1 h 409"/>
                  <a:gd name="T74" fmla="*/ 1 w 626"/>
                  <a:gd name="T75" fmla="*/ 1 h 409"/>
                  <a:gd name="T76" fmla="*/ 1 w 626"/>
                  <a:gd name="T77" fmla="*/ 1 h 409"/>
                  <a:gd name="T78" fmla="*/ 1 w 626"/>
                  <a:gd name="T79" fmla="*/ 1 h 409"/>
                  <a:gd name="T80" fmla="*/ 1 w 626"/>
                  <a:gd name="T81" fmla="*/ 1 h 409"/>
                  <a:gd name="T82" fmla="*/ 1 w 626"/>
                  <a:gd name="T83" fmla="*/ 1 h 409"/>
                  <a:gd name="T84" fmla="*/ 1 w 626"/>
                  <a:gd name="T85" fmla="*/ 1 h 409"/>
                  <a:gd name="T86" fmla="*/ 1 w 626"/>
                  <a:gd name="T87" fmla="*/ 1 h 409"/>
                  <a:gd name="T88" fmla="*/ 1 w 626"/>
                  <a:gd name="T89" fmla="*/ 1 h 409"/>
                  <a:gd name="T90" fmla="*/ 1 w 626"/>
                  <a:gd name="T91" fmla="*/ 1 h 409"/>
                  <a:gd name="T92" fmla="*/ 1 w 626"/>
                  <a:gd name="T93" fmla="*/ 1 h 409"/>
                  <a:gd name="T94" fmla="*/ 1 w 626"/>
                  <a:gd name="T95" fmla="*/ 1 h 409"/>
                  <a:gd name="T96" fmla="*/ 1 w 626"/>
                  <a:gd name="T97" fmla="*/ 1 h 409"/>
                  <a:gd name="T98" fmla="*/ 1 w 626"/>
                  <a:gd name="T99" fmla="*/ 1 h 409"/>
                  <a:gd name="T100" fmla="*/ 1 w 626"/>
                  <a:gd name="T101" fmla="*/ 1 h 409"/>
                  <a:gd name="T102" fmla="*/ 1 w 626"/>
                  <a:gd name="T103" fmla="*/ 1 h 409"/>
                  <a:gd name="T104" fmla="*/ 1 w 626"/>
                  <a:gd name="T105" fmla="*/ 1 h 409"/>
                  <a:gd name="T106" fmla="*/ 1 w 626"/>
                  <a:gd name="T107" fmla="*/ 1 h 409"/>
                  <a:gd name="T108" fmla="*/ 1 w 626"/>
                  <a:gd name="T109" fmla="*/ 1 h 409"/>
                  <a:gd name="T110" fmla="*/ 1 w 626"/>
                  <a:gd name="T111" fmla="*/ 1 h 409"/>
                  <a:gd name="T112" fmla="*/ 1 w 626"/>
                  <a:gd name="T113" fmla="*/ 1 h 409"/>
                  <a:gd name="T114" fmla="*/ 1 w 626"/>
                  <a:gd name="T115" fmla="*/ 1 h 40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26"/>
                  <a:gd name="T175" fmla="*/ 0 h 409"/>
                  <a:gd name="T176" fmla="*/ 626 w 626"/>
                  <a:gd name="T177" fmla="*/ 409 h 40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26" h="409">
                    <a:moveTo>
                      <a:pt x="541" y="193"/>
                    </a:moveTo>
                    <a:lnTo>
                      <a:pt x="535" y="248"/>
                    </a:lnTo>
                    <a:lnTo>
                      <a:pt x="545" y="302"/>
                    </a:lnTo>
                    <a:lnTo>
                      <a:pt x="552" y="308"/>
                    </a:lnTo>
                    <a:lnTo>
                      <a:pt x="560" y="316"/>
                    </a:lnTo>
                    <a:lnTo>
                      <a:pt x="569" y="324"/>
                    </a:lnTo>
                    <a:lnTo>
                      <a:pt x="580" y="333"/>
                    </a:lnTo>
                    <a:lnTo>
                      <a:pt x="592" y="341"/>
                    </a:lnTo>
                    <a:lnTo>
                      <a:pt x="604" y="347"/>
                    </a:lnTo>
                    <a:lnTo>
                      <a:pt x="615" y="351"/>
                    </a:lnTo>
                    <a:lnTo>
                      <a:pt x="626" y="351"/>
                    </a:lnTo>
                    <a:lnTo>
                      <a:pt x="620" y="357"/>
                    </a:lnTo>
                    <a:lnTo>
                      <a:pt x="607" y="363"/>
                    </a:lnTo>
                    <a:lnTo>
                      <a:pt x="591" y="370"/>
                    </a:lnTo>
                    <a:lnTo>
                      <a:pt x="570" y="373"/>
                    </a:lnTo>
                    <a:lnTo>
                      <a:pt x="549" y="374"/>
                    </a:lnTo>
                    <a:lnTo>
                      <a:pt x="527" y="373"/>
                    </a:lnTo>
                    <a:lnTo>
                      <a:pt x="508" y="368"/>
                    </a:lnTo>
                    <a:lnTo>
                      <a:pt x="494" y="360"/>
                    </a:lnTo>
                    <a:lnTo>
                      <a:pt x="484" y="351"/>
                    </a:lnTo>
                    <a:lnTo>
                      <a:pt x="472" y="343"/>
                    </a:lnTo>
                    <a:lnTo>
                      <a:pt x="460" y="333"/>
                    </a:lnTo>
                    <a:lnTo>
                      <a:pt x="449" y="322"/>
                    </a:lnTo>
                    <a:lnTo>
                      <a:pt x="438" y="311"/>
                    </a:lnTo>
                    <a:lnTo>
                      <a:pt x="429" y="300"/>
                    </a:lnTo>
                    <a:lnTo>
                      <a:pt x="422" y="287"/>
                    </a:lnTo>
                    <a:lnTo>
                      <a:pt x="418" y="275"/>
                    </a:lnTo>
                    <a:lnTo>
                      <a:pt x="413" y="275"/>
                    </a:lnTo>
                    <a:lnTo>
                      <a:pt x="408" y="274"/>
                    </a:lnTo>
                    <a:lnTo>
                      <a:pt x="402" y="273"/>
                    </a:lnTo>
                    <a:lnTo>
                      <a:pt x="398" y="271"/>
                    </a:lnTo>
                    <a:lnTo>
                      <a:pt x="393" y="271"/>
                    </a:lnTo>
                    <a:lnTo>
                      <a:pt x="386" y="273"/>
                    </a:lnTo>
                    <a:lnTo>
                      <a:pt x="378" y="275"/>
                    </a:lnTo>
                    <a:lnTo>
                      <a:pt x="368" y="281"/>
                    </a:lnTo>
                    <a:lnTo>
                      <a:pt x="358" y="290"/>
                    </a:lnTo>
                    <a:lnTo>
                      <a:pt x="348" y="298"/>
                    </a:lnTo>
                    <a:lnTo>
                      <a:pt x="340" y="308"/>
                    </a:lnTo>
                    <a:lnTo>
                      <a:pt x="331" y="317"/>
                    </a:lnTo>
                    <a:lnTo>
                      <a:pt x="323" y="327"/>
                    </a:lnTo>
                    <a:lnTo>
                      <a:pt x="313" y="335"/>
                    </a:lnTo>
                    <a:lnTo>
                      <a:pt x="303" y="343"/>
                    </a:lnTo>
                    <a:lnTo>
                      <a:pt x="292" y="349"/>
                    </a:lnTo>
                    <a:lnTo>
                      <a:pt x="266" y="357"/>
                    </a:lnTo>
                    <a:lnTo>
                      <a:pt x="238" y="363"/>
                    </a:lnTo>
                    <a:lnTo>
                      <a:pt x="211" y="368"/>
                    </a:lnTo>
                    <a:lnTo>
                      <a:pt x="184" y="372"/>
                    </a:lnTo>
                    <a:lnTo>
                      <a:pt x="158" y="374"/>
                    </a:lnTo>
                    <a:lnTo>
                      <a:pt x="136" y="376"/>
                    </a:lnTo>
                    <a:lnTo>
                      <a:pt x="117" y="377"/>
                    </a:lnTo>
                    <a:lnTo>
                      <a:pt x="102" y="378"/>
                    </a:lnTo>
                    <a:lnTo>
                      <a:pt x="90" y="379"/>
                    </a:lnTo>
                    <a:lnTo>
                      <a:pt x="78" y="383"/>
                    </a:lnTo>
                    <a:lnTo>
                      <a:pt x="68" y="388"/>
                    </a:lnTo>
                    <a:lnTo>
                      <a:pt x="59" y="394"/>
                    </a:lnTo>
                    <a:lnTo>
                      <a:pt x="52" y="399"/>
                    </a:lnTo>
                    <a:lnTo>
                      <a:pt x="47" y="404"/>
                    </a:lnTo>
                    <a:lnTo>
                      <a:pt x="43" y="408"/>
                    </a:lnTo>
                    <a:lnTo>
                      <a:pt x="41" y="409"/>
                    </a:lnTo>
                    <a:lnTo>
                      <a:pt x="32" y="379"/>
                    </a:lnTo>
                    <a:lnTo>
                      <a:pt x="25" y="344"/>
                    </a:lnTo>
                    <a:lnTo>
                      <a:pt x="21" y="306"/>
                    </a:lnTo>
                    <a:lnTo>
                      <a:pt x="18" y="266"/>
                    </a:lnTo>
                    <a:lnTo>
                      <a:pt x="16" y="227"/>
                    </a:lnTo>
                    <a:lnTo>
                      <a:pt x="12" y="189"/>
                    </a:lnTo>
                    <a:lnTo>
                      <a:pt x="8" y="154"/>
                    </a:lnTo>
                    <a:lnTo>
                      <a:pt x="0" y="124"/>
                    </a:lnTo>
                    <a:lnTo>
                      <a:pt x="17" y="125"/>
                    </a:lnTo>
                    <a:lnTo>
                      <a:pt x="33" y="130"/>
                    </a:lnTo>
                    <a:lnTo>
                      <a:pt x="51" y="136"/>
                    </a:lnTo>
                    <a:lnTo>
                      <a:pt x="68" y="144"/>
                    </a:lnTo>
                    <a:lnTo>
                      <a:pt x="86" y="151"/>
                    </a:lnTo>
                    <a:lnTo>
                      <a:pt x="103" y="157"/>
                    </a:lnTo>
                    <a:lnTo>
                      <a:pt x="121" y="162"/>
                    </a:lnTo>
                    <a:lnTo>
                      <a:pt x="137" y="163"/>
                    </a:lnTo>
                    <a:lnTo>
                      <a:pt x="153" y="162"/>
                    </a:lnTo>
                    <a:lnTo>
                      <a:pt x="171" y="161"/>
                    </a:lnTo>
                    <a:lnTo>
                      <a:pt x="185" y="160"/>
                    </a:lnTo>
                    <a:lnTo>
                      <a:pt x="202" y="157"/>
                    </a:lnTo>
                    <a:lnTo>
                      <a:pt x="218" y="154"/>
                    </a:lnTo>
                    <a:lnTo>
                      <a:pt x="232" y="150"/>
                    </a:lnTo>
                    <a:lnTo>
                      <a:pt x="247" y="146"/>
                    </a:lnTo>
                    <a:lnTo>
                      <a:pt x="261" y="140"/>
                    </a:lnTo>
                    <a:lnTo>
                      <a:pt x="277" y="134"/>
                    </a:lnTo>
                    <a:lnTo>
                      <a:pt x="293" y="129"/>
                    </a:lnTo>
                    <a:lnTo>
                      <a:pt x="309" y="124"/>
                    </a:lnTo>
                    <a:lnTo>
                      <a:pt x="325" y="119"/>
                    </a:lnTo>
                    <a:lnTo>
                      <a:pt x="340" y="114"/>
                    </a:lnTo>
                    <a:lnTo>
                      <a:pt x="355" y="108"/>
                    </a:lnTo>
                    <a:lnTo>
                      <a:pt x="368" y="102"/>
                    </a:lnTo>
                    <a:lnTo>
                      <a:pt x="381" y="93"/>
                    </a:lnTo>
                    <a:lnTo>
                      <a:pt x="387" y="85"/>
                    </a:lnTo>
                    <a:lnTo>
                      <a:pt x="390" y="76"/>
                    </a:lnTo>
                    <a:lnTo>
                      <a:pt x="390" y="65"/>
                    </a:lnTo>
                    <a:lnTo>
                      <a:pt x="387" y="55"/>
                    </a:lnTo>
                    <a:lnTo>
                      <a:pt x="382" y="44"/>
                    </a:lnTo>
                    <a:lnTo>
                      <a:pt x="374" y="33"/>
                    </a:lnTo>
                    <a:lnTo>
                      <a:pt x="366" y="23"/>
                    </a:lnTo>
                    <a:lnTo>
                      <a:pt x="356" y="15"/>
                    </a:lnTo>
                    <a:lnTo>
                      <a:pt x="370" y="12"/>
                    </a:lnTo>
                    <a:lnTo>
                      <a:pt x="383" y="11"/>
                    </a:lnTo>
                    <a:lnTo>
                      <a:pt x="397" y="9"/>
                    </a:lnTo>
                    <a:lnTo>
                      <a:pt x="410" y="7"/>
                    </a:lnTo>
                    <a:lnTo>
                      <a:pt x="424" y="5"/>
                    </a:lnTo>
                    <a:lnTo>
                      <a:pt x="437" y="4"/>
                    </a:lnTo>
                    <a:lnTo>
                      <a:pt x="451" y="1"/>
                    </a:lnTo>
                    <a:lnTo>
                      <a:pt x="464" y="0"/>
                    </a:lnTo>
                    <a:lnTo>
                      <a:pt x="468" y="34"/>
                    </a:lnTo>
                    <a:lnTo>
                      <a:pt x="476" y="68"/>
                    </a:lnTo>
                    <a:lnTo>
                      <a:pt x="486" y="100"/>
                    </a:lnTo>
                    <a:lnTo>
                      <a:pt x="499" y="129"/>
                    </a:lnTo>
                    <a:lnTo>
                      <a:pt x="500" y="127"/>
                    </a:lnTo>
                    <a:lnTo>
                      <a:pt x="510" y="129"/>
                    </a:lnTo>
                    <a:lnTo>
                      <a:pt x="519" y="133"/>
                    </a:lnTo>
                    <a:lnTo>
                      <a:pt x="525" y="136"/>
                    </a:lnTo>
                    <a:lnTo>
                      <a:pt x="541" y="193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6571" name="Freeform 209"/>
              <p:cNvSpPr>
                <a:spLocks/>
              </p:cNvSpPr>
              <p:nvPr/>
            </p:nvSpPr>
            <p:spPr bwMode="auto">
              <a:xfrm>
                <a:off x="2101" y="2133"/>
                <a:ext cx="130" cy="93"/>
              </a:xfrm>
              <a:custGeom>
                <a:avLst/>
                <a:gdLst>
                  <a:gd name="T0" fmla="*/ 1 w 210"/>
                  <a:gd name="T1" fmla="*/ 1 h 150"/>
                  <a:gd name="T2" fmla="*/ 1 w 210"/>
                  <a:gd name="T3" fmla="*/ 1 h 150"/>
                  <a:gd name="T4" fmla="*/ 1 w 210"/>
                  <a:gd name="T5" fmla="*/ 1 h 150"/>
                  <a:gd name="T6" fmla="*/ 1 w 210"/>
                  <a:gd name="T7" fmla="*/ 1 h 150"/>
                  <a:gd name="T8" fmla="*/ 1 w 210"/>
                  <a:gd name="T9" fmla="*/ 1 h 150"/>
                  <a:gd name="T10" fmla="*/ 1 w 210"/>
                  <a:gd name="T11" fmla="*/ 1 h 150"/>
                  <a:gd name="T12" fmla="*/ 1 w 210"/>
                  <a:gd name="T13" fmla="*/ 1 h 150"/>
                  <a:gd name="T14" fmla="*/ 1 w 210"/>
                  <a:gd name="T15" fmla="*/ 1 h 150"/>
                  <a:gd name="T16" fmla="*/ 1 w 210"/>
                  <a:gd name="T17" fmla="*/ 1 h 150"/>
                  <a:gd name="T18" fmla="*/ 1 w 210"/>
                  <a:gd name="T19" fmla="*/ 1 h 150"/>
                  <a:gd name="T20" fmla="*/ 1 w 210"/>
                  <a:gd name="T21" fmla="*/ 1 h 150"/>
                  <a:gd name="T22" fmla="*/ 1 w 210"/>
                  <a:gd name="T23" fmla="*/ 1 h 150"/>
                  <a:gd name="T24" fmla="*/ 1 w 210"/>
                  <a:gd name="T25" fmla="*/ 1 h 150"/>
                  <a:gd name="T26" fmla="*/ 1 w 210"/>
                  <a:gd name="T27" fmla="*/ 1 h 150"/>
                  <a:gd name="T28" fmla="*/ 1 w 210"/>
                  <a:gd name="T29" fmla="*/ 1 h 150"/>
                  <a:gd name="T30" fmla="*/ 1 w 210"/>
                  <a:gd name="T31" fmla="*/ 1 h 150"/>
                  <a:gd name="T32" fmla="*/ 0 w 210"/>
                  <a:gd name="T33" fmla="*/ 1 h 150"/>
                  <a:gd name="T34" fmla="*/ 1 w 210"/>
                  <a:gd name="T35" fmla="*/ 1 h 150"/>
                  <a:gd name="T36" fmla="*/ 1 w 210"/>
                  <a:gd name="T37" fmla="*/ 1 h 150"/>
                  <a:gd name="T38" fmla="*/ 1 w 210"/>
                  <a:gd name="T39" fmla="*/ 1 h 150"/>
                  <a:gd name="T40" fmla="*/ 1 w 210"/>
                  <a:gd name="T41" fmla="*/ 1 h 150"/>
                  <a:gd name="T42" fmla="*/ 1 w 210"/>
                  <a:gd name="T43" fmla="*/ 1 h 150"/>
                  <a:gd name="T44" fmla="*/ 1 w 210"/>
                  <a:gd name="T45" fmla="*/ 1 h 150"/>
                  <a:gd name="T46" fmla="*/ 1 w 210"/>
                  <a:gd name="T47" fmla="*/ 1 h 150"/>
                  <a:gd name="T48" fmla="*/ 1 w 210"/>
                  <a:gd name="T49" fmla="*/ 1 h 150"/>
                  <a:gd name="T50" fmla="*/ 1 w 210"/>
                  <a:gd name="T51" fmla="*/ 1 h 150"/>
                  <a:gd name="T52" fmla="*/ 1 w 210"/>
                  <a:gd name="T53" fmla="*/ 0 h 150"/>
                  <a:gd name="T54" fmla="*/ 1 w 210"/>
                  <a:gd name="T55" fmla="*/ 0 h 150"/>
                  <a:gd name="T56" fmla="*/ 1 w 210"/>
                  <a:gd name="T57" fmla="*/ 1 h 150"/>
                  <a:gd name="T58" fmla="*/ 1 w 210"/>
                  <a:gd name="T59" fmla="*/ 1 h 150"/>
                  <a:gd name="T60" fmla="*/ 1 w 210"/>
                  <a:gd name="T61" fmla="*/ 1 h 150"/>
                  <a:gd name="T62" fmla="*/ 1 w 210"/>
                  <a:gd name="T63" fmla="*/ 1 h 150"/>
                  <a:gd name="T64" fmla="*/ 1 w 210"/>
                  <a:gd name="T65" fmla="*/ 1 h 150"/>
                  <a:gd name="T66" fmla="*/ 1 w 210"/>
                  <a:gd name="T67" fmla="*/ 1 h 150"/>
                  <a:gd name="T68" fmla="*/ 1 w 210"/>
                  <a:gd name="T69" fmla="*/ 1 h 150"/>
                  <a:gd name="T70" fmla="*/ 1 w 210"/>
                  <a:gd name="T71" fmla="*/ 1 h 150"/>
                  <a:gd name="T72" fmla="*/ 1 w 210"/>
                  <a:gd name="T73" fmla="*/ 1 h 1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0"/>
                  <a:gd name="T112" fmla="*/ 0 h 150"/>
                  <a:gd name="T113" fmla="*/ 210 w 210"/>
                  <a:gd name="T114" fmla="*/ 150 h 1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0" h="150">
                    <a:moveTo>
                      <a:pt x="207" y="61"/>
                    </a:moveTo>
                    <a:lnTo>
                      <a:pt x="203" y="77"/>
                    </a:lnTo>
                    <a:lnTo>
                      <a:pt x="199" y="92"/>
                    </a:lnTo>
                    <a:lnTo>
                      <a:pt x="193" y="106"/>
                    </a:lnTo>
                    <a:lnTo>
                      <a:pt x="183" y="117"/>
                    </a:lnTo>
                    <a:lnTo>
                      <a:pt x="168" y="125"/>
                    </a:lnTo>
                    <a:lnTo>
                      <a:pt x="151" y="134"/>
                    </a:lnTo>
                    <a:lnTo>
                      <a:pt x="133" y="140"/>
                    </a:lnTo>
                    <a:lnTo>
                      <a:pt x="116" y="145"/>
                    </a:lnTo>
                    <a:lnTo>
                      <a:pt x="97" y="147"/>
                    </a:lnTo>
                    <a:lnTo>
                      <a:pt x="78" y="150"/>
                    </a:lnTo>
                    <a:lnTo>
                      <a:pt x="58" y="150"/>
                    </a:lnTo>
                    <a:lnTo>
                      <a:pt x="39" y="147"/>
                    </a:lnTo>
                    <a:lnTo>
                      <a:pt x="23" y="141"/>
                    </a:lnTo>
                    <a:lnTo>
                      <a:pt x="11" y="130"/>
                    </a:lnTo>
                    <a:lnTo>
                      <a:pt x="3" y="115"/>
                    </a:lnTo>
                    <a:lnTo>
                      <a:pt x="0" y="98"/>
                    </a:lnTo>
                    <a:lnTo>
                      <a:pt x="1" y="80"/>
                    </a:lnTo>
                    <a:lnTo>
                      <a:pt x="8" y="61"/>
                    </a:lnTo>
                    <a:lnTo>
                      <a:pt x="16" y="46"/>
                    </a:lnTo>
                    <a:lnTo>
                      <a:pt x="30" y="32"/>
                    </a:lnTo>
                    <a:lnTo>
                      <a:pt x="47" y="21"/>
                    </a:lnTo>
                    <a:lnTo>
                      <a:pt x="63" y="14"/>
                    </a:lnTo>
                    <a:lnTo>
                      <a:pt x="82" y="7"/>
                    </a:lnTo>
                    <a:lnTo>
                      <a:pt x="100" y="4"/>
                    </a:lnTo>
                    <a:lnTo>
                      <a:pt x="119" y="1"/>
                    </a:lnTo>
                    <a:lnTo>
                      <a:pt x="137" y="0"/>
                    </a:lnTo>
                    <a:lnTo>
                      <a:pt x="156" y="0"/>
                    </a:lnTo>
                    <a:lnTo>
                      <a:pt x="175" y="1"/>
                    </a:lnTo>
                    <a:lnTo>
                      <a:pt x="181" y="1"/>
                    </a:lnTo>
                    <a:lnTo>
                      <a:pt x="189" y="5"/>
                    </a:lnTo>
                    <a:lnTo>
                      <a:pt x="195" y="9"/>
                    </a:lnTo>
                    <a:lnTo>
                      <a:pt x="199" y="12"/>
                    </a:lnTo>
                    <a:lnTo>
                      <a:pt x="206" y="23"/>
                    </a:lnTo>
                    <a:lnTo>
                      <a:pt x="210" y="37"/>
                    </a:lnTo>
                    <a:lnTo>
                      <a:pt x="209" y="49"/>
                    </a:lnTo>
                    <a:lnTo>
                      <a:pt x="207" y="61"/>
                    </a:lnTo>
                    <a:close/>
                  </a:path>
                </a:pathLst>
              </a:custGeom>
              <a:solidFill>
                <a:srgbClr val="E2BF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6572" name="Freeform 210"/>
              <p:cNvSpPr>
                <a:spLocks/>
              </p:cNvSpPr>
              <p:nvPr/>
            </p:nvSpPr>
            <p:spPr bwMode="auto">
              <a:xfrm>
                <a:off x="1877" y="2237"/>
                <a:ext cx="29" cy="23"/>
              </a:xfrm>
              <a:custGeom>
                <a:avLst/>
                <a:gdLst>
                  <a:gd name="T0" fmla="*/ 1 w 46"/>
                  <a:gd name="T1" fmla="*/ 1 h 37"/>
                  <a:gd name="T2" fmla="*/ 1 w 46"/>
                  <a:gd name="T3" fmla="*/ 1 h 37"/>
                  <a:gd name="T4" fmla="*/ 1 w 46"/>
                  <a:gd name="T5" fmla="*/ 1 h 37"/>
                  <a:gd name="T6" fmla="*/ 1 w 46"/>
                  <a:gd name="T7" fmla="*/ 1 h 37"/>
                  <a:gd name="T8" fmla="*/ 1 w 46"/>
                  <a:gd name="T9" fmla="*/ 1 h 37"/>
                  <a:gd name="T10" fmla="*/ 1 w 46"/>
                  <a:gd name="T11" fmla="*/ 1 h 37"/>
                  <a:gd name="T12" fmla="*/ 1 w 46"/>
                  <a:gd name="T13" fmla="*/ 1 h 37"/>
                  <a:gd name="T14" fmla="*/ 1 w 46"/>
                  <a:gd name="T15" fmla="*/ 1 h 37"/>
                  <a:gd name="T16" fmla="*/ 1 w 46"/>
                  <a:gd name="T17" fmla="*/ 1 h 37"/>
                  <a:gd name="T18" fmla="*/ 1 w 46"/>
                  <a:gd name="T19" fmla="*/ 1 h 37"/>
                  <a:gd name="T20" fmla="*/ 1 w 46"/>
                  <a:gd name="T21" fmla="*/ 1 h 37"/>
                  <a:gd name="T22" fmla="*/ 1 w 46"/>
                  <a:gd name="T23" fmla="*/ 1 h 37"/>
                  <a:gd name="T24" fmla="*/ 1 w 46"/>
                  <a:gd name="T25" fmla="*/ 1 h 37"/>
                  <a:gd name="T26" fmla="*/ 1 w 46"/>
                  <a:gd name="T27" fmla="*/ 1 h 37"/>
                  <a:gd name="T28" fmla="*/ 1 w 46"/>
                  <a:gd name="T29" fmla="*/ 1 h 37"/>
                  <a:gd name="T30" fmla="*/ 1 w 46"/>
                  <a:gd name="T31" fmla="*/ 1 h 37"/>
                  <a:gd name="T32" fmla="*/ 1 w 46"/>
                  <a:gd name="T33" fmla="*/ 1 h 37"/>
                  <a:gd name="T34" fmla="*/ 1 w 46"/>
                  <a:gd name="T35" fmla="*/ 1 h 37"/>
                  <a:gd name="T36" fmla="*/ 1 w 46"/>
                  <a:gd name="T37" fmla="*/ 1 h 37"/>
                  <a:gd name="T38" fmla="*/ 1 w 46"/>
                  <a:gd name="T39" fmla="*/ 1 h 37"/>
                  <a:gd name="T40" fmla="*/ 1 w 46"/>
                  <a:gd name="T41" fmla="*/ 1 h 37"/>
                  <a:gd name="T42" fmla="*/ 1 w 46"/>
                  <a:gd name="T43" fmla="*/ 0 h 37"/>
                  <a:gd name="T44" fmla="*/ 1 w 46"/>
                  <a:gd name="T45" fmla="*/ 1 h 37"/>
                  <a:gd name="T46" fmla="*/ 0 w 46"/>
                  <a:gd name="T47" fmla="*/ 1 h 37"/>
                  <a:gd name="T48" fmla="*/ 1 w 46"/>
                  <a:gd name="T49" fmla="*/ 1 h 37"/>
                  <a:gd name="T50" fmla="*/ 1 w 46"/>
                  <a:gd name="T51" fmla="*/ 1 h 37"/>
                  <a:gd name="T52" fmla="*/ 1 w 46"/>
                  <a:gd name="T53" fmla="*/ 1 h 37"/>
                  <a:gd name="T54" fmla="*/ 1 w 46"/>
                  <a:gd name="T55" fmla="*/ 1 h 37"/>
                  <a:gd name="T56" fmla="*/ 1 w 46"/>
                  <a:gd name="T57" fmla="*/ 1 h 37"/>
                  <a:gd name="T58" fmla="*/ 1 w 46"/>
                  <a:gd name="T59" fmla="*/ 1 h 37"/>
                  <a:gd name="T60" fmla="*/ 1 w 46"/>
                  <a:gd name="T61" fmla="*/ 1 h 37"/>
                  <a:gd name="T62" fmla="*/ 1 w 46"/>
                  <a:gd name="T63" fmla="*/ 1 h 37"/>
                  <a:gd name="T64" fmla="*/ 1 w 46"/>
                  <a:gd name="T65" fmla="*/ 1 h 37"/>
                  <a:gd name="T66" fmla="*/ 1 w 46"/>
                  <a:gd name="T67" fmla="*/ 1 h 37"/>
                  <a:gd name="T68" fmla="*/ 1 w 46"/>
                  <a:gd name="T69" fmla="*/ 1 h 37"/>
                  <a:gd name="T70" fmla="*/ 1 w 46"/>
                  <a:gd name="T71" fmla="*/ 1 h 37"/>
                  <a:gd name="T72" fmla="*/ 1 w 46"/>
                  <a:gd name="T73" fmla="*/ 1 h 37"/>
                  <a:gd name="T74" fmla="*/ 1 w 46"/>
                  <a:gd name="T75" fmla="*/ 1 h 37"/>
                  <a:gd name="T76" fmla="*/ 1 w 46"/>
                  <a:gd name="T77" fmla="*/ 1 h 37"/>
                  <a:gd name="T78" fmla="*/ 1 w 46"/>
                  <a:gd name="T79" fmla="*/ 1 h 3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"/>
                  <a:gd name="T121" fmla="*/ 0 h 37"/>
                  <a:gd name="T122" fmla="*/ 46 w 46"/>
                  <a:gd name="T123" fmla="*/ 37 h 3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" h="37">
                    <a:moveTo>
                      <a:pt x="41" y="35"/>
                    </a:moveTo>
                    <a:lnTo>
                      <a:pt x="42" y="32"/>
                    </a:lnTo>
                    <a:lnTo>
                      <a:pt x="43" y="30"/>
                    </a:lnTo>
                    <a:lnTo>
                      <a:pt x="43" y="29"/>
                    </a:lnTo>
                    <a:lnTo>
                      <a:pt x="42" y="26"/>
                    </a:lnTo>
                    <a:lnTo>
                      <a:pt x="41" y="24"/>
                    </a:lnTo>
                    <a:lnTo>
                      <a:pt x="38" y="22"/>
                    </a:lnTo>
                    <a:lnTo>
                      <a:pt x="37" y="20"/>
                    </a:lnTo>
                    <a:lnTo>
                      <a:pt x="34" y="19"/>
                    </a:lnTo>
                    <a:lnTo>
                      <a:pt x="35" y="19"/>
                    </a:lnTo>
                    <a:lnTo>
                      <a:pt x="35" y="17"/>
                    </a:lnTo>
                    <a:lnTo>
                      <a:pt x="37" y="17"/>
                    </a:lnTo>
                    <a:lnTo>
                      <a:pt x="38" y="16"/>
                    </a:lnTo>
                    <a:lnTo>
                      <a:pt x="39" y="16"/>
                    </a:lnTo>
                    <a:lnTo>
                      <a:pt x="39" y="15"/>
                    </a:lnTo>
                    <a:lnTo>
                      <a:pt x="41" y="15"/>
                    </a:lnTo>
                    <a:lnTo>
                      <a:pt x="43" y="14"/>
                    </a:lnTo>
                    <a:lnTo>
                      <a:pt x="45" y="13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5" y="5"/>
                    </a:lnTo>
                    <a:lnTo>
                      <a:pt x="43" y="3"/>
                    </a:lnTo>
                    <a:lnTo>
                      <a:pt x="41" y="3"/>
                    </a:lnTo>
                    <a:lnTo>
                      <a:pt x="38" y="3"/>
                    </a:lnTo>
                    <a:lnTo>
                      <a:pt x="34" y="4"/>
                    </a:lnTo>
                    <a:lnTo>
                      <a:pt x="31" y="5"/>
                    </a:lnTo>
                    <a:lnTo>
                      <a:pt x="30" y="6"/>
                    </a:lnTo>
                    <a:lnTo>
                      <a:pt x="27" y="8"/>
                    </a:lnTo>
                    <a:lnTo>
                      <a:pt x="26" y="9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9" y="8"/>
                    </a:lnTo>
                    <a:lnTo>
                      <a:pt x="18" y="6"/>
                    </a:lnTo>
                    <a:lnTo>
                      <a:pt x="15" y="5"/>
                    </a:lnTo>
                    <a:lnTo>
                      <a:pt x="14" y="4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5"/>
                    </a:lnTo>
                    <a:lnTo>
                      <a:pt x="8" y="16"/>
                    </a:lnTo>
                    <a:lnTo>
                      <a:pt x="10" y="17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7" y="22"/>
                    </a:lnTo>
                    <a:lnTo>
                      <a:pt x="7" y="26"/>
                    </a:lnTo>
                    <a:lnTo>
                      <a:pt x="7" y="29"/>
                    </a:lnTo>
                    <a:lnTo>
                      <a:pt x="7" y="32"/>
                    </a:lnTo>
                    <a:lnTo>
                      <a:pt x="8" y="35"/>
                    </a:lnTo>
                    <a:lnTo>
                      <a:pt x="10" y="36"/>
                    </a:lnTo>
                    <a:lnTo>
                      <a:pt x="12" y="37"/>
                    </a:lnTo>
                    <a:lnTo>
                      <a:pt x="15" y="37"/>
                    </a:lnTo>
                    <a:lnTo>
                      <a:pt x="16" y="36"/>
                    </a:lnTo>
                    <a:lnTo>
                      <a:pt x="19" y="35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21" y="27"/>
                    </a:lnTo>
                    <a:lnTo>
                      <a:pt x="22" y="26"/>
                    </a:lnTo>
                    <a:lnTo>
                      <a:pt x="25" y="27"/>
                    </a:lnTo>
                    <a:lnTo>
                      <a:pt x="27" y="30"/>
                    </a:lnTo>
                    <a:lnTo>
                      <a:pt x="29" y="31"/>
                    </a:lnTo>
                    <a:lnTo>
                      <a:pt x="31" y="33"/>
                    </a:lnTo>
                    <a:lnTo>
                      <a:pt x="34" y="35"/>
                    </a:lnTo>
                    <a:lnTo>
                      <a:pt x="37" y="36"/>
                    </a:lnTo>
                    <a:lnTo>
                      <a:pt x="38" y="36"/>
                    </a:lnTo>
                    <a:lnTo>
                      <a:pt x="41" y="35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6573" name="Freeform 211"/>
              <p:cNvSpPr>
                <a:spLocks/>
              </p:cNvSpPr>
              <p:nvPr/>
            </p:nvSpPr>
            <p:spPr bwMode="auto">
              <a:xfrm>
                <a:off x="2058" y="2267"/>
                <a:ext cx="28" cy="28"/>
              </a:xfrm>
              <a:custGeom>
                <a:avLst/>
                <a:gdLst>
                  <a:gd name="T0" fmla="*/ 1 w 44"/>
                  <a:gd name="T1" fmla="*/ 1 h 45"/>
                  <a:gd name="T2" fmla="*/ 1 w 44"/>
                  <a:gd name="T3" fmla="*/ 1 h 45"/>
                  <a:gd name="T4" fmla="*/ 1 w 44"/>
                  <a:gd name="T5" fmla="*/ 1 h 45"/>
                  <a:gd name="T6" fmla="*/ 1 w 44"/>
                  <a:gd name="T7" fmla="*/ 1 h 45"/>
                  <a:gd name="T8" fmla="*/ 1 w 44"/>
                  <a:gd name="T9" fmla="*/ 1 h 45"/>
                  <a:gd name="T10" fmla="*/ 1 w 44"/>
                  <a:gd name="T11" fmla="*/ 1 h 45"/>
                  <a:gd name="T12" fmla="*/ 1 w 44"/>
                  <a:gd name="T13" fmla="*/ 1 h 45"/>
                  <a:gd name="T14" fmla="*/ 1 w 44"/>
                  <a:gd name="T15" fmla="*/ 1 h 45"/>
                  <a:gd name="T16" fmla="*/ 1 w 44"/>
                  <a:gd name="T17" fmla="*/ 1 h 45"/>
                  <a:gd name="T18" fmla="*/ 1 w 44"/>
                  <a:gd name="T19" fmla="*/ 1 h 45"/>
                  <a:gd name="T20" fmla="*/ 1 w 44"/>
                  <a:gd name="T21" fmla="*/ 1 h 45"/>
                  <a:gd name="T22" fmla="*/ 1 w 44"/>
                  <a:gd name="T23" fmla="*/ 1 h 45"/>
                  <a:gd name="T24" fmla="*/ 1 w 44"/>
                  <a:gd name="T25" fmla="*/ 1 h 45"/>
                  <a:gd name="T26" fmla="*/ 1 w 44"/>
                  <a:gd name="T27" fmla="*/ 1 h 45"/>
                  <a:gd name="T28" fmla="*/ 1 w 44"/>
                  <a:gd name="T29" fmla="*/ 1 h 45"/>
                  <a:gd name="T30" fmla="*/ 1 w 44"/>
                  <a:gd name="T31" fmla="*/ 1 h 45"/>
                  <a:gd name="T32" fmla="*/ 1 w 44"/>
                  <a:gd name="T33" fmla="*/ 1 h 45"/>
                  <a:gd name="T34" fmla="*/ 1 w 44"/>
                  <a:gd name="T35" fmla="*/ 1 h 45"/>
                  <a:gd name="T36" fmla="*/ 1 w 44"/>
                  <a:gd name="T37" fmla="*/ 1 h 45"/>
                  <a:gd name="T38" fmla="*/ 1 w 44"/>
                  <a:gd name="T39" fmla="*/ 1 h 45"/>
                  <a:gd name="T40" fmla="*/ 1 w 44"/>
                  <a:gd name="T41" fmla="*/ 1 h 45"/>
                  <a:gd name="T42" fmla="*/ 1 w 44"/>
                  <a:gd name="T43" fmla="*/ 1 h 45"/>
                  <a:gd name="T44" fmla="*/ 1 w 44"/>
                  <a:gd name="T45" fmla="*/ 1 h 45"/>
                  <a:gd name="T46" fmla="*/ 1 w 44"/>
                  <a:gd name="T47" fmla="*/ 1 h 45"/>
                  <a:gd name="T48" fmla="*/ 1 w 44"/>
                  <a:gd name="T49" fmla="*/ 1 h 45"/>
                  <a:gd name="T50" fmla="*/ 1 w 44"/>
                  <a:gd name="T51" fmla="*/ 1 h 45"/>
                  <a:gd name="T52" fmla="*/ 1 w 44"/>
                  <a:gd name="T53" fmla="*/ 1 h 45"/>
                  <a:gd name="T54" fmla="*/ 1 w 44"/>
                  <a:gd name="T55" fmla="*/ 1 h 45"/>
                  <a:gd name="T56" fmla="*/ 1 w 44"/>
                  <a:gd name="T57" fmla="*/ 1 h 45"/>
                  <a:gd name="T58" fmla="*/ 1 w 44"/>
                  <a:gd name="T59" fmla="*/ 1 h 45"/>
                  <a:gd name="T60" fmla="*/ 1 w 44"/>
                  <a:gd name="T61" fmla="*/ 1 h 45"/>
                  <a:gd name="T62" fmla="*/ 0 w 44"/>
                  <a:gd name="T63" fmla="*/ 1 h 45"/>
                  <a:gd name="T64" fmla="*/ 1 w 44"/>
                  <a:gd name="T65" fmla="*/ 1 h 45"/>
                  <a:gd name="T66" fmla="*/ 1 w 44"/>
                  <a:gd name="T67" fmla="*/ 1 h 45"/>
                  <a:gd name="T68" fmla="*/ 1 w 44"/>
                  <a:gd name="T69" fmla="*/ 1 h 45"/>
                  <a:gd name="T70" fmla="*/ 1 w 44"/>
                  <a:gd name="T71" fmla="*/ 1 h 45"/>
                  <a:gd name="T72" fmla="*/ 1 w 44"/>
                  <a:gd name="T73" fmla="*/ 1 h 45"/>
                  <a:gd name="T74" fmla="*/ 1 w 44"/>
                  <a:gd name="T75" fmla="*/ 1 h 45"/>
                  <a:gd name="T76" fmla="*/ 1 w 44"/>
                  <a:gd name="T77" fmla="*/ 1 h 45"/>
                  <a:gd name="T78" fmla="*/ 1 w 44"/>
                  <a:gd name="T79" fmla="*/ 1 h 4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4"/>
                  <a:gd name="T121" fmla="*/ 0 h 45"/>
                  <a:gd name="T122" fmla="*/ 44 w 44"/>
                  <a:gd name="T123" fmla="*/ 45 h 4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4" h="45">
                    <a:moveTo>
                      <a:pt x="10" y="43"/>
                    </a:moveTo>
                    <a:lnTo>
                      <a:pt x="13" y="45"/>
                    </a:lnTo>
                    <a:lnTo>
                      <a:pt x="15" y="45"/>
                    </a:lnTo>
                    <a:lnTo>
                      <a:pt x="17" y="43"/>
                    </a:lnTo>
                    <a:lnTo>
                      <a:pt x="19" y="42"/>
                    </a:lnTo>
                    <a:lnTo>
                      <a:pt x="21" y="40"/>
                    </a:lnTo>
                    <a:lnTo>
                      <a:pt x="22" y="37"/>
                    </a:lnTo>
                    <a:lnTo>
                      <a:pt x="23" y="36"/>
                    </a:lnTo>
                    <a:lnTo>
                      <a:pt x="25" y="34"/>
                    </a:lnTo>
                    <a:lnTo>
                      <a:pt x="25" y="35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9" y="36"/>
                    </a:lnTo>
                    <a:lnTo>
                      <a:pt x="30" y="37"/>
                    </a:lnTo>
                    <a:lnTo>
                      <a:pt x="30" y="38"/>
                    </a:lnTo>
                    <a:lnTo>
                      <a:pt x="31" y="40"/>
                    </a:lnTo>
                    <a:lnTo>
                      <a:pt x="34" y="42"/>
                    </a:lnTo>
                    <a:lnTo>
                      <a:pt x="37" y="42"/>
                    </a:lnTo>
                    <a:lnTo>
                      <a:pt x="40" y="42"/>
                    </a:lnTo>
                    <a:lnTo>
                      <a:pt x="41" y="41"/>
                    </a:lnTo>
                    <a:lnTo>
                      <a:pt x="44" y="38"/>
                    </a:lnTo>
                    <a:lnTo>
                      <a:pt x="44" y="36"/>
                    </a:lnTo>
                    <a:lnTo>
                      <a:pt x="44" y="34"/>
                    </a:lnTo>
                    <a:lnTo>
                      <a:pt x="41" y="30"/>
                    </a:lnTo>
                    <a:lnTo>
                      <a:pt x="40" y="27"/>
                    </a:lnTo>
                    <a:lnTo>
                      <a:pt x="37" y="26"/>
                    </a:lnTo>
                    <a:lnTo>
                      <a:pt x="34" y="25"/>
                    </a:lnTo>
                    <a:lnTo>
                      <a:pt x="33" y="24"/>
                    </a:lnTo>
                    <a:lnTo>
                      <a:pt x="31" y="22"/>
                    </a:lnTo>
                    <a:lnTo>
                      <a:pt x="31" y="21"/>
                    </a:lnTo>
                    <a:lnTo>
                      <a:pt x="33" y="19"/>
                    </a:lnTo>
                    <a:lnTo>
                      <a:pt x="33" y="18"/>
                    </a:lnTo>
                    <a:lnTo>
                      <a:pt x="34" y="16"/>
                    </a:lnTo>
                    <a:lnTo>
                      <a:pt x="35" y="14"/>
                    </a:lnTo>
                    <a:lnTo>
                      <a:pt x="35" y="13"/>
                    </a:lnTo>
                    <a:lnTo>
                      <a:pt x="37" y="11"/>
                    </a:lnTo>
                    <a:lnTo>
                      <a:pt x="38" y="9"/>
                    </a:lnTo>
                    <a:lnTo>
                      <a:pt x="38" y="7"/>
                    </a:lnTo>
                    <a:lnTo>
                      <a:pt x="38" y="4"/>
                    </a:lnTo>
                    <a:lnTo>
                      <a:pt x="35" y="3"/>
                    </a:lnTo>
                    <a:lnTo>
                      <a:pt x="33" y="2"/>
                    </a:lnTo>
                    <a:lnTo>
                      <a:pt x="31" y="0"/>
                    </a:lnTo>
                    <a:lnTo>
                      <a:pt x="29" y="2"/>
                    </a:lnTo>
                    <a:lnTo>
                      <a:pt x="26" y="3"/>
                    </a:lnTo>
                    <a:lnTo>
                      <a:pt x="25" y="5"/>
                    </a:lnTo>
                    <a:lnTo>
                      <a:pt x="23" y="8"/>
                    </a:lnTo>
                    <a:lnTo>
                      <a:pt x="22" y="9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5" y="11"/>
                    </a:ln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10" y="24"/>
                    </a:lnTo>
                    <a:lnTo>
                      <a:pt x="11" y="24"/>
                    </a:lnTo>
                    <a:lnTo>
                      <a:pt x="13" y="24"/>
                    </a:lnTo>
                    <a:lnTo>
                      <a:pt x="14" y="24"/>
                    </a:lnTo>
                    <a:lnTo>
                      <a:pt x="13" y="26"/>
                    </a:lnTo>
                    <a:lnTo>
                      <a:pt x="11" y="29"/>
                    </a:lnTo>
                    <a:lnTo>
                      <a:pt x="10" y="32"/>
                    </a:lnTo>
                    <a:lnTo>
                      <a:pt x="9" y="35"/>
                    </a:lnTo>
                    <a:lnTo>
                      <a:pt x="7" y="37"/>
                    </a:lnTo>
                    <a:lnTo>
                      <a:pt x="7" y="38"/>
                    </a:lnTo>
                    <a:lnTo>
                      <a:pt x="7" y="41"/>
                    </a:lnTo>
                    <a:lnTo>
                      <a:pt x="10" y="43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6574" name="Freeform 212"/>
              <p:cNvSpPr>
                <a:spLocks/>
              </p:cNvSpPr>
              <p:nvPr/>
            </p:nvSpPr>
            <p:spPr bwMode="auto">
              <a:xfrm>
                <a:off x="1788" y="2311"/>
                <a:ext cx="29" cy="22"/>
              </a:xfrm>
              <a:custGeom>
                <a:avLst/>
                <a:gdLst>
                  <a:gd name="T0" fmla="*/ 1 w 46"/>
                  <a:gd name="T1" fmla="*/ 1 h 37"/>
                  <a:gd name="T2" fmla="*/ 1 w 46"/>
                  <a:gd name="T3" fmla="*/ 1 h 37"/>
                  <a:gd name="T4" fmla="*/ 1 w 46"/>
                  <a:gd name="T5" fmla="*/ 1 h 37"/>
                  <a:gd name="T6" fmla="*/ 1 w 46"/>
                  <a:gd name="T7" fmla="*/ 1 h 37"/>
                  <a:gd name="T8" fmla="*/ 1 w 46"/>
                  <a:gd name="T9" fmla="*/ 1 h 37"/>
                  <a:gd name="T10" fmla="*/ 1 w 46"/>
                  <a:gd name="T11" fmla="*/ 1 h 37"/>
                  <a:gd name="T12" fmla="*/ 1 w 46"/>
                  <a:gd name="T13" fmla="*/ 1 h 37"/>
                  <a:gd name="T14" fmla="*/ 1 w 46"/>
                  <a:gd name="T15" fmla="*/ 1 h 37"/>
                  <a:gd name="T16" fmla="*/ 1 w 46"/>
                  <a:gd name="T17" fmla="*/ 1 h 37"/>
                  <a:gd name="T18" fmla="*/ 1 w 46"/>
                  <a:gd name="T19" fmla="*/ 1 h 37"/>
                  <a:gd name="T20" fmla="*/ 1 w 46"/>
                  <a:gd name="T21" fmla="*/ 1 h 37"/>
                  <a:gd name="T22" fmla="*/ 1 w 46"/>
                  <a:gd name="T23" fmla="*/ 1 h 37"/>
                  <a:gd name="T24" fmla="*/ 1 w 46"/>
                  <a:gd name="T25" fmla="*/ 1 h 37"/>
                  <a:gd name="T26" fmla="*/ 1 w 46"/>
                  <a:gd name="T27" fmla="*/ 1 h 37"/>
                  <a:gd name="T28" fmla="*/ 1 w 46"/>
                  <a:gd name="T29" fmla="*/ 1 h 37"/>
                  <a:gd name="T30" fmla="*/ 1 w 46"/>
                  <a:gd name="T31" fmla="*/ 1 h 37"/>
                  <a:gd name="T32" fmla="*/ 1 w 46"/>
                  <a:gd name="T33" fmla="*/ 1 h 37"/>
                  <a:gd name="T34" fmla="*/ 1 w 46"/>
                  <a:gd name="T35" fmla="*/ 1 h 37"/>
                  <a:gd name="T36" fmla="*/ 1 w 46"/>
                  <a:gd name="T37" fmla="*/ 1 h 37"/>
                  <a:gd name="T38" fmla="*/ 1 w 46"/>
                  <a:gd name="T39" fmla="*/ 1 h 37"/>
                  <a:gd name="T40" fmla="*/ 1 w 46"/>
                  <a:gd name="T41" fmla="*/ 1 h 37"/>
                  <a:gd name="T42" fmla="*/ 1 w 46"/>
                  <a:gd name="T43" fmla="*/ 0 h 37"/>
                  <a:gd name="T44" fmla="*/ 1 w 46"/>
                  <a:gd name="T45" fmla="*/ 1 h 37"/>
                  <a:gd name="T46" fmla="*/ 0 w 46"/>
                  <a:gd name="T47" fmla="*/ 1 h 37"/>
                  <a:gd name="T48" fmla="*/ 1 w 46"/>
                  <a:gd name="T49" fmla="*/ 1 h 37"/>
                  <a:gd name="T50" fmla="*/ 1 w 46"/>
                  <a:gd name="T51" fmla="*/ 1 h 37"/>
                  <a:gd name="T52" fmla="*/ 1 w 46"/>
                  <a:gd name="T53" fmla="*/ 1 h 37"/>
                  <a:gd name="T54" fmla="*/ 1 w 46"/>
                  <a:gd name="T55" fmla="*/ 1 h 37"/>
                  <a:gd name="T56" fmla="*/ 1 w 46"/>
                  <a:gd name="T57" fmla="*/ 1 h 37"/>
                  <a:gd name="T58" fmla="*/ 1 w 46"/>
                  <a:gd name="T59" fmla="*/ 1 h 37"/>
                  <a:gd name="T60" fmla="*/ 1 w 46"/>
                  <a:gd name="T61" fmla="*/ 1 h 37"/>
                  <a:gd name="T62" fmla="*/ 1 w 46"/>
                  <a:gd name="T63" fmla="*/ 1 h 37"/>
                  <a:gd name="T64" fmla="*/ 1 w 46"/>
                  <a:gd name="T65" fmla="*/ 1 h 37"/>
                  <a:gd name="T66" fmla="*/ 1 w 46"/>
                  <a:gd name="T67" fmla="*/ 1 h 37"/>
                  <a:gd name="T68" fmla="*/ 1 w 46"/>
                  <a:gd name="T69" fmla="*/ 1 h 37"/>
                  <a:gd name="T70" fmla="*/ 1 w 46"/>
                  <a:gd name="T71" fmla="*/ 1 h 37"/>
                  <a:gd name="T72" fmla="*/ 1 w 46"/>
                  <a:gd name="T73" fmla="*/ 1 h 37"/>
                  <a:gd name="T74" fmla="*/ 1 w 46"/>
                  <a:gd name="T75" fmla="*/ 1 h 37"/>
                  <a:gd name="T76" fmla="*/ 1 w 46"/>
                  <a:gd name="T77" fmla="*/ 1 h 37"/>
                  <a:gd name="T78" fmla="*/ 1 w 46"/>
                  <a:gd name="T79" fmla="*/ 1 h 3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"/>
                  <a:gd name="T121" fmla="*/ 0 h 37"/>
                  <a:gd name="T122" fmla="*/ 46 w 46"/>
                  <a:gd name="T123" fmla="*/ 37 h 3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" h="37">
                    <a:moveTo>
                      <a:pt x="41" y="35"/>
                    </a:moveTo>
                    <a:lnTo>
                      <a:pt x="42" y="32"/>
                    </a:lnTo>
                    <a:lnTo>
                      <a:pt x="43" y="30"/>
                    </a:lnTo>
                    <a:lnTo>
                      <a:pt x="43" y="29"/>
                    </a:lnTo>
                    <a:lnTo>
                      <a:pt x="42" y="26"/>
                    </a:lnTo>
                    <a:lnTo>
                      <a:pt x="41" y="24"/>
                    </a:lnTo>
                    <a:lnTo>
                      <a:pt x="38" y="22"/>
                    </a:lnTo>
                    <a:lnTo>
                      <a:pt x="37" y="20"/>
                    </a:lnTo>
                    <a:lnTo>
                      <a:pt x="34" y="19"/>
                    </a:lnTo>
                    <a:lnTo>
                      <a:pt x="35" y="18"/>
                    </a:lnTo>
                    <a:lnTo>
                      <a:pt x="37" y="16"/>
                    </a:lnTo>
                    <a:lnTo>
                      <a:pt x="38" y="16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42" y="14"/>
                    </a:lnTo>
                    <a:lnTo>
                      <a:pt x="45" y="13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5" y="5"/>
                    </a:lnTo>
                    <a:lnTo>
                      <a:pt x="43" y="3"/>
                    </a:lnTo>
                    <a:lnTo>
                      <a:pt x="41" y="3"/>
                    </a:lnTo>
                    <a:lnTo>
                      <a:pt x="38" y="3"/>
                    </a:lnTo>
                    <a:lnTo>
                      <a:pt x="34" y="4"/>
                    </a:lnTo>
                    <a:lnTo>
                      <a:pt x="31" y="5"/>
                    </a:lnTo>
                    <a:lnTo>
                      <a:pt x="29" y="6"/>
                    </a:lnTo>
                    <a:lnTo>
                      <a:pt x="27" y="8"/>
                    </a:lnTo>
                    <a:lnTo>
                      <a:pt x="25" y="9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20" y="9"/>
                    </a:lnTo>
                    <a:lnTo>
                      <a:pt x="19" y="9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5" y="5"/>
                    </a:lnTo>
                    <a:lnTo>
                      <a:pt x="14" y="4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5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8" y="20"/>
                    </a:lnTo>
                    <a:lnTo>
                      <a:pt x="7" y="22"/>
                    </a:lnTo>
                    <a:lnTo>
                      <a:pt x="7" y="26"/>
                    </a:lnTo>
                    <a:lnTo>
                      <a:pt x="6" y="29"/>
                    </a:lnTo>
                    <a:lnTo>
                      <a:pt x="6" y="32"/>
                    </a:lnTo>
                    <a:lnTo>
                      <a:pt x="7" y="35"/>
                    </a:lnTo>
                    <a:lnTo>
                      <a:pt x="8" y="36"/>
                    </a:lnTo>
                    <a:lnTo>
                      <a:pt x="11" y="37"/>
                    </a:lnTo>
                    <a:lnTo>
                      <a:pt x="14" y="37"/>
                    </a:lnTo>
                    <a:lnTo>
                      <a:pt x="16" y="36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19" y="30"/>
                    </a:lnTo>
                    <a:lnTo>
                      <a:pt x="20" y="29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3" y="27"/>
                    </a:lnTo>
                    <a:lnTo>
                      <a:pt x="26" y="30"/>
                    </a:lnTo>
                    <a:lnTo>
                      <a:pt x="29" y="31"/>
                    </a:lnTo>
                    <a:lnTo>
                      <a:pt x="31" y="33"/>
                    </a:lnTo>
                    <a:lnTo>
                      <a:pt x="34" y="35"/>
                    </a:lnTo>
                    <a:lnTo>
                      <a:pt x="37" y="36"/>
                    </a:lnTo>
                    <a:lnTo>
                      <a:pt x="38" y="36"/>
                    </a:lnTo>
                    <a:lnTo>
                      <a:pt x="41" y="35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6575" name="Freeform 213"/>
              <p:cNvSpPr>
                <a:spLocks/>
              </p:cNvSpPr>
              <p:nvPr/>
            </p:nvSpPr>
            <p:spPr bwMode="auto">
              <a:xfrm>
                <a:off x="2005" y="2246"/>
                <a:ext cx="28" cy="24"/>
              </a:xfrm>
              <a:custGeom>
                <a:avLst/>
                <a:gdLst>
                  <a:gd name="T0" fmla="*/ 1 w 45"/>
                  <a:gd name="T1" fmla="*/ 1 h 38"/>
                  <a:gd name="T2" fmla="*/ 1 w 45"/>
                  <a:gd name="T3" fmla="*/ 1 h 38"/>
                  <a:gd name="T4" fmla="*/ 1 w 45"/>
                  <a:gd name="T5" fmla="*/ 1 h 38"/>
                  <a:gd name="T6" fmla="*/ 1 w 45"/>
                  <a:gd name="T7" fmla="*/ 1 h 38"/>
                  <a:gd name="T8" fmla="*/ 1 w 45"/>
                  <a:gd name="T9" fmla="*/ 1 h 38"/>
                  <a:gd name="T10" fmla="*/ 1 w 45"/>
                  <a:gd name="T11" fmla="*/ 1 h 38"/>
                  <a:gd name="T12" fmla="*/ 1 w 45"/>
                  <a:gd name="T13" fmla="*/ 1 h 38"/>
                  <a:gd name="T14" fmla="*/ 1 w 45"/>
                  <a:gd name="T15" fmla="*/ 1 h 38"/>
                  <a:gd name="T16" fmla="*/ 1 w 45"/>
                  <a:gd name="T17" fmla="*/ 1 h 38"/>
                  <a:gd name="T18" fmla="*/ 1 w 45"/>
                  <a:gd name="T19" fmla="*/ 1 h 38"/>
                  <a:gd name="T20" fmla="*/ 1 w 45"/>
                  <a:gd name="T21" fmla="*/ 1 h 38"/>
                  <a:gd name="T22" fmla="*/ 1 w 45"/>
                  <a:gd name="T23" fmla="*/ 1 h 38"/>
                  <a:gd name="T24" fmla="*/ 1 w 45"/>
                  <a:gd name="T25" fmla="*/ 1 h 38"/>
                  <a:gd name="T26" fmla="*/ 1 w 45"/>
                  <a:gd name="T27" fmla="*/ 1 h 38"/>
                  <a:gd name="T28" fmla="*/ 1 w 45"/>
                  <a:gd name="T29" fmla="*/ 1 h 38"/>
                  <a:gd name="T30" fmla="*/ 1 w 45"/>
                  <a:gd name="T31" fmla="*/ 1 h 38"/>
                  <a:gd name="T32" fmla="*/ 1 w 45"/>
                  <a:gd name="T33" fmla="*/ 1 h 38"/>
                  <a:gd name="T34" fmla="*/ 1 w 45"/>
                  <a:gd name="T35" fmla="*/ 1 h 38"/>
                  <a:gd name="T36" fmla="*/ 1 w 45"/>
                  <a:gd name="T37" fmla="*/ 1 h 38"/>
                  <a:gd name="T38" fmla="*/ 1 w 45"/>
                  <a:gd name="T39" fmla="*/ 1 h 38"/>
                  <a:gd name="T40" fmla="*/ 1 w 45"/>
                  <a:gd name="T41" fmla="*/ 1 h 38"/>
                  <a:gd name="T42" fmla="*/ 1 w 45"/>
                  <a:gd name="T43" fmla="*/ 1 h 38"/>
                  <a:gd name="T44" fmla="*/ 0 w 45"/>
                  <a:gd name="T45" fmla="*/ 1 h 38"/>
                  <a:gd name="T46" fmla="*/ 0 w 45"/>
                  <a:gd name="T47" fmla="*/ 1 h 38"/>
                  <a:gd name="T48" fmla="*/ 1 w 45"/>
                  <a:gd name="T49" fmla="*/ 1 h 38"/>
                  <a:gd name="T50" fmla="*/ 1 w 45"/>
                  <a:gd name="T51" fmla="*/ 1 h 38"/>
                  <a:gd name="T52" fmla="*/ 1 w 45"/>
                  <a:gd name="T53" fmla="*/ 1 h 38"/>
                  <a:gd name="T54" fmla="*/ 1 w 45"/>
                  <a:gd name="T55" fmla="*/ 1 h 38"/>
                  <a:gd name="T56" fmla="*/ 1 w 45"/>
                  <a:gd name="T57" fmla="*/ 1 h 38"/>
                  <a:gd name="T58" fmla="*/ 1 w 45"/>
                  <a:gd name="T59" fmla="*/ 1 h 38"/>
                  <a:gd name="T60" fmla="*/ 1 w 45"/>
                  <a:gd name="T61" fmla="*/ 1 h 38"/>
                  <a:gd name="T62" fmla="*/ 1 w 45"/>
                  <a:gd name="T63" fmla="*/ 1 h 38"/>
                  <a:gd name="T64" fmla="*/ 1 w 45"/>
                  <a:gd name="T65" fmla="*/ 1 h 38"/>
                  <a:gd name="T66" fmla="*/ 1 w 45"/>
                  <a:gd name="T67" fmla="*/ 1 h 38"/>
                  <a:gd name="T68" fmla="*/ 1 w 45"/>
                  <a:gd name="T69" fmla="*/ 1 h 38"/>
                  <a:gd name="T70" fmla="*/ 1 w 45"/>
                  <a:gd name="T71" fmla="*/ 1 h 38"/>
                  <a:gd name="T72" fmla="*/ 1 w 45"/>
                  <a:gd name="T73" fmla="*/ 1 h 38"/>
                  <a:gd name="T74" fmla="*/ 1 w 45"/>
                  <a:gd name="T75" fmla="*/ 1 h 38"/>
                  <a:gd name="T76" fmla="*/ 1 w 45"/>
                  <a:gd name="T77" fmla="*/ 1 h 38"/>
                  <a:gd name="T78" fmla="*/ 1 w 45"/>
                  <a:gd name="T79" fmla="*/ 1 h 3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"/>
                  <a:gd name="T121" fmla="*/ 0 h 38"/>
                  <a:gd name="T122" fmla="*/ 45 w 45"/>
                  <a:gd name="T123" fmla="*/ 38 h 3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" h="38">
                    <a:moveTo>
                      <a:pt x="41" y="34"/>
                    </a:moveTo>
                    <a:lnTo>
                      <a:pt x="42" y="33"/>
                    </a:lnTo>
                    <a:lnTo>
                      <a:pt x="43" y="31"/>
                    </a:lnTo>
                    <a:lnTo>
                      <a:pt x="42" y="28"/>
                    </a:lnTo>
                    <a:lnTo>
                      <a:pt x="41" y="26"/>
                    </a:lnTo>
                    <a:lnTo>
                      <a:pt x="39" y="25"/>
                    </a:lnTo>
                    <a:lnTo>
                      <a:pt x="37" y="22"/>
                    </a:lnTo>
                    <a:lnTo>
                      <a:pt x="35" y="21"/>
                    </a:lnTo>
                    <a:lnTo>
                      <a:pt x="33" y="20"/>
                    </a:lnTo>
                    <a:lnTo>
                      <a:pt x="34" y="18"/>
                    </a:lnTo>
                    <a:lnTo>
                      <a:pt x="35" y="18"/>
                    </a:lnTo>
                    <a:lnTo>
                      <a:pt x="35" y="17"/>
                    </a:lnTo>
                    <a:lnTo>
                      <a:pt x="37" y="16"/>
                    </a:lnTo>
                    <a:lnTo>
                      <a:pt x="38" y="16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42" y="14"/>
                    </a:lnTo>
                    <a:lnTo>
                      <a:pt x="45" y="12"/>
                    </a:lnTo>
                    <a:lnTo>
                      <a:pt x="45" y="10"/>
                    </a:lnTo>
                    <a:lnTo>
                      <a:pt x="45" y="7"/>
                    </a:lnTo>
                    <a:lnTo>
                      <a:pt x="45" y="6"/>
                    </a:lnTo>
                    <a:lnTo>
                      <a:pt x="42" y="4"/>
                    </a:lnTo>
                    <a:lnTo>
                      <a:pt x="41" y="2"/>
                    </a:lnTo>
                    <a:lnTo>
                      <a:pt x="38" y="2"/>
                    </a:lnTo>
                    <a:lnTo>
                      <a:pt x="34" y="4"/>
                    </a:lnTo>
                    <a:lnTo>
                      <a:pt x="31" y="5"/>
                    </a:lnTo>
                    <a:lnTo>
                      <a:pt x="29" y="7"/>
                    </a:lnTo>
                    <a:lnTo>
                      <a:pt x="26" y="9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6" y="7"/>
                    </a:lnTo>
                    <a:lnTo>
                      <a:pt x="15" y="5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6" y="15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7" y="23"/>
                    </a:lnTo>
                    <a:lnTo>
                      <a:pt x="6" y="26"/>
                    </a:lnTo>
                    <a:lnTo>
                      <a:pt x="6" y="29"/>
                    </a:lnTo>
                    <a:lnTo>
                      <a:pt x="6" y="32"/>
                    </a:lnTo>
                    <a:lnTo>
                      <a:pt x="7" y="34"/>
                    </a:lnTo>
                    <a:lnTo>
                      <a:pt x="8" y="37"/>
                    </a:lnTo>
                    <a:lnTo>
                      <a:pt x="11" y="38"/>
                    </a:lnTo>
                    <a:lnTo>
                      <a:pt x="14" y="38"/>
                    </a:lnTo>
                    <a:lnTo>
                      <a:pt x="16" y="37"/>
                    </a:lnTo>
                    <a:lnTo>
                      <a:pt x="18" y="36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9" y="28"/>
                    </a:lnTo>
                    <a:lnTo>
                      <a:pt x="19" y="27"/>
                    </a:lnTo>
                    <a:lnTo>
                      <a:pt x="21" y="26"/>
                    </a:lnTo>
                    <a:lnTo>
                      <a:pt x="23" y="28"/>
                    </a:lnTo>
                    <a:lnTo>
                      <a:pt x="26" y="29"/>
                    </a:lnTo>
                    <a:lnTo>
                      <a:pt x="27" y="32"/>
                    </a:lnTo>
                    <a:lnTo>
                      <a:pt x="30" y="34"/>
                    </a:lnTo>
                    <a:lnTo>
                      <a:pt x="33" y="36"/>
                    </a:lnTo>
                    <a:lnTo>
                      <a:pt x="35" y="36"/>
                    </a:lnTo>
                    <a:lnTo>
                      <a:pt x="38" y="36"/>
                    </a:lnTo>
                    <a:lnTo>
                      <a:pt x="41" y="34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6576" name="Freeform 214"/>
              <p:cNvSpPr>
                <a:spLocks/>
              </p:cNvSpPr>
              <p:nvPr/>
            </p:nvSpPr>
            <p:spPr bwMode="auto">
              <a:xfrm>
                <a:off x="1844" y="2299"/>
                <a:ext cx="23" cy="21"/>
              </a:xfrm>
              <a:custGeom>
                <a:avLst/>
                <a:gdLst>
                  <a:gd name="T0" fmla="*/ 1 w 37"/>
                  <a:gd name="T1" fmla="*/ 1 h 35"/>
                  <a:gd name="T2" fmla="*/ 1 w 37"/>
                  <a:gd name="T3" fmla="*/ 1 h 35"/>
                  <a:gd name="T4" fmla="*/ 1 w 37"/>
                  <a:gd name="T5" fmla="*/ 1 h 35"/>
                  <a:gd name="T6" fmla="*/ 1 w 37"/>
                  <a:gd name="T7" fmla="*/ 1 h 35"/>
                  <a:gd name="T8" fmla="*/ 1 w 37"/>
                  <a:gd name="T9" fmla="*/ 1 h 35"/>
                  <a:gd name="T10" fmla="*/ 1 w 37"/>
                  <a:gd name="T11" fmla="*/ 1 h 35"/>
                  <a:gd name="T12" fmla="*/ 1 w 37"/>
                  <a:gd name="T13" fmla="*/ 1 h 35"/>
                  <a:gd name="T14" fmla="*/ 1 w 37"/>
                  <a:gd name="T15" fmla="*/ 1 h 35"/>
                  <a:gd name="T16" fmla="*/ 1 w 37"/>
                  <a:gd name="T17" fmla="*/ 1 h 35"/>
                  <a:gd name="T18" fmla="*/ 1 w 37"/>
                  <a:gd name="T19" fmla="*/ 1 h 35"/>
                  <a:gd name="T20" fmla="*/ 1 w 37"/>
                  <a:gd name="T21" fmla="*/ 1 h 35"/>
                  <a:gd name="T22" fmla="*/ 1 w 37"/>
                  <a:gd name="T23" fmla="*/ 1 h 35"/>
                  <a:gd name="T24" fmla="*/ 1 w 37"/>
                  <a:gd name="T25" fmla="*/ 1 h 35"/>
                  <a:gd name="T26" fmla="*/ 1 w 37"/>
                  <a:gd name="T27" fmla="*/ 0 h 35"/>
                  <a:gd name="T28" fmla="*/ 1 w 37"/>
                  <a:gd name="T29" fmla="*/ 0 h 35"/>
                  <a:gd name="T30" fmla="*/ 1 w 37"/>
                  <a:gd name="T31" fmla="*/ 1 h 35"/>
                  <a:gd name="T32" fmla="*/ 1 w 37"/>
                  <a:gd name="T33" fmla="*/ 1 h 35"/>
                  <a:gd name="T34" fmla="*/ 1 w 37"/>
                  <a:gd name="T35" fmla="*/ 1 h 35"/>
                  <a:gd name="T36" fmla="*/ 1 w 37"/>
                  <a:gd name="T37" fmla="*/ 1 h 35"/>
                  <a:gd name="T38" fmla="*/ 1 w 37"/>
                  <a:gd name="T39" fmla="*/ 1 h 35"/>
                  <a:gd name="T40" fmla="*/ 1 w 37"/>
                  <a:gd name="T41" fmla="*/ 1 h 35"/>
                  <a:gd name="T42" fmla="*/ 0 w 37"/>
                  <a:gd name="T43" fmla="*/ 1 h 35"/>
                  <a:gd name="T44" fmla="*/ 1 w 37"/>
                  <a:gd name="T45" fmla="*/ 1 h 35"/>
                  <a:gd name="T46" fmla="*/ 1 w 37"/>
                  <a:gd name="T47" fmla="*/ 1 h 35"/>
                  <a:gd name="T48" fmla="*/ 1 w 37"/>
                  <a:gd name="T49" fmla="*/ 1 h 35"/>
                  <a:gd name="T50" fmla="*/ 1 w 37"/>
                  <a:gd name="T51" fmla="*/ 1 h 35"/>
                  <a:gd name="T52" fmla="*/ 1 w 37"/>
                  <a:gd name="T53" fmla="*/ 1 h 35"/>
                  <a:gd name="T54" fmla="*/ 1 w 37"/>
                  <a:gd name="T55" fmla="*/ 1 h 35"/>
                  <a:gd name="T56" fmla="*/ 1 w 37"/>
                  <a:gd name="T57" fmla="*/ 1 h 35"/>
                  <a:gd name="T58" fmla="*/ 1 w 37"/>
                  <a:gd name="T59" fmla="*/ 1 h 35"/>
                  <a:gd name="T60" fmla="*/ 1 w 37"/>
                  <a:gd name="T61" fmla="*/ 1 h 35"/>
                  <a:gd name="T62" fmla="*/ 1 w 37"/>
                  <a:gd name="T63" fmla="*/ 1 h 35"/>
                  <a:gd name="T64" fmla="*/ 1 w 37"/>
                  <a:gd name="T65" fmla="*/ 1 h 3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7"/>
                  <a:gd name="T100" fmla="*/ 0 h 35"/>
                  <a:gd name="T101" fmla="*/ 37 w 37"/>
                  <a:gd name="T102" fmla="*/ 35 h 3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7" h="35">
                    <a:moveTo>
                      <a:pt x="37" y="28"/>
                    </a:moveTo>
                    <a:lnTo>
                      <a:pt x="37" y="28"/>
                    </a:lnTo>
                    <a:lnTo>
                      <a:pt x="35" y="25"/>
                    </a:lnTo>
                    <a:lnTo>
                      <a:pt x="34" y="23"/>
                    </a:lnTo>
                    <a:lnTo>
                      <a:pt x="31" y="22"/>
                    </a:lnTo>
                    <a:lnTo>
                      <a:pt x="30" y="19"/>
                    </a:lnTo>
                    <a:lnTo>
                      <a:pt x="31" y="18"/>
                    </a:lnTo>
                    <a:lnTo>
                      <a:pt x="33" y="18"/>
                    </a:lnTo>
                    <a:lnTo>
                      <a:pt x="33" y="17"/>
                    </a:lnTo>
                    <a:lnTo>
                      <a:pt x="34" y="14"/>
                    </a:lnTo>
                    <a:lnTo>
                      <a:pt x="35" y="12"/>
                    </a:lnTo>
                    <a:lnTo>
                      <a:pt x="35" y="11"/>
                    </a:lnTo>
                    <a:lnTo>
                      <a:pt x="34" y="8"/>
                    </a:lnTo>
                    <a:lnTo>
                      <a:pt x="31" y="7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2" y="8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19" y="8"/>
                    </a:lnTo>
                    <a:lnTo>
                      <a:pt x="18" y="7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5" y="11"/>
                    </a:lnTo>
                    <a:lnTo>
                      <a:pt x="6" y="12"/>
                    </a:lnTo>
                    <a:lnTo>
                      <a:pt x="7" y="14"/>
                    </a:lnTo>
                    <a:lnTo>
                      <a:pt x="9" y="16"/>
                    </a:lnTo>
                    <a:lnTo>
                      <a:pt x="7" y="17"/>
                    </a:lnTo>
                    <a:lnTo>
                      <a:pt x="6" y="18"/>
                    </a:lnTo>
                    <a:lnTo>
                      <a:pt x="3" y="21"/>
                    </a:lnTo>
                    <a:lnTo>
                      <a:pt x="2" y="22"/>
                    </a:lnTo>
                    <a:lnTo>
                      <a:pt x="0" y="24"/>
                    </a:lnTo>
                    <a:lnTo>
                      <a:pt x="2" y="27"/>
                    </a:lnTo>
                    <a:lnTo>
                      <a:pt x="2" y="29"/>
                    </a:lnTo>
                    <a:lnTo>
                      <a:pt x="5" y="30"/>
                    </a:lnTo>
                    <a:lnTo>
                      <a:pt x="7" y="32"/>
                    </a:lnTo>
                    <a:lnTo>
                      <a:pt x="10" y="32"/>
                    </a:lnTo>
                    <a:lnTo>
                      <a:pt x="11" y="30"/>
                    </a:lnTo>
                    <a:lnTo>
                      <a:pt x="14" y="29"/>
                    </a:lnTo>
                    <a:lnTo>
                      <a:pt x="15" y="28"/>
                    </a:lnTo>
                    <a:lnTo>
                      <a:pt x="17" y="27"/>
                    </a:lnTo>
                    <a:lnTo>
                      <a:pt x="18" y="25"/>
                    </a:lnTo>
                    <a:lnTo>
                      <a:pt x="19" y="27"/>
                    </a:lnTo>
                    <a:lnTo>
                      <a:pt x="22" y="29"/>
                    </a:lnTo>
                    <a:lnTo>
                      <a:pt x="23" y="30"/>
                    </a:lnTo>
                    <a:lnTo>
                      <a:pt x="23" y="33"/>
                    </a:lnTo>
                    <a:lnTo>
                      <a:pt x="25" y="34"/>
                    </a:lnTo>
                    <a:lnTo>
                      <a:pt x="27" y="35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4" y="34"/>
                    </a:lnTo>
                    <a:lnTo>
                      <a:pt x="37" y="33"/>
                    </a:lnTo>
                    <a:lnTo>
                      <a:pt x="37" y="30"/>
                    </a:lnTo>
                    <a:lnTo>
                      <a:pt x="37" y="28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6577" name="Freeform 215"/>
              <p:cNvSpPr>
                <a:spLocks/>
              </p:cNvSpPr>
              <p:nvPr/>
            </p:nvSpPr>
            <p:spPr bwMode="auto">
              <a:xfrm>
                <a:off x="1807" y="2233"/>
                <a:ext cx="25" cy="20"/>
              </a:xfrm>
              <a:custGeom>
                <a:avLst/>
                <a:gdLst>
                  <a:gd name="T0" fmla="*/ 1 w 39"/>
                  <a:gd name="T1" fmla="*/ 1 h 33"/>
                  <a:gd name="T2" fmla="*/ 1 w 39"/>
                  <a:gd name="T3" fmla="*/ 1 h 33"/>
                  <a:gd name="T4" fmla="*/ 1 w 39"/>
                  <a:gd name="T5" fmla="*/ 1 h 33"/>
                  <a:gd name="T6" fmla="*/ 1 w 39"/>
                  <a:gd name="T7" fmla="*/ 1 h 33"/>
                  <a:gd name="T8" fmla="*/ 1 w 39"/>
                  <a:gd name="T9" fmla="*/ 1 h 33"/>
                  <a:gd name="T10" fmla="*/ 1 w 39"/>
                  <a:gd name="T11" fmla="*/ 1 h 33"/>
                  <a:gd name="T12" fmla="*/ 1 w 39"/>
                  <a:gd name="T13" fmla="*/ 1 h 33"/>
                  <a:gd name="T14" fmla="*/ 1 w 39"/>
                  <a:gd name="T15" fmla="*/ 1 h 33"/>
                  <a:gd name="T16" fmla="*/ 1 w 39"/>
                  <a:gd name="T17" fmla="*/ 1 h 33"/>
                  <a:gd name="T18" fmla="*/ 1 w 39"/>
                  <a:gd name="T19" fmla="*/ 1 h 33"/>
                  <a:gd name="T20" fmla="*/ 1 w 39"/>
                  <a:gd name="T21" fmla="*/ 1 h 33"/>
                  <a:gd name="T22" fmla="*/ 1 w 39"/>
                  <a:gd name="T23" fmla="*/ 1 h 33"/>
                  <a:gd name="T24" fmla="*/ 1 w 39"/>
                  <a:gd name="T25" fmla="*/ 1 h 33"/>
                  <a:gd name="T26" fmla="*/ 1 w 39"/>
                  <a:gd name="T27" fmla="*/ 0 h 33"/>
                  <a:gd name="T28" fmla="*/ 1 w 39"/>
                  <a:gd name="T29" fmla="*/ 1 h 33"/>
                  <a:gd name="T30" fmla="*/ 1 w 39"/>
                  <a:gd name="T31" fmla="*/ 1 h 33"/>
                  <a:gd name="T32" fmla="*/ 1 w 39"/>
                  <a:gd name="T33" fmla="*/ 1 h 33"/>
                  <a:gd name="T34" fmla="*/ 1 w 39"/>
                  <a:gd name="T35" fmla="*/ 1 h 33"/>
                  <a:gd name="T36" fmla="*/ 1 w 39"/>
                  <a:gd name="T37" fmla="*/ 1 h 33"/>
                  <a:gd name="T38" fmla="*/ 1 w 39"/>
                  <a:gd name="T39" fmla="*/ 1 h 33"/>
                  <a:gd name="T40" fmla="*/ 1 w 39"/>
                  <a:gd name="T41" fmla="*/ 1 h 33"/>
                  <a:gd name="T42" fmla="*/ 0 w 39"/>
                  <a:gd name="T43" fmla="*/ 1 h 33"/>
                  <a:gd name="T44" fmla="*/ 1 w 39"/>
                  <a:gd name="T45" fmla="*/ 1 h 33"/>
                  <a:gd name="T46" fmla="*/ 1 w 39"/>
                  <a:gd name="T47" fmla="*/ 1 h 33"/>
                  <a:gd name="T48" fmla="*/ 1 w 39"/>
                  <a:gd name="T49" fmla="*/ 1 h 33"/>
                  <a:gd name="T50" fmla="*/ 1 w 39"/>
                  <a:gd name="T51" fmla="*/ 1 h 33"/>
                  <a:gd name="T52" fmla="*/ 1 w 39"/>
                  <a:gd name="T53" fmla="*/ 1 h 33"/>
                  <a:gd name="T54" fmla="*/ 1 w 39"/>
                  <a:gd name="T55" fmla="*/ 1 h 33"/>
                  <a:gd name="T56" fmla="*/ 1 w 39"/>
                  <a:gd name="T57" fmla="*/ 1 h 33"/>
                  <a:gd name="T58" fmla="*/ 1 w 39"/>
                  <a:gd name="T59" fmla="*/ 1 h 33"/>
                  <a:gd name="T60" fmla="*/ 1 w 39"/>
                  <a:gd name="T61" fmla="*/ 1 h 33"/>
                  <a:gd name="T62" fmla="*/ 1 w 39"/>
                  <a:gd name="T63" fmla="*/ 1 h 33"/>
                  <a:gd name="T64" fmla="*/ 1 w 39"/>
                  <a:gd name="T65" fmla="*/ 1 h 33"/>
                  <a:gd name="T66" fmla="*/ 1 w 39"/>
                  <a:gd name="T67" fmla="*/ 1 h 33"/>
                  <a:gd name="T68" fmla="*/ 1 w 39"/>
                  <a:gd name="T69" fmla="*/ 1 h 3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9"/>
                  <a:gd name="T106" fmla="*/ 0 h 33"/>
                  <a:gd name="T107" fmla="*/ 39 w 39"/>
                  <a:gd name="T108" fmla="*/ 33 h 3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9" h="33">
                    <a:moveTo>
                      <a:pt x="37" y="23"/>
                    </a:moveTo>
                    <a:lnTo>
                      <a:pt x="35" y="22"/>
                    </a:lnTo>
                    <a:lnTo>
                      <a:pt x="33" y="20"/>
                    </a:lnTo>
                    <a:lnTo>
                      <a:pt x="31" y="18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1" y="16"/>
                    </a:lnTo>
                    <a:lnTo>
                      <a:pt x="33" y="16"/>
                    </a:lnTo>
                    <a:lnTo>
                      <a:pt x="35" y="15"/>
                    </a:lnTo>
                    <a:lnTo>
                      <a:pt x="38" y="13"/>
                    </a:lnTo>
                    <a:lnTo>
                      <a:pt x="39" y="11"/>
                    </a:lnTo>
                    <a:lnTo>
                      <a:pt x="39" y="9"/>
                    </a:lnTo>
                    <a:lnTo>
                      <a:pt x="38" y="7"/>
                    </a:lnTo>
                    <a:lnTo>
                      <a:pt x="37" y="5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7" y="5"/>
                    </a:lnTo>
                    <a:lnTo>
                      <a:pt x="24" y="6"/>
                    </a:lnTo>
                    <a:lnTo>
                      <a:pt x="20" y="7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7" y="16"/>
                    </a:lnTo>
                    <a:lnTo>
                      <a:pt x="6" y="17"/>
                    </a:lnTo>
                    <a:lnTo>
                      <a:pt x="4" y="18"/>
                    </a:lnTo>
                    <a:lnTo>
                      <a:pt x="3" y="20"/>
                    </a:lnTo>
                    <a:lnTo>
                      <a:pt x="2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2" y="28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8" y="31"/>
                    </a:lnTo>
                    <a:lnTo>
                      <a:pt x="11" y="29"/>
                    </a:lnTo>
                    <a:lnTo>
                      <a:pt x="12" y="28"/>
                    </a:lnTo>
                    <a:lnTo>
                      <a:pt x="14" y="27"/>
                    </a:lnTo>
                    <a:lnTo>
                      <a:pt x="15" y="26"/>
                    </a:lnTo>
                    <a:lnTo>
                      <a:pt x="16" y="24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19" y="27"/>
                    </a:lnTo>
                    <a:lnTo>
                      <a:pt x="22" y="28"/>
                    </a:lnTo>
                    <a:lnTo>
                      <a:pt x="23" y="29"/>
                    </a:lnTo>
                    <a:lnTo>
                      <a:pt x="26" y="31"/>
                    </a:lnTo>
                    <a:lnTo>
                      <a:pt x="27" y="32"/>
                    </a:lnTo>
                    <a:lnTo>
                      <a:pt x="30" y="33"/>
                    </a:lnTo>
                    <a:lnTo>
                      <a:pt x="33" y="33"/>
                    </a:lnTo>
                    <a:lnTo>
                      <a:pt x="34" y="33"/>
                    </a:lnTo>
                    <a:lnTo>
                      <a:pt x="37" y="32"/>
                    </a:lnTo>
                    <a:lnTo>
                      <a:pt x="38" y="29"/>
                    </a:lnTo>
                    <a:lnTo>
                      <a:pt x="39" y="27"/>
                    </a:lnTo>
                    <a:lnTo>
                      <a:pt x="38" y="26"/>
                    </a:lnTo>
                    <a:lnTo>
                      <a:pt x="37" y="23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6578" name="Freeform 216"/>
              <p:cNvSpPr>
                <a:spLocks/>
              </p:cNvSpPr>
              <p:nvPr/>
            </p:nvSpPr>
            <p:spPr bwMode="auto">
              <a:xfrm>
                <a:off x="1918" y="2288"/>
                <a:ext cx="23" cy="21"/>
              </a:xfrm>
              <a:custGeom>
                <a:avLst/>
                <a:gdLst>
                  <a:gd name="T0" fmla="*/ 1 w 38"/>
                  <a:gd name="T1" fmla="*/ 1 h 33"/>
                  <a:gd name="T2" fmla="*/ 1 w 38"/>
                  <a:gd name="T3" fmla="*/ 1 h 33"/>
                  <a:gd name="T4" fmla="*/ 1 w 38"/>
                  <a:gd name="T5" fmla="*/ 1 h 33"/>
                  <a:gd name="T6" fmla="*/ 1 w 38"/>
                  <a:gd name="T7" fmla="*/ 1 h 33"/>
                  <a:gd name="T8" fmla="*/ 1 w 38"/>
                  <a:gd name="T9" fmla="*/ 1 h 33"/>
                  <a:gd name="T10" fmla="*/ 1 w 38"/>
                  <a:gd name="T11" fmla="*/ 1 h 33"/>
                  <a:gd name="T12" fmla="*/ 1 w 38"/>
                  <a:gd name="T13" fmla="*/ 1 h 33"/>
                  <a:gd name="T14" fmla="*/ 1 w 38"/>
                  <a:gd name="T15" fmla="*/ 1 h 33"/>
                  <a:gd name="T16" fmla="*/ 1 w 38"/>
                  <a:gd name="T17" fmla="*/ 1 h 33"/>
                  <a:gd name="T18" fmla="*/ 1 w 38"/>
                  <a:gd name="T19" fmla="*/ 1 h 33"/>
                  <a:gd name="T20" fmla="*/ 1 w 38"/>
                  <a:gd name="T21" fmla="*/ 1 h 33"/>
                  <a:gd name="T22" fmla="*/ 1 w 38"/>
                  <a:gd name="T23" fmla="*/ 1 h 33"/>
                  <a:gd name="T24" fmla="*/ 1 w 38"/>
                  <a:gd name="T25" fmla="*/ 1 h 33"/>
                  <a:gd name="T26" fmla="*/ 1 w 38"/>
                  <a:gd name="T27" fmla="*/ 0 h 33"/>
                  <a:gd name="T28" fmla="*/ 1 w 38"/>
                  <a:gd name="T29" fmla="*/ 1 h 33"/>
                  <a:gd name="T30" fmla="*/ 1 w 38"/>
                  <a:gd name="T31" fmla="*/ 1 h 33"/>
                  <a:gd name="T32" fmla="*/ 1 w 38"/>
                  <a:gd name="T33" fmla="*/ 1 h 33"/>
                  <a:gd name="T34" fmla="*/ 1 w 38"/>
                  <a:gd name="T35" fmla="*/ 1 h 33"/>
                  <a:gd name="T36" fmla="*/ 1 w 38"/>
                  <a:gd name="T37" fmla="*/ 1 h 33"/>
                  <a:gd name="T38" fmla="*/ 1 w 38"/>
                  <a:gd name="T39" fmla="*/ 1 h 33"/>
                  <a:gd name="T40" fmla="*/ 0 w 38"/>
                  <a:gd name="T41" fmla="*/ 1 h 33"/>
                  <a:gd name="T42" fmla="*/ 0 w 38"/>
                  <a:gd name="T43" fmla="*/ 1 h 33"/>
                  <a:gd name="T44" fmla="*/ 1 w 38"/>
                  <a:gd name="T45" fmla="*/ 1 h 33"/>
                  <a:gd name="T46" fmla="*/ 1 w 38"/>
                  <a:gd name="T47" fmla="*/ 1 h 33"/>
                  <a:gd name="T48" fmla="*/ 1 w 38"/>
                  <a:gd name="T49" fmla="*/ 1 h 33"/>
                  <a:gd name="T50" fmla="*/ 1 w 38"/>
                  <a:gd name="T51" fmla="*/ 1 h 33"/>
                  <a:gd name="T52" fmla="*/ 1 w 38"/>
                  <a:gd name="T53" fmla="*/ 1 h 33"/>
                  <a:gd name="T54" fmla="*/ 1 w 38"/>
                  <a:gd name="T55" fmla="*/ 1 h 33"/>
                  <a:gd name="T56" fmla="*/ 1 w 38"/>
                  <a:gd name="T57" fmla="*/ 1 h 33"/>
                  <a:gd name="T58" fmla="*/ 1 w 38"/>
                  <a:gd name="T59" fmla="*/ 1 h 33"/>
                  <a:gd name="T60" fmla="*/ 1 w 38"/>
                  <a:gd name="T61" fmla="*/ 1 h 33"/>
                  <a:gd name="T62" fmla="*/ 1 w 38"/>
                  <a:gd name="T63" fmla="*/ 1 h 33"/>
                  <a:gd name="T64" fmla="*/ 1 w 38"/>
                  <a:gd name="T65" fmla="*/ 1 h 33"/>
                  <a:gd name="T66" fmla="*/ 1 w 38"/>
                  <a:gd name="T67" fmla="*/ 1 h 33"/>
                  <a:gd name="T68" fmla="*/ 1 w 38"/>
                  <a:gd name="T69" fmla="*/ 1 h 3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8"/>
                  <a:gd name="T106" fmla="*/ 0 h 33"/>
                  <a:gd name="T107" fmla="*/ 38 w 38"/>
                  <a:gd name="T108" fmla="*/ 33 h 3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8" h="33">
                    <a:moveTo>
                      <a:pt x="35" y="23"/>
                    </a:moveTo>
                    <a:lnTo>
                      <a:pt x="34" y="22"/>
                    </a:lnTo>
                    <a:lnTo>
                      <a:pt x="32" y="19"/>
                    </a:lnTo>
                    <a:lnTo>
                      <a:pt x="30" y="18"/>
                    </a:lnTo>
                    <a:lnTo>
                      <a:pt x="28" y="17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2" y="15"/>
                    </a:lnTo>
                    <a:lnTo>
                      <a:pt x="35" y="14"/>
                    </a:lnTo>
                    <a:lnTo>
                      <a:pt x="38" y="13"/>
                    </a:lnTo>
                    <a:lnTo>
                      <a:pt x="38" y="11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35" y="3"/>
                    </a:lnTo>
                    <a:lnTo>
                      <a:pt x="32" y="3"/>
                    </a:lnTo>
                    <a:lnTo>
                      <a:pt x="30" y="3"/>
                    </a:lnTo>
                    <a:lnTo>
                      <a:pt x="27" y="3"/>
                    </a:lnTo>
                    <a:lnTo>
                      <a:pt x="24" y="4"/>
                    </a:lnTo>
                    <a:lnTo>
                      <a:pt x="20" y="6"/>
                    </a:lnTo>
                    <a:lnTo>
                      <a:pt x="17" y="7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4" y="12"/>
                    </a:lnTo>
                    <a:lnTo>
                      <a:pt x="5" y="13"/>
                    </a:lnTo>
                    <a:lnTo>
                      <a:pt x="7" y="14"/>
                    </a:lnTo>
                    <a:lnTo>
                      <a:pt x="5" y="15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1" y="27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11" y="28"/>
                    </a:lnTo>
                    <a:lnTo>
                      <a:pt x="12" y="27"/>
                    </a:lnTo>
                    <a:lnTo>
                      <a:pt x="13" y="25"/>
                    </a:lnTo>
                    <a:lnTo>
                      <a:pt x="15" y="25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9" y="25"/>
                    </a:lnTo>
                    <a:lnTo>
                      <a:pt x="20" y="27"/>
                    </a:lnTo>
                    <a:lnTo>
                      <a:pt x="23" y="28"/>
                    </a:lnTo>
                    <a:lnTo>
                      <a:pt x="24" y="30"/>
                    </a:lnTo>
                    <a:lnTo>
                      <a:pt x="26" y="31"/>
                    </a:lnTo>
                    <a:lnTo>
                      <a:pt x="28" y="33"/>
                    </a:lnTo>
                    <a:lnTo>
                      <a:pt x="31" y="33"/>
                    </a:lnTo>
                    <a:lnTo>
                      <a:pt x="32" y="33"/>
                    </a:lnTo>
                    <a:lnTo>
                      <a:pt x="35" y="31"/>
                    </a:lnTo>
                    <a:lnTo>
                      <a:pt x="36" y="29"/>
                    </a:lnTo>
                    <a:lnTo>
                      <a:pt x="38" y="27"/>
                    </a:lnTo>
                    <a:lnTo>
                      <a:pt x="36" y="25"/>
                    </a:lnTo>
                    <a:lnTo>
                      <a:pt x="35" y="23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6579" name="Freeform 217"/>
              <p:cNvSpPr>
                <a:spLocks/>
              </p:cNvSpPr>
              <p:nvPr/>
            </p:nvSpPr>
            <p:spPr bwMode="auto">
              <a:xfrm>
                <a:off x="1958" y="2224"/>
                <a:ext cx="24" cy="21"/>
              </a:xfrm>
              <a:custGeom>
                <a:avLst/>
                <a:gdLst>
                  <a:gd name="T0" fmla="*/ 1 w 39"/>
                  <a:gd name="T1" fmla="*/ 1 h 34"/>
                  <a:gd name="T2" fmla="*/ 1 w 39"/>
                  <a:gd name="T3" fmla="*/ 1 h 34"/>
                  <a:gd name="T4" fmla="*/ 1 w 39"/>
                  <a:gd name="T5" fmla="*/ 1 h 34"/>
                  <a:gd name="T6" fmla="*/ 1 w 39"/>
                  <a:gd name="T7" fmla="*/ 1 h 34"/>
                  <a:gd name="T8" fmla="*/ 1 w 39"/>
                  <a:gd name="T9" fmla="*/ 1 h 34"/>
                  <a:gd name="T10" fmla="*/ 1 w 39"/>
                  <a:gd name="T11" fmla="*/ 1 h 34"/>
                  <a:gd name="T12" fmla="*/ 1 w 39"/>
                  <a:gd name="T13" fmla="*/ 1 h 34"/>
                  <a:gd name="T14" fmla="*/ 1 w 39"/>
                  <a:gd name="T15" fmla="*/ 1 h 34"/>
                  <a:gd name="T16" fmla="*/ 1 w 39"/>
                  <a:gd name="T17" fmla="*/ 1 h 34"/>
                  <a:gd name="T18" fmla="*/ 1 w 39"/>
                  <a:gd name="T19" fmla="*/ 1 h 34"/>
                  <a:gd name="T20" fmla="*/ 1 w 39"/>
                  <a:gd name="T21" fmla="*/ 1 h 34"/>
                  <a:gd name="T22" fmla="*/ 1 w 39"/>
                  <a:gd name="T23" fmla="*/ 1 h 34"/>
                  <a:gd name="T24" fmla="*/ 1 w 39"/>
                  <a:gd name="T25" fmla="*/ 1 h 34"/>
                  <a:gd name="T26" fmla="*/ 1 w 39"/>
                  <a:gd name="T27" fmla="*/ 0 h 34"/>
                  <a:gd name="T28" fmla="*/ 1 w 39"/>
                  <a:gd name="T29" fmla="*/ 1 h 34"/>
                  <a:gd name="T30" fmla="*/ 1 w 39"/>
                  <a:gd name="T31" fmla="*/ 1 h 34"/>
                  <a:gd name="T32" fmla="*/ 1 w 39"/>
                  <a:gd name="T33" fmla="*/ 1 h 34"/>
                  <a:gd name="T34" fmla="*/ 1 w 39"/>
                  <a:gd name="T35" fmla="*/ 1 h 34"/>
                  <a:gd name="T36" fmla="*/ 1 w 39"/>
                  <a:gd name="T37" fmla="*/ 1 h 34"/>
                  <a:gd name="T38" fmla="*/ 1 w 39"/>
                  <a:gd name="T39" fmla="*/ 1 h 34"/>
                  <a:gd name="T40" fmla="*/ 1 w 39"/>
                  <a:gd name="T41" fmla="*/ 1 h 34"/>
                  <a:gd name="T42" fmla="*/ 0 w 39"/>
                  <a:gd name="T43" fmla="*/ 1 h 34"/>
                  <a:gd name="T44" fmla="*/ 1 w 39"/>
                  <a:gd name="T45" fmla="*/ 1 h 34"/>
                  <a:gd name="T46" fmla="*/ 1 w 39"/>
                  <a:gd name="T47" fmla="*/ 1 h 34"/>
                  <a:gd name="T48" fmla="*/ 1 w 39"/>
                  <a:gd name="T49" fmla="*/ 1 h 34"/>
                  <a:gd name="T50" fmla="*/ 1 w 39"/>
                  <a:gd name="T51" fmla="*/ 1 h 34"/>
                  <a:gd name="T52" fmla="*/ 1 w 39"/>
                  <a:gd name="T53" fmla="*/ 1 h 34"/>
                  <a:gd name="T54" fmla="*/ 1 w 39"/>
                  <a:gd name="T55" fmla="*/ 1 h 34"/>
                  <a:gd name="T56" fmla="*/ 1 w 39"/>
                  <a:gd name="T57" fmla="*/ 1 h 34"/>
                  <a:gd name="T58" fmla="*/ 1 w 39"/>
                  <a:gd name="T59" fmla="*/ 1 h 34"/>
                  <a:gd name="T60" fmla="*/ 1 w 39"/>
                  <a:gd name="T61" fmla="*/ 1 h 34"/>
                  <a:gd name="T62" fmla="*/ 1 w 39"/>
                  <a:gd name="T63" fmla="*/ 1 h 34"/>
                  <a:gd name="T64" fmla="*/ 1 w 39"/>
                  <a:gd name="T65" fmla="*/ 1 h 34"/>
                  <a:gd name="T66" fmla="*/ 1 w 39"/>
                  <a:gd name="T67" fmla="*/ 1 h 34"/>
                  <a:gd name="T68" fmla="*/ 1 w 39"/>
                  <a:gd name="T69" fmla="*/ 1 h 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9"/>
                  <a:gd name="T106" fmla="*/ 0 h 34"/>
                  <a:gd name="T107" fmla="*/ 39 w 39"/>
                  <a:gd name="T108" fmla="*/ 34 h 3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9" h="34">
                    <a:moveTo>
                      <a:pt x="36" y="24"/>
                    </a:moveTo>
                    <a:lnTo>
                      <a:pt x="35" y="23"/>
                    </a:lnTo>
                    <a:lnTo>
                      <a:pt x="32" y="20"/>
                    </a:lnTo>
                    <a:lnTo>
                      <a:pt x="31" y="19"/>
                    </a:lnTo>
                    <a:lnTo>
                      <a:pt x="29" y="18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6" y="15"/>
                    </a:lnTo>
                    <a:lnTo>
                      <a:pt x="39" y="14"/>
                    </a:lnTo>
                    <a:lnTo>
                      <a:pt x="39" y="11"/>
                    </a:lnTo>
                    <a:lnTo>
                      <a:pt x="39" y="9"/>
                    </a:lnTo>
                    <a:lnTo>
                      <a:pt x="37" y="7"/>
                    </a:lnTo>
                    <a:lnTo>
                      <a:pt x="36" y="5"/>
                    </a:lnTo>
                    <a:lnTo>
                      <a:pt x="33" y="4"/>
                    </a:lnTo>
                    <a:lnTo>
                      <a:pt x="31" y="4"/>
                    </a:lnTo>
                    <a:lnTo>
                      <a:pt x="28" y="5"/>
                    </a:lnTo>
                    <a:lnTo>
                      <a:pt x="25" y="5"/>
                    </a:lnTo>
                    <a:lnTo>
                      <a:pt x="21" y="7"/>
                    </a:lnTo>
                    <a:lnTo>
                      <a:pt x="18" y="8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5" y="13"/>
                    </a:lnTo>
                    <a:lnTo>
                      <a:pt x="6" y="14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2" y="19"/>
                    </a:lnTo>
                    <a:lnTo>
                      <a:pt x="1" y="21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1" y="27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0"/>
                    </a:lnTo>
                    <a:lnTo>
                      <a:pt x="12" y="29"/>
                    </a:lnTo>
                    <a:lnTo>
                      <a:pt x="14" y="27"/>
                    </a:lnTo>
                    <a:lnTo>
                      <a:pt x="16" y="26"/>
                    </a:lnTo>
                    <a:lnTo>
                      <a:pt x="17" y="25"/>
                    </a:lnTo>
                    <a:lnTo>
                      <a:pt x="18" y="25"/>
                    </a:lnTo>
                    <a:lnTo>
                      <a:pt x="18" y="26"/>
                    </a:lnTo>
                    <a:lnTo>
                      <a:pt x="20" y="27"/>
                    </a:lnTo>
                    <a:lnTo>
                      <a:pt x="21" y="29"/>
                    </a:lnTo>
                    <a:lnTo>
                      <a:pt x="24" y="30"/>
                    </a:lnTo>
                    <a:lnTo>
                      <a:pt x="25" y="31"/>
                    </a:lnTo>
                    <a:lnTo>
                      <a:pt x="27" y="32"/>
                    </a:lnTo>
                    <a:lnTo>
                      <a:pt x="29" y="34"/>
                    </a:lnTo>
                    <a:lnTo>
                      <a:pt x="32" y="34"/>
                    </a:lnTo>
                    <a:lnTo>
                      <a:pt x="33" y="34"/>
                    </a:lnTo>
                    <a:lnTo>
                      <a:pt x="36" y="32"/>
                    </a:lnTo>
                    <a:lnTo>
                      <a:pt x="37" y="30"/>
                    </a:lnTo>
                    <a:lnTo>
                      <a:pt x="39" y="27"/>
                    </a:lnTo>
                    <a:lnTo>
                      <a:pt x="37" y="26"/>
                    </a:lnTo>
                    <a:lnTo>
                      <a:pt x="36" y="24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6580" name="Freeform 218"/>
              <p:cNvSpPr>
                <a:spLocks/>
              </p:cNvSpPr>
              <p:nvPr/>
            </p:nvSpPr>
            <p:spPr bwMode="auto">
              <a:xfrm>
                <a:off x="2015" y="2185"/>
                <a:ext cx="23" cy="25"/>
              </a:xfrm>
              <a:custGeom>
                <a:avLst/>
                <a:gdLst>
                  <a:gd name="T0" fmla="*/ 1 w 37"/>
                  <a:gd name="T1" fmla="*/ 1 h 39"/>
                  <a:gd name="T2" fmla="*/ 1 w 37"/>
                  <a:gd name="T3" fmla="*/ 1 h 39"/>
                  <a:gd name="T4" fmla="*/ 1 w 37"/>
                  <a:gd name="T5" fmla="*/ 1 h 39"/>
                  <a:gd name="T6" fmla="*/ 1 w 37"/>
                  <a:gd name="T7" fmla="*/ 1 h 39"/>
                  <a:gd name="T8" fmla="*/ 1 w 37"/>
                  <a:gd name="T9" fmla="*/ 1 h 39"/>
                  <a:gd name="T10" fmla="*/ 1 w 37"/>
                  <a:gd name="T11" fmla="*/ 1 h 39"/>
                  <a:gd name="T12" fmla="*/ 1 w 37"/>
                  <a:gd name="T13" fmla="*/ 1 h 39"/>
                  <a:gd name="T14" fmla="*/ 1 w 37"/>
                  <a:gd name="T15" fmla="*/ 1 h 39"/>
                  <a:gd name="T16" fmla="*/ 1 w 37"/>
                  <a:gd name="T17" fmla="*/ 1 h 39"/>
                  <a:gd name="T18" fmla="*/ 1 w 37"/>
                  <a:gd name="T19" fmla="*/ 1 h 39"/>
                  <a:gd name="T20" fmla="*/ 1 w 37"/>
                  <a:gd name="T21" fmla="*/ 1 h 39"/>
                  <a:gd name="T22" fmla="*/ 1 w 37"/>
                  <a:gd name="T23" fmla="*/ 1 h 39"/>
                  <a:gd name="T24" fmla="*/ 1 w 37"/>
                  <a:gd name="T25" fmla="*/ 1 h 39"/>
                  <a:gd name="T26" fmla="*/ 1 w 37"/>
                  <a:gd name="T27" fmla="*/ 1 h 39"/>
                  <a:gd name="T28" fmla="*/ 1 w 37"/>
                  <a:gd name="T29" fmla="*/ 1 h 39"/>
                  <a:gd name="T30" fmla="*/ 1 w 37"/>
                  <a:gd name="T31" fmla="*/ 1 h 39"/>
                  <a:gd name="T32" fmla="*/ 1 w 37"/>
                  <a:gd name="T33" fmla="*/ 1 h 39"/>
                  <a:gd name="T34" fmla="*/ 1 w 37"/>
                  <a:gd name="T35" fmla="*/ 1 h 39"/>
                  <a:gd name="T36" fmla="*/ 1 w 37"/>
                  <a:gd name="T37" fmla="*/ 1 h 39"/>
                  <a:gd name="T38" fmla="*/ 1 w 37"/>
                  <a:gd name="T39" fmla="*/ 1 h 39"/>
                  <a:gd name="T40" fmla="*/ 1 w 37"/>
                  <a:gd name="T41" fmla="*/ 1 h 39"/>
                  <a:gd name="T42" fmla="*/ 1 w 37"/>
                  <a:gd name="T43" fmla="*/ 1 h 39"/>
                  <a:gd name="T44" fmla="*/ 0 w 37"/>
                  <a:gd name="T45" fmla="*/ 1 h 39"/>
                  <a:gd name="T46" fmla="*/ 1 w 37"/>
                  <a:gd name="T47" fmla="*/ 1 h 39"/>
                  <a:gd name="T48" fmla="*/ 1 w 37"/>
                  <a:gd name="T49" fmla="*/ 1 h 39"/>
                  <a:gd name="T50" fmla="*/ 1 w 37"/>
                  <a:gd name="T51" fmla="*/ 1 h 39"/>
                  <a:gd name="T52" fmla="*/ 1 w 37"/>
                  <a:gd name="T53" fmla="*/ 1 h 39"/>
                  <a:gd name="T54" fmla="*/ 1 w 37"/>
                  <a:gd name="T55" fmla="*/ 1 h 39"/>
                  <a:gd name="T56" fmla="*/ 1 w 37"/>
                  <a:gd name="T57" fmla="*/ 1 h 39"/>
                  <a:gd name="T58" fmla="*/ 1 w 37"/>
                  <a:gd name="T59" fmla="*/ 1 h 39"/>
                  <a:gd name="T60" fmla="*/ 1 w 37"/>
                  <a:gd name="T61" fmla="*/ 1 h 39"/>
                  <a:gd name="T62" fmla="*/ 1 w 37"/>
                  <a:gd name="T63" fmla="*/ 1 h 39"/>
                  <a:gd name="T64" fmla="*/ 1 w 37"/>
                  <a:gd name="T65" fmla="*/ 1 h 39"/>
                  <a:gd name="T66" fmla="*/ 1 w 37"/>
                  <a:gd name="T67" fmla="*/ 1 h 39"/>
                  <a:gd name="T68" fmla="*/ 1 w 37"/>
                  <a:gd name="T69" fmla="*/ 1 h 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"/>
                  <a:gd name="T106" fmla="*/ 0 h 39"/>
                  <a:gd name="T107" fmla="*/ 37 w 37"/>
                  <a:gd name="T108" fmla="*/ 39 h 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" h="39">
                    <a:moveTo>
                      <a:pt x="18" y="35"/>
                    </a:moveTo>
                    <a:lnTo>
                      <a:pt x="19" y="33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22" y="27"/>
                    </a:lnTo>
                    <a:lnTo>
                      <a:pt x="23" y="28"/>
                    </a:lnTo>
                    <a:lnTo>
                      <a:pt x="23" y="29"/>
                    </a:lnTo>
                    <a:lnTo>
                      <a:pt x="25" y="30"/>
                    </a:lnTo>
                    <a:lnTo>
                      <a:pt x="26" y="32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34" y="33"/>
                    </a:lnTo>
                    <a:lnTo>
                      <a:pt x="35" y="30"/>
                    </a:lnTo>
                    <a:lnTo>
                      <a:pt x="37" y="28"/>
                    </a:lnTo>
                    <a:lnTo>
                      <a:pt x="37" y="27"/>
                    </a:lnTo>
                    <a:lnTo>
                      <a:pt x="37" y="24"/>
                    </a:lnTo>
                    <a:lnTo>
                      <a:pt x="34" y="22"/>
                    </a:lnTo>
                    <a:lnTo>
                      <a:pt x="33" y="19"/>
                    </a:lnTo>
                    <a:lnTo>
                      <a:pt x="30" y="17"/>
                    </a:lnTo>
                    <a:lnTo>
                      <a:pt x="27" y="15"/>
                    </a:lnTo>
                    <a:lnTo>
                      <a:pt x="29" y="13"/>
                    </a:lnTo>
                    <a:lnTo>
                      <a:pt x="30" y="12"/>
                    </a:lnTo>
                    <a:lnTo>
                      <a:pt x="31" y="11"/>
                    </a:lnTo>
                    <a:lnTo>
                      <a:pt x="33" y="8"/>
                    </a:lnTo>
                    <a:lnTo>
                      <a:pt x="34" y="6"/>
                    </a:lnTo>
                    <a:lnTo>
                      <a:pt x="33" y="5"/>
                    </a:lnTo>
                    <a:lnTo>
                      <a:pt x="31" y="2"/>
                    </a:lnTo>
                    <a:lnTo>
                      <a:pt x="29" y="1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19" y="5"/>
                    </a:lnTo>
                    <a:lnTo>
                      <a:pt x="17" y="7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1" y="6"/>
                    </a:lnTo>
                    <a:lnTo>
                      <a:pt x="9" y="5"/>
                    </a:lnTo>
                    <a:lnTo>
                      <a:pt x="6" y="5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9" y="18"/>
                    </a:lnTo>
                    <a:lnTo>
                      <a:pt x="10" y="19"/>
                    </a:lnTo>
                    <a:lnTo>
                      <a:pt x="10" y="21"/>
                    </a:lnTo>
                    <a:lnTo>
                      <a:pt x="10" y="22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7" y="27"/>
                    </a:lnTo>
                    <a:lnTo>
                      <a:pt x="7" y="28"/>
                    </a:lnTo>
                    <a:lnTo>
                      <a:pt x="6" y="30"/>
                    </a:lnTo>
                    <a:lnTo>
                      <a:pt x="6" y="33"/>
                    </a:lnTo>
                    <a:lnTo>
                      <a:pt x="6" y="35"/>
                    </a:lnTo>
                    <a:lnTo>
                      <a:pt x="7" y="38"/>
                    </a:lnTo>
                    <a:lnTo>
                      <a:pt x="10" y="39"/>
                    </a:lnTo>
                    <a:lnTo>
                      <a:pt x="13" y="39"/>
                    </a:lnTo>
                    <a:lnTo>
                      <a:pt x="14" y="39"/>
                    </a:lnTo>
                    <a:lnTo>
                      <a:pt x="17" y="38"/>
                    </a:lnTo>
                    <a:lnTo>
                      <a:pt x="18" y="35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6581" name="Freeform 219"/>
              <p:cNvSpPr>
                <a:spLocks/>
              </p:cNvSpPr>
              <p:nvPr/>
            </p:nvSpPr>
            <p:spPr bwMode="auto">
              <a:xfrm>
                <a:off x="1552" y="2284"/>
                <a:ext cx="0" cy="1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  <a:gd name="T6" fmla="*/ 0 w 1"/>
                  <a:gd name="T7" fmla="*/ 1 h 2"/>
                  <a:gd name="T8" fmla="*/ 0 w 1"/>
                  <a:gd name="T9" fmla="*/ 1 h 2"/>
                  <a:gd name="T10" fmla="*/ 0 w 1"/>
                  <a:gd name="T11" fmla="*/ 0 h 2"/>
                  <a:gd name="T12" fmla="*/ 0 w 1"/>
                  <a:gd name="T13" fmla="*/ 0 h 2"/>
                  <a:gd name="T14" fmla="*/ 0 w 1"/>
                  <a:gd name="T15" fmla="*/ 0 h 2"/>
                  <a:gd name="T16" fmla="*/ 0 w 1"/>
                  <a:gd name="T17" fmla="*/ 0 h 2"/>
                  <a:gd name="T18" fmla="*/ 0 w 1"/>
                  <a:gd name="T19" fmla="*/ 1 h 2"/>
                  <a:gd name="T20" fmla="*/ 0 w 1"/>
                  <a:gd name="T21" fmla="*/ 1 h 2"/>
                  <a:gd name="T22" fmla="*/ 0 w 1"/>
                  <a:gd name="T23" fmla="*/ 1 h 2"/>
                  <a:gd name="T24" fmla="*/ 0 w 1"/>
                  <a:gd name="T25" fmla="*/ 1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"/>
                  <a:gd name="T40" fmla="*/ 0 h 2"/>
                  <a:gd name="T41" fmla="*/ 0 w 1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6582" name="Freeform 220"/>
              <p:cNvSpPr>
                <a:spLocks/>
              </p:cNvSpPr>
              <p:nvPr/>
            </p:nvSpPr>
            <p:spPr bwMode="auto">
              <a:xfrm>
                <a:off x="1528" y="2255"/>
                <a:ext cx="60" cy="62"/>
              </a:xfrm>
              <a:custGeom>
                <a:avLst/>
                <a:gdLst>
                  <a:gd name="T0" fmla="*/ 1 w 96"/>
                  <a:gd name="T1" fmla="*/ 1 h 100"/>
                  <a:gd name="T2" fmla="*/ 1 w 96"/>
                  <a:gd name="T3" fmla="*/ 1 h 100"/>
                  <a:gd name="T4" fmla="*/ 1 w 96"/>
                  <a:gd name="T5" fmla="*/ 1 h 100"/>
                  <a:gd name="T6" fmla="*/ 1 w 96"/>
                  <a:gd name="T7" fmla="*/ 1 h 100"/>
                  <a:gd name="T8" fmla="*/ 1 w 96"/>
                  <a:gd name="T9" fmla="*/ 1 h 100"/>
                  <a:gd name="T10" fmla="*/ 1 w 96"/>
                  <a:gd name="T11" fmla="*/ 1 h 100"/>
                  <a:gd name="T12" fmla="*/ 1 w 96"/>
                  <a:gd name="T13" fmla="*/ 1 h 100"/>
                  <a:gd name="T14" fmla="*/ 1 w 96"/>
                  <a:gd name="T15" fmla="*/ 1 h 100"/>
                  <a:gd name="T16" fmla="*/ 1 w 96"/>
                  <a:gd name="T17" fmla="*/ 1 h 100"/>
                  <a:gd name="T18" fmla="*/ 1 w 96"/>
                  <a:gd name="T19" fmla="*/ 1 h 100"/>
                  <a:gd name="T20" fmla="*/ 1 w 96"/>
                  <a:gd name="T21" fmla="*/ 1 h 100"/>
                  <a:gd name="T22" fmla="*/ 1 w 96"/>
                  <a:gd name="T23" fmla="*/ 1 h 100"/>
                  <a:gd name="T24" fmla="*/ 1 w 96"/>
                  <a:gd name="T25" fmla="*/ 1 h 100"/>
                  <a:gd name="T26" fmla="*/ 1 w 96"/>
                  <a:gd name="T27" fmla="*/ 1 h 100"/>
                  <a:gd name="T28" fmla="*/ 1 w 96"/>
                  <a:gd name="T29" fmla="*/ 1 h 100"/>
                  <a:gd name="T30" fmla="*/ 1 w 96"/>
                  <a:gd name="T31" fmla="*/ 1 h 100"/>
                  <a:gd name="T32" fmla="*/ 1 w 96"/>
                  <a:gd name="T33" fmla="*/ 1 h 100"/>
                  <a:gd name="T34" fmla="*/ 1 w 96"/>
                  <a:gd name="T35" fmla="*/ 1 h 100"/>
                  <a:gd name="T36" fmla="*/ 1 w 96"/>
                  <a:gd name="T37" fmla="*/ 1 h 100"/>
                  <a:gd name="T38" fmla="*/ 1 w 96"/>
                  <a:gd name="T39" fmla="*/ 1 h 100"/>
                  <a:gd name="T40" fmla="*/ 1 w 96"/>
                  <a:gd name="T41" fmla="*/ 1 h 100"/>
                  <a:gd name="T42" fmla="*/ 1 w 96"/>
                  <a:gd name="T43" fmla="*/ 1 h 100"/>
                  <a:gd name="T44" fmla="*/ 1 w 96"/>
                  <a:gd name="T45" fmla="*/ 0 h 100"/>
                  <a:gd name="T46" fmla="*/ 1 w 96"/>
                  <a:gd name="T47" fmla="*/ 1 h 100"/>
                  <a:gd name="T48" fmla="*/ 0 w 96"/>
                  <a:gd name="T49" fmla="*/ 1 h 100"/>
                  <a:gd name="T50" fmla="*/ 1 w 96"/>
                  <a:gd name="T51" fmla="*/ 1 h 100"/>
                  <a:gd name="T52" fmla="*/ 1 w 96"/>
                  <a:gd name="T53" fmla="*/ 1 h 100"/>
                  <a:gd name="T54" fmla="*/ 1 w 96"/>
                  <a:gd name="T55" fmla="*/ 1 h 100"/>
                  <a:gd name="T56" fmla="*/ 1 w 96"/>
                  <a:gd name="T57" fmla="*/ 1 h 100"/>
                  <a:gd name="T58" fmla="*/ 1 w 96"/>
                  <a:gd name="T59" fmla="*/ 1 h 100"/>
                  <a:gd name="T60" fmla="*/ 1 w 96"/>
                  <a:gd name="T61" fmla="*/ 1 h 100"/>
                  <a:gd name="T62" fmla="*/ 1 w 96"/>
                  <a:gd name="T63" fmla="*/ 1 h 100"/>
                  <a:gd name="T64" fmla="*/ 1 w 96"/>
                  <a:gd name="T65" fmla="*/ 1 h 100"/>
                  <a:gd name="T66" fmla="*/ 1 w 96"/>
                  <a:gd name="T67" fmla="*/ 1 h 100"/>
                  <a:gd name="T68" fmla="*/ 1 w 96"/>
                  <a:gd name="T69" fmla="*/ 1 h 100"/>
                  <a:gd name="T70" fmla="*/ 1 w 96"/>
                  <a:gd name="T71" fmla="*/ 1 h 100"/>
                  <a:gd name="T72" fmla="*/ 1 w 96"/>
                  <a:gd name="T73" fmla="*/ 1 h 100"/>
                  <a:gd name="T74" fmla="*/ 1 w 96"/>
                  <a:gd name="T75" fmla="*/ 1 h 100"/>
                  <a:gd name="T76" fmla="*/ 1 w 96"/>
                  <a:gd name="T77" fmla="*/ 1 h 100"/>
                  <a:gd name="T78" fmla="*/ 1 w 96"/>
                  <a:gd name="T79" fmla="*/ 1 h 100"/>
                  <a:gd name="T80" fmla="*/ 1 w 96"/>
                  <a:gd name="T81" fmla="*/ 1 h 100"/>
                  <a:gd name="T82" fmla="*/ 1 w 96"/>
                  <a:gd name="T83" fmla="*/ 1 h 100"/>
                  <a:gd name="T84" fmla="*/ 1 w 96"/>
                  <a:gd name="T85" fmla="*/ 1 h 100"/>
                  <a:gd name="T86" fmla="*/ 1 w 96"/>
                  <a:gd name="T87" fmla="*/ 1 h 100"/>
                  <a:gd name="T88" fmla="*/ 1 w 96"/>
                  <a:gd name="T89" fmla="*/ 1 h 100"/>
                  <a:gd name="T90" fmla="*/ 1 w 96"/>
                  <a:gd name="T91" fmla="*/ 1 h 100"/>
                  <a:gd name="T92" fmla="*/ 1 w 96"/>
                  <a:gd name="T93" fmla="*/ 1 h 100"/>
                  <a:gd name="T94" fmla="*/ 1 w 96"/>
                  <a:gd name="T95" fmla="*/ 1 h 100"/>
                  <a:gd name="T96" fmla="*/ 1 w 96"/>
                  <a:gd name="T97" fmla="*/ 1 h 100"/>
                  <a:gd name="T98" fmla="*/ 1 w 96"/>
                  <a:gd name="T99" fmla="*/ 1 h 100"/>
                  <a:gd name="T100" fmla="*/ 1 w 96"/>
                  <a:gd name="T101" fmla="*/ 1 h 1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6"/>
                  <a:gd name="T154" fmla="*/ 0 h 100"/>
                  <a:gd name="T155" fmla="*/ 96 w 96"/>
                  <a:gd name="T156" fmla="*/ 100 h 1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6" h="100">
                    <a:moveTo>
                      <a:pt x="96" y="94"/>
                    </a:moveTo>
                    <a:lnTo>
                      <a:pt x="96" y="93"/>
                    </a:lnTo>
                    <a:lnTo>
                      <a:pt x="94" y="92"/>
                    </a:lnTo>
                    <a:lnTo>
                      <a:pt x="93" y="90"/>
                    </a:lnTo>
                    <a:lnTo>
                      <a:pt x="89" y="88"/>
                    </a:lnTo>
                    <a:lnTo>
                      <a:pt x="85" y="87"/>
                    </a:lnTo>
                    <a:lnTo>
                      <a:pt x="80" y="85"/>
                    </a:lnTo>
                    <a:lnTo>
                      <a:pt x="76" y="85"/>
                    </a:lnTo>
                    <a:lnTo>
                      <a:pt x="78" y="74"/>
                    </a:lnTo>
                    <a:lnTo>
                      <a:pt x="78" y="63"/>
                    </a:lnTo>
                    <a:lnTo>
                      <a:pt x="74" y="55"/>
                    </a:lnTo>
                    <a:lnTo>
                      <a:pt x="70" y="46"/>
                    </a:lnTo>
                    <a:lnTo>
                      <a:pt x="70" y="47"/>
                    </a:lnTo>
                    <a:lnTo>
                      <a:pt x="70" y="49"/>
                    </a:lnTo>
                    <a:lnTo>
                      <a:pt x="69" y="45"/>
                    </a:lnTo>
                    <a:lnTo>
                      <a:pt x="66" y="42"/>
                    </a:lnTo>
                    <a:lnTo>
                      <a:pt x="62" y="41"/>
                    </a:lnTo>
                    <a:lnTo>
                      <a:pt x="58" y="41"/>
                    </a:lnTo>
                    <a:lnTo>
                      <a:pt x="55" y="40"/>
                    </a:lnTo>
                    <a:lnTo>
                      <a:pt x="51" y="40"/>
                    </a:lnTo>
                    <a:lnTo>
                      <a:pt x="49" y="39"/>
                    </a:lnTo>
                    <a:lnTo>
                      <a:pt x="46" y="38"/>
                    </a:lnTo>
                    <a:lnTo>
                      <a:pt x="45" y="38"/>
                    </a:lnTo>
                    <a:lnTo>
                      <a:pt x="43" y="36"/>
                    </a:lnTo>
                    <a:lnTo>
                      <a:pt x="43" y="33"/>
                    </a:lnTo>
                    <a:lnTo>
                      <a:pt x="42" y="30"/>
                    </a:lnTo>
                    <a:lnTo>
                      <a:pt x="42" y="25"/>
                    </a:lnTo>
                    <a:lnTo>
                      <a:pt x="42" y="20"/>
                    </a:lnTo>
                    <a:lnTo>
                      <a:pt x="42" y="15"/>
                    </a:lnTo>
                    <a:lnTo>
                      <a:pt x="41" y="12"/>
                    </a:lnTo>
                    <a:lnTo>
                      <a:pt x="39" y="7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5" y="3"/>
                    </a:lnTo>
                    <a:lnTo>
                      <a:pt x="31" y="1"/>
                    </a:lnTo>
                    <a:lnTo>
                      <a:pt x="26" y="0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4" y="9"/>
                    </a:lnTo>
                    <a:lnTo>
                      <a:pt x="0" y="14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12" y="14"/>
                    </a:lnTo>
                    <a:lnTo>
                      <a:pt x="18" y="12"/>
                    </a:lnTo>
                    <a:lnTo>
                      <a:pt x="23" y="12"/>
                    </a:lnTo>
                    <a:lnTo>
                      <a:pt x="27" y="13"/>
                    </a:lnTo>
                    <a:lnTo>
                      <a:pt x="28" y="15"/>
                    </a:lnTo>
                    <a:lnTo>
                      <a:pt x="28" y="19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28" y="33"/>
                    </a:lnTo>
                    <a:lnTo>
                      <a:pt x="33" y="36"/>
                    </a:lnTo>
                    <a:lnTo>
                      <a:pt x="35" y="41"/>
                    </a:lnTo>
                    <a:lnTo>
                      <a:pt x="39" y="45"/>
                    </a:lnTo>
                    <a:lnTo>
                      <a:pt x="42" y="50"/>
                    </a:lnTo>
                    <a:lnTo>
                      <a:pt x="46" y="51"/>
                    </a:lnTo>
                    <a:lnTo>
                      <a:pt x="50" y="52"/>
                    </a:lnTo>
                    <a:lnTo>
                      <a:pt x="53" y="52"/>
                    </a:lnTo>
                    <a:lnTo>
                      <a:pt x="57" y="54"/>
                    </a:lnTo>
                    <a:lnTo>
                      <a:pt x="58" y="54"/>
                    </a:lnTo>
                    <a:lnTo>
                      <a:pt x="59" y="54"/>
                    </a:lnTo>
                    <a:lnTo>
                      <a:pt x="63" y="63"/>
                    </a:lnTo>
                    <a:lnTo>
                      <a:pt x="66" y="71"/>
                    </a:lnTo>
                    <a:lnTo>
                      <a:pt x="63" y="79"/>
                    </a:lnTo>
                    <a:lnTo>
                      <a:pt x="59" y="87"/>
                    </a:lnTo>
                    <a:lnTo>
                      <a:pt x="58" y="88"/>
                    </a:lnTo>
                    <a:lnTo>
                      <a:pt x="58" y="89"/>
                    </a:lnTo>
                    <a:lnTo>
                      <a:pt x="58" y="90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9" y="94"/>
                    </a:lnTo>
                    <a:lnTo>
                      <a:pt x="61" y="95"/>
                    </a:lnTo>
                    <a:lnTo>
                      <a:pt x="62" y="95"/>
                    </a:lnTo>
                    <a:lnTo>
                      <a:pt x="65" y="96"/>
                    </a:lnTo>
                    <a:lnTo>
                      <a:pt x="68" y="96"/>
                    </a:lnTo>
                    <a:lnTo>
                      <a:pt x="69" y="96"/>
                    </a:lnTo>
                    <a:lnTo>
                      <a:pt x="72" y="98"/>
                    </a:lnTo>
                    <a:lnTo>
                      <a:pt x="76" y="98"/>
                    </a:lnTo>
                    <a:lnTo>
                      <a:pt x="78" y="99"/>
                    </a:lnTo>
                    <a:lnTo>
                      <a:pt x="82" y="99"/>
                    </a:lnTo>
                    <a:lnTo>
                      <a:pt x="85" y="100"/>
                    </a:lnTo>
                    <a:lnTo>
                      <a:pt x="88" y="99"/>
                    </a:lnTo>
                    <a:lnTo>
                      <a:pt x="90" y="98"/>
                    </a:lnTo>
                    <a:lnTo>
                      <a:pt x="93" y="95"/>
                    </a:lnTo>
                    <a:lnTo>
                      <a:pt x="96" y="94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6583" name="Freeform 221"/>
              <p:cNvSpPr>
                <a:spLocks/>
              </p:cNvSpPr>
              <p:nvPr/>
            </p:nvSpPr>
            <p:spPr bwMode="auto">
              <a:xfrm>
                <a:off x="1478" y="2424"/>
                <a:ext cx="72" cy="85"/>
              </a:xfrm>
              <a:custGeom>
                <a:avLst/>
                <a:gdLst>
                  <a:gd name="T0" fmla="*/ 1 w 116"/>
                  <a:gd name="T1" fmla="*/ 1 h 138"/>
                  <a:gd name="T2" fmla="*/ 1 w 116"/>
                  <a:gd name="T3" fmla="*/ 1 h 138"/>
                  <a:gd name="T4" fmla="*/ 1 w 116"/>
                  <a:gd name="T5" fmla="*/ 1 h 138"/>
                  <a:gd name="T6" fmla="*/ 1 w 116"/>
                  <a:gd name="T7" fmla="*/ 1 h 138"/>
                  <a:gd name="T8" fmla="*/ 1 w 116"/>
                  <a:gd name="T9" fmla="*/ 1 h 138"/>
                  <a:gd name="T10" fmla="*/ 1 w 116"/>
                  <a:gd name="T11" fmla="*/ 1 h 138"/>
                  <a:gd name="T12" fmla="*/ 1 w 116"/>
                  <a:gd name="T13" fmla="*/ 1 h 138"/>
                  <a:gd name="T14" fmla="*/ 1 w 116"/>
                  <a:gd name="T15" fmla="*/ 1 h 138"/>
                  <a:gd name="T16" fmla="*/ 1 w 116"/>
                  <a:gd name="T17" fmla="*/ 1 h 138"/>
                  <a:gd name="T18" fmla="*/ 1 w 116"/>
                  <a:gd name="T19" fmla="*/ 1 h 138"/>
                  <a:gd name="T20" fmla="*/ 1 w 116"/>
                  <a:gd name="T21" fmla="*/ 1 h 138"/>
                  <a:gd name="T22" fmla="*/ 1 w 116"/>
                  <a:gd name="T23" fmla="*/ 1 h 138"/>
                  <a:gd name="T24" fmla="*/ 1 w 116"/>
                  <a:gd name="T25" fmla="*/ 1 h 138"/>
                  <a:gd name="T26" fmla="*/ 1 w 116"/>
                  <a:gd name="T27" fmla="*/ 1 h 138"/>
                  <a:gd name="T28" fmla="*/ 1 w 116"/>
                  <a:gd name="T29" fmla="*/ 1 h 138"/>
                  <a:gd name="T30" fmla="*/ 1 w 116"/>
                  <a:gd name="T31" fmla="*/ 1 h 138"/>
                  <a:gd name="T32" fmla="*/ 1 w 116"/>
                  <a:gd name="T33" fmla="*/ 1 h 138"/>
                  <a:gd name="T34" fmla="*/ 1 w 116"/>
                  <a:gd name="T35" fmla="*/ 1 h 138"/>
                  <a:gd name="T36" fmla="*/ 1 w 116"/>
                  <a:gd name="T37" fmla="*/ 1 h 138"/>
                  <a:gd name="T38" fmla="*/ 1 w 116"/>
                  <a:gd name="T39" fmla="*/ 1 h 138"/>
                  <a:gd name="T40" fmla="*/ 1 w 116"/>
                  <a:gd name="T41" fmla="*/ 1 h 138"/>
                  <a:gd name="T42" fmla="*/ 1 w 116"/>
                  <a:gd name="T43" fmla="*/ 1 h 138"/>
                  <a:gd name="T44" fmla="*/ 1 w 116"/>
                  <a:gd name="T45" fmla="*/ 1 h 138"/>
                  <a:gd name="T46" fmla="*/ 1 w 116"/>
                  <a:gd name="T47" fmla="*/ 1 h 138"/>
                  <a:gd name="T48" fmla="*/ 1 w 116"/>
                  <a:gd name="T49" fmla="*/ 1 h 138"/>
                  <a:gd name="T50" fmla="*/ 1 w 116"/>
                  <a:gd name="T51" fmla="*/ 1 h 138"/>
                  <a:gd name="T52" fmla="*/ 1 w 116"/>
                  <a:gd name="T53" fmla="*/ 1 h 138"/>
                  <a:gd name="T54" fmla="*/ 1 w 116"/>
                  <a:gd name="T55" fmla="*/ 1 h 138"/>
                  <a:gd name="T56" fmla="*/ 1 w 116"/>
                  <a:gd name="T57" fmla="*/ 1 h 138"/>
                  <a:gd name="T58" fmla="*/ 1 w 116"/>
                  <a:gd name="T59" fmla="*/ 0 h 138"/>
                  <a:gd name="T60" fmla="*/ 1 w 116"/>
                  <a:gd name="T61" fmla="*/ 0 h 138"/>
                  <a:gd name="T62" fmla="*/ 1 w 116"/>
                  <a:gd name="T63" fmla="*/ 1 h 138"/>
                  <a:gd name="T64" fmla="*/ 1 w 116"/>
                  <a:gd name="T65" fmla="*/ 1 h 138"/>
                  <a:gd name="T66" fmla="*/ 1 w 116"/>
                  <a:gd name="T67" fmla="*/ 1 h 138"/>
                  <a:gd name="T68" fmla="*/ 0 w 116"/>
                  <a:gd name="T69" fmla="*/ 1 h 138"/>
                  <a:gd name="T70" fmla="*/ 1 w 116"/>
                  <a:gd name="T71" fmla="*/ 1 h 138"/>
                  <a:gd name="T72" fmla="*/ 1 w 116"/>
                  <a:gd name="T73" fmla="*/ 1 h 138"/>
                  <a:gd name="T74" fmla="*/ 1 w 116"/>
                  <a:gd name="T75" fmla="*/ 1 h 138"/>
                  <a:gd name="T76" fmla="*/ 1 w 116"/>
                  <a:gd name="T77" fmla="*/ 1 h 138"/>
                  <a:gd name="T78" fmla="*/ 1 w 116"/>
                  <a:gd name="T79" fmla="*/ 1 h 138"/>
                  <a:gd name="T80" fmla="*/ 1 w 116"/>
                  <a:gd name="T81" fmla="*/ 1 h 138"/>
                  <a:gd name="T82" fmla="*/ 1 w 116"/>
                  <a:gd name="T83" fmla="*/ 1 h 138"/>
                  <a:gd name="T84" fmla="*/ 1 w 116"/>
                  <a:gd name="T85" fmla="*/ 1 h 138"/>
                  <a:gd name="T86" fmla="*/ 1 w 116"/>
                  <a:gd name="T87" fmla="*/ 1 h 138"/>
                  <a:gd name="T88" fmla="*/ 1 w 116"/>
                  <a:gd name="T89" fmla="*/ 1 h 138"/>
                  <a:gd name="T90" fmla="*/ 1 w 116"/>
                  <a:gd name="T91" fmla="*/ 1 h 138"/>
                  <a:gd name="T92" fmla="*/ 1 w 116"/>
                  <a:gd name="T93" fmla="*/ 1 h 138"/>
                  <a:gd name="T94" fmla="*/ 1 w 116"/>
                  <a:gd name="T95" fmla="*/ 1 h 138"/>
                  <a:gd name="T96" fmla="*/ 1 w 116"/>
                  <a:gd name="T97" fmla="*/ 1 h 138"/>
                  <a:gd name="T98" fmla="*/ 1 w 116"/>
                  <a:gd name="T99" fmla="*/ 1 h 138"/>
                  <a:gd name="T100" fmla="*/ 1 w 116"/>
                  <a:gd name="T101" fmla="*/ 1 h 138"/>
                  <a:gd name="T102" fmla="*/ 1 w 116"/>
                  <a:gd name="T103" fmla="*/ 1 h 138"/>
                  <a:gd name="T104" fmla="*/ 1 w 116"/>
                  <a:gd name="T105" fmla="*/ 1 h 138"/>
                  <a:gd name="T106" fmla="*/ 1 w 116"/>
                  <a:gd name="T107" fmla="*/ 1 h 138"/>
                  <a:gd name="T108" fmla="*/ 1 w 116"/>
                  <a:gd name="T109" fmla="*/ 1 h 138"/>
                  <a:gd name="T110" fmla="*/ 1 w 116"/>
                  <a:gd name="T111" fmla="*/ 1 h 138"/>
                  <a:gd name="T112" fmla="*/ 1 w 116"/>
                  <a:gd name="T113" fmla="*/ 1 h 138"/>
                  <a:gd name="T114" fmla="*/ 1 w 116"/>
                  <a:gd name="T115" fmla="*/ 1 h 138"/>
                  <a:gd name="T116" fmla="*/ 1 w 116"/>
                  <a:gd name="T117" fmla="*/ 1 h 1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6"/>
                  <a:gd name="T178" fmla="*/ 0 h 138"/>
                  <a:gd name="T179" fmla="*/ 116 w 116"/>
                  <a:gd name="T180" fmla="*/ 138 h 1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6" h="138">
                    <a:moveTo>
                      <a:pt x="79" y="130"/>
                    </a:moveTo>
                    <a:lnTo>
                      <a:pt x="81" y="132"/>
                    </a:lnTo>
                    <a:lnTo>
                      <a:pt x="85" y="132"/>
                    </a:lnTo>
                    <a:lnTo>
                      <a:pt x="88" y="133"/>
                    </a:lnTo>
                    <a:lnTo>
                      <a:pt x="91" y="133"/>
                    </a:lnTo>
                    <a:lnTo>
                      <a:pt x="95" y="134"/>
                    </a:lnTo>
                    <a:lnTo>
                      <a:pt x="99" y="134"/>
                    </a:lnTo>
                    <a:lnTo>
                      <a:pt x="103" y="135"/>
                    </a:lnTo>
                    <a:lnTo>
                      <a:pt x="105" y="138"/>
                    </a:lnTo>
                    <a:lnTo>
                      <a:pt x="108" y="134"/>
                    </a:lnTo>
                    <a:lnTo>
                      <a:pt x="109" y="130"/>
                    </a:lnTo>
                    <a:lnTo>
                      <a:pt x="112" y="128"/>
                    </a:lnTo>
                    <a:lnTo>
                      <a:pt x="115" y="125"/>
                    </a:lnTo>
                    <a:lnTo>
                      <a:pt x="116" y="125"/>
                    </a:lnTo>
                    <a:lnTo>
                      <a:pt x="116" y="124"/>
                    </a:lnTo>
                    <a:lnTo>
                      <a:pt x="111" y="121"/>
                    </a:lnTo>
                    <a:lnTo>
                      <a:pt x="104" y="118"/>
                    </a:lnTo>
                    <a:lnTo>
                      <a:pt x="99" y="117"/>
                    </a:lnTo>
                    <a:lnTo>
                      <a:pt x="93" y="116"/>
                    </a:lnTo>
                    <a:lnTo>
                      <a:pt x="97" y="100"/>
                    </a:lnTo>
                    <a:lnTo>
                      <a:pt x="96" y="85"/>
                    </a:lnTo>
                    <a:lnTo>
                      <a:pt x="92" y="73"/>
                    </a:lnTo>
                    <a:lnTo>
                      <a:pt x="85" y="60"/>
                    </a:lnTo>
                    <a:lnTo>
                      <a:pt x="87" y="60"/>
                    </a:lnTo>
                    <a:lnTo>
                      <a:pt x="87" y="62"/>
                    </a:lnTo>
                    <a:lnTo>
                      <a:pt x="87" y="63"/>
                    </a:lnTo>
                    <a:lnTo>
                      <a:pt x="84" y="58"/>
                    </a:lnTo>
                    <a:lnTo>
                      <a:pt x="81" y="54"/>
                    </a:lnTo>
                    <a:lnTo>
                      <a:pt x="76" y="53"/>
                    </a:lnTo>
                    <a:lnTo>
                      <a:pt x="70" y="52"/>
                    </a:lnTo>
                    <a:lnTo>
                      <a:pt x="66" y="52"/>
                    </a:lnTo>
                    <a:lnTo>
                      <a:pt x="64" y="51"/>
                    </a:lnTo>
                    <a:lnTo>
                      <a:pt x="60" y="49"/>
                    </a:lnTo>
                    <a:lnTo>
                      <a:pt x="57" y="48"/>
                    </a:lnTo>
                    <a:lnTo>
                      <a:pt x="56" y="47"/>
                    </a:lnTo>
                    <a:lnTo>
                      <a:pt x="53" y="46"/>
                    </a:lnTo>
                    <a:lnTo>
                      <a:pt x="52" y="42"/>
                    </a:lnTo>
                    <a:lnTo>
                      <a:pt x="52" y="36"/>
                    </a:lnTo>
                    <a:lnTo>
                      <a:pt x="52" y="30"/>
                    </a:lnTo>
                    <a:lnTo>
                      <a:pt x="52" y="24"/>
                    </a:lnTo>
                    <a:lnTo>
                      <a:pt x="50" y="16"/>
                    </a:lnTo>
                    <a:lnTo>
                      <a:pt x="49" y="10"/>
                    </a:lnTo>
                    <a:lnTo>
                      <a:pt x="48" y="4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5" y="1"/>
                    </a:lnTo>
                    <a:lnTo>
                      <a:pt x="45" y="0"/>
                    </a:lnTo>
                    <a:lnTo>
                      <a:pt x="39" y="0"/>
                    </a:lnTo>
                    <a:lnTo>
                      <a:pt x="34" y="1"/>
                    </a:lnTo>
                    <a:lnTo>
                      <a:pt x="29" y="3"/>
                    </a:lnTo>
                    <a:lnTo>
                      <a:pt x="23" y="4"/>
                    </a:lnTo>
                    <a:lnTo>
                      <a:pt x="17" y="5"/>
                    </a:lnTo>
                    <a:lnTo>
                      <a:pt x="11" y="8"/>
                    </a:lnTo>
                    <a:lnTo>
                      <a:pt x="6" y="9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11" y="15"/>
                    </a:lnTo>
                    <a:lnTo>
                      <a:pt x="19" y="11"/>
                    </a:lnTo>
                    <a:lnTo>
                      <a:pt x="26" y="10"/>
                    </a:lnTo>
                    <a:lnTo>
                      <a:pt x="33" y="13"/>
                    </a:lnTo>
                    <a:lnTo>
                      <a:pt x="34" y="16"/>
                    </a:lnTo>
                    <a:lnTo>
                      <a:pt x="34" y="21"/>
                    </a:lnTo>
                    <a:lnTo>
                      <a:pt x="34" y="25"/>
                    </a:lnTo>
                    <a:lnTo>
                      <a:pt x="35" y="30"/>
                    </a:lnTo>
                    <a:lnTo>
                      <a:pt x="35" y="38"/>
                    </a:lnTo>
                    <a:lnTo>
                      <a:pt x="37" y="47"/>
                    </a:lnTo>
                    <a:lnTo>
                      <a:pt x="41" y="55"/>
                    </a:lnTo>
                    <a:lnTo>
                      <a:pt x="48" y="62"/>
                    </a:lnTo>
                    <a:lnTo>
                      <a:pt x="53" y="65"/>
                    </a:lnTo>
                    <a:lnTo>
                      <a:pt x="58" y="67"/>
                    </a:lnTo>
                    <a:lnTo>
                      <a:pt x="65" y="69"/>
                    </a:lnTo>
                    <a:lnTo>
                      <a:pt x="69" y="69"/>
                    </a:lnTo>
                    <a:lnTo>
                      <a:pt x="70" y="70"/>
                    </a:lnTo>
                    <a:lnTo>
                      <a:pt x="72" y="70"/>
                    </a:lnTo>
                    <a:lnTo>
                      <a:pt x="73" y="70"/>
                    </a:lnTo>
                    <a:lnTo>
                      <a:pt x="79" y="84"/>
                    </a:lnTo>
                    <a:lnTo>
                      <a:pt x="81" y="95"/>
                    </a:lnTo>
                    <a:lnTo>
                      <a:pt x="79" y="106"/>
                    </a:lnTo>
                    <a:lnTo>
                      <a:pt x="73" y="117"/>
                    </a:lnTo>
                    <a:lnTo>
                      <a:pt x="72" y="118"/>
                    </a:lnTo>
                    <a:lnTo>
                      <a:pt x="72" y="121"/>
                    </a:lnTo>
                    <a:lnTo>
                      <a:pt x="72" y="122"/>
                    </a:lnTo>
                    <a:lnTo>
                      <a:pt x="73" y="124"/>
                    </a:lnTo>
                    <a:lnTo>
                      <a:pt x="73" y="125"/>
                    </a:lnTo>
                    <a:lnTo>
                      <a:pt x="73" y="127"/>
                    </a:lnTo>
                    <a:lnTo>
                      <a:pt x="74" y="128"/>
                    </a:lnTo>
                    <a:lnTo>
                      <a:pt x="76" y="129"/>
                    </a:lnTo>
                    <a:lnTo>
                      <a:pt x="77" y="129"/>
                    </a:lnTo>
                    <a:lnTo>
                      <a:pt x="77" y="130"/>
                    </a:lnTo>
                    <a:lnTo>
                      <a:pt x="79" y="130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pic>
          <p:nvPicPr>
            <p:cNvPr id="66565" name="Picture 222" descr="進入標準尺寸的圖片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2" t="3792" r="14043" b="4951"/>
            <a:stretch>
              <a:fillRect/>
            </a:stretch>
          </p:blipFill>
          <p:spPr bwMode="auto">
            <a:xfrm>
              <a:off x="2257" y="2055"/>
              <a:ext cx="1178" cy="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1279" name="Text Box 223"/>
          <p:cNvSpPr txBox="1">
            <a:spLocks noChangeArrowheads="1"/>
          </p:cNvSpPr>
          <p:nvPr/>
        </p:nvSpPr>
        <p:spPr bwMode="auto">
          <a:xfrm>
            <a:off x="2557519" y="791773"/>
            <a:ext cx="79914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60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全民國防攜手護台灣</a:t>
            </a:r>
          </a:p>
        </p:txBody>
      </p:sp>
    </p:spTree>
    <p:extLst>
      <p:ext uri="{BB962C8B-B14F-4D97-AF65-F5344CB8AC3E}">
        <p14:creationId xmlns:p14="http://schemas.microsoft.com/office/powerpoint/2010/main" val="4079243013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503613" y="549275"/>
            <a:ext cx="6121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dist" eaLnBrk="1" hangingPunct="1">
              <a:spcBef>
                <a:spcPct val="50000"/>
              </a:spcBef>
            </a:pPr>
            <a:endParaRPr lang="zh-TW" altLang="zh-TW" sz="6600">
              <a:solidFill>
                <a:srgbClr val="3333CC"/>
              </a:solidFill>
              <a:ea typeface="華康隸書體W7" pitchFamily="65" charset="-120"/>
            </a:endParaRPr>
          </a:p>
        </p:txBody>
      </p:sp>
      <p:grpSp>
        <p:nvGrpSpPr>
          <p:cNvPr id="28677" name="Group 45"/>
          <p:cNvGrpSpPr>
            <a:grpSpLocks/>
          </p:cNvGrpSpPr>
          <p:nvPr/>
        </p:nvGrpSpPr>
        <p:grpSpPr bwMode="auto">
          <a:xfrm>
            <a:off x="2632556" y="3390384"/>
            <a:ext cx="7488237" cy="1509713"/>
            <a:chOff x="940" y="4317"/>
            <a:chExt cx="15971" cy="2378"/>
          </a:xfrm>
        </p:grpSpPr>
        <p:grpSp>
          <p:nvGrpSpPr>
            <p:cNvPr id="28679" name="Group 46"/>
            <p:cNvGrpSpPr>
              <a:grpSpLocks/>
            </p:cNvGrpSpPr>
            <p:nvPr/>
          </p:nvGrpSpPr>
          <p:grpSpPr bwMode="auto">
            <a:xfrm>
              <a:off x="3780" y="4317"/>
              <a:ext cx="2033" cy="2072"/>
              <a:chOff x="10620" y="7197"/>
              <a:chExt cx="2590" cy="2700"/>
            </a:xfrm>
          </p:grpSpPr>
          <p:grpSp>
            <p:nvGrpSpPr>
              <p:cNvPr id="29138" name="Group 47"/>
              <p:cNvGrpSpPr>
                <a:grpSpLocks/>
              </p:cNvGrpSpPr>
              <p:nvPr/>
            </p:nvGrpSpPr>
            <p:grpSpPr bwMode="auto">
              <a:xfrm>
                <a:off x="11508" y="7197"/>
                <a:ext cx="888" cy="822"/>
                <a:chOff x="4680" y="3780"/>
                <a:chExt cx="1260" cy="1260"/>
              </a:xfrm>
            </p:grpSpPr>
            <p:sp>
              <p:nvSpPr>
                <p:cNvPr id="29171" name="Oval 48"/>
                <p:cNvSpPr>
                  <a:spLocks noChangeArrowheads="1"/>
                </p:cNvSpPr>
                <p:nvPr/>
              </p:nvSpPr>
              <p:spPr bwMode="auto">
                <a:xfrm>
                  <a:off x="4680" y="3780"/>
                  <a:ext cx="1260" cy="126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172" name="Freeform 49"/>
                <p:cNvSpPr>
                  <a:spLocks/>
                </p:cNvSpPr>
                <p:nvPr/>
              </p:nvSpPr>
              <p:spPr bwMode="auto">
                <a:xfrm>
                  <a:off x="486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173" name="Freeform 50"/>
                <p:cNvSpPr>
                  <a:spLocks/>
                </p:cNvSpPr>
                <p:nvPr/>
              </p:nvSpPr>
              <p:spPr bwMode="auto">
                <a:xfrm>
                  <a:off x="540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174" name="Freeform 51"/>
                <p:cNvSpPr>
                  <a:spLocks/>
                </p:cNvSpPr>
                <p:nvPr/>
              </p:nvSpPr>
              <p:spPr bwMode="auto">
                <a:xfrm flipH="1" flipV="1">
                  <a:off x="4860" y="4680"/>
                  <a:ext cx="90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274720 w 360"/>
                    <a:gd name="T3" fmla="*/ 0 h 180"/>
                    <a:gd name="T4" fmla="*/ 549332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/>
                <a:lstStyle/>
                <a:p>
                  <a:endParaRPr lang="zh-TW" altLang="en-US"/>
                </a:p>
              </p:txBody>
            </p:sp>
          </p:grpSp>
          <p:sp>
            <p:nvSpPr>
              <p:cNvPr id="29139" name="Line 52"/>
              <p:cNvSpPr>
                <a:spLocks noChangeShapeType="1"/>
              </p:cNvSpPr>
              <p:nvPr/>
            </p:nvSpPr>
            <p:spPr bwMode="auto">
              <a:xfrm>
                <a:off x="11635" y="9310"/>
                <a:ext cx="0" cy="47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140" name="Line 53"/>
              <p:cNvSpPr>
                <a:spLocks noChangeShapeType="1"/>
              </p:cNvSpPr>
              <p:nvPr/>
            </p:nvSpPr>
            <p:spPr bwMode="auto">
              <a:xfrm>
                <a:off x="11762" y="9310"/>
                <a:ext cx="0" cy="47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141" name="Line 54"/>
              <p:cNvSpPr>
                <a:spLocks noChangeShapeType="1"/>
              </p:cNvSpPr>
              <p:nvPr/>
            </p:nvSpPr>
            <p:spPr bwMode="auto">
              <a:xfrm>
                <a:off x="12015" y="9310"/>
                <a:ext cx="0" cy="47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142" name="Line 55"/>
              <p:cNvSpPr>
                <a:spLocks noChangeShapeType="1"/>
              </p:cNvSpPr>
              <p:nvPr/>
            </p:nvSpPr>
            <p:spPr bwMode="auto">
              <a:xfrm>
                <a:off x="12142" y="9310"/>
                <a:ext cx="0" cy="47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143" name="Oval 56"/>
              <p:cNvSpPr>
                <a:spLocks noChangeArrowheads="1"/>
              </p:cNvSpPr>
              <p:nvPr/>
            </p:nvSpPr>
            <p:spPr bwMode="auto">
              <a:xfrm>
                <a:off x="11254" y="9780"/>
                <a:ext cx="635" cy="117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sp>
            <p:nvSpPr>
              <p:cNvPr id="29144" name="Oval 57"/>
              <p:cNvSpPr>
                <a:spLocks noChangeArrowheads="1"/>
              </p:cNvSpPr>
              <p:nvPr/>
            </p:nvSpPr>
            <p:spPr bwMode="auto">
              <a:xfrm>
                <a:off x="11889" y="9780"/>
                <a:ext cx="634" cy="117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grpSp>
            <p:nvGrpSpPr>
              <p:cNvPr id="29145" name="Group 58"/>
              <p:cNvGrpSpPr>
                <a:grpSpLocks/>
              </p:cNvGrpSpPr>
              <p:nvPr/>
            </p:nvGrpSpPr>
            <p:grpSpPr bwMode="auto">
              <a:xfrm rot="3730764">
                <a:off x="12523" y="8146"/>
                <a:ext cx="814" cy="560"/>
                <a:chOff x="5760" y="4965"/>
                <a:chExt cx="1249" cy="795"/>
              </a:xfrm>
            </p:grpSpPr>
            <p:grpSp>
              <p:nvGrpSpPr>
                <p:cNvPr id="29167" name="Group 59"/>
                <p:cNvGrpSpPr>
                  <a:grpSpLocks/>
                </p:cNvGrpSpPr>
                <p:nvPr/>
              </p:nvGrpSpPr>
              <p:grpSpPr bwMode="auto">
                <a:xfrm>
                  <a:off x="5760" y="5220"/>
                  <a:ext cx="795" cy="540"/>
                  <a:chOff x="5760" y="5220"/>
                  <a:chExt cx="795" cy="540"/>
                </a:xfrm>
              </p:grpSpPr>
              <p:sp>
                <p:nvSpPr>
                  <p:cNvPr id="29169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0" y="522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170" name="Line 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835" y="540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9168" name="Freeform 62"/>
                <p:cNvSpPr>
                  <a:spLocks/>
                </p:cNvSpPr>
                <p:nvPr/>
              </p:nvSpPr>
              <p:spPr bwMode="auto">
                <a:xfrm>
                  <a:off x="6480" y="4965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9146" name="Group 63"/>
              <p:cNvGrpSpPr>
                <a:grpSpLocks/>
              </p:cNvGrpSpPr>
              <p:nvPr/>
            </p:nvGrpSpPr>
            <p:grpSpPr bwMode="auto">
              <a:xfrm rot="17464581" flipH="1">
                <a:off x="10493" y="8146"/>
                <a:ext cx="814" cy="560"/>
                <a:chOff x="5760" y="4965"/>
                <a:chExt cx="1249" cy="795"/>
              </a:xfrm>
            </p:grpSpPr>
            <p:grpSp>
              <p:nvGrpSpPr>
                <p:cNvPr id="29163" name="Group 64"/>
                <p:cNvGrpSpPr>
                  <a:grpSpLocks/>
                </p:cNvGrpSpPr>
                <p:nvPr/>
              </p:nvGrpSpPr>
              <p:grpSpPr bwMode="auto">
                <a:xfrm>
                  <a:off x="5760" y="5220"/>
                  <a:ext cx="795" cy="540"/>
                  <a:chOff x="5760" y="5220"/>
                  <a:chExt cx="795" cy="540"/>
                </a:xfrm>
              </p:grpSpPr>
              <p:sp>
                <p:nvSpPr>
                  <p:cNvPr id="29165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0" y="522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166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835" y="540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9164" name="Freeform 67"/>
                <p:cNvSpPr>
                  <a:spLocks/>
                </p:cNvSpPr>
                <p:nvPr/>
              </p:nvSpPr>
              <p:spPr bwMode="auto">
                <a:xfrm>
                  <a:off x="6480" y="4965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9147" name="Group 68"/>
              <p:cNvGrpSpPr>
                <a:grpSpLocks/>
              </p:cNvGrpSpPr>
              <p:nvPr/>
            </p:nvGrpSpPr>
            <p:grpSpPr bwMode="auto">
              <a:xfrm>
                <a:off x="11254" y="8019"/>
                <a:ext cx="1269" cy="821"/>
                <a:chOff x="7740" y="5580"/>
                <a:chExt cx="2700" cy="1800"/>
              </a:xfrm>
            </p:grpSpPr>
            <p:sp>
              <p:nvSpPr>
                <p:cNvPr id="29156" name="Line 69"/>
                <p:cNvSpPr>
                  <a:spLocks noChangeShapeType="1"/>
                </p:cNvSpPr>
                <p:nvPr/>
              </p:nvSpPr>
              <p:spPr bwMode="auto">
                <a:xfrm>
                  <a:off x="7740" y="5580"/>
                  <a:ext cx="0" cy="54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157" name="Line 70"/>
                <p:cNvSpPr>
                  <a:spLocks noChangeShapeType="1"/>
                </p:cNvSpPr>
                <p:nvPr/>
              </p:nvSpPr>
              <p:spPr bwMode="auto">
                <a:xfrm>
                  <a:off x="7740" y="6120"/>
                  <a:ext cx="54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158" name="Line 71"/>
                <p:cNvSpPr>
                  <a:spLocks noChangeShapeType="1"/>
                </p:cNvSpPr>
                <p:nvPr/>
              </p:nvSpPr>
              <p:spPr bwMode="auto">
                <a:xfrm>
                  <a:off x="8280" y="6120"/>
                  <a:ext cx="0" cy="126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159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9900" y="6120"/>
                  <a:ext cx="0" cy="126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160" name="Line 73"/>
                <p:cNvSpPr>
                  <a:spLocks noChangeShapeType="1"/>
                </p:cNvSpPr>
                <p:nvPr/>
              </p:nvSpPr>
              <p:spPr bwMode="auto">
                <a:xfrm>
                  <a:off x="9900" y="6120"/>
                  <a:ext cx="54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161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10440" y="5580"/>
                  <a:ext cx="0" cy="54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162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7740" y="5580"/>
                  <a:ext cx="27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9148" name="Rectangle 76"/>
              <p:cNvSpPr>
                <a:spLocks noChangeArrowheads="1"/>
              </p:cNvSpPr>
              <p:nvPr/>
            </p:nvSpPr>
            <p:spPr bwMode="auto">
              <a:xfrm>
                <a:off x="11508" y="8840"/>
                <a:ext cx="761" cy="940"/>
              </a:xfrm>
              <a:prstGeom prst="rect">
                <a:avLst/>
              </a:prstGeom>
              <a:solidFill>
                <a:srgbClr val="008000"/>
              </a:solidFill>
              <a:ln w="1587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sp>
            <p:nvSpPr>
              <p:cNvPr id="29149" name="Rectangle 77"/>
              <p:cNvSpPr>
                <a:spLocks noChangeArrowheads="1"/>
              </p:cNvSpPr>
              <p:nvPr/>
            </p:nvSpPr>
            <p:spPr bwMode="auto">
              <a:xfrm>
                <a:off x="11846" y="9310"/>
                <a:ext cx="85" cy="4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grpSp>
            <p:nvGrpSpPr>
              <p:cNvPr id="29150" name="Group 78"/>
              <p:cNvGrpSpPr>
                <a:grpSpLocks/>
              </p:cNvGrpSpPr>
              <p:nvPr/>
            </p:nvGrpSpPr>
            <p:grpSpPr bwMode="auto">
              <a:xfrm flipH="1">
                <a:off x="11566" y="7197"/>
                <a:ext cx="846" cy="303"/>
                <a:chOff x="8820" y="4395"/>
                <a:chExt cx="1200" cy="465"/>
              </a:xfrm>
            </p:grpSpPr>
            <p:sp>
              <p:nvSpPr>
                <p:cNvPr id="29154" name="Oval 79"/>
                <p:cNvSpPr>
                  <a:spLocks noChangeArrowheads="1"/>
                </p:cNvSpPr>
                <p:nvPr/>
              </p:nvSpPr>
              <p:spPr bwMode="auto">
                <a:xfrm>
                  <a:off x="8940" y="4395"/>
                  <a:ext cx="108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155" name="Oval 80"/>
                <p:cNvSpPr>
                  <a:spLocks noChangeArrowheads="1"/>
                </p:cNvSpPr>
                <p:nvPr/>
              </p:nvSpPr>
              <p:spPr bwMode="auto">
                <a:xfrm rot="703413">
                  <a:off x="8820" y="4500"/>
                  <a:ext cx="180" cy="36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9151" name="Group 81"/>
              <p:cNvGrpSpPr>
                <a:grpSpLocks/>
              </p:cNvGrpSpPr>
              <p:nvPr/>
            </p:nvGrpSpPr>
            <p:grpSpPr bwMode="auto">
              <a:xfrm>
                <a:off x="11762" y="7667"/>
                <a:ext cx="380" cy="117"/>
                <a:chOff x="8460" y="5940"/>
                <a:chExt cx="540" cy="180"/>
              </a:xfrm>
            </p:grpSpPr>
            <p:sp>
              <p:nvSpPr>
                <p:cNvPr id="29152" name="Line 82"/>
                <p:cNvSpPr>
                  <a:spLocks noChangeShapeType="1"/>
                </p:cNvSpPr>
                <p:nvPr/>
              </p:nvSpPr>
              <p:spPr bwMode="auto">
                <a:xfrm rot="2265785" flipH="1">
                  <a:off x="8460" y="594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153" name="Line 83"/>
                <p:cNvSpPr>
                  <a:spLocks noChangeShapeType="1"/>
                </p:cNvSpPr>
                <p:nvPr/>
              </p:nvSpPr>
              <p:spPr bwMode="auto">
                <a:xfrm rot="-2265785">
                  <a:off x="8820" y="594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28680" name="Group 84"/>
            <p:cNvGrpSpPr>
              <a:grpSpLocks/>
            </p:cNvGrpSpPr>
            <p:nvPr/>
          </p:nvGrpSpPr>
          <p:grpSpPr bwMode="auto">
            <a:xfrm>
              <a:off x="5617" y="4455"/>
              <a:ext cx="1970" cy="1964"/>
              <a:chOff x="13140" y="7377"/>
              <a:chExt cx="2511" cy="2558"/>
            </a:xfrm>
          </p:grpSpPr>
          <p:grpSp>
            <p:nvGrpSpPr>
              <p:cNvPr id="29071" name="Group 85"/>
              <p:cNvGrpSpPr>
                <a:grpSpLocks/>
              </p:cNvGrpSpPr>
              <p:nvPr/>
            </p:nvGrpSpPr>
            <p:grpSpPr bwMode="auto">
              <a:xfrm>
                <a:off x="14090" y="7377"/>
                <a:ext cx="604" cy="497"/>
                <a:chOff x="4680" y="3780"/>
                <a:chExt cx="1260" cy="1260"/>
              </a:xfrm>
            </p:grpSpPr>
            <p:sp>
              <p:nvSpPr>
                <p:cNvPr id="29134" name="Oval 86"/>
                <p:cNvSpPr>
                  <a:spLocks noChangeArrowheads="1"/>
                </p:cNvSpPr>
                <p:nvPr/>
              </p:nvSpPr>
              <p:spPr bwMode="auto">
                <a:xfrm>
                  <a:off x="4680" y="3780"/>
                  <a:ext cx="1260" cy="126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135" name="Freeform 87"/>
                <p:cNvSpPr>
                  <a:spLocks/>
                </p:cNvSpPr>
                <p:nvPr/>
              </p:nvSpPr>
              <p:spPr bwMode="auto">
                <a:xfrm>
                  <a:off x="486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136" name="Freeform 88"/>
                <p:cNvSpPr>
                  <a:spLocks/>
                </p:cNvSpPr>
                <p:nvPr/>
              </p:nvSpPr>
              <p:spPr bwMode="auto">
                <a:xfrm>
                  <a:off x="540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137" name="Freeform 89"/>
                <p:cNvSpPr>
                  <a:spLocks/>
                </p:cNvSpPr>
                <p:nvPr/>
              </p:nvSpPr>
              <p:spPr bwMode="auto">
                <a:xfrm flipH="1" flipV="1">
                  <a:off x="4860" y="4680"/>
                  <a:ext cx="90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274720 w 360"/>
                    <a:gd name="T3" fmla="*/ 0 h 180"/>
                    <a:gd name="T4" fmla="*/ 549332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9072" name="Group 90"/>
              <p:cNvGrpSpPr>
                <a:grpSpLocks/>
              </p:cNvGrpSpPr>
              <p:nvPr/>
            </p:nvGrpSpPr>
            <p:grpSpPr bwMode="auto">
              <a:xfrm>
                <a:off x="13917" y="9580"/>
                <a:ext cx="950" cy="355"/>
                <a:chOff x="6480" y="9540"/>
                <a:chExt cx="1980" cy="900"/>
              </a:xfrm>
            </p:grpSpPr>
            <p:sp>
              <p:nvSpPr>
                <p:cNvPr id="29128" name="Line 91"/>
                <p:cNvSpPr>
                  <a:spLocks noChangeShapeType="1"/>
                </p:cNvSpPr>
                <p:nvPr/>
              </p:nvSpPr>
              <p:spPr bwMode="auto">
                <a:xfrm>
                  <a:off x="7020" y="954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129" name="Line 92"/>
                <p:cNvSpPr>
                  <a:spLocks noChangeShapeType="1"/>
                </p:cNvSpPr>
                <p:nvPr/>
              </p:nvSpPr>
              <p:spPr bwMode="auto">
                <a:xfrm>
                  <a:off x="7200" y="954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130" name="Line 93"/>
                <p:cNvSpPr>
                  <a:spLocks noChangeShapeType="1"/>
                </p:cNvSpPr>
                <p:nvPr/>
              </p:nvSpPr>
              <p:spPr bwMode="auto">
                <a:xfrm>
                  <a:off x="7740" y="954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131" name="Line 94"/>
                <p:cNvSpPr>
                  <a:spLocks noChangeShapeType="1"/>
                </p:cNvSpPr>
                <p:nvPr/>
              </p:nvSpPr>
              <p:spPr bwMode="auto">
                <a:xfrm>
                  <a:off x="7920" y="954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132" name="Oval 95"/>
                <p:cNvSpPr>
                  <a:spLocks noChangeArrowheads="1"/>
                </p:cNvSpPr>
                <p:nvPr/>
              </p:nvSpPr>
              <p:spPr bwMode="auto">
                <a:xfrm>
                  <a:off x="6480" y="1026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133" name="Oval 96"/>
                <p:cNvSpPr>
                  <a:spLocks noChangeArrowheads="1"/>
                </p:cNvSpPr>
                <p:nvPr/>
              </p:nvSpPr>
              <p:spPr bwMode="auto">
                <a:xfrm>
                  <a:off x="7560" y="1026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9073" name="Group 97"/>
              <p:cNvGrpSpPr>
                <a:grpSpLocks/>
              </p:cNvGrpSpPr>
              <p:nvPr/>
            </p:nvGrpSpPr>
            <p:grpSpPr bwMode="auto">
              <a:xfrm rot="910168">
                <a:off x="15039" y="8230"/>
                <a:ext cx="612" cy="261"/>
                <a:chOff x="5760" y="5464"/>
                <a:chExt cx="1275" cy="663"/>
              </a:xfrm>
            </p:grpSpPr>
            <p:grpSp>
              <p:nvGrpSpPr>
                <p:cNvPr id="29124" name="Group 98"/>
                <p:cNvGrpSpPr>
                  <a:grpSpLocks/>
                </p:cNvGrpSpPr>
                <p:nvPr/>
              </p:nvGrpSpPr>
              <p:grpSpPr bwMode="auto">
                <a:xfrm>
                  <a:off x="5760" y="5464"/>
                  <a:ext cx="765" cy="543"/>
                  <a:chOff x="5760" y="5464"/>
                  <a:chExt cx="765" cy="543"/>
                </a:xfrm>
              </p:grpSpPr>
              <p:sp>
                <p:nvSpPr>
                  <p:cNvPr id="29126" name="Line 99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805" y="5464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127" name="Line 100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760" y="5647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9125" name="Freeform 101"/>
                <p:cNvSpPr>
                  <a:spLocks/>
                </p:cNvSpPr>
                <p:nvPr/>
              </p:nvSpPr>
              <p:spPr bwMode="auto">
                <a:xfrm rot="2568463">
                  <a:off x="6506" y="5692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9074" name="Group 102"/>
              <p:cNvGrpSpPr>
                <a:grpSpLocks/>
              </p:cNvGrpSpPr>
              <p:nvPr/>
            </p:nvGrpSpPr>
            <p:grpSpPr bwMode="auto">
              <a:xfrm>
                <a:off x="14176" y="7874"/>
                <a:ext cx="432" cy="113"/>
                <a:chOff x="7200" y="4500"/>
                <a:chExt cx="900" cy="285"/>
              </a:xfrm>
            </p:grpSpPr>
            <p:sp>
              <p:nvSpPr>
                <p:cNvPr id="29119" name="Oval 103"/>
                <p:cNvSpPr>
                  <a:spLocks noChangeArrowheads="1"/>
                </p:cNvSpPr>
                <p:nvPr/>
              </p:nvSpPr>
              <p:spPr bwMode="auto">
                <a:xfrm>
                  <a:off x="7200" y="4500"/>
                  <a:ext cx="18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120" name="Oval 104"/>
                <p:cNvSpPr>
                  <a:spLocks noChangeArrowheads="1"/>
                </p:cNvSpPr>
                <p:nvPr/>
              </p:nvSpPr>
              <p:spPr bwMode="auto">
                <a:xfrm>
                  <a:off x="7380" y="4545"/>
                  <a:ext cx="18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121" name="Oval 105"/>
                <p:cNvSpPr>
                  <a:spLocks noChangeArrowheads="1"/>
                </p:cNvSpPr>
                <p:nvPr/>
              </p:nvSpPr>
              <p:spPr bwMode="auto">
                <a:xfrm>
                  <a:off x="7560" y="4605"/>
                  <a:ext cx="18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122" name="Oval 106"/>
                <p:cNvSpPr>
                  <a:spLocks noChangeArrowheads="1"/>
                </p:cNvSpPr>
                <p:nvPr/>
              </p:nvSpPr>
              <p:spPr bwMode="auto">
                <a:xfrm>
                  <a:off x="7740" y="4545"/>
                  <a:ext cx="18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123" name="Oval 107"/>
                <p:cNvSpPr>
                  <a:spLocks noChangeArrowheads="1"/>
                </p:cNvSpPr>
                <p:nvPr/>
              </p:nvSpPr>
              <p:spPr bwMode="auto">
                <a:xfrm>
                  <a:off x="7920" y="4500"/>
                  <a:ext cx="18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9075" name="Group 108"/>
              <p:cNvGrpSpPr>
                <a:grpSpLocks/>
              </p:cNvGrpSpPr>
              <p:nvPr/>
            </p:nvGrpSpPr>
            <p:grpSpPr bwMode="auto">
              <a:xfrm rot="762249" flipH="1">
                <a:off x="13816" y="7485"/>
                <a:ext cx="288" cy="470"/>
                <a:chOff x="5490" y="4635"/>
                <a:chExt cx="600" cy="831"/>
              </a:xfrm>
            </p:grpSpPr>
            <p:grpSp>
              <p:nvGrpSpPr>
                <p:cNvPr id="29113" name="Group 109"/>
                <p:cNvGrpSpPr>
                  <a:grpSpLocks/>
                </p:cNvGrpSpPr>
                <p:nvPr/>
              </p:nvGrpSpPr>
              <p:grpSpPr bwMode="auto">
                <a:xfrm>
                  <a:off x="5490" y="5010"/>
                  <a:ext cx="180" cy="360"/>
                  <a:chOff x="8460" y="5940"/>
                  <a:chExt cx="540" cy="831"/>
                </a:xfrm>
              </p:grpSpPr>
              <p:sp>
                <p:nvSpPr>
                  <p:cNvPr id="29117" name="Freeform 110"/>
                  <p:cNvSpPr>
                    <a:spLocks/>
                  </p:cNvSpPr>
                  <p:nvPr/>
                </p:nvSpPr>
                <p:spPr bwMode="auto">
                  <a:xfrm>
                    <a:off x="8460" y="5940"/>
                    <a:ext cx="540" cy="720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4611 w 360"/>
                      <a:gd name="T3" fmla="*/ 540 h 720"/>
                      <a:gd name="T4" fmla="*/ 9228 w 360"/>
                      <a:gd name="T5" fmla="*/ 720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118" name="Freeform 111"/>
                  <p:cNvSpPr>
                    <a:spLocks/>
                  </p:cNvSpPr>
                  <p:nvPr/>
                </p:nvSpPr>
                <p:spPr bwMode="auto">
                  <a:xfrm rot="-1829675">
                    <a:off x="8545" y="6219"/>
                    <a:ext cx="314" cy="552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60 w 360"/>
                      <a:gd name="T3" fmla="*/ 64 h 720"/>
                      <a:gd name="T4" fmla="*/ 120 w 360"/>
                      <a:gd name="T5" fmla="*/ 86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9114" name="Group 112"/>
                <p:cNvGrpSpPr>
                  <a:grpSpLocks/>
                </p:cNvGrpSpPr>
                <p:nvPr/>
              </p:nvGrpSpPr>
              <p:grpSpPr bwMode="auto">
                <a:xfrm>
                  <a:off x="5550" y="4635"/>
                  <a:ext cx="540" cy="831"/>
                  <a:chOff x="8460" y="5940"/>
                  <a:chExt cx="540" cy="831"/>
                </a:xfrm>
              </p:grpSpPr>
              <p:sp>
                <p:nvSpPr>
                  <p:cNvPr id="29115" name="Freeform 113"/>
                  <p:cNvSpPr>
                    <a:spLocks/>
                  </p:cNvSpPr>
                  <p:nvPr/>
                </p:nvSpPr>
                <p:spPr bwMode="auto">
                  <a:xfrm>
                    <a:off x="8460" y="5940"/>
                    <a:ext cx="540" cy="720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4611 w 360"/>
                      <a:gd name="T3" fmla="*/ 540 h 720"/>
                      <a:gd name="T4" fmla="*/ 9228 w 360"/>
                      <a:gd name="T5" fmla="*/ 720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116" name="Freeform 114"/>
                  <p:cNvSpPr>
                    <a:spLocks/>
                  </p:cNvSpPr>
                  <p:nvPr/>
                </p:nvSpPr>
                <p:spPr bwMode="auto">
                  <a:xfrm rot="-1829675">
                    <a:off x="8545" y="6219"/>
                    <a:ext cx="314" cy="552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60 w 360"/>
                      <a:gd name="T3" fmla="*/ 64 h 720"/>
                      <a:gd name="T4" fmla="*/ 120 w 360"/>
                      <a:gd name="T5" fmla="*/ 86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29076" name="Group 115"/>
              <p:cNvGrpSpPr>
                <a:grpSpLocks/>
              </p:cNvGrpSpPr>
              <p:nvPr/>
            </p:nvGrpSpPr>
            <p:grpSpPr bwMode="auto">
              <a:xfrm>
                <a:off x="13658" y="7945"/>
                <a:ext cx="1468" cy="640"/>
                <a:chOff x="7380" y="7200"/>
                <a:chExt cx="2160" cy="1260"/>
              </a:xfrm>
            </p:grpSpPr>
            <p:grpSp>
              <p:nvGrpSpPr>
                <p:cNvPr id="29097" name="Group 116"/>
                <p:cNvGrpSpPr>
                  <a:grpSpLocks/>
                </p:cNvGrpSpPr>
                <p:nvPr/>
              </p:nvGrpSpPr>
              <p:grpSpPr bwMode="auto">
                <a:xfrm>
                  <a:off x="7380" y="7200"/>
                  <a:ext cx="1080" cy="1260"/>
                  <a:chOff x="7380" y="7200"/>
                  <a:chExt cx="1080" cy="1260"/>
                </a:xfrm>
              </p:grpSpPr>
              <p:sp>
                <p:nvSpPr>
                  <p:cNvPr id="29108" name="Line 1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80" y="7200"/>
                    <a:ext cx="54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109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7380" y="7560"/>
                    <a:ext cx="18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110" name="Line 1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60" y="7740"/>
                    <a:ext cx="36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111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77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112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846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9098" name="Group 122"/>
                <p:cNvGrpSpPr>
                  <a:grpSpLocks/>
                </p:cNvGrpSpPr>
                <p:nvPr/>
              </p:nvGrpSpPr>
              <p:grpSpPr bwMode="auto">
                <a:xfrm flipH="1">
                  <a:off x="8460" y="7200"/>
                  <a:ext cx="1080" cy="1260"/>
                  <a:chOff x="7380" y="7200"/>
                  <a:chExt cx="1080" cy="1260"/>
                </a:xfrm>
              </p:grpSpPr>
              <p:sp>
                <p:nvSpPr>
                  <p:cNvPr id="29103" name="Line 1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80" y="7200"/>
                    <a:ext cx="54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104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7380" y="7560"/>
                    <a:ext cx="18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105" name="Line 1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60" y="7740"/>
                    <a:ext cx="36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106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77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107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846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9099" name="Group 128"/>
                <p:cNvGrpSpPr>
                  <a:grpSpLocks/>
                </p:cNvGrpSpPr>
                <p:nvPr/>
              </p:nvGrpSpPr>
              <p:grpSpPr bwMode="auto">
                <a:xfrm>
                  <a:off x="7920" y="7200"/>
                  <a:ext cx="1080" cy="180"/>
                  <a:chOff x="7920" y="7200"/>
                  <a:chExt cx="1080" cy="180"/>
                </a:xfrm>
              </p:grpSpPr>
              <p:sp>
                <p:nvSpPr>
                  <p:cNvPr id="29100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7200"/>
                    <a:ext cx="18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101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8820" y="7200"/>
                    <a:ext cx="18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102" name="Freeform 131"/>
                  <p:cNvSpPr>
                    <a:spLocks/>
                  </p:cNvSpPr>
                  <p:nvPr/>
                </p:nvSpPr>
                <p:spPr bwMode="auto">
                  <a:xfrm>
                    <a:off x="8100" y="7200"/>
                    <a:ext cx="720" cy="180"/>
                  </a:xfrm>
                  <a:custGeom>
                    <a:avLst/>
                    <a:gdLst>
                      <a:gd name="T0" fmla="*/ 720 w 720"/>
                      <a:gd name="T1" fmla="*/ 0 h 180"/>
                      <a:gd name="T2" fmla="*/ 360 w 720"/>
                      <a:gd name="T3" fmla="*/ 180 h 180"/>
                      <a:gd name="T4" fmla="*/ 0 w 720"/>
                      <a:gd name="T5" fmla="*/ 0 h 180"/>
                      <a:gd name="T6" fmla="*/ 0 60000 65536"/>
                      <a:gd name="T7" fmla="*/ 0 60000 65536"/>
                      <a:gd name="T8" fmla="*/ 0 60000 65536"/>
                      <a:gd name="T9" fmla="*/ 0 w 720"/>
                      <a:gd name="T10" fmla="*/ 0 h 180"/>
                      <a:gd name="T11" fmla="*/ 720 w 72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0" h="180">
                        <a:moveTo>
                          <a:pt x="720" y="0"/>
                        </a:moveTo>
                        <a:cubicBezTo>
                          <a:pt x="600" y="90"/>
                          <a:pt x="480" y="180"/>
                          <a:pt x="360" y="180"/>
                        </a:cubicBezTo>
                        <a:cubicBezTo>
                          <a:pt x="240" y="180"/>
                          <a:pt x="60" y="30"/>
                          <a:pt x="0" y="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29077" name="AutoShape 132"/>
              <p:cNvSpPr>
                <a:spLocks noChangeArrowheads="1"/>
              </p:cNvSpPr>
              <p:nvPr/>
            </p:nvSpPr>
            <p:spPr bwMode="auto">
              <a:xfrm flipV="1">
                <a:off x="13831" y="8585"/>
                <a:ext cx="1122" cy="99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5 w 21600"/>
                  <a:gd name="T13" fmla="*/ 4494 h 21600"/>
                  <a:gd name="T14" fmla="*/ 17095 w 21600"/>
                  <a:gd name="T15" fmla="*/ 1710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366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/>
              <a:lstStyle/>
              <a:p>
                <a:endParaRPr lang="zh-TW" altLang="en-US"/>
              </a:p>
            </p:txBody>
          </p:sp>
          <p:grpSp>
            <p:nvGrpSpPr>
              <p:cNvPr id="29078" name="Group 133"/>
              <p:cNvGrpSpPr>
                <a:grpSpLocks/>
              </p:cNvGrpSpPr>
              <p:nvPr/>
            </p:nvGrpSpPr>
            <p:grpSpPr bwMode="auto">
              <a:xfrm rot="20689832" flipH="1">
                <a:off x="13140" y="8230"/>
                <a:ext cx="612" cy="261"/>
                <a:chOff x="5760" y="5464"/>
                <a:chExt cx="1275" cy="663"/>
              </a:xfrm>
            </p:grpSpPr>
            <p:grpSp>
              <p:nvGrpSpPr>
                <p:cNvPr id="29093" name="Group 134"/>
                <p:cNvGrpSpPr>
                  <a:grpSpLocks/>
                </p:cNvGrpSpPr>
                <p:nvPr/>
              </p:nvGrpSpPr>
              <p:grpSpPr bwMode="auto">
                <a:xfrm>
                  <a:off x="5760" y="5464"/>
                  <a:ext cx="765" cy="543"/>
                  <a:chOff x="5760" y="5464"/>
                  <a:chExt cx="765" cy="543"/>
                </a:xfrm>
              </p:grpSpPr>
              <p:sp>
                <p:nvSpPr>
                  <p:cNvPr id="29095" name="Line 135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805" y="5464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096" name="Line 136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760" y="5647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9094" name="Freeform 137"/>
                <p:cNvSpPr>
                  <a:spLocks/>
                </p:cNvSpPr>
                <p:nvPr/>
              </p:nvSpPr>
              <p:spPr bwMode="auto">
                <a:xfrm rot="2568463">
                  <a:off x="6506" y="5692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9079" name="Group 138"/>
              <p:cNvGrpSpPr>
                <a:grpSpLocks/>
              </p:cNvGrpSpPr>
              <p:nvPr/>
            </p:nvGrpSpPr>
            <p:grpSpPr bwMode="auto">
              <a:xfrm>
                <a:off x="14219" y="7414"/>
                <a:ext cx="346" cy="71"/>
                <a:chOff x="4140" y="1620"/>
                <a:chExt cx="1080" cy="180"/>
              </a:xfrm>
            </p:grpSpPr>
            <p:sp>
              <p:nvSpPr>
                <p:cNvPr id="29087" name="Line 139"/>
                <p:cNvSpPr>
                  <a:spLocks noChangeShapeType="1"/>
                </p:cNvSpPr>
                <p:nvPr/>
              </p:nvSpPr>
              <p:spPr bwMode="auto">
                <a:xfrm>
                  <a:off x="414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088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432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089" name="Line 141"/>
                <p:cNvSpPr>
                  <a:spLocks noChangeShapeType="1"/>
                </p:cNvSpPr>
                <p:nvPr/>
              </p:nvSpPr>
              <p:spPr bwMode="auto">
                <a:xfrm>
                  <a:off x="450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090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468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091" name="Line 143"/>
                <p:cNvSpPr>
                  <a:spLocks noChangeShapeType="1"/>
                </p:cNvSpPr>
                <p:nvPr/>
              </p:nvSpPr>
              <p:spPr bwMode="auto">
                <a:xfrm>
                  <a:off x="486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092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504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9080" name="Group 145"/>
              <p:cNvGrpSpPr>
                <a:grpSpLocks/>
              </p:cNvGrpSpPr>
              <p:nvPr/>
            </p:nvGrpSpPr>
            <p:grpSpPr bwMode="auto">
              <a:xfrm rot="-661169">
                <a:off x="14680" y="7497"/>
                <a:ext cx="287" cy="470"/>
                <a:chOff x="5490" y="4635"/>
                <a:chExt cx="600" cy="831"/>
              </a:xfrm>
            </p:grpSpPr>
            <p:grpSp>
              <p:nvGrpSpPr>
                <p:cNvPr id="29081" name="Group 146"/>
                <p:cNvGrpSpPr>
                  <a:grpSpLocks/>
                </p:cNvGrpSpPr>
                <p:nvPr/>
              </p:nvGrpSpPr>
              <p:grpSpPr bwMode="auto">
                <a:xfrm>
                  <a:off x="5490" y="5010"/>
                  <a:ext cx="180" cy="360"/>
                  <a:chOff x="8460" y="5940"/>
                  <a:chExt cx="540" cy="831"/>
                </a:xfrm>
              </p:grpSpPr>
              <p:sp>
                <p:nvSpPr>
                  <p:cNvPr id="29085" name="Freeform 147"/>
                  <p:cNvSpPr>
                    <a:spLocks/>
                  </p:cNvSpPr>
                  <p:nvPr/>
                </p:nvSpPr>
                <p:spPr bwMode="auto">
                  <a:xfrm>
                    <a:off x="8460" y="5940"/>
                    <a:ext cx="540" cy="720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4611 w 360"/>
                      <a:gd name="T3" fmla="*/ 540 h 720"/>
                      <a:gd name="T4" fmla="*/ 9228 w 360"/>
                      <a:gd name="T5" fmla="*/ 720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086" name="Freeform 148"/>
                  <p:cNvSpPr>
                    <a:spLocks/>
                  </p:cNvSpPr>
                  <p:nvPr/>
                </p:nvSpPr>
                <p:spPr bwMode="auto">
                  <a:xfrm rot="-1829675">
                    <a:off x="8545" y="6219"/>
                    <a:ext cx="314" cy="552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60 w 360"/>
                      <a:gd name="T3" fmla="*/ 64 h 720"/>
                      <a:gd name="T4" fmla="*/ 120 w 360"/>
                      <a:gd name="T5" fmla="*/ 86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9082" name="Group 149"/>
                <p:cNvGrpSpPr>
                  <a:grpSpLocks/>
                </p:cNvGrpSpPr>
                <p:nvPr/>
              </p:nvGrpSpPr>
              <p:grpSpPr bwMode="auto">
                <a:xfrm>
                  <a:off x="5550" y="4635"/>
                  <a:ext cx="540" cy="831"/>
                  <a:chOff x="8460" y="5940"/>
                  <a:chExt cx="540" cy="831"/>
                </a:xfrm>
              </p:grpSpPr>
              <p:sp>
                <p:nvSpPr>
                  <p:cNvPr id="29083" name="Freeform 150"/>
                  <p:cNvSpPr>
                    <a:spLocks/>
                  </p:cNvSpPr>
                  <p:nvPr/>
                </p:nvSpPr>
                <p:spPr bwMode="auto">
                  <a:xfrm>
                    <a:off x="8460" y="5940"/>
                    <a:ext cx="540" cy="720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4611 w 360"/>
                      <a:gd name="T3" fmla="*/ 540 h 720"/>
                      <a:gd name="T4" fmla="*/ 9228 w 360"/>
                      <a:gd name="T5" fmla="*/ 720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084" name="Freeform 151"/>
                  <p:cNvSpPr>
                    <a:spLocks/>
                  </p:cNvSpPr>
                  <p:nvPr/>
                </p:nvSpPr>
                <p:spPr bwMode="auto">
                  <a:xfrm rot="-1829675">
                    <a:off x="8545" y="6219"/>
                    <a:ext cx="314" cy="552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60 w 360"/>
                      <a:gd name="T3" fmla="*/ 64 h 720"/>
                      <a:gd name="T4" fmla="*/ 120 w 360"/>
                      <a:gd name="T5" fmla="*/ 86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  <p:grpSp>
          <p:nvGrpSpPr>
            <p:cNvPr id="28681" name="Group 152"/>
            <p:cNvGrpSpPr>
              <a:grpSpLocks/>
            </p:cNvGrpSpPr>
            <p:nvPr/>
          </p:nvGrpSpPr>
          <p:grpSpPr bwMode="auto">
            <a:xfrm>
              <a:off x="7356" y="4870"/>
              <a:ext cx="1288" cy="1590"/>
              <a:chOff x="4736" y="4317"/>
              <a:chExt cx="1642" cy="2072"/>
            </a:xfrm>
          </p:grpSpPr>
          <p:grpSp>
            <p:nvGrpSpPr>
              <p:cNvPr id="29037" name="Group 153"/>
              <p:cNvGrpSpPr>
                <a:grpSpLocks/>
              </p:cNvGrpSpPr>
              <p:nvPr/>
            </p:nvGrpSpPr>
            <p:grpSpPr bwMode="auto">
              <a:xfrm>
                <a:off x="5249" y="4329"/>
                <a:ext cx="604" cy="497"/>
                <a:chOff x="4680" y="3780"/>
                <a:chExt cx="1260" cy="1260"/>
              </a:xfrm>
            </p:grpSpPr>
            <p:sp>
              <p:nvSpPr>
                <p:cNvPr id="29067" name="Oval 154"/>
                <p:cNvSpPr>
                  <a:spLocks noChangeArrowheads="1"/>
                </p:cNvSpPr>
                <p:nvPr/>
              </p:nvSpPr>
              <p:spPr bwMode="auto">
                <a:xfrm>
                  <a:off x="4680" y="3780"/>
                  <a:ext cx="1260" cy="126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068" name="Freeform 155"/>
                <p:cNvSpPr>
                  <a:spLocks/>
                </p:cNvSpPr>
                <p:nvPr/>
              </p:nvSpPr>
              <p:spPr bwMode="auto">
                <a:xfrm>
                  <a:off x="486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069" name="Freeform 156"/>
                <p:cNvSpPr>
                  <a:spLocks/>
                </p:cNvSpPr>
                <p:nvPr/>
              </p:nvSpPr>
              <p:spPr bwMode="auto">
                <a:xfrm>
                  <a:off x="540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070" name="Freeform 157"/>
                <p:cNvSpPr>
                  <a:spLocks/>
                </p:cNvSpPr>
                <p:nvPr/>
              </p:nvSpPr>
              <p:spPr bwMode="auto">
                <a:xfrm flipH="1" flipV="1">
                  <a:off x="4860" y="4680"/>
                  <a:ext cx="90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274720 w 360"/>
                    <a:gd name="T3" fmla="*/ 0 h 180"/>
                    <a:gd name="T4" fmla="*/ 549332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/>
                <a:lstStyle/>
                <a:p>
                  <a:endParaRPr lang="zh-TW" altLang="en-US"/>
                </a:p>
              </p:txBody>
            </p:sp>
          </p:grpSp>
          <p:sp>
            <p:nvSpPr>
              <p:cNvPr id="29038" name="Line 158"/>
              <p:cNvSpPr>
                <a:spLocks noChangeShapeType="1"/>
              </p:cNvSpPr>
              <p:nvPr/>
            </p:nvSpPr>
            <p:spPr bwMode="auto">
              <a:xfrm>
                <a:off x="5249" y="6034"/>
                <a:ext cx="0" cy="28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039" name="Line 159"/>
              <p:cNvSpPr>
                <a:spLocks noChangeShapeType="1"/>
              </p:cNvSpPr>
              <p:nvPr/>
            </p:nvSpPr>
            <p:spPr bwMode="auto">
              <a:xfrm>
                <a:off x="5335" y="6034"/>
                <a:ext cx="0" cy="28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040" name="Line 160"/>
              <p:cNvSpPr>
                <a:spLocks noChangeShapeType="1"/>
              </p:cNvSpPr>
              <p:nvPr/>
            </p:nvSpPr>
            <p:spPr bwMode="auto">
              <a:xfrm>
                <a:off x="5767" y="6034"/>
                <a:ext cx="0" cy="28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041" name="Line 161"/>
              <p:cNvSpPr>
                <a:spLocks noChangeShapeType="1"/>
              </p:cNvSpPr>
              <p:nvPr/>
            </p:nvSpPr>
            <p:spPr bwMode="auto">
              <a:xfrm>
                <a:off x="5853" y="6034"/>
                <a:ext cx="0" cy="28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042" name="Oval 162"/>
              <p:cNvSpPr>
                <a:spLocks noChangeArrowheads="1"/>
              </p:cNvSpPr>
              <p:nvPr/>
            </p:nvSpPr>
            <p:spPr bwMode="auto">
              <a:xfrm>
                <a:off x="4990" y="6318"/>
                <a:ext cx="431" cy="71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sp>
            <p:nvSpPr>
              <p:cNvPr id="29043" name="Oval 163"/>
              <p:cNvSpPr>
                <a:spLocks noChangeArrowheads="1"/>
              </p:cNvSpPr>
              <p:nvPr/>
            </p:nvSpPr>
            <p:spPr bwMode="auto">
              <a:xfrm>
                <a:off x="5680" y="6318"/>
                <a:ext cx="432" cy="71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grpSp>
            <p:nvGrpSpPr>
              <p:cNvPr id="29044" name="Group 164"/>
              <p:cNvGrpSpPr>
                <a:grpSpLocks/>
              </p:cNvGrpSpPr>
              <p:nvPr/>
            </p:nvGrpSpPr>
            <p:grpSpPr bwMode="auto">
              <a:xfrm>
                <a:off x="5767" y="4993"/>
                <a:ext cx="611" cy="262"/>
                <a:chOff x="5760" y="5464"/>
                <a:chExt cx="1275" cy="663"/>
              </a:xfrm>
            </p:grpSpPr>
            <p:grpSp>
              <p:nvGrpSpPr>
                <p:cNvPr id="29063" name="Group 165"/>
                <p:cNvGrpSpPr>
                  <a:grpSpLocks/>
                </p:cNvGrpSpPr>
                <p:nvPr/>
              </p:nvGrpSpPr>
              <p:grpSpPr bwMode="auto">
                <a:xfrm>
                  <a:off x="5760" y="5464"/>
                  <a:ext cx="765" cy="543"/>
                  <a:chOff x="5760" y="5464"/>
                  <a:chExt cx="765" cy="543"/>
                </a:xfrm>
              </p:grpSpPr>
              <p:sp>
                <p:nvSpPr>
                  <p:cNvPr id="29065" name="Line 166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805" y="5464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066" name="Line 167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760" y="5647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9064" name="Freeform 168"/>
                <p:cNvSpPr>
                  <a:spLocks/>
                </p:cNvSpPr>
                <p:nvPr/>
              </p:nvSpPr>
              <p:spPr bwMode="auto">
                <a:xfrm rot="2568463">
                  <a:off x="6506" y="5692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9045" name="Group 169"/>
              <p:cNvGrpSpPr>
                <a:grpSpLocks/>
              </p:cNvGrpSpPr>
              <p:nvPr/>
            </p:nvGrpSpPr>
            <p:grpSpPr bwMode="auto">
              <a:xfrm flipH="1">
                <a:off x="4736" y="4755"/>
                <a:ext cx="599" cy="314"/>
                <a:chOff x="5760" y="4965"/>
                <a:chExt cx="1249" cy="795"/>
              </a:xfrm>
            </p:grpSpPr>
            <p:grpSp>
              <p:nvGrpSpPr>
                <p:cNvPr id="29059" name="Group 170"/>
                <p:cNvGrpSpPr>
                  <a:grpSpLocks/>
                </p:cNvGrpSpPr>
                <p:nvPr/>
              </p:nvGrpSpPr>
              <p:grpSpPr bwMode="auto">
                <a:xfrm>
                  <a:off x="5760" y="5220"/>
                  <a:ext cx="795" cy="540"/>
                  <a:chOff x="5760" y="5220"/>
                  <a:chExt cx="795" cy="540"/>
                </a:xfrm>
              </p:grpSpPr>
              <p:sp>
                <p:nvSpPr>
                  <p:cNvPr id="29061" name="Line 1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0" y="522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062" name="Line 1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835" y="540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9060" name="Freeform 173"/>
                <p:cNvSpPr>
                  <a:spLocks/>
                </p:cNvSpPr>
                <p:nvPr/>
              </p:nvSpPr>
              <p:spPr bwMode="auto">
                <a:xfrm>
                  <a:off x="6480" y="4965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9046" name="Group 174"/>
              <p:cNvGrpSpPr>
                <a:grpSpLocks/>
              </p:cNvGrpSpPr>
              <p:nvPr/>
            </p:nvGrpSpPr>
            <p:grpSpPr bwMode="auto">
              <a:xfrm>
                <a:off x="5105" y="4317"/>
                <a:ext cx="906" cy="497"/>
                <a:chOff x="4230" y="3675"/>
                <a:chExt cx="2160" cy="1440"/>
              </a:xfrm>
            </p:grpSpPr>
            <p:grpSp>
              <p:nvGrpSpPr>
                <p:cNvPr id="29054" name="Group 175"/>
                <p:cNvGrpSpPr>
                  <a:grpSpLocks/>
                </p:cNvGrpSpPr>
                <p:nvPr/>
              </p:nvGrpSpPr>
              <p:grpSpPr bwMode="auto">
                <a:xfrm>
                  <a:off x="4770" y="3675"/>
                  <a:ext cx="1080" cy="180"/>
                  <a:chOff x="8100" y="3240"/>
                  <a:chExt cx="2160" cy="360"/>
                </a:xfrm>
              </p:grpSpPr>
              <p:sp>
                <p:nvSpPr>
                  <p:cNvPr id="29057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8100" y="3240"/>
                    <a:ext cx="1080" cy="3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9058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9180" y="3240"/>
                    <a:ext cx="1080" cy="3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9055" name="Oval 178"/>
                <p:cNvSpPr>
                  <a:spLocks noChangeArrowheads="1"/>
                </p:cNvSpPr>
                <p:nvPr/>
              </p:nvSpPr>
              <p:spPr bwMode="auto">
                <a:xfrm rot="-1770744">
                  <a:off x="6030" y="3675"/>
                  <a:ext cx="360" cy="144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056" name="Oval 179"/>
                <p:cNvSpPr>
                  <a:spLocks noChangeArrowheads="1"/>
                </p:cNvSpPr>
                <p:nvPr/>
              </p:nvSpPr>
              <p:spPr bwMode="auto">
                <a:xfrm rot="1770744" flipH="1">
                  <a:off x="4230" y="3675"/>
                  <a:ext cx="360" cy="144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9047" name="Line 180"/>
              <p:cNvSpPr>
                <a:spLocks noChangeShapeType="1"/>
              </p:cNvSpPr>
              <p:nvPr/>
            </p:nvSpPr>
            <p:spPr bwMode="auto">
              <a:xfrm flipH="1">
                <a:off x="4817" y="4826"/>
                <a:ext cx="604" cy="120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048" name="Line 181"/>
              <p:cNvSpPr>
                <a:spLocks noChangeShapeType="1"/>
              </p:cNvSpPr>
              <p:nvPr/>
            </p:nvSpPr>
            <p:spPr bwMode="auto">
              <a:xfrm>
                <a:off x="5680" y="4826"/>
                <a:ext cx="518" cy="120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049" name="Line 182"/>
              <p:cNvSpPr>
                <a:spLocks noChangeShapeType="1"/>
              </p:cNvSpPr>
              <p:nvPr/>
            </p:nvSpPr>
            <p:spPr bwMode="auto">
              <a:xfrm>
                <a:off x="4817" y="6034"/>
                <a:ext cx="1381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050" name="Freeform 183"/>
              <p:cNvSpPr>
                <a:spLocks/>
              </p:cNvSpPr>
              <p:nvPr/>
            </p:nvSpPr>
            <p:spPr bwMode="auto">
              <a:xfrm>
                <a:off x="4817" y="5951"/>
                <a:ext cx="403" cy="95"/>
              </a:xfrm>
              <a:custGeom>
                <a:avLst/>
                <a:gdLst>
                  <a:gd name="T0" fmla="*/ 0 w 840"/>
                  <a:gd name="T1" fmla="*/ 0 h 420"/>
                  <a:gd name="T2" fmla="*/ 1 w 840"/>
                  <a:gd name="T3" fmla="*/ 0 h 420"/>
                  <a:gd name="T4" fmla="*/ 2 w 840"/>
                  <a:gd name="T5" fmla="*/ 0 h 420"/>
                  <a:gd name="T6" fmla="*/ 0 w 840"/>
                  <a:gd name="T7" fmla="*/ 0 h 4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0"/>
                  <a:gd name="T13" fmla="*/ 0 h 420"/>
                  <a:gd name="T14" fmla="*/ 840 w 840"/>
                  <a:gd name="T15" fmla="*/ 420 h 4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0" h="420">
                    <a:moveTo>
                      <a:pt x="60" y="360"/>
                    </a:moveTo>
                    <a:cubicBezTo>
                      <a:pt x="0" y="300"/>
                      <a:pt x="300" y="0"/>
                      <a:pt x="420" y="0"/>
                    </a:cubicBezTo>
                    <a:cubicBezTo>
                      <a:pt x="540" y="0"/>
                      <a:pt x="840" y="300"/>
                      <a:pt x="780" y="360"/>
                    </a:cubicBezTo>
                    <a:cubicBezTo>
                      <a:pt x="720" y="420"/>
                      <a:pt x="120" y="420"/>
                      <a:pt x="60" y="360"/>
                    </a:cubicBezTo>
                    <a:close/>
                  </a:path>
                </a:pathLst>
              </a:custGeom>
              <a:solidFill>
                <a:srgbClr val="00FFFF"/>
              </a:solidFill>
              <a:ln w="1587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051" name="Freeform 184"/>
              <p:cNvSpPr>
                <a:spLocks/>
              </p:cNvSpPr>
              <p:nvPr/>
            </p:nvSpPr>
            <p:spPr bwMode="auto">
              <a:xfrm>
                <a:off x="5486" y="5951"/>
                <a:ext cx="403" cy="95"/>
              </a:xfrm>
              <a:custGeom>
                <a:avLst/>
                <a:gdLst>
                  <a:gd name="T0" fmla="*/ 0 w 840"/>
                  <a:gd name="T1" fmla="*/ 0 h 420"/>
                  <a:gd name="T2" fmla="*/ 1 w 840"/>
                  <a:gd name="T3" fmla="*/ 0 h 420"/>
                  <a:gd name="T4" fmla="*/ 2 w 840"/>
                  <a:gd name="T5" fmla="*/ 0 h 420"/>
                  <a:gd name="T6" fmla="*/ 0 w 840"/>
                  <a:gd name="T7" fmla="*/ 0 h 4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0"/>
                  <a:gd name="T13" fmla="*/ 0 h 420"/>
                  <a:gd name="T14" fmla="*/ 840 w 840"/>
                  <a:gd name="T15" fmla="*/ 420 h 4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0" h="420">
                    <a:moveTo>
                      <a:pt x="60" y="360"/>
                    </a:moveTo>
                    <a:cubicBezTo>
                      <a:pt x="0" y="300"/>
                      <a:pt x="300" y="0"/>
                      <a:pt x="420" y="0"/>
                    </a:cubicBezTo>
                    <a:cubicBezTo>
                      <a:pt x="540" y="0"/>
                      <a:pt x="840" y="300"/>
                      <a:pt x="780" y="360"/>
                    </a:cubicBezTo>
                    <a:cubicBezTo>
                      <a:pt x="720" y="420"/>
                      <a:pt x="120" y="420"/>
                      <a:pt x="60" y="360"/>
                    </a:cubicBezTo>
                    <a:close/>
                  </a:path>
                </a:pathLst>
              </a:custGeom>
              <a:solidFill>
                <a:srgbClr val="00FFFF"/>
              </a:solidFill>
              <a:ln w="1587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052" name="Freeform 185"/>
              <p:cNvSpPr>
                <a:spLocks/>
              </p:cNvSpPr>
              <p:nvPr/>
            </p:nvSpPr>
            <p:spPr bwMode="auto">
              <a:xfrm>
                <a:off x="5853" y="5963"/>
                <a:ext cx="345" cy="83"/>
              </a:xfrm>
              <a:custGeom>
                <a:avLst/>
                <a:gdLst>
                  <a:gd name="T0" fmla="*/ 0 w 840"/>
                  <a:gd name="T1" fmla="*/ 0 h 420"/>
                  <a:gd name="T2" fmla="*/ 0 w 840"/>
                  <a:gd name="T3" fmla="*/ 0 h 420"/>
                  <a:gd name="T4" fmla="*/ 1 w 840"/>
                  <a:gd name="T5" fmla="*/ 0 h 420"/>
                  <a:gd name="T6" fmla="*/ 0 w 840"/>
                  <a:gd name="T7" fmla="*/ 0 h 4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0"/>
                  <a:gd name="T13" fmla="*/ 0 h 420"/>
                  <a:gd name="T14" fmla="*/ 840 w 840"/>
                  <a:gd name="T15" fmla="*/ 420 h 4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0" h="420">
                    <a:moveTo>
                      <a:pt x="60" y="360"/>
                    </a:moveTo>
                    <a:cubicBezTo>
                      <a:pt x="0" y="300"/>
                      <a:pt x="300" y="0"/>
                      <a:pt x="420" y="0"/>
                    </a:cubicBezTo>
                    <a:cubicBezTo>
                      <a:pt x="540" y="0"/>
                      <a:pt x="840" y="300"/>
                      <a:pt x="780" y="360"/>
                    </a:cubicBezTo>
                    <a:cubicBezTo>
                      <a:pt x="720" y="420"/>
                      <a:pt x="120" y="420"/>
                      <a:pt x="60" y="360"/>
                    </a:cubicBezTo>
                    <a:close/>
                  </a:path>
                </a:pathLst>
              </a:custGeom>
              <a:solidFill>
                <a:srgbClr val="00FFFF"/>
              </a:solidFill>
              <a:ln w="1587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053" name="Freeform 186"/>
              <p:cNvSpPr>
                <a:spLocks/>
              </p:cNvSpPr>
              <p:nvPr/>
            </p:nvSpPr>
            <p:spPr bwMode="auto">
              <a:xfrm>
                <a:off x="5162" y="5963"/>
                <a:ext cx="346" cy="83"/>
              </a:xfrm>
              <a:custGeom>
                <a:avLst/>
                <a:gdLst>
                  <a:gd name="T0" fmla="*/ 0 w 840"/>
                  <a:gd name="T1" fmla="*/ 0 h 420"/>
                  <a:gd name="T2" fmla="*/ 0 w 840"/>
                  <a:gd name="T3" fmla="*/ 0 h 420"/>
                  <a:gd name="T4" fmla="*/ 1 w 840"/>
                  <a:gd name="T5" fmla="*/ 0 h 420"/>
                  <a:gd name="T6" fmla="*/ 0 w 840"/>
                  <a:gd name="T7" fmla="*/ 0 h 4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0"/>
                  <a:gd name="T13" fmla="*/ 0 h 420"/>
                  <a:gd name="T14" fmla="*/ 840 w 840"/>
                  <a:gd name="T15" fmla="*/ 420 h 4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0" h="420">
                    <a:moveTo>
                      <a:pt x="60" y="360"/>
                    </a:moveTo>
                    <a:cubicBezTo>
                      <a:pt x="0" y="300"/>
                      <a:pt x="300" y="0"/>
                      <a:pt x="420" y="0"/>
                    </a:cubicBezTo>
                    <a:cubicBezTo>
                      <a:pt x="540" y="0"/>
                      <a:pt x="840" y="300"/>
                      <a:pt x="780" y="360"/>
                    </a:cubicBezTo>
                    <a:cubicBezTo>
                      <a:pt x="720" y="420"/>
                      <a:pt x="120" y="420"/>
                      <a:pt x="60" y="360"/>
                    </a:cubicBezTo>
                    <a:close/>
                  </a:path>
                </a:pathLst>
              </a:custGeom>
              <a:solidFill>
                <a:srgbClr val="00FFFF"/>
              </a:solidFill>
              <a:ln w="1587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28682" name="Group 187"/>
            <p:cNvGrpSpPr>
              <a:grpSpLocks/>
            </p:cNvGrpSpPr>
            <p:nvPr/>
          </p:nvGrpSpPr>
          <p:grpSpPr bwMode="auto">
            <a:xfrm>
              <a:off x="8442" y="5207"/>
              <a:ext cx="1622" cy="1255"/>
              <a:chOff x="8460" y="4497"/>
              <a:chExt cx="2067" cy="1634"/>
            </a:xfrm>
          </p:grpSpPr>
          <p:grpSp>
            <p:nvGrpSpPr>
              <p:cNvPr id="28999" name="Group 188"/>
              <p:cNvGrpSpPr>
                <a:grpSpLocks/>
              </p:cNvGrpSpPr>
              <p:nvPr/>
            </p:nvGrpSpPr>
            <p:grpSpPr bwMode="auto">
              <a:xfrm>
                <a:off x="9237" y="4497"/>
                <a:ext cx="605" cy="497"/>
                <a:chOff x="4680" y="3780"/>
                <a:chExt cx="1260" cy="1260"/>
              </a:xfrm>
            </p:grpSpPr>
            <p:sp>
              <p:nvSpPr>
                <p:cNvPr id="29033" name="Oval 189"/>
                <p:cNvSpPr>
                  <a:spLocks noChangeArrowheads="1"/>
                </p:cNvSpPr>
                <p:nvPr/>
              </p:nvSpPr>
              <p:spPr bwMode="auto">
                <a:xfrm>
                  <a:off x="4680" y="3780"/>
                  <a:ext cx="1260" cy="126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034" name="Freeform 190"/>
                <p:cNvSpPr>
                  <a:spLocks/>
                </p:cNvSpPr>
                <p:nvPr/>
              </p:nvSpPr>
              <p:spPr bwMode="auto">
                <a:xfrm>
                  <a:off x="486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035" name="Freeform 191"/>
                <p:cNvSpPr>
                  <a:spLocks/>
                </p:cNvSpPr>
                <p:nvPr/>
              </p:nvSpPr>
              <p:spPr bwMode="auto">
                <a:xfrm>
                  <a:off x="540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036" name="Freeform 192"/>
                <p:cNvSpPr>
                  <a:spLocks/>
                </p:cNvSpPr>
                <p:nvPr/>
              </p:nvSpPr>
              <p:spPr bwMode="auto">
                <a:xfrm flipH="1" flipV="1">
                  <a:off x="4860" y="4680"/>
                  <a:ext cx="90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274720 w 360"/>
                    <a:gd name="T3" fmla="*/ 0 h 180"/>
                    <a:gd name="T4" fmla="*/ 549332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/>
                <a:lstStyle/>
                <a:p>
                  <a:endParaRPr lang="zh-TW" altLang="en-US"/>
                </a:p>
              </p:txBody>
            </p:sp>
          </p:grpSp>
          <p:sp>
            <p:nvSpPr>
              <p:cNvPr id="29000" name="Line 193"/>
              <p:cNvSpPr>
                <a:spLocks noChangeShapeType="1"/>
              </p:cNvSpPr>
              <p:nvPr/>
            </p:nvSpPr>
            <p:spPr bwMode="auto">
              <a:xfrm>
                <a:off x="9323" y="5776"/>
                <a:ext cx="0" cy="28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001" name="Line 194"/>
              <p:cNvSpPr>
                <a:spLocks noChangeShapeType="1"/>
              </p:cNvSpPr>
              <p:nvPr/>
            </p:nvSpPr>
            <p:spPr bwMode="auto">
              <a:xfrm>
                <a:off x="9410" y="5776"/>
                <a:ext cx="0" cy="28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002" name="Line 195"/>
              <p:cNvSpPr>
                <a:spLocks noChangeShapeType="1"/>
              </p:cNvSpPr>
              <p:nvPr/>
            </p:nvSpPr>
            <p:spPr bwMode="auto">
              <a:xfrm>
                <a:off x="9582" y="5776"/>
                <a:ext cx="0" cy="28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003" name="Line 196"/>
              <p:cNvSpPr>
                <a:spLocks noChangeShapeType="1"/>
              </p:cNvSpPr>
              <p:nvPr/>
            </p:nvSpPr>
            <p:spPr bwMode="auto">
              <a:xfrm>
                <a:off x="9669" y="5776"/>
                <a:ext cx="0" cy="28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004" name="Oval 197"/>
              <p:cNvSpPr>
                <a:spLocks noChangeArrowheads="1"/>
              </p:cNvSpPr>
              <p:nvPr/>
            </p:nvSpPr>
            <p:spPr bwMode="auto">
              <a:xfrm>
                <a:off x="9064" y="6060"/>
                <a:ext cx="432" cy="71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sp>
            <p:nvSpPr>
              <p:cNvPr id="29005" name="Oval 198"/>
              <p:cNvSpPr>
                <a:spLocks noChangeArrowheads="1"/>
              </p:cNvSpPr>
              <p:nvPr/>
            </p:nvSpPr>
            <p:spPr bwMode="auto">
              <a:xfrm>
                <a:off x="9496" y="6060"/>
                <a:ext cx="432" cy="71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grpSp>
            <p:nvGrpSpPr>
              <p:cNvPr id="29006" name="Group 199"/>
              <p:cNvGrpSpPr>
                <a:grpSpLocks/>
              </p:cNvGrpSpPr>
              <p:nvPr/>
            </p:nvGrpSpPr>
            <p:grpSpPr bwMode="auto">
              <a:xfrm>
                <a:off x="9928" y="4781"/>
                <a:ext cx="599" cy="314"/>
                <a:chOff x="5760" y="4965"/>
                <a:chExt cx="1249" cy="795"/>
              </a:xfrm>
            </p:grpSpPr>
            <p:grpSp>
              <p:nvGrpSpPr>
                <p:cNvPr id="29029" name="Group 200"/>
                <p:cNvGrpSpPr>
                  <a:grpSpLocks/>
                </p:cNvGrpSpPr>
                <p:nvPr/>
              </p:nvGrpSpPr>
              <p:grpSpPr bwMode="auto">
                <a:xfrm>
                  <a:off x="5760" y="5220"/>
                  <a:ext cx="795" cy="540"/>
                  <a:chOff x="5760" y="5220"/>
                  <a:chExt cx="795" cy="540"/>
                </a:xfrm>
              </p:grpSpPr>
              <p:sp>
                <p:nvSpPr>
                  <p:cNvPr id="29031" name="Line 2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0" y="522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032" name="Line 2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835" y="540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9030" name="Freeform 203"/>
                <p:cNvSpPr>
                  <a:spLocks/>
                </p:cNvSpPr>
                <p:nvPr/>
              </p:nvSpPr>
              <p:spPr bwMode="auto">
                <a:xfrm>
                  <a:off x="6480" y="4965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9007" name="Group 204"/>
              <p:cNvGrpSpPr>
                <a:grpSpLocks/>
              </p:cNvGrpSpPr>
              <p:nvPr/>
            </p:nvGrpSpPr>
            <p:grpSpPr bwMode="auto">
              <a:xfrm rot="20970257" flipH="1">
                <a:off x="8460" y="4823"/>
                <a:ext cx="599" cy="313"/>
                <a:chOff x="5760" y="4965"/>
                <a:chExt cx="1249" cy="795"/>
              </a:xfrm>
            </p:grpSpPr>
            <p:grpSp>
              <p:nvGrpSpPr>
                <p:cNvPr id="29025" name="Group 205"/>
                <p:cNvGrpSpPr>
                  <a:grpSpLocks/>
                </p:cNvGrpSpPr>
                <p:nvPr/>
              </p:nvGrpSpPr>
              <p:grpSpPr bwMode="auto">
                <a:xfrm>
                  <a:off x="5760" y="5220"/>
                  <a:ext cx="795" cy="540"/>
                  <a:chOff x="5760" y="5220"/>
                  <a:chExt cx="795" cy="540"/>
                </a:xfrm>
              </p:grpSpPr>
              <p:sp>
                <p:nvSpPr>
                  <p:cNvPr id="29027" name="Line 2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0" y="522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028" name="Line 2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835" y="540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9026" name="Freeform 208"/>
                <p:cNvSpPr>
                  <a:spLocks/>
                </p:cNvSpPr>
                <p:nvPr/>
              </p:nvSpPr>
              <p:spPr bwMode="auto">
                <a:xfrm>
                  <a:off x="6480" y="4965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9008" name="Group 209"/>
              <p:cNvGrpSpPr>
                <a:grpSpLocks/>
              </p:cNvGrpSpPr>
              <p:nvPr/>
            </p:nvGrpSpPr>
            <p:grpSpPr bwMode="auto">
              <a:xfrm>
                <a:off x="9367" y="4533"/>
                <a:ext cx="345" cy="71"/>
                <a:chOff x="4140" y="1620"/>
                <a:chExt cx="1080" cy="180"/>
              </a:xfrm>
            </p:grpSpPr>
            <p:sp>
              <p:nvSpPr>
                <p:cNvPr id="29019" name="Line 210"/>
                <p:cNvSpPr>
                  <a:spLocks noChangeShapeType="1"/>
                </p:cNvSpPr>
                <p:nvPr/>
              </p:nvSpPr>
              <p:spPr bwMode="auto">
                <a:xfrm>
                  <a:off x="414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020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432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021" name="Line 212"/>
                <p:cNvSpPr>
                  <a:spLocks noChangeShapeType="1"/>
                </p:cNvSpPr>
                <p:nvPr/>
              </p:nvSpPr>
              <p:spPr bwMode="auto">
                <a:xfrm>
                  <a:off x="450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022" name="Line 213"/>
                <p:cNvSpPr>
                  <a:spLocks noChangeShapeType="1"/>
                </p:cNvSpPr>
                <p:nvPr/>
              </p:nvSpPr>
              <p:spPr bwMode="auto">
                <a:xfrm flipV="1">
                  <a:off x="468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023" name="Line 214"/>
                <p:cNvSpPr>
                  <a:spLocks noChangeShapeType="1"/>
                </p:cNvSpPr>
                <p:nvPr/>
              </p:nvSpPr>
              <p:spPr bwMode="auto">
                <a:xfrm>
                  <a:off x="486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024" name="Line 215"/>
                <p:cNvSpPr>
                  <a:spLocks noChangeShapeType="1"/>
                </p:cNvSpPr>
                <p:nvPr/>
              </p:nvSpPr>
              <p:spPr bwMode="auto">
                <a:xfrm flipV="1">
                  <a:off x="504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9009" name="Group 216"/>
              <p:cNvGrpSpPr>
                <a:grpSpLocks/>
              </p:cNvGrpSpPr>
              <p:nvPr/>
            </p:nvGrpSpPr>
            <p:grpSpPr bwMode="auto">
              <a:xfrm>
                <a:off x="9064" y="4994"/>
                <a:ext cx="864" cy="498"/>
                <a:chOff x="7740" y="5580"/>
                <a:chExt cx="2700" cy="1800"/>
              </a:xfrm>
            </p:grpSpPr>
            <p:sp>
              <p:nvSpPr>
                <p:cNvPr id="29012" name="Line 217"/>
                <p:cNvSpPr>
                  <a:spLocks noChangeShapeType="1"/>
                </p:cNvSpPr>
                <p:nvPr/>
              </p:nvSpPr>
              <p:spPr bwMode="auto">
                <a:xfrm>
                  <a:off x="7740" y="5580"/>
                  <a:ext cx="0" cy="54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013" name="Line 218"/>
                <p:cNvSpPr>
                  <a:spLocks noChangeShapeType="1"/>
                </p:cNvSpPr>
                <p:nvPr/>
              </p:nvSpPr>
              <p:spPr bwMode="auto">
                <a:xfrm>
                  <a:off x="7740" y="6120"/>
                  <a:ext cx="54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014" name="Line 219"/>
                <p:cNvSpPr>
                  <a:spLocks noChangeShapeType="1"/>
                </p:cNvSpPr>
                <p:nvPr/>
              </p:nvSpPr>
              <p:spPr bwMode="auto">
                <a:xfrm>
                  <a:off x="8280" y="6120"/>
                  <a:ext cx="0" cy="126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015" name="Line 220"/>
                <p:cNvSpPr>
                  <a:spLocks noChangeShapeType="1"/>
                </p:cNvSpPr>
                <p:nvPr/>
              </p:nvSpPr>
              <p:spPr bwMode="auto">
                <a:xfrm flipV="1">
                  <a:off x="9900" y="6120"/>
                  <a:ext cx="0" cy="126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016" name="Line 221"/>
                <p:cNvSpPr>
                  <a:spLocks noChangeShapeType="1"/>
                </p:cNvSpPr>
                <p:nvPr/>
              </p:nvSpPr>
              <p:spPr bwMode="auto">
                <a:xfrm>
                  <a:off x="9900" y="6120"/>
                  <a:ext cx="54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017" name="Line 222"/>
                <p:cNvSpPr>
                  <a:spLocks noChangeShapeType="1"/>
                </p:cNvSpPr>
                <p:nvPr/>
              </p:nvSpPr>
              <p:spPr bwMode="auto">
                <a:xfrm flipV="1">
                  <a:off x="10440" y="5580"/>
                  <a:ext cx="0" cy="54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018" name="Line 223"/>
                <p:cNvSpPr>
                  <a:spLocks noChangeShapeType="1"/>
                </p:cNvSpPr>
                <p:nvPr/>
              </p:nvSpPr>
              <p:spPr bwMode="auto">
                <a:xfrm flipH="1">
                  <a:off x="7740" y="5580"/>
                  <a:ext cx="27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9010" name="Rectangle 224"/>
              <p:cNvSpPr>
                <a:spLocks noChangeArrowheads="1"/>
              </p:cNvSpPr>
              <p:nvPr/>
            </p:nvSpPr>
            <p:spPr bwMode="auto">
              <a:xfrm>
                <a:off x="9237" y="5492"/>
                <a:ext cx="518" cy="284"/>
              </a:xfrm>
              <a:prstGeom prst="rect">
                <a:avLst/>
              </a:prstGeom>
              <a:solidFill>
                <a:srgbClr val="993300"/>
              </a:solidFill>
              <a:ln w="1587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sp>
            <p:nvSpPr>
              <p:cNvPr id="29011" name="Rectangle 225"/>
              <p:cNvSpPr>
                <a:spLocks noChangeArrowheads="1"/>
              </p:cNvSpPr>
              <p:nvPr/>
            </p:nvSpPr>
            <p:spPr bwMode="auto">
              <a:xfrm>
                <a:off x="9467" y="5634"/>
                <a:ext cx="58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683" name="Group 226"/>
            <p:cNvGrpSpPr>
              <a:grpSpLocks/>
            </p:cNvGrpSpPr>
            <p:nvPr/>
          </p:nvGrpSpPr>
          <p:grpSpPr bwMode="auto">
            <a:xfrm>
              <a:off x="9855" y="4593"/>
              <a:ext cx="1970" cy="1964"/>
              <a:chOff x="13140" y="7377"/>
              <a:chExt cx="2511" cy="2558"/>
            </a:xfrm>
          </p:grpSpPr>
          <p:grpSp>
            <p:nvGrpSpPr>
              <p:cNvPr id="28932" name="Group 227"/>
              <p:cNvGrpSpPr>
                <a:grpSpLocks/>
              </p:cNvGrpSpPr>
              <p:nvPr/>
            </p:nvGrpSpPr>
            <p:grpSpPr bwMode="auto">
              <a:xfrm>
                <a:off x="14090" y="7377"/>
                <a:ext cx="604" cy="497"/>
                <a:chOff x="4680" y="3780"/>
                <a:chExt cx="1260" cy="1260"/>
              </a:xfrm>
            </p:grpSpPr>
            <p:sp>
              <p:nvSpPr>
                <p:cNvPr id="28995" name="Oval 228"/>
                <p:cNvSpPr>
                  <a:spLocks noChangeArrowheads="1"/>
                </p:cNvSpPr>
                <p:nvPr/>
              </p:nvSpPr>
              <p:spPr bwMode="auto">
                <a:xfrm>
                  <a:off x="4680" y="3780"/>
                  <a:ext cx="1260" cy="126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996" name="Freeform 229"/>
                <p:cNvSpPr>
                  <a:spLocks/>
                </p:cNvSpPr>
                <p:nvPr/>
              </p:nvSpPr>
              <p:spPr bwMode="auto">
                <a:xfrm>
                  <a:off x="486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997" name="Freeform 230"/>
                <p:cNvSpPr>
                  <a:spLocks/>
                </p:cNvSpPr>
                <p:nvPr/>
              </p:nvSpPr>
              <p:spPr bwMode="auto">
                <a:xfrm>
                  <a:off x="540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998" name="Freeform 231"/>
                <p:cNvSpPr>
                  <a:spLocks/>
                </p:cNvSpPr>
                <p:nvPr/>
              </p:nvSpPr>
              <p:spPr bwMode="auto">
                <a:xfrm flipH="1" flipV="1">
                  <a:off x="4860" y="4680"/>
                  <a:ext cx="90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274720 w 360"/>
                    <a:gd name="T3" fmla="*/ 0 h 180"/>
                    <a:gd name="T4" fmla="*/ 549332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8933" name="Group 232"/>
              <p:cNvGrpSpPr>
                <a:grpSpLocks/>
              </p:cNvGrpSpPr>
              <p:nvPr/>
            </p:nvGrpSpPr>
            <p:grpSpPr bwMode="auto">
              <a:xfrm>
                <a:off x="13917" y="9580"/>
                <a:ext cx="950" cy="355"/>
                <a:chOff x="6480" y="9540"/>
                <a:chExt cx="1980" cy="900"/>
              </a:xfrm>
            </p:grpSpPr>
            <p:sp>
              <p:nvSpPr>
                <p:cNvPr id="28989" name="Line 233"/>
                <p:cNvSpPr>
                  <a:spLocks noChangeShapeType="1"/>
                </p:cNvSpPr>
                <p:nvPr/>
              </p:nvSpPr>
              <p:spPr bwMode="auto">
                <a:xfrm>
                  <a:off x="7020" y="954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990" name="Line 234"/>
                <p:cNvSpPr>
                  <a:spLocks noChangeShapeType="1"/>
                </p:cNvSpPr>
                <p:nvPr/>
              </p:nvSpPr>
              <p:spPr bwMode="auto">
                <a:xfrm>
                  <a:off x="7200" y="954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991" name="Line 235"/>
                <p:cNvSpPr>
                  <a:spLocks noChangeShapeType="1"/>
                </p:cNvSpPr>
                <p:nvPr/>
              </p:nvSpPr>
              <p:spPr bwMode="auto">
                <a:xfrm>
                  <a:off x="7740" y="954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992" name="Line 236"/>
                <p:cNvSpPr>
                  <a:spLocks noChangeShapeType="1"/>
                </p:cNvSpPr>
                <p:nvPr/>
              </p:nvSpPr>
              <p:spPr bwMode="auto">
                <a:xfrm>
                  <a:off x="7920" y="954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993" name="Oval 237"/>
                <p:cNvSpPr>
                  <a:spLocks noChangeArrowheads="1"/>
                </p:cNvSpPr>
                <p:nvPr/>
              </p:nvSpPr>
              <p:spPr bwMode="auto">
                <a:xfrm>
                  <a:off x="6480" y="1026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994" name="Oval 238"/>
                <p:cNvSpPr>
                  <a:spLocks noChangeArrowheads="1"/>
                </p:cNvSpPr>
                <p:nvPr/>
              </p:nvSpPr>
              <p:spPr bwMode="auto">
                <a:xfrm>
                  <a:off x="7560" y="1026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8934" name="Group 239"/>
              <p:cNvGrpSpPr>
                <a:grpSpLocks/>
              </p:cNvGrpSpPr>
              <p:nvPr/>
            </p:nvGrpSpPr>
            <p:grpSpPr bwMode="auto">
              <a:xfrm rot="910168">
                <a:off x="15039" y="8230"/>
                <a:ext cx="612" cy="261"/>
                <a:chOff x="5760" y="5464"/>
                <a:chExt cx="1275" cy="663"/>
              </a:xfrm>
            </p:grpSpPr>
            <p:grpSp>
              <p:nvGrpSpPr>
                <p:cNvPr id="28985" name="Group 240"/>
                <p:cNvGrpSpPr>
                  <a:grpSpLocks/>
                </p:cNvGrpSpPr>
                <p:nvPr/>
              </p:nvGrpSpPr>
              <p:grpSpPr bwMode="auto">
                <a:xfrm>
                  <a:off x="5760" y="5464"/>
                  <a:ext cx="765" cy="543"/>
                  <a:chOff x="5760" y="5464"/>
                  <a:chExt cx="765" cy="543"/>
                </a:xfrm>
              </p:grpSpPr>
              <p:sp>
                <p:nvSpPr>
                  <p:cNvPr id="28987" name="Line 241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805" y="5464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988" name="Line 242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760" y="5647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8986" name="Freeform 243"/>
                <p:cNvSpPr>
                  <a:spLocks/>
                </p:cNvSpPr>
                <p:nvPr/>
              </p:nvSpPr>
              <p:spPr bwMode="auto">
                <a:xfrm rot="2568463">
                  <a:off x="6506" y="5692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8935" name="Group 244"/>
              <p:cNvGrpSpPr>
                <a:grpSpLocks/>
              </p:cNvGrpSpPr>
              <p:nvPr/>
            </p:nvGrpSpPr>
            <p:grpSpPr bwMode="auto">
              <a:xfrm>
                <a:off x="14176" y="7874"/>
                <a:ext cx="432" cy="113"/>
                <a:chOff x="7200" y="4500"/>
                <a:chExt cx="900" cy="285"/>
              </a:xfrm>
            </p:grpSpPr>
            <p:sp>
              <p:nvSpPr>
                <p:cNvPr id="28980" name="Oval 245"/>
                <p:cNvSpPr>
                  <a:spLocks noChangeArrowheads="1"/>
                </p:cNvSpPr>
                <p:nvPr/>
              </p:nvSpPr>
              <p:spPr bwMode="auto">
                <a:xfrm>
                  <a:off x="7200" y="4500"/>
                  <a:ext cx="18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981" name="Oval 246"/>
                <p:cNvSpPr>
                  <a:spLocks noChangeArrowheads="1"/>
                </p:cNvSpPr>
                <p:nvPr/>
              </p:nvSpPr>
              <p:spPr bwMode="auto">
                <a:xfrm>
                  <a:off x="7380" y="4545"/>
                  <a:ext cx="18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982" name="Oval 247"/>
                <p:cNvSpPr>
                  <a:spLocks noChangeArrowheads="1"/>
                </p:cNvSpPr>
                <p:nvPr/>
              </p:nvSpPr>
              <p:spPr bwMode="auto">
                <a:xfrm>
                  <a:off x="7560" y="4605"/>
                  <a:ext cx="18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983" name="Oval 248"/>
                <p:cNvSpPr>
                  <a:spLocks noChangeArrowheads="1"/>
                </p:cNvSpPr>
                <p:nvPr/>
              </p:nvSpPr>
              <p:spPr bwMode="auto">
                <a:xfrm>
                  <a:off x="7740" y="4545"/>
                  <a:ext cx="18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984" name="Oval 249"/>
                <p:cNvSpPr>
                  <a:spLocks noChangeArrowheads="1"/>
                </p:cNvSpPr>
                <p:nvPr/>
              </p:nvSpPr>
              <p:spPr bwMode="auto">
                <a:xfrm>
                  <a:off x="7920" y="4500"/>
                  <a:ext cx="18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8936" name="Group 250"/>
              <p:cNvGrpSpPr>
                <a:grpSpLocks/>
              </p:cNvGrpSpPr>
              <p:nvPr/>
            </p:nvGrpSpPr>
            <p:grpSpPr bwMode="auto">
              <a:xfrm rot="762249" flipH="1">
                <a:off x="13816" y="7485"/>
                <a:ext cx="288" cy="470"/>
                <a:chOff x="5490" y="4635"/>
                <a:chExt cx="600" cy="831"/>
              </a:xfrm>
            </p:grpSpPr>
            <p:grpSp>
              <p:nvGrpSpPr>
                <p:cNvPr id="28974" name="Group 251"/>
                <p:cNvGrpSpPr>
                  <a:grpSpLocks/>
                </p:cNvGrpSpPr>
                <p:nvPr/>
              </p:nvGrpSpPr>
              <p:grpSpPr bwMode="auto">
                <a:xfrm>
                  <a:off x="5490" y="5010"/>
                  <a:ext cx="180" cy="360"/>
                  <a:chOff x="8460" y="5940"/>
                  <a:chExt cx="540" cy="831"/>
                </a:xfrm>
              </p:grpSpPr>
              <p:sp>
                <p:nvSpPr>
                  <p:cNvPr id="28978" name="Freeform 252"/>
                  <p:cNvSpPr>
                    <a:spLocks/>
                  </p:cNvSpPr>
                  <p:nvPr/>
                </p:nvSpPr>
                <p:spPr bwMode="auto">
                  <a:xfrm>
                    <a:off x="8460" y="5940"/>
                    <a:ext cx="540" cy="720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4611 w 360"/>
                      <a:gd name="T3" fmla="*/ 540 h 720"/>
                      <a:gd name="T4" fmla="*/ 9228 w 360"/>
                      <a:gd name="T5" fmla="*/ 720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979" name="Freeform 253"/>
                  <p:cNvSpPr>
                    <a:spLocks/>
                  </p:cNvSpPr>
                  <p:nvPr/>
                </p:nvSpPr>
                <p:spPr bwMode="auto">
                  <a:xfrm rot="-1829675">
                    <a:off x="8545" y="6219"/>
                    <a:ext cx="314" cy="552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60 w 360"/>
                      <a:gd name="T3" fmla="*/ 64 h 720"/>
                      <a:gd name="T4" fmla="*/ 120 w 360"/>
                      <a:gd name="T5" fmla="*/ 86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8975" name="Group 254"/>
                <p:cNvGrpSpPr>
                  <a:grpSpLocks/>
                </p:cNvGrpSpPr>
                <p:nvPr/>
              </p:nvGrpSpPr>
              <p:grpSpPr bwMode="auto">
                <a:xfrm>
                  <a:off x="5550" y="4635"/>
                  <a:ext cx="540" cy="831"/>
                  <a:chOff x="8460" y="5940"/>
                  <a:chExt cx="540" cy="831"/>
                </a:xfrm>
              </p:grpSpPr>
              <p:sp>
                <p:nvSpPr>
                  <p:cNvPr id="28976" name="Freeform 255"/>
                  <p:cNvSpPr>
                    <a:spLocks/>
                  </p:cNvSpPr>
                  <p:nvPr/>
                </p:nvSpPr>
                <p:spPr bwMode="auto">
                  <a:xfrm>
                    <a:off x="8460" y="5940"/>
                    <a:ext cx="540" cy="720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4611 w 360"/>
                      <a:gd name="T3" fmla="*/ 540 h 720"/>
                      <a:gd name="T4" fmla="*/ 9228 w 360"/>
                      <a:gd name="T5" fmla="*/ 720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977" name="Freeform 256"/>
                  <p:cNvSpPr>
                    <a:spLocks/>
                  </p:cNvSpPr>
                  <p:nvPr/>
                </p:nvSpPr>
                <p:spPr bwMode="auto">
                  <a:xfrm rot="-1829675">
                    <a:off x="8545" y="6219"/>
                    <a:ext cx="314" cy="552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60 w 360"/>
                      <a:gd name="T3" fmla="*/ 64 h 720"/>
                      <a:gd name="T4" fmla="*/ 120 w 360"/>
                      <a:gd name="T5" fmla="*/ 86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28937" name="Group 257"/>
              <p:cNvGrpSpPr>
                <a:grpSpLocks/>
              </p:cNvGrpSpPr>
              <p:nvPr/>
            </p:nvGrpSpPr>
            <p:grpSpPr bwMode="auto">
              <a:xfrm>
                <a:off x="13658" y="7945"/>
                <a:ext cx="1468" cy="640"/>
                <a:chOff x="7380" y="7200"/>
                <a:chExt cx="2160" cy="1260"/>
              </a:xfrm>
            </p:grpSpPr>
            <p:grpSp>
              <p:nvGrpSpPr>
                <p:cNvPr id="28958" name="Group 258"/>
                <p:cNvGrpSpPr>
                  <a:grpSpLocks/>
                </p:cNvGrpSpPr>
                <p:nvPr/>
              </p:nvGrpSpPr>
              <p:grpSpPr bwMode="auto">
                <a:xfrm>
                  <a:off x="7380" y="7200"/>
                  <a:ext cx="1080" cy="1260"/>
                  <a:chOff x="7380" y="7200"/>
                  <a:chExt cx="1080" cy="1260"/>
                </a:xfrm>
              </p:grpSpPr>
              <p:sp>
                <p:nvSpPr>
                  <p:cNvPr id="28969" name="Line 2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80" y="7200"/>
                    <a:ext cx="54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970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7380" y="7560"/>
                    <a:ext cx="18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971" name="Line 2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60" y="7740"/>
                    <a:ext cx="36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972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77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973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846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8959" name="Group 264"/>
                <p:cNvGrpSpPr>
                  <a:grpSpLocks/>
                </p:cNvGrpSpPr>
                <p:nvPr/>
              </p:nvGrpSpPr>
              <p:grpSpPr bwMode="auto">
                <a:xfrm flipH="1">
                  <a:off x="8460" y="7200"/>
                  <a:ext cx="1080" cy="1260"/>
                  <a:chOff x="7380" y="7200"/>
                  <a:chExt cx="1080" cy="1260"/>
                </a:xfrm>
              </p:grpSpPr>
              <p:sp>
                <p:nvSpPr>
                  <p:cNvPr id="28964" name="Line 2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80" y="7200"/>
                    <a:ext cx="54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965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7380" y="7560"/>
                    <a:ext cx="18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966" name="Line 2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60" y="7740"/>
                    <a:ext cx="36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967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77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968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846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8960" name="Group 270"/>
                <p:cNvGrpSpPr>
                  <a:grpSpLocks/>
                </p:cNvGrpSpPr>
                <p:nvPr/>
              </p:nvGrpSpPr>
              <p:grpSpPr bwMode="auto">
                <a:xfrm>
                  <a:off x="7920" y="7200"/>
                  <a:ext cx="1080" cy="180"/>
                  <a:chOff x="7920" y="7200"/>
                  <a:chExt cx="1080" cy="180"/>
                </a:xfrm>
              </p:grpSpPr>
              <p:sp>
                <p:nvSpPr>
                  <p:cNvPr id="28961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7200"/>
                    <a:ext cx="18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962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8820" y="7200"/>
                    <a:ext cx="18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963" name="Freeform 273"/>
                  <p:cNvSpPr>
                    <a:spLocks/>
                  </p:cNvSpPr>
                  <p:nvPr/>
                </p:nvSpPr>
                <p:spPr bwMode="auto">
                  <a:xfrm>
                    <a:off x="8100" y="7200"/>
                    <a:ext cx="720" cy="180"/>
                  </a:xfrm>
                  <a:custGeom>
                    <a:avLst/>
                    <a:gdLst>
                      <a:gd name="T0" fmla="*/ 720 w 720"/>
                      <a:gd name="T1" fmla="*/ 0 h 180"/>
                      <a:gd name="T2" fmla="*/ 360 w 720"/>
                      <a:gd name="T3" fmla="*/ 180 h 180"/>
                      <a:gd name="T4" fmla="*/ 0 w 720"/>
                      <a:gd name="T5" fmla="*/ 0 h 180"/>
                      <a:gd name="T6" fmla="*/ 0 60000 65536"/>
                      <a:gd name="T7" fmla="*/ 0 60000 65536"/>
                      <a:gd name="T8" fmla="*/ 0 60000 65536"/>
                      <a:gd name="T9" fmla="*/ 0 w 720"/>
                      <a:gd name="T10" fmla="*/ 0 h 180"/>
                      <a:gd name="T11" fmla="*/ 720 w 72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0" h="180">
                        <a:moveTo>
                          <a:pt x="720" y="0"/>
                        </a:moveTo>
                        <a:cubicBezTo>
                          <a:pt x="600" y="90"/>
                          <a:pt x="480" y="180"/>
                          <a:pt x="360" y="180"/>
                        </a:cubicBezTo>
                        <a:cubicBezTo>
                          <a:pt x="240" y="180"/>
                          <a:pt x="60" y="30"/>
                          <a:pt x="0" y="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28938" name="AutoShape 274"/>
              <p:cNvSpPr>
                <a:spLocks noChangeArrowheads="1"/>
              </p:cNvSpPr>
              <p:nvPr/>
            </p:nvSpPr>
            <p:spPr bwMode="auto">
              <a:xfrm flipV="1">
                <a:off x="13831" y="8585"/>
                <a:ext cx="1122" cy="99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5 w 21600"/>
                  <a:gd name="T13" fmla="*/ 4494 h 21600"/>
                  <a:gd name="T14" fmla="*/ 17095 w 21600"/>
                  <a:gd name="T15" fmla="*/ 1710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CC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/>
              <a:lstStyle/>
              <a:p>
                <a:endParaRPr lang="zh-TW" altLang="en-US"/>
              </a:p>
            </p:txBody>
          </p:sp>
          <p:grpSp>
            <p:nvGrpSpPr>
              <p:cNvPr id="28939" name="Group 275"/>
              <p:cNvGrpSpPr>
                <a:grpSpLocks/>
              </p:cNvGrpSpPr>
              <p:nvPr/>
            </p:nvGrpSpPr>
            <p:grpSpPr bwMode="auto">
              <a:xfrm rot="20689832" flipH="1">
                <a:off x="13140" y="8230"/>
                <a:ext cx="612" cy="261"/>
                <a:chOff x="5760" y="5464"/>
                <a:chExt cx="1275" cy="663"/>
              </a:xfrm>
            </p:grpSpPr>
            <p:grpSp>
              <p:nvGrpSpPr>
                <p:cNvPr id="28954" name="Group 276"/>
                <p:cNvGrpSpPr>
                  <a:grpSpLocks/>
                </p:cNvGrpSpPr>
                <p:nvPr/>
              </p:nvGrpSpPr>
              <p:grpSpPr bwMode="auto">
                <a:xfrm>
                  <a:off x="5760" y="5464"/>
                  <a:ext cx="765" cy="543"/>
                  <a:chOff x="5760" y="5464"/>
                  <a:chExt cx="765" cy="543"/>
                </a:xfrm>
              </p:grpSpPr>
              <p:sp>
                <p:nvSpPr>
                  <p:cNvPr id="28956" name="Line 277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805" y="5464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957" name="Line 278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760" y="5647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8955" name="Freeform 279"/>
                <p:cNvSpPr>
                  <a:spLocks/>
                </p:cNvSpPr>
                <p:nvPr/>
              </p:nvSpPr>
              <p:spPr bwMode="auto">
                <a:xfrm rot="2568463">
                  <a:off x="6506" y="5692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8940" name="Group 280"/>
              <p:cNvGrpSpPr>
                <a:grpSpLocks/>
              </p:cNvGrpSpPr>
              <p:nvPr/>
            </p:nvGrpSpPr>
            <p:grpSpPr bwMode="auto">
              <a:xfrm>
                <a:off x="14219" y="7414"/>
                <a:ext cx="346" cy="71"/>
                <a:chOff x="4140" y="1620"/>
                <a:chExt cx="1080" cy="180"/>
              </a:xfrm>
            </p:grpSpPr>
            <p:sp>
              <p:nvSpPr>
                <p:cNvPr id="28948" name="Line 281"/>
                <p:cNvSpPr>
                  <a:spLocks noChangeShapeType="1"/>
                </p:cNvSpPr>
                <p:nvPr/>
              </p:nvSpPr>
              <p:spPr bwMode="auto">
                <a:xfrm>
                  <a:off x="414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949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432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950" name="Line 283"/>
                <p:cNvSpPr>
                  <a:spLocks noChangeShapeType="1"/>
                </p:cNvSpPr>
                <p:nvPr/>
              </p:nvSpPr>
              <p:spPr bwMode="auto">
                <a:xfrm>
                  <a:off x="450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951" name="Line 284"/>
                <p:cNvSpPr>
                  <a:spLocks noChangeShapeType="1"/>
                </p:cNvSpPr>
                <p:nvPr/>
              </p:nvSpPr>
              <p:spPr bwMode="auto">
                <a:xfrm flipV="1">
                  <a:off x="468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952" name="Line 285"/>
                <p:cNvSpPr>
                  <a:spLocks noChangeShapeType="1"/>
                </p:cNvSpPr>
                <p:nvPr/>
              </p:nvSpPr>
              <p:spPr bwMode="auto">
                <a:xfrm>
                  <a:off x="486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953" name="Line 286"/>
                <p:cNvSpPr>
                  <a:spLocks noChangeShapeType="1"/>
                </p:cNvSpPr>
                <p:nvPr/>
              </p:nvSpPr>
              <p:spPr bwMode="auto">
                <a:xfrm flipV="1">
                  <a:off x="504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8941" name="Group 287"/>
              <p:cNvGrpSpPr>
                <a:grpSpLocks/>
              </p:cNvGrpSpPr>
              <p:nvPr/>
            </p:nvGrpSpPr>
            <p:grpSpPr bwMode="auto">
              <a:xfrm rot="-661169">
                <a:off x="14680" y="7497"/>
                <a:ext cx="287" cy="470"/>
                <a:chOff x="5490" y="4635"/>
                <a:chExt cx="600" cy="831"/>
              </a:xfrm>
            </p:grpSpPr>
            <p:grpSp>
              <p:nvGrpSpPr>
                <p:cNvPr id="28942" name="Group 288"/>
                <p:cNvGrpSpPr>
                  <a:grpSpLocks/>
                </p:cNvGrpSpPr>
                <p:nvPr/>
              </p:nvGrpSpPr>
              <p:grpSpPr bwMode="auto">
                <a:xfrm>
                  <a:off x="5490" y="5010"/>
                  <a:ext cx="180" cy="360"/>
                  <a:chOff x="8460" y="5940"/>
                  <a:chExt cx="540" cy="831"/>
                </a:xfrm>
              </p:grpSpPr>
              <p:sp>
                <p:nvSpPr>
                  <p:cNvPr id="28946" name="Freeform 289"/>
                  <p:cNvSpPr>
                    <a:spLocks/>
                  </p:cNvSpPr>
                  <p:nvPr/>
                </p:nvSpPr>
                <p:spPr bwMode="auto">
                  <a:xfrm>
                    <a:off x="8460" y="5940"/>
                    <a:ext cx="540" cy="720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4611 w 360"/>
                      <a:gd name="T3" fmla="*/ 540 h 720"/>
                      <a:gd name="T4" fmla="*/ 9228 w 360"/>
                      <a:gd name="T5" fmla="*/ 720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947" name="Freeform 290"/>
                  <p:cNvSpPr>
                    <a:spLocks/>
                  </p:cNvSpPr>
                  <p:nvPr/>
                </p:nvSpPr>
                <p:spPr bwMode="auto">
                  <a:xfrm rot="-1829675">
                    <a:off x="8545" y="6219"/>
                    <a:ext cx="314" cy="552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60 w 360"/>
                      <a:gd name="T3" fmla="*/ 64 h 720"/>
                      <a:gd name="T4" fmla="*/ 120 w 360"/>
                      <a:gd name="T5" fmla="*/ 86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8943" name="Group 291"/>
                <p:cNvGrpSpPr>
                  <a:grpSpLocks/>
                </p:cNvGrpSpPr>
                <p:nvPr/>
              </p:nvGrpSpPr>
              <p:grpSpPr bwMode="auto">
                <a:xfrm>
                  <a:off x="5550" y="4635"/>
                  <a:ext cx="540" cy="831"/>
                  <a:chOff x="8460" y="5940"/>
                  <a:chExt cx="540" cy="831"/>
                </a:xfrm>
              </p:grpSpPr>
              <p:sp>
                <p:nvSpPr>
                  <p:cNvPr id="28944" name="Freeform 292"/>
                  <p:cNvSpPr>
                    <a:spLocks/>
                  </p:cNvSpPr>
                  <p:nvPr/>
                </p:nvSpPr>
                <p:spPr bwMode="auto">
                  <a:xfrm>
                    <a:off x="8460" y="5940"/>
                    <a:ext cx="540" cy="720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4611 w 360"/>
                      <a:gd name="T3" fmla="*/ 540 h 720"/>
                      <a:gd name="T4" fmla="*/ 9228 w 360"/>
                      <a:gd name="T5" fmla="*/ 720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945" name="Freeform 293"/>
                  <p:cNvSpPr>
                    <a:spLocks/>
                  </p:cNvSpPr>
                  <p:nvPr/>
                </p:nvSpPr>
                <p:spPr bwMode="auto">
                  <a:xfrm rot="-1829675">
                    <a:off x="8545" y="6219"/>
                    <a:ext cx="314" cy="552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60 w 360"/>
                      <a:gd name="T3" fmla="*/ 64 h 720"/>
                      <a:gd name="T4" fmla="*/ 120 w 360"/>
                      <a:gd name="T5" fmla="*/ 86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  <p:grpSp>
          <p:nvGrpSpPr>
            <p:cNvPr id="28684" name="Group 294"/>
            <p:cNvGrpSpPr>
              <a:grpSpLocks/>
            </p:cNvGrpSpPr>
            <p:nvPr/>
          </p:nvGrpSpPr>
          <p:grpSpPr bwMode="auto">
            <a:xfrm>
              <a:off x="11691" y="4517"/>
              <a:ext cx="2033" cy="2072"/>
              <a:chOff x="10260" y="3857"/>
              <a:chExt cx="2590" cy="2700"/>
            </a:xfrm>
          </p:grpSpPr>
          <p:grpSp>
            <p:nvGrpSpPr>
              <p:cNvPr id="28895" name="Group 295"/>
              <p:cNvGrpSpPr>
                <a:grpSpLocks/>
              </p:cNvGrpSpPr>
              <p:nvPr/>
            </p:nvGrpSpPr>
            <p:grpSpPr bwMode="auto">
              <a:xfrm>
                <a:off x="11148" y="3857"/>
                <a:ext cx="888" cy="822"/>
                <a:chOff x="4680" y="3780"/>
                <a:chExt cx="1260" cy="1260"/>
              </a:xfrm>
            </p:grpSpPr>
            <p:sp>
              <p:nvSpPr>
                <p:cNvPr id="28928" name="Oval 296"/>
                <p:cNvSpPr>
                  <a:spLocks noChangeArrowheads="1"/>
                </p:cNvSpPr>
                <p:nvPr/>
              </p:nvSpPr>
              <p:spPr bwMode="auto">
                <a:xfrm>
                  <a:off x="4680" y="3780"/>
                  <a:ext cx="1260" cy="126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929" name="Freeform 297"/>
                <p:cNvSpPr>
                  <a:spLocks/>
                </p:cNvSpPr>
                <p:nvPr/>
              </p:nvSpPr>
              <p:spPr bwMode="auto">
                <a:xfrm>
                  <a:off x="486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930" name="Freeform 298"/>
                <p:cNvSpPr>
                  <a:spLocks/>
                </p:cNvSpPr>
                <p:nvPr/>
              </p:nvSpPr>
              <p:spPr bwMode="auto">
                <a:xfrm>
                  <a:off x="540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931" name="Freeform 299"/>
                <p:cNvSpPr>
                  <a:spLocks/>
                </p:cNvSpPr>
                <p:nvPr/>
              </p:nvSpPr>
              <p:spPr bwMode="auto">
                <a:xfrm flipH="1" flipV="1">
                  <a:off x="4860" y="4680"/>
                  <a:ext cx="90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274720 w 360"/>
                    <a:gd name="T3" fmla="*/ 0 h 180"/>
                    <a:gd name="T4" fmla="*/ 549332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/>
                <a:lstStyle/>
                <a:p>
                  <a:endParaRPr lang="zh-TW" altLang="en-US"/>
                </a:p>
              </p:txBody>
            </p:sp>
          </p:grpSp>
          <p:sp>
            <p:nvSpPr>
              <p:cNvPr id="28896" name="Line 300"/>
              <p:cNvSpPr>
                <a:spLocks noChangeShapeType="1"/>
              </p:cNvSpPr>
              <p:nvPr/>
            </p:nvSpPr>
            <p:spPr bwMode="auto">
              <a:xfrm>
                <a:off x="11275" y="5970"/>
                <a:ext cx="0" cy="47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897" name="Line 301"/>
              <p:cNvSpPr>
                <a:spLocks noChangeShapeType="1"/>
              </p:cNvSpPr>
              <p:nvPr/>
            </p:nvSpPr>
            <p:spPr bwMode="auto">
              <a:xfrm>
                <a:off x="11402" y="5970"/>
                <a:ext cx="0" cy="47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898" name="Line 302"/>
              <p:cNvSpPr>
                <a:spLocks noChangeShapeType="1"/>
              </p:cNvSpPr>
              <p:nvPr/>
            </p:nvSpPr>
            <p:spPr bwMode="auto">
              <a:xfrm>
                <a:off x="11655" y="5970"/>
                <a:ext cx="0" cy="47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899" name="Line 303"/>
              <p:cNvSpPr>
                <a:spLocks noChangeShapeType="1"/>
              </p:cNvSpPr>
              <p:nvPr/>
            </p:nvSpPr>
            <p:spPr bwMode="auto">
              <a:xfrm>
                <a:off x="11782" y="5970"/>
                <a:ext cx="0" cy="47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900" name="Oval 304"/>
              <p:cNvSpPr>
                <a:spLocks noChangeArrowheads="1"/>
              </p:cNvSpPr>
              <p:nvPr/>
            </p:nvSpPr>
            <p:spPr bwMode="auto">
              <a:xfrm>
                <a:off x="10894" y="6440"/>
                <a:ext cx="635" cy="117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sp>
            <p:nvSpPr>
              <p:cNvPr id="28901" name="Oval 305"/>
              <p:cNvSpPr>
                <a:spLocks noChangeArrowheads="1"/>
              </p:cNvSpPr>
              <p:nvPr/>
            </p:nvSpPr>
            <p:spPr bwMode="auto">
              <a:xfrm>
                <a:off x="11529" y="6440"/>
                <a:ext cx="634" cy="117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grpSp>
            <p:nvGrpSpPr>
              <p:cNvPr id="28902" name="Group 306"/>
              <p:cNvGrpSpPr>
                <a:grpSpLocks/>
              </p:cNvGrpSpPr>
              <p:nvPr/>
            </p:nvGrpSpPr>
            <p:grpSpPr bwMode="auto">
              <a:xfrm rot="3730764">
                <a:off x="12163" y="4806"/>
                <a:ext cx="814" cy="560"/>
                <a:chOff x="5760" y="4965"/>
                <a:chExt cx="1249" cy="795"/>
              </a:xfrm>
            </p:grpSpPr>
            <p:grpSp>
              <p:nvGrpSpPr>
                <p:cNvPr id="28924" name="Group 307"/>
                <p:cNvGrpSpPr>
                  <a:grpSpLocks/>
                </p:cNvGrpSpPr>
                <p:nvPr/>
              </p:nvGrpSpPr>
              <p:grpSpPr bwMode="auto">
                <a:xfrm>
                  <a:off x="5760" y="5220"/>
                  <a:ext cx="795" cy="540"/>
                  <a:chOff x="5760" y="5220"/>
                  <a:chExt cx="795" cy="540"/>
                </a:xfrm>
              </p:grpSpPr>
              <p:sp>
                <p:nvSpPr>
                  <p:cNvPr id="28926" name="Line 3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0" y="522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927" name="Line 3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835" y="540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8925" name="Freeform 310"/>
                <p:cNvSpPr>
                  <a:spLocks/>
                </p:cNvSpPr>
                <p:nvPr/>
              </p:nvSpPr>
              <p:spPr bwMode="auto">
                <a:xfrm>
                  <a:off x="6480" y="4965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8903" name="Group 311"/>
              <p:cNvGrpSpPr>
                <a:grpSpLocks/>
              </p:cNvGrpSpPr>
              <p:nvPr/>
            </p:nvGrpSpPr>
            <p:grpSpPr bwMode="auto">
              <a:xfrm rot="17464581" flipH="1">
                <a:off x="10133" y="4806"/>
                <a:ext cx="814" cy="560"/>
                <a:chOff x="5760" y="4965"/>
                <a:chExt cx="1249" cy="795"/>
              </a:xfrm>
            </p:grpSpPr>
            <p:grpSp>
              <p:nvGrpSpPr>
                <p:cNvPr id="28920" name="Group 312"/>
                <p:cNvGrpSpPr>
                  <a:grpSpLocks/>
                </p:cNvGrpSpPr>
                <p:nvPr/>
              </p:nvGrpSpPr>
              <p:grpSpPr bwMode="auto">
                <a:xfrm>
                  <a:off x="5760" y="5220"/>
                  <a:ext cx="795" cy="540"/>
                  <a:chOff x="5760" y="5220"/>
                  <a:chExt cx="795" cy="540"/>
                </a:xfrm>
              </p:grpSpPr>
              <p:sp>
                <p:nvSpPr>
                  <p:cNvPr id="28922" name="Line 3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0" y="522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923" name="Line 3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835" y="540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8921" name="Freeform 315"/>
                <p:cNvSpPr>
                  <a:spLocks/>
                </p:cNvSpPr>
                <p:nvPr/>
              </p:nvSpPr>
              <p:spPr bwMode="auto">
                <a:xfrm>
                  <a:off x="6480" y="4965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8904" name="Group 316"/>
              <p:cNvGrpSpPr>
                <a:grpSpLocks/>
              </p:cNvGrpSpPr>
              <p:nvPr/>
            </p:nvGrpSpPr>
            <p:grpSpPr bwMode="auto">
              <a:xfrm>
                <a:off x="10894" y="4679"/>
                <a:ext cx="1269" cy="821"/>
                <a:chOff x="7740" y="5580"/>
                <a:chExt cx="2700" cy="1800"/>
              </a:xfrm>
            </p:grpSpPr>
            <p:sp>
              <p:nvSpPr>
                <p:cNvPr id="28913" name="Line 317"/>
                <p:cNvSpPr>
                  <a:spLocks noChangeShapeType="1"/>
                </p:cNvSpPr>
                <p:nvPr/>
              </p:nvSpPr>
              <p:spPr bwMode="auto">
                <a:xfrm>
                  <a:off x="7740" y="5580"/>
                  <a:ext cx="0" cy="54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914" name="Line 318"/>
                <p:cNvSpPr>
                  <a:spLocks noChangeShapeType="1"/>
                </p:cNvSpPr>
                <p:nvPr/>
              </p:nvSpPr>
              <p:spPr bwMode="auto">
                <a:xfrm>
                  <a:off x="7740" y="6120"/>
                  <a:ext cx="54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915" name="Line 319"/>
                <p:cNvSpPr>
                  <a:spLocks noChangeShapeType="1"/>
                </p:cNvSpPr>
                <p:nvPr/>
              </p:nvSpPr>
              <p:spPr bwMode="auto">
                <a:xfrm>
                  <a:off x="8280" y="6120"/>
                  <a:ext cx="0" cy="126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916" name="Line 320"/>
                <p:cNvSpPr>
                  <a:spLocks noChangeShapeType="1"/>
                </p:cNvSpPr>
                <p:nvPr/>
              </p:nvSpPr>
              <p:spPr bwMode="auto">
                <a:xfrm flipV="1">
                  <a:off x="9900" y="6120"/>
                  <a:ext cx="0" cy="126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917" name="Line 321"/>
                <p:cNvSpPr>
                  <a:spLocks noChangeShapeType="1"/>
                </p:cNvSpPr>
                <p:nvPr/>
              </p:nvSpPr>
              <p:spPr bwMode="auto">
                <a:xfrm>
                  <a:off x="9900" y="6120"/>
                  <a:ext cx="54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918" name="Line 322"/>
                <p:cNvSpPr>
                  <a:spLocks noChangeShapeType="1"/>
                </p:cNvSpPr>
                <p:nvPr/>
              </p:nvSpPr>
              <p:spPr bwMode="auto">
                <a:xfrm flipV="1">
                  <a:off x="10440" y="5580"/>
                  <a:ext cx="0" cy="54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919" name="Line 323"/>
                <p:cNvSpPr>
                  <a:spLocks noChangeShapeType="1"/>
                </p:cNvSpPr>
                <p:nvPr/>
              </p:nvSpPr>
              <p:spPr bwMode="auto">
                <a:xfrm flipH="1">
                  <a:off x="7740" y="5580"/>
                  <a:ext cx="27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8905" name="Rectangle 324"/>
              <p:cNvSpPr>
                <a:spLocks noChangeArrowheads="1"/>
              </p:cNvSpPr>
              <p:nvPr/>
            </p:nvSpPr>
            <p:spPr bwMode="auto">
              <a:xfrm>
                <a:off x="11148" y="5500"/>
                <a:ext cx="761" cy="940"/>
              </a:xfrm>
              <a:prstGeom prst="rect">
                <a:avLst/>
              </a:prstGeom>
              <a:solidFill>
                <a:srgbClr val="808080"/>
              </a:solidFill>
              <a:ln w="1587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sp>
            <p:nvSpPr>
              <p:cNvPr id="28906" name="Rectangle 325"/>
              <p:cNvSpPr>
                <a:spLocks noChangeArrowheads="1"/>
              </p:cNvSpPr>
              <p:nvPr/>
            </p:nvSpPr>
            <p:spPr bwMode="auto">
              <a:xfrm>
                <a:off x="11486" y="5970"/>
                <a:ext cx="85" cy="4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grpSp>
            <p:nvGrpSpPr>
              <p:cNvPr id="28907" name="Group 326"/>
              <p:cNvGrpSpPr>
                <a:grpSpLocks/>
              </p:cNvGrpSpPr>
              <p:nvPr/>
            </p:nvGrpSpPr>
            <p:grpSpPr bwMode="auto">
              <a:xfrm>
                <a:off x="11148" y="3857"/>
                <a:ext cx="846" cy="303"/>
                <a:chOff x="8820" y="4395"/>
                <a:chExt cx="1200" cy="465"/>
              </a:xfrm>
            </p:grpSpPr>
            <p:sp>
              <p:nvSpPr>
                <p:cNvPr id="28911" name="Oval 327"/>
                <p:cNvSpPr>
                  <a:spLocks noChangeArrowheads="1"/>
                </p:cNvSpPr>
                <p:nvPr/>
              </p:nvSpPr>
              <p:spPr bwMode="auto">
                <a:xfrm>
                  <a:off x="8940" y="4395"/>
                  <a:ext cx="108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912" name="Oval 328"/>
                <p:cNvSpPr>
                  <a:spLocks noChangeArrowheads="1"/>
                </p:cNvSpPr>
                <p:nvPr/>
              </p:nvSpPr>
              <p:spPr bwMode="auto">
                <a:xfrm rot="703413">
                  <a:off x="8820" y="4500"/>
                  <a:ext cx="180" cy="36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8908" name="Group 329"/>
              <p:cNvGrpSpPr>
                <a:grpSpLocks/>
              </p:cNvGrpSpPr>
              <p:nvPr/>
            </p:nvGrpSpPr>
            <p:grpSpPr bwMode="auto">
              <a:xfrm>
                <a:off x="11402" y="4327"/>
                <a:ext cx="380" cy="117"/>
                <a:chOff x="8460" y="5940"/>
                <a:chExt cx="540" cy="180"/>
              </a:xfrm>
            </p:grpSpPr>
            <p:sp>
              <p:nvSpPr>
                <p:cNvPr id="28909" name="Line 330"/>
                <p:cNvSpPr>
                  <a:spLocks noChangeShapeType="1"/>
                </p:cNvSpPr>
                <p:nvPr/>
              </p:nvSpPr>
              <p:spPr bwMode="auto">
                <a:xfrm rot="2265785" flipH="1">
                  <a:off x="8460" y="594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910" name="Line 331"/>
                <p:cNvSpPr>
                  <a:spLocks noChangeShapeType="1"/>
                </p:cNvSpPr>
                <p:nvPr/>
              </p:nvSpPr>
              <p:spPr bwMode="auto">
                <a:xfrm rot="-2265785">
                  <a:off x="8820" y="594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28685" name="Group 332"/>
            <p:cNvGrpSpPr>
              <a:grpSpLocks/>
            </p:cNvGrpSpPr>
            <p:nvPr/>
          </p:nvGrpSpPr>
          <p:grpSpPr bwMode="auto">
            <a:xfrm>
              <a:off x="13528" y="5284"/>
              <a:ext cx="1622" cy="1254"/>
              <a:chOff x="12600" y="4857"/>
              <a:chExt cx="2067" cy="1634"/>
            </a:xfrm>
          </p:grpSpPr>
          <p:grpSp>
            <p:nvGrpSpPr>
              <p:cNvPr id="28857" name="Group 333"/>
              <p:cNvGrpSpPr>
                <a:grpSpLocks/>
              </p:cNvGrpSpPr>
              <p:nvPr/>
            </p:nvGrpSpPr>
            <p:grpSpPr bwMode="auto">
              <a:xfrm>
                <a:off x="13377" y="4857"/>
                <a:ext cx="605" cy="497"/>
                <a:chOff x="4680" y="3780"/>
                <a:chExt cx="1260" cy="1260"/>
              </a:xfrm>
            </p:grpSpPr>
            <p:sp>
              <p:nvSpPr>
                <p:cNvPr id="28891" name="Oval 334"/>
                <p:cNvSpPr>
                  <a:spLocks noChangeArrowheads="1"/>
                </p:cNvSpPr>
                <p:nvPr/>
              </p:nvSpPr>
              <p:spPr bwMode="auto">
                <a:xfrm>
                  <a:off x="4680" y="3780"/>
                  <a:ext cx="1260" cy="126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892" name="Freeform 335"/>
                <p:cNvSpPr>
                  <a:spLocks/>
                </p:cNvSpPr>
                <p:nvPr/>
              </p:nvSpPr>
              <p:spPr bwMode="auto">
                <a:xfrm>
                  <a:off x="486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893" name="Freeform 336"/>
                <p:cNvSpPr>
                  <a:spLocks/>
                </p:cNvSpPr>
                <p:nvPr/>
              </p:nvSpPr>
              <p:spPr bwMode="auto">
                <a:xfrm>
                  <a:off x="540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894" name="Freeform 337"/>
                <p:cNvSpPr>
                  <a:spLocks/>
                </p:cNvSpPr>
                <p:nvPr/>
              </p:nvSpPr>
              <p:spPr bwMode="auto">
                <a:xfrm flipH="1" flipV="1">
                  <a:off x="4860" y="4680"/>
                  <a:ext cx="90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274720 w 360"/>
                    <a:gd name="T3" fmla="*/ 0 h 180"/>
                    <a:gd name="T4" fmla="*/ 549332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/>
                <a:lstStyle/>
                <a:p>
                  <a:endParaRPr lang="zh-TW" altLang="en-US"/>
                </a:p>
              </p:txBody>
            </p:sp>
          </p:grpSp>
          <p:sp>
            <p:nvSpPr>
              <p:cNvPr id="28858" name="Line 338"/>
              <p:cNvSpPr>
                <a:spLocks noChangeShapeType="1"/>
              </p:cNvSpPr>
              <p:nvPr/>
            </p:nvSpPr>
            <p:spPr bwMode="auto">
              <a:xfrm>
                <a:off x="13463" y="6136"/>
                <a:ext cx="0" cy="28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859" name="Line 339"/>
              <p:cNvSpPr>
                <a:spLocks noChangeShapeType="1"/>
              </p:cNvSpPr>
              <p:nvPr/>
            </p:nvSpPr>
            <p:spPr bwMode="auto">
              <a:xfrm>
                <a:off x="13550" y="6136"/>
                <a:ext cx="0" cy="28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860" name="Line 340"/>
              <p:cNvSpPr>
                <a:spLocks noChangeShapeType="1"/>
              </p:cNvSpPr>
              <p:nvPr/>
            </p:nvSpPr>
            <p:spPr bwMode="auto">
              <a:xfrm>
                <a:off x="13722" y="6136"/>
                <a:ext cx="0" cy="28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861" name="Line 341"/>
              <p:cNvSpPr>
                <a:spLocks noChangeShapeType="1"/>
              </p:cNvSpPr>
              <p:nvPr/>
            </p:nvSpPr>
            <p:spPr bwMode="auto">
              <a:xfrm>
                <a:off x="13809" y="6136"/>
                <a:ext cx="0" cy="28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862" name="Oval 342"/>
              <p:cNvSpPr>
                <a:spLocks noChangeArrowheads="1"/>
              </p:cNvSpPr>
              <p:nvPr/>
            </p:nvSpPr>
            <p:spPr bwMode="auto">
              <a:xfrm>
                <a:off x="13204" y="6420"/>
                <a:ext cx="432" cy="71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sp>
            <p:nvSpPr>
              <p:cNvPr id="28863" name="Oval 343"/>
              <p:cNvSpPr>
                <a:spLocks noChangeArrowheads="1"/>
              </p:cNvSpPr>
              <p:nvPr/>
            </p:nvSpPr>
            <p:spPr bwMode="auto">
              <a:xfrm>
                <a:off x="13636" y="6420"/>
                <a:ext cx="432" cy="71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grpSp>
            <p:nvGrpSpPr>
              <p:cNvPr id="28864" name="Group 344"/>
              <p:cNvGrpSpPr>
                <a:grpSpLocks/>
              </p:cNvGrpSpPr>
              <p:nvPr/>
            </p:nvGrpSpPr>
            <p:grpSpPr bwMode="auto">
              <a:xfrm>
                <a:off x="14068" y="5141"/>
                <a:ext cx="599" cy="314"/>
                <a:chOff x="5760" y="4965"/>
                <a:chExt cx="1249" cy="795"/>
              </a:xfrm>
            </p:grpSpPr>
            <p:grpSp>
              <p:nvGrpSpPr>
                <p:cNvPr id="28887" name="Group 345"/>
                <p:cNvGrpSpPr>
                  <a:grpSpLocks/>
                </p:cNvGrpSpPr>
                <p:nvPr/>
              </p:nvGrpSpPr>
              <p:grpSpPr bwMode="auto">
                <a:xfrm>
                  <a:off x="5760" y="5220"/>
                  <a:ext cx="795" cy="540"/>
                  <a:chOff x="5760" y="5220"/>
                  <a:chExt cx="795" cy="540"/>
                </a:xfrm>
              </p:grpSpPr>
              <p:sp>
                <p:nvSpPr>
                  <p:cNvPr id="28889" name="Line 3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0" y="522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890" name="Line 3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835" y="540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8888" name="Freeform 348"/>
                <p:cNvSpPr>
                  <a:spLocks/>
                </p:cNvSpPr>
                <p:nvPr/>
              </p:nvSpPr>
              <p:spPr bwMode="auto">
                <a:xfrm>
                  <a:off x="6480" y="4965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8865" name="Group 349"/>
              <p:cNvGrpSpPr>
                <a:grpSpLocks/>
              </p:cNvGrpSpPr>
              <p:nvPr/>
            </p:nvGrpSpPr>
            <p:grpSpPr bwMode="auto">
              <a:xfrm rot="20970257" flipH="1">
                <a:off x="12600" y="5183"/>
                <a:ext cx="599" cy="313"/>
                <a:chOff x="5760" y="4965"/>
                <a:chExt cx="1249" cy="795"/>
              </a:xfrm>
            </p:grpSpPr>
            <p:grpSp>
              <p:nvGrpSpPr>
                <p:cNvPr id="28883" name="Group 350"/>
                <p:cNvGrpSpPr>
                  <a:grpSpLocks/>
                </p:cNvGrpSpPr>
                <p:nvPr/>
              </p:nvGrpSpPr>
              <p:grpSpPr bwMode="auto">
                <a:xfrm>
                  <a:off x="5760" y="5220"/>
                  <a:ext cx="795" cy="540"/>
                  <a:chOff x="5760" y="5220"/>
                  <a:chExt cx="795" cy="540"/>
                </a:xfrm>
              </p:grpSpPr>
              <p:sp>
                <p:nvSpPr>
                  <p:cNvPr id="28885" name="Line 3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0" y="522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886" name="Line 3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835" y="540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8884" name="Freeform 353"/>
                <p:cNvSpPr>
                  <a:spLocks/>
                </p:cNvSpPr>
                <p:nvPr/>
              </p:nvSpPr>
              <p:spPr bwMode="auto">
                <a:xfrm>
                  <a:off x="6480" y="4965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8866" name="Group 354"/>
              <p:cNvGrpSpPr>
                <a:grpSpLocks/>
              </p:cNvGrpSpPr>
              <p:nvPr/>
            </p:nvGrpSpPr>
            <p:grpSpPr bwMode="auto">
              <a:xfrm>
                <a:off x="13507" y="4893"/>
                <a:ext cx="345" cy="71"/>
                <a:chOff x="4140" y="1620"/>
                <a:chExt cx="1080" cy="180"/>
              </a:xfrm>
            </p:grpSpPr>
            <p:sp>
              <p:nvSpPr>
                <p:cNvPr id="28877" name="Line 355"/>
                <p:cNvSpPr>
                  <a:spLocks noChangeShapeType="1"/>
                </p:cNvSpPr>
                <p:nvPr/>
              </p:nvSpPr>
              <p:spPr bwMode="auto">
                <a:xfrm>
                  <a:off x="414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878" name="Line 356"/>
                <p:cNvSpPr>
                  <a:spLocks noChangeShapeType="1"/>
                </p:cNvSpPr>
                <p:nvPr/>
              </p:nvSpPr>
              <p:spPr bwMode="auto">
                <a:xfrm flipV="1">
                  <a:off x="432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879" name="Line 357"/>
                <p:cNvSpPr>
                  <a:spLocks noChangeShapeType="1"/>
                </p:cNvSpPr>
                <p:nvPr/>
              </p:nvSpPr>
              <p:spPr bwMode="auto">
                <a:xfrm>
                  <a:off x="450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880" name="Line 358"/>
                <p:cNvSpPr>
                  <a:spLocks noChangeShapeType="1"/>
                </p:cNvSpPr>
                <p:nvPr/>
              </p:nvSpPr>
              <p:spPr bwMode="auto">
                <a:xfrm flipV="1">
                  <a:off x="468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881" name="Line 359"/>
                <p:cNvSpPr>
                  <a:spLocks noChangeShapeType="1"/>
                </p:cNvSpPr>
                <p:nvPr/>
              </p:nvSpPr>
              <p:spPr bwMode="auto">
                <a:xfrm>
                  <a:off x="486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882" name="Line 360"/>
                <p:cNvSpPr>
                  <a:spLocks noChangeShapeType="1"/>
                </p:cNvSpPr>
                <p:nvPr/>
              </p:nvSpPr>
              <p:spPr bwMode="auto">
                <a:xfrm flipV="1">
                  <a:off x="504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8867" name="Group 361"/>
              <p:cNvGrpSpPr>
                <a:grpSpLocks/>
              </p:cNvGrpSpPr>
              <p:nvPr/>
            </p:nvGrpSpPr>
            <p:grpSpPr bwMode="auto">
              <a:xfrm>
                <a:off x="13204" y="5354"/>
                <a:ext cx="864" cy="498"/>
                <a:chOff x="7740" y="5580"/>
                <a:chExt cx="2700" cy="1800"/>
              </a:xfrm>
            </p:grpSpPr>
            <p:sp>
              <p:nvSpPr>
                <p:cNvPr id="28870" name="Line 362"/>
                <p:cNvSpPr>
                  <a:spLocks noChangeShapeType="1"/>
                </p:cNvSpPr>
                <p:nvPr/>
              </p:nvSpPr>
              <p:spPr bwMode="auto">
                <a:xfrm>
                  <a:off x="7740" y="5580"/>
                  <a:ext cx="0" cy="54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871" name="Line 363"/>
                <p:cNvSpPr>
                  <a:spLocks noChangeShapeType="1"/>
                </p:cNvSpPr>
                <p:nvPr/>
              </p:nvSpPr>
              <p:spPr bwMode="auto">
                <a:xfrm>
                  <a:off x="7740" y="6120"/>
                  <a:ext cx="54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872" name="Line 364"/>
                <p:cNvSpPr>
                  <a:spLocks noChangeShapeType="1"/>
                </p:cNvSpPr>
                <p:nvPr/>
              </p:nvSpPr>
              <p:spPr bwMode="auto">
                <a:xfrm>
                  <a:off x="8280" y="6120"/>
                  <a:ext cx="0" cy="126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873" name="Line 365"/>
                <p:cNvSpPr>
                  <a:spLocks noChangeShapeType="1"/>
                </p:cNvSpPr>
                <p:nvPr/>
              </p:nvSpPr>
              <p:spPr bwMode="auto">
                <a:xfrm flipV="1">
                  <a:off x="9900" y="6120"/>
                  <a:ext cx="0" cy="126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874" name="Line 366"/>
                <p:cNvSpPr>
                  <a:spLocks noChangeShapeType="1"/>
                </p:cNvSpPr>
                <p:nvPr/>
              </p:nvSpPr>
              <p:spPr bwMode="auto">
                <a:xfrm>
                  <a:off x="9900" y="6120"/>
                  <a:ext cx="54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875" name="Line 367"/>
                <p:cNvSpPr>
                  <a:spLocks noChangeShapeType="1"/>
                </p:cNvSpPr>
                <p:nvPr/>
              </p:nvSpPr>
              <p:spPr bwMode="auto">
                <a:xfrm flipV="1">
                  <a:off x="10440" y="5580"/>
                  <a:ext cx="0" cy="54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876" name="Line 368"/>
                <p:cNvSpPr>
                  <a:spLocks noChangeShapeType="1"/>
                </p:cNvSpPr>
                <p:nvPr/>
              </p:nvSpPr>
              <p:spPr bwMode="auto">
                <a:xfrm flipH="1">
                  <a:off x="7740" y="5580"/>
                  <a:ext cx="27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8868" name="Rectangle 369"/>
              <p:cNvSpPr>
                <a:spLocks noChangeArrowheads="1"/>
              </p:cNvSpPr>
              <p:nvPr/>
            </p:nvSpPr>
            <p:spPr bwMode="auto">
              <a:xfrm>
                <a:off x="13377" y="5852"/>
                <a:ext cx="518" cy="284"/>
              </a:xfrm>
              <a:prstGeom prst="rect">
                <a:avLst/>
              </a:prstGeom>
              <a:solidFill>
                <a:srgbClr val="00FF00"/>
              </a:solidFill>
              <a:ln w="1587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sp>
            <p:nvSpPr>
              <p:cNvPr id="28869" name="Rectangle 370"/>
              <p:cNvSpPr>
                <a:spLocks noChangeArrowheads="1"/>
              </p:cNvSpPr>
              <p:nvPr/>
            </p:nvSpPr>
            <p:spPr bwMode="auto">
              <a:xfrm>
                <a:off x="13607" y="5994"/>
                <a:ext cx="58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686" name="Group 371"/>
            <p:cNvGrpSpPr>
              <a:grpSpLocks/>
            </p:cNvGrpSpPr>
            <p:nvPr/>
          </p:nvGrpSpPr>
          <p:grpSpPr bwMode="auto">
            <a:xfrm>
              <a:off x="14940" y="4731"/>
              <a:ext cx="1971" cy="1964"/>
              <a:chOff x="14400" y="4137"/>
              <a:chExt cx="2511" cy="2558"/>
            </a:xfrm>
          </p:grpSpPr>
          <p:grpSp>
            <p:nvGrpSpPr>
              <p:cNvPr id="28790" name="Group 372"/>
              <p:cNvGrpSpPr>
                <a:grpSpLocks/>
              </p:cNvGrpSpPr>
              <p:nvPr/>
            </p:nvGrpSpPr>
            <p:grpSpPr bwMode="auto">
              <a:xfrm>
                <a:off x="15350" y="4137"/>
                <a:ext cx="604" cy="497"/>
                <a:chOff x="4680" y="3780"/>
                <a:chExt cx="1260" cy="1260"/>
              </a:xfrm>
            </p:grpSpPr>
            <p:sp>
              <p:nvSpPr>
                <p:cNvPr id="28853" name="Oval 373"/>
                <p:cNvSpPr>
                  <a:spLocks noChangeArrowheads="1"/>
                </p:cNvSpPr>
                <p:nvPr/>
              </p:nvSpPr>
              <p:spPr bwMode="auto">
                <a:xfrm>
                  <a:off x="4680" y="3780"/>
                  <a:ext cx="1260" cy="126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854" name="Freeform 374"/>
                <p:cNvSpPr>
                  <a:spLocks/>
                </p:cNvSpPr>
                <p:nvPr/>
              </p:nvSpPr>
              <p:spPr bwMode="auto">
                <a:xfrm>
                  <a:off x="486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855" name="Freeform 375"/>
                <p:cNvSpPr>
                  <a:spLocks/>
                </p:cNvSpPr>
                <p:nvPr/>
              </p:nvSpPr>
              <p:spPr bwMode="auto">
                <a:xfrm>
                  <a:off x="540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856" name="Freeform 376"/>
                <p:cNvSpPr>
                  <a:spLocks/>
                </p:cNvSpPr>
                <p:nvPr/>
              </p:nvSpPr>
              <p:spPr bwMode="auto">
                <a:xfrm flipH="1" flipV="1">
                  <a:off x="4860" y="4680"/>
                  <a:ext cx="90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274720 w 360"/>
                    <a:gd name="T3" fmla="*/ 0 h 180"/>
                    <a:gd name="T4" fmla="*/ 549332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8791" name="Group 377"/>
              <p:cNvGrpSpPr>
                <a:grpSpLocks/>
              </p:cNvGrpSpPr>
              <p:nvPr/>
            </p:nvGrpSpPr>
            <p:grpSpPr bwMode="auto">
              <a:xfrm>
                <a:off x="15177" y="6340"/>
                <a:ext cx="950" cy="355"/>
                <a:chOff x="6480" y="9540"/>
                <a:chExt cx="1980" cy="900"/>
              </a:xfrm>
            </p:grpSpPr>
            <p:sp>
              <p:nvSpPr>
                <p:cNvPr id="28847" name="Line 378"/>
                <p:cNvSpPr>
                  <a:spLocks noChangeShapeType="1"/>
                </p:cNvSpPr>
                <p:nvPr/>
              </p:nvSpPr>
              <p:spPr bwMode="auto">
                <a:xfrm>
                  <a:off x="7020" y="954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848" name="Line 379"/>
                <p:cNvSpPr>
                  <a:spLocks noChangeShapeType="1"/>
                </p:cNvSpPr>
                <p:nvPr/>
              </p:nvSpPr>
              <p:spPr bwMode="auto">
                <a:xfrm>
                  <a:off x="7200" y="954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849" name="Line 380"/>
                <p:cNvSpPr>
                  <a:spLocks noChangeShapeType="1"/>
                </p:cNvSpPr>
                <p:nvPr/>
              </p:nvSpPr>
              <p:spPr bwMode="auto">
                <a:xfrm>
                  <a:off x="7740" y="954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850" name="Line 381"/>
                <p:cNvSpPr>
                  <a:spLocks noChangeShapeType="1"/>
                </p:cNvSpPr>
                <p:nvPr/>
              </p:nvSpPr>
              <p:spPr bwMode="auto">
                <a:xfrm>
                  <a:off x="7920" y="954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851" name="Oval 382"/>
                <p:cNvSpPr>
                  <a:spLocks noChangeArrowheads="1"/>
                </p:cNvSpPr>
                <p:nvPr/>
              </p:nvSpPr>
              <p:spPr bwMode="auto">
                <a:xfrm>
                  <a:off x="6480" y="1026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852" name="Oval 383"/>
                <p:cNvSpPr>
                  <a:spLocks noChangeArrowheads="1"/>
                </p:cNvSpPr>
                <p:nvPr/>
              </p:nvSpPr>
              <p:spPr bwMode="auto">
                <a:xfrm>
                  <a:off x="7560" y="1026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8792" name="Group 384"/>
              <p:cNvGrpSpPr>
                <a:grpSpLocks/>
              </p:cNvGrpSpPr>
              <p:nvPr/>
            </p:nvGrpSpPr>
            <p:grpSpPr bwMode="auto">
              <a:xfrm rot="910168">
                <a:off x="16299" y="4990"/>
                <a:ext cx="612" cy="261"/>
                <a:chOff x="5760" y="5464"/>
                <a:chExt cx="1275" cy="663"/>
              </a:xfrm>
            </p:grpSpPr>
            <p:grpSp>
              <p:nvGrpSpPr>
                <p:cNvPr id="28843" name="Group 385"/>
                <p:cNvGrpSpPr>
                  <a:grpSpLocks/>
                </p:cNvGrpSpPr>
                <p:nvPr/>
              </p:nvGrpSpPr>
              <p:grpSpPr bwMode="auto">
                <a:xfrm>
                  <a:off x="5760" y="5464"/>
                  <a:ext cx="765" cy="543"/>
                  <a:chOff x="5760" y="5464"/>
                  <a:chExt cx="765" cy="543"/>
                </a:xfrm>
              </p:grpSpPr>
              <p:sp>
                <p:nvSpPr>
                  <p:cNvPr id="28845" name="Line 386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805" y="5464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846" name="Line 387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760" y="5647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8844" name="Freeform 388"/>
                <p:cNvSpPr>
                  <a:spLocks/>
                </p:cNvSpPr>
                <p:nvPr/>
              </p:nvSpPr>
              <p:spPr bwMode="auto">
                <a:xfrm rot="2568463">
                  <a:off x="6506" y="5692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8793" name="Group 389"/>
              <p:cNvGrpSpPr>
                <a:grpSpLocks/>
              </p:cNvGrpSpPr>
              <p:nvPr/>
            </p:nvGrpSpPr>
            <p:grpSpPr bwMode="auto">
              <a:xfrm>
                <a:off x="15436" y="4634"/>
                <a:ext cx="432" cy="113"/>
                <a:chOff x="7200" y="4500"/>
                <a:chExt cx="900" cy="285"/>
              </a:xfrm>
            </p:grpSpPr>
            <p:sp>
              <p:nvSpPr>
                <p:cNvPr id="28838" name="Oval 390"/>
                <p:cNvSpPr>
                  <a:spLocks noChangeArrowheads="1"/>
                </p:cNvSpPr>
                <p:nvPr/>
              </p:nvSpPr>
              <p:spPr bwMode="auto">
                <a:xfrm>
                  <a:off x="7200" y="4500"/>
                  <a:ext cx="18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839" name="Oval 391"/>
                <p:cNvSpPr>
                  <a:spLocks noChangeArrowheads="1"/>
                </p:cNvSpPr>
                <p:nvPr/>
              </p:nvSpPr>
              <p:spPr bwMode="auto">
                <a:xfrm>
                  <a:off x="7380" y="4545"/>
                  <a:ext cx="18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840" name="Oval 392"/>
                <p:cNvSpPr>
                  <a:spLocks noChangeArrowheads="1"/>
                </p:cNvSpPr>
                <p:nvPr/>
              </p:nvSpPr>
              <p:spPr bwMode="auto">
                <a:xfrm>
                  <a:off x="7560" y="4605"/>
                  <a:ext cx="18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841" name="Oval 393"/>
                <p:cNvSpPr>
                  <a:spLocks noChangeArrowheads="1"/>
                </p:cNvSpPr>
                <p:nvPr/>
              </p:nvSpPr>
              <p:spPr bwMode="auto">
                <a:xfrm>
                  <a:off x="7740" y="4545"/>
                  <a:ext cx="18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842" name="Oval 394"/>
                <p:cNvSpPr>
                  <a:spLocks noChangeArrowheads="1"/>
                </p:cNvSpPr>
                <p:nvPr/>
              </p:nvSpPr>
              <p:spPr bwMode="auto">
                <a:xfrm>
                  <a:off x="7920" y="4500"/>
                  <a:ext cx="18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8794" name="Group 395"/>
              <p:cNvGrpSpPr>
                <a:grpSpLocks/>
              </p:cNvGrpSpPr>
              <p:nvPr/>
            </p:nvGrpSpPr>
            <p:grpSpPr bwMode="auto">
              <a:xfrm rot="762249" flipH="1">
                <a:off x="15076" y="4245"/>
                <a:ext cx="288" cy="470"/>
                <a:chOff x="5490" y="4635"/>
                <a:chExt cx="600" cy="831"/>
              </a:xfrm>
            </p:grpSpPr>
            <p:grpSp>
              <p:nvGrpSpPr>
                <p:cNvPr id="28832" name="Group 396"/>
                <p:cNvGrpSpPr>
                  <a:grpSpLocks/>
                </p:cNvGrpSpPr>
                <p:nvPr/>
              </p:nvGrpSpPr>
              <p:grpSpPr bwMode="auto">
                <a:xfrm>
                  <a:off x="5490" y="5010"/>
                  <a:ext cx="180" cy="360"/>
                  <a:chOff x="8460" y="5940"/>
                  <a:chExt cx="540" cy="831"/>
                </a:xfrm>
              </p:grpSpPr>
              <p:sp>
                <p:nvSpPr>
                  <p:cNvPr id="28836" name="Freeform 397"/>
                  <p:cNvSpPr>
                    <a:spLocks/>
                  </p:cNvSpPr>
                  <p:nvPr/>
                </p:nvSpPr>
                <p:spPr bwMode="auto">
                  <a:xfrm>
                    <a:off x="8460" y="5940"/>
                    <a:ext cx="540" cy="720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4611 w 360"/>
                      <a:gd name="T3" fmla="*/ 540 h 720"/>
                      <a:gd name="T4" fmla="*/ 9228 w 360"/>
                      <a:gd name="T5" fmla="*/ 720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837" name="Freeform 398"/>
                  <p:cNvSpPr>
                    <a:spLocks/>
                  </p:cNvSpPr>
                  <p:nvPr/>
                </p:nvSpPr>
                <p:spPr bwMode="auto">
                  <a:xfrm rot="-1829675">
                    <a:off x="8545" y="6219"/>
                    <a:ext cx="314" cy="552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60 w 360"/>
                      <a:gd name="T3" fmla="*/ 64 h 720"/>
                      <a:gd name="T4" fmla="*/ 120 w 360"/>
                      <a:gd name="T5" fmla="*/ 86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8833" name="Group 399"/>
                <p:cNvGrpSpPr>
                  <a:grpSpLocks/>
                </p:cNvGrpSpPr>
                <p:nvPr/>
              </p:nvGrpSpPr>
              <p:grpSpPr bwMode="auto">
                <a:xfrm>
                  <a:off x="5550" y="4635"/>
                  <a:ext cx="540" cy="831"/>
                  <a:chOff x="8460" y="5940"/>
                  <a:chExt cx="540" cy="831"/>
                </a:xfrm>
              </p:grpSpPr>
              <p:sp>
                <p:nvSpPr>
                  <p:cNvPr id="28834" name="Freeform 400"/>
                  <p:cNvSpPr>
                    <a:spLocks/>
                  </p:cNvSpPr>
                  <p:nvPr/>
                </p:nvSpPr>
                <p:spPr bwMode="auto">
                  <a:xfrm>
                    <a:off x="8460" y="5940"/>
                    <a:ext cx="540" cy="720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4611 w 360"/>
                      <a:gd name="T3" fmla="*/ 540 h 720"/>
                      <a:gd name="T4" fmla="*/ 9228 w 360"/>
                      <a:gd name="T5" fmla="*/ 720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835" name="Freeform 401"/>
                  <p:cNvSpPr>
                    <a:spLocks/>
                  </p:cNvSpPr>
                  <p:nvPr/>
                </p:nvSpPr>
                <p:spPr bwMode="auto">
                  <a:xfrm rot="-1829675">
                    <a:off x="8545" y="6219"/>
                    <a:ext cx="314" cy="552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60 w 360"/>
                      <a:gd name="T3" fmla="*/ 64 h 720"/>
                      <a:gd name="T4" fmla="*/ 120 w 360"/>
                      <a:gd name="T5" fmla="*/ 86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28795" name="Group 402"/>
              <p:cNvGrpSpPr>
                <a:grpSpLocks/>
              </p:cNvGrpSpPr>
              <p:nvPr/>
            </p:nvGrpSpPr>
            <p:grpSpPr bwMode="auto">
              <a:xfrm>
                <a:off x="14918" y="4705"/>
                <a:ext cx="1468" cy="640"/>
                <a:chOff x="7380" y="7200"/>
                <a:chExt cx="2160" cy="1260"/>
              </a:xfrm>
            </p:grpSpPr>
            <p:grpSp>
              <p:nvGrpSpPr>
                <p:cNvPr id="28816" name="Group 403"/>
                <p:cNvGrpSpPr>
                  <a:grpSpLocks/>
                </p:cNvGrpSpPr>
                <p:nvPr/>
              </p:nvGrpSpPr>
              <p:grpSpPr bwMode="auto">
                <a:xfrm>
                  <a:off x="7380" y="7200"/>
                  <a:ext cx="1080" cy="1260"/>
                  <a:chOff x="7380" y="7200"/>
                  <a:chExt cx="1080" cy="1260"/>
                </a:xfrm>
              </p:grpSpPr>
              <p:sp>
                <p:nvSpPr>
                  <p:cNvPr id="28827" name="Line 4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80" y="7200"/>
                    <a:ext cx="54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828" name="Line 405"/>
                  <p:cNvSpPr>
                    <a:spLocks noChangeShapeType="1"/>
                  </p:cNvSpPr>
                  <p:nvPr/>
                </p:nvSpPr>
                <p:spPr bwMode="auto">
                  <a:xfrm>
                    <a:off x="7380" y="7560"/>
                    <a:ext cx="18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829" name="Line 4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60" y="7740"/>
                    <a:ext cx="36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830" name="Line 407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77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831" name="Line 408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846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8817" name="Group 409"/>
                <p:cNvGrpSpPr>
                  <a:grpSpLocks/>
                </p:cNvGrpSpPr>
                <p:nvPr/>
              </p:nvGrpSpPr>
              <p:grpSpPr bwMode="auto">
                <a:xfrm flipH="1">
                  <a:off x="8460" y="7200"/>
                  <a:ext cx="1080" cy="1260"/>
                  <a:chOff x="7380" y="7200"/>
                  <a:chExt cx="1080" cy="1260"/>
                </a:xfrm>
              </p:grpSpPr>
              <p:sp>
                <p:nvSpPr>
                  <p:cNvPr id="28822" name="Line 4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80" y="7200"/>
                    <a:ext cx="54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823" name="Line 411"/>
                  <p:cNvSpPr>
                    <a:spLocks noChangeShapeType="1"/>
                  </p:cNvSpPr>
                  <p:nvPr/>
                </p:nvSpPr>
                <p:spPr bwMode="auto">
                  <a:xfrm>
                    <a:off x="7380" y="7560"/>
                    <a:ext cx="18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824" name="Line 4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60" y="7740"/>
                    <a:ext cx="36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825" name="Line 413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77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826" name="Line 414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846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8818" name="Group 415"/>
                <p:cNvGrpSpPr>
                  <a:grpSpLocks/>
                </p:cNvGrpSpPr>
                <p:nvPr/>
              </p:nvGrpSpPr>
              <p:grpSpPr bwMode="auto">
                <a:xfrm>
                  <a:off x="7920" y="7200"/>
                  <a:ext cx="1080" cy="180"/>
                  <a:chOff x="7920" y="7200"/>
                  <a:chExt cx="1080" cy="180"/>
                </a:xfrm>
              </p:grpSpPr>
              <p:sp>
                <p:nvSpPr>
                  <p:cNvPr id="28819" name="Line 416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7200"/>
                    <a:ext cx="18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820" name="Line 417"/>
                  <p:cNvSpPr>
                    <a:spLocks noChangeShapeType="1"/>
                  </p:cNvSpPr>
                  <p:nvPr/>
                </p:nvSpPr>
                <p:spPr bwMode="auto">
                  <a:xfrm>
                    <a:off x="8820" y="7200"/>
                    <a:ext cx="18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821" name="Freeform 418"/>
                  <p:cNvSpPr>
                    <a:spLocks/>
                  </p:cNvSpPr>
                  <p:nvPr/>
                </p:nvSpPr>
                <p:spPr bwMode="auto">
                  <a:xfrm>
                    <a:off x="8100" y="7200"/>
                    <a:ext cx="720" cy="180"/>
                  </a:xfrm>
                  <a:custGeom>
                    <a:avLst/>
                    <a:gdLst>
                      <a:gd name="T0" fmla="*/ 720 w 720"/>
                      <a:gd name="T1" fmla="*/ 0 h 180"/>
                      <a:gd name="T2" fmla="*/ 360 w 720"/>
                      <a:gd name="T3" fmla="*/ 180 h 180"/>
                      <a:gd name="T4" fmla="*/ 0 w 720"/>
                      <a:gd name="T5" fmla="*/ 0 h 180"/>
                      <a:gd name="T6" fmla="*/ 0 60000 65536"/>
                      <a:gd name="T7" fmla="*/ 0 60000 65536"/>
                      <a:gd name="T8" fmla="*/ 0 60000 65536"/>
                      <a:gd name="T9" fmla="*/ 0 w 720"/>
                      <a:gd name="T10" fmla="*/ 0 h 180"/>
                      <a:gd name="T11" fmla="*/ 720 w 72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0" h="180">
                        <a:moveTo>
                          <a:pt x="720" y="0"/>
                        </a:moveTo>
                        <a:cubicBezTo>
                          <a:pt x="600" y="90"/>
                          <a:pt x="480" y="180"/>
                          <a:pt x="360" y="180"/>
                        </a:cubicBezTo>
                        <a:cubicBezTo>
                          <a:pt x="240" y="180"/>
                          <a:pt x="60" y="30"/>
                          <a:pt x="0" y="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28796" name="AutoShape 419"/>
              <p:cNvSpPr>
                <a:spLocks noChangeArrowheads="1"/>
              </p:cNvSpPr>
              <p:nvPr/>
            </p:nvSpPr>
            <p:spPr bwMode="auto">
              <a:xfrm flipV="1">
                <a:off x="15091" y="5345"/>
                <a:ext cx="1122" cy="99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5 w 21600"/>
                  <a:gd name="T13" fmla="*/ 4494 h 21600"/>
                  <a:gd name="T14" fmla="*/ 17095 w 21600"/>
                  <a:gd name="T15" fmla="*/ 1710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/>
              <a:lstStyle/>
              <a:p>
                <a:endParaRPr lang="zh-TW" altLang="en-US"/>
              </a:p>
            </p:txBody>
          </p:sp>
          <p:grpSp>
            <p:nvGrpSpPr>
              <p:cNvPr id="28797" name="Group 420"/>
              <p:cNvGrpSpPr>
                <a:grpSpLocks/>
              </p:cNvGrpSpPr>
              <p:nvPr/>
            </p:nvGrpSpPr>
            <p:grpSpPr bwMode="auto">
              <a:xfrm rot="20689832" flipH="1">
                <a:off x="14400" y="4990"/>
                <a:ext cx="612" cy="261"/>
                <a:chOff x="5760" y="5464"/>
                <a:chExt cx="1275" cy="663"/>
              </a:xfrm>
            </p:grpSpPr>
            <p:grpSp>
              <p:nvGrpSpPr>
                <p:cNvPr id="28812" name="Group 421"/>
                <p:cNvGrpSpPr>
                  <a:grpSpLocks/>
                </p:cNvGrpSpPr>
                <p:nvPr/>
              </p:nvGrpSpPr>
              <p:grpSpPr bwMode="auto">
                <a:xfrm>
                  <a:off x="5760" y="5464"/>
                  <a:ext cx="765" cy="543"/>
                  <a:chOff x="5760" y="5464"/>
                  <a:chExt cx="765" cy="543"/>
                </a:xfrm>
              </p:grpSpPr>
              <p:sp>
                <p:nvSpPr>
                  <p:cNvPr id="28814" name="Line 422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805" y="5464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815" name="Line 423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760" y="5647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8813" name="Freeform 424"/>
                <p:cNvSpPr>
                  <a:spLocks/>
                </p:cNvSpPr>
                <p:nvPr/>
              </p:nvSpPr>
              <p:spPr bwMode="auto">
                <a:xfrm rot="2568463">
                  <a:off x="6506" y="5692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8798" name="Group 425"/>
              <p:cNvGrpSpPr>
                <a:grpSpLocks/>
              </p:cNvGrpSpPr>
              <p:nvPr/>
            </p:nvGrpSpPr>
            <p:grpSpPr bwMode="auto">
              <a:xfrm>
                <a:off x="15479" y="4174"/>
                <a:ext cx="346" cy="71"/>
                <a:chOff x="4140" y="1620"/>
                <a:chExt cx="1080" cy="180"/>
              </a:xfrm>
            </p:grpSpPr>
            <p:sp>
              <p:nvSpPr>
                <p:cNvPr id="28806" name="Line 426"/>
                <p:cNvSpPr>
                  <a:spLocks noChangeShapeType="1"/>
                </p:cNvSpPr>
                <p:nvPr/>
              </p:nvSpPr>
              <p:spPr bwMode="auto">
                <a:xfrm>
                  <a:off x="414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807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432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808" name="Line 428"/>
                <p:cNvSpPr>
                  <a:spLocks noChangeShapeType="1"/>
                </p:cNvSpPr>
                <p:nvPr/>
              </p:nvSpPr>
              <p:spPr bwMode="auto">
                <a:xfrm>
                  <a:off x="450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809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468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810" name="Line 430"/>
                <p:cNvSpPr>
                  <a:spLocks noChangeShapeType="1"/>
                </p:cNvSpPr>
                <p:nvPr/>
              </p:nvSpPr>
              <p:spPr bwMode="auto">
                <a:xfrm>
                  <a:off x="486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811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504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8799" name="Group 432"/>
              <p:cNvGrpSpPr>
                <a:grpSpLocks/>
              </p:cNvGrpSpPr>
              <p:nvPr/>
            </p:nvGrpSpPr>
            <p:grpSpPr bwMode="auto">
              <a:xfrm rot="-661169">
                <a:off x="15940" y="4257"/>
                <a:ext cx="287" cy="470"/>
                <a:chOff x="5490" y="4635"/>
                <a:chExt cx="600" cy="831"/>
              </a:xfrm>
            </p:grpSpPr>
            <p:grpSp>
              <p:nvGrpSpPr>
                <p:cNvPr id="28800" name="Group 433"/>
                <p:cNvGrpSpPr>
                  <a:grpSpLocks/>
                </p:cNvGrpSpPr>
                <p:nvPr/>
              </p:nvGrpSpPr>
              <p:grpSpPr bwMode="auto">
                <a:xfrm>
                  <a:off x="5490" y="5010"/>
                  <a:ext cx="180" cy="360"/>
                  <a:chOff x="8460" y="5940"/>
                  <a:chExt cx="540" cy="831"/>
                </a:xfrm>
              </p:grpSpPr>
              <p:sp>
                <p:nvSpPr>
                  <p:cNvPr id="28804" name="Freeform 434"/>
                  <p:cNvSpPr>
                    <a:spLocks/>
                  </p:cNvSpPr>
                  <p:nvPr/>
                </p:nvSpPr>
                <p:spPr bwMode="auto">
                  <a:xfrm>
                    <a:off x="8460" y="5940"/>
                    <a:ext cx="540" cy="720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4611 w 360"/>
                      <a:gd name="T3" fmla="*/ 540 h 720"/>
                      <a:gd name="T4" fmla="*/ 9228 w 360"/>
                      <a:gd name="T5" fmla="*/ 720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805" name="Freeform 435"/>
                  <p:cNvSpPr>
                    <a:spLocks/>
                  </p:cNvSpPr>
                  <p:nvPr/>
                </p:nvSpPr>
                <p:spPr bwMode="auto">
                  <a:xfrm rot="-1829675">
                    <a:off x="8545" y="6219"/>
                    <a:ext cx="314" cy="552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60 w 360"/>
                      <a:gd name="T3" fmla="*/ 64 h 720"/>
                      <a:gd name="T4" fmla="*/ 120 w 360"/>
                      <a:gd name="T5" fmla="*/ 86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8801" name="Group 436"/>
                <p:cNvGrpSpPr>
                  <a:grpSpLocks/>
                </p:cNvGrpSpPr>
                <p:nvPr/>
              </p:nvGrpSpPr>
              <p:grpSpPr bwMode="auto">
                <a:xfrm>
                  <a:off x="5550" y="4635"/>
                  <a:ext cx="540" cy="831"/>
                  <a:chOff x="8460" y="5940"/>
                  <a:chExt cx="540" cy="831"/>
                </a:xfrm>
              </p:grpSpPr>
              <p:sp>
                <p:nvSpPr>
                  <p:cNvPr id="28802" name="Freeform 437"/>
                  <p:cNvSpPr>
                    <a:spLocks/>
                  </p:cNvSpPr>
                  <p:nvPr/>
                </p:nvSpPr>
                <p:spPr bwMode="auto">
                  <a:xfrm>
                    <a:off x="8460" y="5940"/>
                    <a:ext cx="540" cy="720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4611 w 360"/>
                      <a:gd name="T3" fmla="*/ 540 h 720"/>
                      <a:gd name="T4" fmla="*/ 9228 w 360"/>
                      <a:gd name="T5" fmla="*/ 720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803" name="Freeform 438"/>
                  <p:cNvSpPr>
                    <a:spLocks/>
                  </p:cNvSpPr>
                  <p:nvPr/>
                </p:nvSpPr>
                <p:spPr bwMode="auto">
                  <a:xfrm rot="-1829675">
                    <a:off x="8545" y="6219"/>
                    <a:ext cx="314" cy="552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60 w 360"/>
                      <a:gd name="T3" fmla="*/ 64 h 720"/>
                      <a:gd name="T4" fmla="*/ 120 w 360"/>
                      <a:gd name="T5" fmla="*/ 86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  <p:grpSp>
          <p:nvGrpSpPr>
            <p:cNvPr id="28687" name="Group 439"/>
            <p:cNvGrpSpPr>
              <a:grpSpLocks/>
            </p:cNvGrpSpPr>
            <p:nvPr/>
          </p:nvGrpSpPr>
          <p:grpSpPr bwMode="auto">
            <a:xfrm>
              <a:off x="2620" y="4777"/>
              <a:ext cx="1288" cy="1590"/>
              <a:chOff x="1620" y="4857"/>
              <a:chExt cx="1288" cy="1590"/>
            </a:xfrm>
          </p:grpSpPr>
          <p:grpSp>
            <p:nvGrpSpPr>
              <p:cNvPr id="28755" name="Group 440"/>
              <p:cNvGrpSpPr>
                <a:grpSpLocks/>
              </p:cNvGrpSpPr>
              <p:nvPr/>
            </p:nvGrpSpPr>
            <p:grpSpPr bwMode="auto">
              <a:xfrm>
                <a:off x="2022" y="4866"/>
                <a:ext cx="474" cy="382"/>
                <a:chOff x="4680" y="3780"/>
                <a:chExt cx="1260" cy="1260"/>
              </a:xfrm>
            </p:grpSpPr>
            <p:sp>
              <p:nvSpPr>
                <p:cNvPr id="28786" name="Oval 441"/>
                <p:cNvSpPr>
                  <a:spLocks noChangeArrowheads="1"/>
                </p:cNvSpPr>
                <p:nvPr/>
              </p:nvSpPr>
              <p:spPr bwMode="auto">
                <a:xfrm>
                  <a:off x="4680" y="3780"/>
                  <a:ext cx="1260" cy="126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787" name="Freeform 442"/>
                <p:cNvSpPr>
                  <a:spLocks/>
                </p:cNvSpPr>
                <p:nvPr/>
              </p:nvSpPr>
              <p:spPr bwMode="auto">
                <a:xfrm>
                  <a:off x="486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788" name="Freeform 443"/>
                <p:cNvSpPr>
                  <a:spLocks/>
                </p:cNvSpPr>
                <p:nvPr/>
              </p:nvSpPr>
              <p:spPr bwMode="auto">
                <a:xfrm>
                  <a:off x="540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789" name="Freeform 444"/>
                <p:cNvSpPr>
                  <a:spLocks/>
                </p:cNvSpPr>
                <p:nvPr/>
              </p:nvSpPr>
              <p:spPr bwMode="auto">
                <a:xfrm flipH="1" flipV="1">
                  <a:off x="4860" y="4680"/>
                  <a:ext cx="90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274720 w 360"/>
                    <a:gd name="T3" fmla="*/ 0 h 180"/>
                    <a:gd name="T4" fmla="*/ 549332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/>
                <a:lstStyle/>
                <a:p>
                  <a:endParaRPr lang="zh-TW" altLang="en-US"/>
                </a:p>
              </p:txBody>
            </p:sp>
          </p:grpSp>
          <p:sp>
            <p:nvSpPr>
              <p:cNvPr id="28756" name="Line 445"/>
              <p:cNvSpPr>
                <a:spLocks noChangeShapeType="1"/>
              </p:cNvSpPr>
              <p:nvPr/>
            </p:nvSpPr>
            <p:spPr bwMode="auto">
              <a:xfrm>
                <a:off x="2022" y="6175"/>
                <a:ext cx="0" cy="21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757" name="Line 446"/>
              <p:cNvSpPr>
                <a:spLocks noChangeShapeType="1"/>
              </p:cNvSpPr>
              <p:nvPr/>
            </p:nvSpPr>
            <p:spPr bwMode="auto">
              <a:xfrm>
                <a:off x="2090" y="6175"/>
                <a:ext cx="0" cy="21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758" name="Line 447"/>
              <p:cNvSpPr>
                <a:spLocks noChangeShapeType="1"/>
              </p:cNvSpPr>
              <p:nvPr/>
            </p:nvSpPr>
            <p:spPr bwMode="auto">
              <a:xfrm>
                <a:off x="2429" y="6175"/>
                <a:ext cx="0" cy="21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759" name="Line 448"/>
              <p:cNvSpPr>
                <a:spLocks noChangeShapeType="1"/>
              </p:cNvSpPr>
              <p:nvPr/>
            </p:nvSpPr>
            <p:spPr bwMode="auto">
              <a:xfrm>
                <a:off x="2496" y="6175"/>
                <a:ext cx="0" cy="21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760" name="Oval 449"/>
              <p:cNvSpPr>
                <a:spLocks noChangeArrowheads="1"/>
              </p:cNvSpPr>
              <p:nvPr/>
            </p:nvSpPr>
            <p:spPr bwMode="auto">
              <a:xfrm>
                <a:off x="1819" y="6393"/>
                <a:ext cx="338" cy="54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sp>
            <p:nvSpPr>
              <p:cNvPr id="28761" name="Oval 450"/>
              <p:cNvSpPr>
                <a:spLocks noChangeArrowheads="1"/>
              </p:cNvSpPr>
              <p:nvPr/>
            </p:nvSpPr>
            <p:spPr bwMode="auto">
              <a:xfrm>
                <a:off x="2360" y="6393"/>
                <a:ext cx="339" cy="54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grpSp>
            <p:nvGrpSpPr>
              <p:cNvPr id="28762" name="Group 451"/>
              <p:cNvGrpSpPr>
                <a:grpSpLocks/>
              </p:cNvGrpSpPr>
              <p:nvPr/>
            </p:nvGrpSpPr>
            <p:grpSpPr bwMode="auto">
              <a:xfrm>
                <a:off x="2429" y="5376"/>
                <a:ext cx="479" cy="201"/>
                <a:chOff x="5760" y="5464"/>
                <a:chExt cx="1275" cy="663"/>
              </a:xfrm>
            </p:grpSpPr>
            <p:grpSp>
              <p:nvGrpSpPr>
                <p:cNvPr id="28782" name="Group 452"/>
                <p:cNvGrpSpPr>
                  <a:grpSpLocks/>
                </p:cNvGrpSpPr>
                <p:nvPr/>
              </p:nvGrpSpPr>
              <p:grpSpPr bwMode="auto">
                <a:xfrm>
                  <a:off x="5760" y="5464"/>
                  <a:ext cx="765" cy="543"/>
                  <a:chOff x="5760" y="5464"/>
                  <a:chExt cx="765" cy="543"/>
                </a:xfrm>
              </p:grpSpPr>
              <p:sp>
                <p:nvSpPr>
                  <p:cNvPr id="28784" name="Line 453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805" y="5464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785" name="Line 454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760" y="5647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8783" name="Freeform 455"/>
                <p:cNvSpPr>
                  <a:spLocks/>
                </p:cNvSpPr>
                <p:nvPr/>
              </p:nvSpPr>
              <p:spPr bwMode="auto">
                <a:xfrm rot="2568463">
                  <a:off x="6506" y="5692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8763" name="Group 456"/>
              <p:cNvGrpSpPr>
                <a:grpSpLocks/>
              </p:cNvGrpSpPr>
              <p:nvPr/>
            </p:nvGrpSpPr>
            <p:grpSpPr bwMode="auto">
              <a:xfrm flipH="1">
                <a:off x="1620" y="5193"/>
                <a:ext cx="470" cy="241"/>
                <a:chOff x="5760" y="4965"/>
                <a:chExt cx="1249" cy="795"/>
              </a:xfrm>
            </p:grpSpPr>
            <p:grpSp>
              <p:nvGrpSpPr>
                <p:cNvPr id="28778" name="Group 457"/>
                <p:cNvGrpSpPr>
                  <a:grpSpLocks/>
                </p:cNvGrpSpPr>
                <p:nvPr/>
              </p:nvGrpSpPr>
              <p:grpSpPr bwMode="auto">
                <a:xfrm>
                  <a:off x="5760" y="5220"/>
                  <a:ext cx="795" cy="540"/>
                  <a:chOff x="5760" y="5220"/>
                  <a:chExt cx="795" cy="540"/>
                </a:xfrm>
              </p:grpSpPr>
              <p:sp>
                <p:nvSpPr>
                  <p:cNvPr id="28780" name="Line 4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0" y="522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781" name="Line 4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835" y="540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8779" name="Freeform 460"/>
                <p:cNvSpPr>
                  <a:spLocks/>
                </p:cNvSpPr>
                <p:nvPr/>
              </p:nvSpPr>
              <p:spPr bwMode="auto">
                <a:xfrm>
                  <a:off x="6480" y="4965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8764" name="Group 461"/>
              <p:cNvGrpSpPr>
                <a:grpSpLocks/>
              </p:cNvGrpSpPr>
              <p:nvPr/>
            </p:nvGrpSpPr>
            <p:grpSpPr bwMode="auto">
              <a:xfrm>
                <a:off x="1909" y="4857"/>
                <a:ext cx="711" cy="381"/>
                <a:chOff x="4230" y="3675"/>
                <a:chExt cx="2160" cy="1440"/>
              </a:xfrm>
            </p:grpSpPr>
            <p:grpSp>
              <p:nvGrpSpPr>
                <p:cNvPr id="28773" name="Group 462"/>
                <p:cNvGrpSpPr>
                  <a:grpSpLocks/>
                </p:cNvGrpSpPr>
                <p:nvPr/>
              </p:nvGrpSpPr>
              <p:grpSpPr bwMode="auto">
                <a:xfrm>
                  <a:off x="4770" y="3675"/>
                  <a:ext cx="1080" cy="180"/>
                  <a:chOff x="8100" y="3240"/>
                  <a:chExt cx="2160" cy="360"/>
                </a:xfrm>
              </p:grpSpPr>
              <p:sp>
                <p:nvSpPr>
                  <p:cNvPr id="28776" name="Oval 463"/>
                  <p:cNvSpPr>
                    <a:spLocks noChangeArrowheads="1"/>
                  </p:cNvSpPr>
                  <p:nvPr/>
                </p:nvSpPr>
                <p:spPr bwMode="auto">
                  <a:xfrm>
                    <a:off x="8100" y="3240"/>
                    <a:ext cx="1080" cy="3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8777" name="Oval 464"/>
                  <p:cNvSpPr>
                    <a:spLocks noChangeArrowheads="1"/>
                  </p:cNvSpPr>
                  <p:nvPr/>
                </p:nvSpPr>
                <p:spPr bwMode="auto">
                  <a:xfrm>
                    <a:off x="9180" y="3240"/>
                    <a:ext cx="1080" cy="3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8774" name="Oval 465"/>
                <p:cNvSpPr>
                  <a:spLocks noChangeArrowheads="1"/>
                </p:cNvSpPr>
                <p:nvPr/>
              </p:nvSpPr>
              <p:spPr bwMode="auto">
                <a:xfrm rot="-1770744">
                  <a:off x="6030" y="3675"/>
                  <a:ext cx="360" cy="144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775" name="Oval 466"/>
                <p:cNvSpPr>
                  <a:spLocks noChangeArrowheads="1"/>
                </p:cNvSpPr>
                <p:nvPr/>
              </p:nvSpPr>
              <p:spPr bwMode="auto">
                <a:xfrm rot="1770744" flipH="1">
                  <a:off x="4230" y="3675"/>
                  <a:ext cx="360" cy="144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8765" name="Line 467"/>
              <p:cNvSpPr>
                <a:spLocks noChangeShapeType="1"/>
              </p:cNvSpPr>
              <p:nvPr/>
            </p:nvSpPr>
            <p:spPr bwMode="auto">
              <a:xfrm flipH="1">
                <a:off x="1684" y="5248"/>
                <a:ext cx="473" cy="92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766" name="Line 468"/>
              <p:cNvSpPr>
                <a:spLocks noChangeShapeType="1"/>
              </p:cNvSpPr>
              <p:nvPr/>
            </p:nvSpPr>
            <p:spPr bwMode="auto">
              <a:xfrm>
                <a:off x="2360" y="5248"/>
                <a:ext cx="407" cy="92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767" name="Line 469"/>
              <p:cNvSpPr>
                <a:spLocks noChangeShapeType="1"/>
              </p:cNvSpPr>
              <p:nvPr/>
            </p:nvSpPr>
            <p:spPr bwMode="auto">
              <a:xfrm>
                <a:off x="1684" y="6175"/>
                <a:ext cx="1083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28768" name="Group 470"/>
              <p:cNvGrpSpPr>
                <a:grpSpLocks/>
              </p:cNvGrpSpPr>
              <p:nvPr/>
            </p:nvGrpSpPr>
            <p:grpSpPr bwMode="auto">
              <a:xfrm>
                <a:off x="1684" y="6111"/>
                <a:ext cx="1083" cy="73"/>
                <a:chOff x="1684" y="6111"/>
                <a:chExt cx="1083" cy="73"/>
              </a:xfrm>
            </p:grpSpPr>
            <p:sp>
              <p:nvSpPr>
                <p:cNvPr id="28769" name="Freeform 471"/>
                <p:cNvSpPr>
                  <a:spLocks/>
                </p:cNvSpPr>
                <p:nvPr/>
              </p:nvSpPr>
              <p:spPr bwMode="auto">
                <a:xfrm>
                  <a:off x="1684" y="6111"/>
                  <a:ext cx="316" cy="73"/>
                </a:xfrm>
                <a:custGeom>
                  <a:avLst/>
                  <a:gdLst>
                    <a:gd name="T0" fmla="*/ 0 w 840"/>
                    <a:gd name="T1" fmla="*/ 0 h 420"/>
                    <a:gd name="T2" fmla="*/ 0 w 840"/>
                    <a:gd name="T3" fmla="*/ 0 h 420"/>
                    <a:gd name="T4" fmla="*/ 0 w 840"/>
                    <a:gd name="T5" fmla="*/ 0 h 420"/>
                    <a:gd name="T6" fmla="*/ 0 w 840"/>
                    <a:gd name="T7" fmla="*/ 0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40"/>
                    <a:gd name="T13" fmla="*/ 0 h 420"/>
                    <a:gd name="T14" fmla="*/ 840 w 840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40" h="420">
                      <a:moveTo>
                        <a:pt x="60" y="360"/>
                      </a:moveTo>
                      <a:cubicBezTo>
                        <a:pt x="0" y="300"/>
                        <a:pt x="300" y="0"/>
                        <a:pt x="420" y="0"/>
                      </a:cubicBezTo>
                      <a:cubicBezTo>
                        <a:pt x="540" y="0"/>
                        <a:pt x="840" y="300"/>
                        <a:pt x="780" y="360"/>
                      </a:cubicBezTo>
                      <a:cubicBezTo>
                        <a:pt x="720" y="420"/>
                        <a:pt x="120" y="420"/>
                        <a:pt x="60" y="36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58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770" name="Freeform 472"/>
                <p:cNvSpPr>
                  <a:spLocks/>
                </p:cNvSpPr>
                <p:nvPr/>
              </p:nvSpPr>
              <p:spPr bwMode="auto">
                <a:xfrm>
                  <a:off x="2208" y="6111"/>
                  <a:ext cx="316" cy="73"/>
                </a:xfrm>
                <a:custGeom>
                  <a:avLst/>
                  <a:gdLst>
                    <a:gd name="T0" fmla="*/ 0 w 840"/>
                    <a:gd name="T1" fmla="*/ 0 h 420"/>
                    <a:gd name="T2" fmla="*/ 0 w 840"/>
                    <a:gd name="T3" fmla="*/ 0 h 420"/>
                    <a:gd name="T4" fmla="*/ 0 w 840"/>
                    <a:gd name="T5" fmla="*/ 0 h 420"/>
                    <a:gd name="T6" fmla="*/ 0 w 840"/>
                    <a:gd name="T7" fmla="*/ 0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40"/>
                    <a:gd name="T13" fmla="*/ 0 h 420"/>
                    <a:gd name="T14" fmla="*/ 840 w 840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40" h="420">
                      <a:moveTo>
                        <a:pt x="60" y="360"/>
                      </a:moveTo>
                      <a:cubicBezTo>
                        <a:pt x="0" y="300"/>
                        <a:pt x="300" y="0"/>
                        <a:pt x="420" y="0"/>
                      </a:cubicBezTo>
                      <a:cubicBezTo>
                        <a:pt x="540" y="0"/>
                        <a:pt x="840" y="300"/>
                        <a:pt x="780" y="360"/>
                      </a:cubicBezTo>
                      <a:cubicBezTo>
                        <a:pt x="720" y="420"/>
                        <a:pt x="120" y="420"/>
                        <a:pt x="60" y="36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58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771" name="Freeform 473"/>
                <p:cNvSpPr>
                  <a:spLocks/>
                </p:cNvSpPr>
                <p:nvPr/>
              </p:nvSpPr>
              <p:spPr bwMode="auto">
                <a:xfrm>
                  <a:off x="2496" y="6120"/>
                  <a:ext cx="271" cy="64"/>
                </a:xfrm>
                <a:custGeom>
                  <a:avLst/>
                  <a:gdLst>
                    <a:gd name="T0" fmla="*/ 0 w 840"/>
                    <a:gd name="T1" fmla="*/ 0 h 420"/>
                    <a:gd name="T2" fmla="*/ 0 w 840"/>
                    <a:gd name="T3" fmla="*/ 0 h 420"/>
                    <a:gd name="T4" fmla="*/ 0 w 840"/>
                    <a:gd name="T5" fmla="*/ 0 h 420"/>
                    <a:gd name="T6" fmla="*/ 0 w 840"/>
                    <a:gd name="T7" fmla="*/ 0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40"/>
                    <a:gd name="T13" fmla="*/ 0 h 420"/>
                    <a:gd name="T14" fmla="*/ 840 w 840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40" h="420">
                      <a:moveTo>
                        <a:pt x="60" y="360"/>
                      </a:moveTo>
                      <a:cubicBezTo>
                        <a:pt x="0" y="300"/>
                        <a:pt x="300" y="0"/>
                        <a:pt x="420" y="0"/>
                      </a:cubicBezTo>
                      <a:cubicBezTo>
                        <a:pt x="540" y="0"/>
                        <a:pt x="840" y="300"/>
                        <a:pt x="780" y="360"/>
                      </a:cubicBezTo>
                      <a:cubicBezTo>
                        <a:pt x="720" y="420"/>
                        <a:pt x="120" y="420"/>
                        <a:pt x="60" y="36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58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772" name="Freeform 474"/>
                <p:cNvSpPr>
                  <a:spLocks/>
                </p:cNvSpPr>
                <p:nvPr/>
              </p:nvSpPr>
              <p:spPr bwMode="auto">
                <a:xfrm>
                  <a:off x="1954" y="6120"/>
                  <a:ext cx="272" cy="64"/>
                </a:xfrm>
                <a:custGeom>
                  <a:avLst/>
                  <a:gdLst>
                    <a:gd name="T0" fmla="*/ 0 w 840"/>
                    <a:gd name="T1" fmla="*/ 0 h 420"/>
                    <a:gd name="T2" fmla="*/ 0 w 840"/>
                    <a:gd name="T3" fmla="*/ 0 h 420"/>
                    <a:gd name="T4" fmla="*/ 0 w 840"/>
                    <a:gd name="T5" fmla="*/ 0 h 420"/>
                    <a:gd name="T6" fmla="*/ 0 w 840"/>
                    <a:gd name="T7" fmla="*/ 0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40"/>
                    <a:gd name="T13" fmla="*/ 0 h 420"/>
                    <a:gd name="T14" fmla="*/ 840 w 840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40" h="420">
                      <a:moveTo>
                        <a:pt x="60" y="360"/>
                      </a:moveTo>
                      <a:cubicBezTo>
                        <a:pt x="0" y="300"/>
                        <a:pt x="300" y="0"/>
                        <a:pt x="420" y="0"/>
                      </a:cubicBezTo>
                      <a:cubicBezTo>
                        <a:pt x="540" y="0"/>
                        <a:pt x="840" y="300"/>
                        <a:pt x="780" y="360"/>
                      </a:cubicBezTo>
                      <a:cubicBezTo>
                        <a:pt x="720" y="420"/>
                        <a:pt x="120" y="420"/>
                        <a:pt x="60" y="36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58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28688" name="Group 475"/>
            <p:cNvGrpSpPr>
              <a:grpSpLocks/>
            </p:cNvGrpSpPr>
            <p:nvPr/>
          </p:nvGrpSpPr>
          <p:grpSpPr bwMode="auto">
            <a:xfrm>
              <a:off x="1685" y="4397"/>
              <a:ext cx="474" cy="382"/>
              <a:chOff x="4680" y="3780"/>
              <a:chExt cx="1260" cy="1260"/>
            </a:xfrm>
          </p:grpSpPr>
          <p:sp>
            <p:nvSpPr>
              <p:cNvPr id="28751" name="Oval 476"/>
              <p:cNvSpPr>
                <a:spLocks noChangeArrowheads="1"/>
              </p:cNvSpPr>
              <p:nvPr/>
            </p:nvSpPr>
            <p:spPr bwMode="auto">
              <a:xfrm>
                <a:off x="4680" y="3780"/>
                <a:ext cx="1260" cy="1260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sp>
            <p:nvSpPr>
              <p:cNvPr id="28752" name="Freeform 477"/>
              <p:cNvSpPr>
                <a:spLocks/>
              </p:cNvSpPr>
              <p:nvPr/>
            </p:nvSpPr>
            <p:spPr bwMode="auto">
              <a:xfrm>
                <a:off x="4860" y="4140"/>
                <a:ext cx="360" cy="180"/>
              </a:xfrm>
              <a:custGeom>
                <a:avLst/>
                <a:gdLst>
                  <a:gd name="T0" fmla="*/ 0 w 360"/>
                  <a:gd name="T1" fmla="*/ 180 h 180"/>
                  <a:gd name="T2" fmla="*/ 180 w 360"/>
                  <a:gd name="T3" fmla="*/ 0 h 180"/>
                  <a:gd name="T4" fmla="*/ 360 w 360"/>
                  <a:gd name="T5" fmla="*/ 180 h 180"/>
                  <a:gd name="T6" fmla="*/ 0 60000 65536"/>
                  <a:gd name="T7" fmla="*/ 0 60000 65536"/>
                  <a:gd name="T8" fmla="*/ 0 60000 65536"/>
                  <a:gd name="T9" fmla="*/ 0 w 360"/>
                  <a:gd name="T10" fmla="*/ 0 h 180"/>
                  <a:gd name="T11" fmla="*/ 360 w 360"/>
                  <a:gd name="T12" fmla="*/ 180 h 1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0" h="180">
                    <a:moveTo>
                      <a:pt x="0" y="180"/>
                    </a:moveTo>
                    <a:cubicBezTo>
                      <a:pt x="60" y="90"/>
                      <a:pt x="120" y="0"/>
                      <a:pt x="180" y="0"/>
                    </a:cubicBezTo>
                    <a:cubicBezTo>
                      <a:pt x="240" y="0"/>
                      <a:pt x="330" y="150"/>
                      <a:pt x="360" y="18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753" name="Freeform 478"/>
              <p:cNvSpPr>
                <a:spLocks/>
              </p:cNvSpPr>
              <p:nvPr/>
            </p:nvSpPr>
            <p:spPr bwMode="auto">
              <a:xfrm>
                <a:off x="5400" y="4140"/>
                <a:ext cx="360" cy="180"/>
              </a:xfrm>
              <a:custGeom>
                <a:avLst/>
                <a:gdLst>
                  <a:gd name="T0" fmla="*/ 0 w 360"/>
                  <a:gd name="T1" fmla="*/ 180 h 180"/>
                  <a:gd name="T2" fmla="*/ 180 w 360"/>
                  <a:gd name="T3" fmla="*/ 0 h 180"/>
                  <a:gd name="T4" fmla="*/ 360 w 360"/>
                  <a:gd name="T5" fmla="*/ 180 h 180"/>
                  <a:gd name="T6" fmla="*/ 0 60000 65536"/>
                  <a:gd name="T7" fmla="*/ 0 60000 65536"/>
                  <a:gd name="T8" fmla="*/ 0 60000 65536"/>
                  <a:gd name="T9" fmla="*/ 0 w 360"/>
                  <a:gd name="T10" fmla="*/ 0 h 180"/>
                  <a:gd name="T11" fmla="*/ 360 w 360"/>
                  <a:gd name="T12" fmla="*/ 180 h 1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0" h="180">
                    <a:moveTo>
                      <a:pt x="0" y="180"/>
                    </a:moveTo>
                    <a:cubicBezTo>
                      <a:pt x="60" y="90"/>
                      <a:pt x="120" y="0"/>
                      <a:pt x="180" y="0"/>
                    </a:cubicBezTo>
                    <a:cubicBezTo>
                      <a:pt x="240" y="0"/>
                      <a:pt x="330" y="150"/>
                      <a:pt x="360" y="18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754" name="Freeform 479"/>
              <p:cNvSpPr>
                <a:spLocks/>
              </p:cNvSpPr>
              <p:nvPr/>
            </p:nvSpPr>
            <p:spPr bwMode="auto">
              <a:xfrm flipH="1" flipV="1">
                <a:off x="4860" y="4680"/>
                <a:ext cx="900" cy="180"/>
              </a:xfrm>
              <a:custGeom>
                <a:avLst/>
                <a:gdLst>
                  <a:gd name="T0" fmla="*/ 0 w 360"/>
                  <a:gd name="T1" fmla="*/ 180 h 180"/>
                  <a:gd name="T2" fmla="*/ 274720 w 360"/>
                  <a:gd name="T3" fmla="*/ 0 h 180"/>
                  <a:gd name="T4" fmla="*/ 549332 w 360"/>
                  <a:gd name="T5" fmla="*/ 180 h 180"/>
                  <a:gd name="T6" fmla="*/ 0 60000 65536"/>
                  <a:gd name="T7" fmla="*/ 0 60000 65536"/>
                  <a:gd name="T8" fmla="*/ 0 60000 65536"/>
                  <a:gd name="T9" fmla="*/ 0 w 360"/>
                  <a:gd name="T10" fmla="*/ 0 h 180"/>
                  <a:gd name="T11" fmla="*/ 360 w 360"/>
                  <a:gd name="T12" fmla="*/ 180 h 1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0" h="180">
                    <a:moveTo>
                      <a:pt x="0" y="180"/>
                    </a:moveTo>
                    <a:cubicBezTo>
                      <a:pt x="60" y="90"/>
                      <a:pt x="120" y="0"/>
                      <a:pt x="180" y="0"/>
                    </a:cubicBezTo>
                    <a:cubicBezTo>
                      <a:pt x="240" y="0"/>
                      <a:pt x="330" y="150"/>
                      <a:pt x="360" y="18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zh-TW" altLang="en-US"/>
              </a:p>
            </p:txBody>
          </p:sp>
        </p:grpSp>
        <p:grpSp>
          <p:nvGrpSpPr>
            <p:cNvPr id="28689" name="Group 480"/>
            <p:cNvGrpSpPr>
              <a:grpSpLocks/>
            </p:cNvGrpSpPr>
            <p:nvPr/>
          </p:nvGrpSpPr>
          <p:grpSpPr bwMode="auto">
            <a:xfrm>
              <a:off x="1550" y="6088"/>
              <a:ext cx="745" cy="273"/>
              <a:chOff x="6480" y="9540"/>
              <a:chExt cx="1980" cy="900"/>
            </a:xfrm>
          </p:grpSpPr>
          <p:sp>
            <p:nvSpPr>
              <p:cNvPr id="28745" name="Line 481"/>
              <p:cNvSpPr>
                <a:spLocks noChangeShapeType="1"/>
              </p:cNvSpPr>
              <p:nvPr/>
            </p:nvSpPr>
            <p:spPr bwMode="auto">
              <a:xfrm>
                <a:off x="7020" y="9540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746" name="Line 482"/>
              <p:cNvSpPr>
                <a:spLocks noChangeShapeType="1"/>
              </p:cNvSpPr>
              <p:nvPr/>
            </p:nvSpPr>
            <p:spPr bwMode="auto">
              <a:xfrm>
                <a:off x="7200" y="9540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747" name="Line 483"/>
              <p:cNvSpPr>
                <a:spLocks noChangeShapeType="1"/>
              </p:cNvSpPr>
              <p:nvPr/>
            </p:nvSpPr>
            <p:spPr bwMode="auto">
              <a:xfrm>
                <a:off x="7740" y="9540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748" name="Line 484"/>
              <p:cNvSpPr>
                <a:spLocks noChangeShapeType="1"/>
              </p:cNvSpPr>
              <p:nvPr/>
            </p:nvSpPr>
            <p:spPr bwMode="auto">
              <a:xfrm>
                <a:off x="7920" y="9540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749" name="Oval 485"/>
              <p:cNvSpPr>
                <a:spLocks noChangeArrowheads="1"/>
              </p:cNvSpPr>
              <p:nvPr/>
            </p:nvSpPr>
            <p:spPr bwMode="auto">
              <a:xfrm>
                <a:off x="6480" y="10260"/>
                <a:ext cx="900" cy="180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sp>
            <p:nvSpPr>
              <p:cNvPr id="28750" name="Oval 486"/>
              <p:cNvSpPr>
                <a:spLocks noChangeArrowheads="1"/>
              </p:cNvSpPr>
              <p:nvPr/>
            </p:nvSpPr>
            <p:spPr bwMode="auto">
              <a:xfrm>
                <a:off x="7560" y="10260"/>
                <a:ext cx="900" cy="180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690" name="Group 487"/>
            <p:cNvGrpSpPr>
              <a:grpSpLocks/>
            </p:cNvGrpSpPr>
            <p:nvPr/>
          </p:nvGrpSpPr>
          <p:grpSpPr bwMode="auto">
            <a:xfrm rot="910168">
              <a:off x="2430" y="5052"/>
              <a:ext cx="480" cy="200"/>
              <a:chOff x="5760" y="5464"/>
              <a:chExt cx="1275" cy="663"/>
            </a:xfrm>
          </p:grpSpPr>
          <p:grpSp>
            <p:nvGrpSpPr>
              <p:cNvPr id="28741" name="Group 488"/>
              <p:cNvGrpSpPr>
                <a:grpSpLocks/>
              </p:cNvGrpSpPr>
              <p:nvPr/>
            </p:nvGrpSpPr>
            <p:grpSpPr bwMode="auto">
              <a:xfrm>
                <a:off x="5760" y="5464"/>
                <a:ext cx="765" cy="543"/>
                <a:chOff x="5760" y="5464"/>
                <a:chExt cx="765" cy="543"/>
              </a:xfrm>
            </p:grpSpPr>
            <p:sp>
              <p:nvSpPr>
                <p:cNvPr id="28743" name="Line 489"/>
                <p:cNvSpPr>
                  <a:spLocks noChangeShapeType="1"/>
                </p:cNvSpPr>
                <p:nvPr/>
              </p:nvSpPr>
              <p:spPr bwMode="auto">
                <a:xfrm rot="2568463" flipV="1">
                  <a:off x="5805" y="5464"/>
                  <a:ext cx="720" cy="36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744" name="Line 490"/>
                <p:cNvSpPr>
                  <a:spLocks noChangeShapeType="1"/>
                </p:cNvSpPr>
                <p:nvPr/>
              </p:nvSpPr>
              <p:spPr bwMode="auto">
                <a:xfrm rot="2568463" flipV="1">
                  <a:off x="5760" y="5647"/>
                  <a:ext cx="720" cy="36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8742" name="Freeform 491"/>
              <p:cNvSpPr>
                <a:spLocks/>
              </p:cNvSpPr>
              <p:nvPr/>
            </p:nvSpPr>
            <p:spPr bwMode="auto">
              <a:xfrm rot="2568463">
                <a:off x="6506" y="5692"/>
                <a:ext cx="529" cy="435"/>
              </a:xfrm>
              <a:custGeom>
                <a:avLst/>
                <a:gdLst>
                  <a:gd name="T0" fmla="*/ 3 w 770"/>
                  <a:gd name="T1" fmla="*/ 4 h 795"/>
                  <a:gd name="T2" fmla="*/ 7 w 770"/>
                  <a:gd name="T3" fmla="*/ 1 h 795"/>
                  <a:gd name="T4" fmla="*/ 11 w 770"/>
                  <a:gd name="T5" fmla="*/ 2 h 795"/>
                  <a:gd name="T6" fmla="*/ 12 w 770"/>
                  <a:gd name="T7" fmla="*/ 2 h 795"/>
                  <a:gd name="T8" fmla="*/ 11 w 770"/>
                  <a:gd name="T9" fmla="*/ 2 h 795"/>
                  <a:gd name="T10" fmla="*/ 10 w 770"/>
                  <a:gd name="T11" fmla="*/ 3 h 795"/>
                  <a:gd name="T12" fmla="*/ 15 w 770"/>
                  <a:gd name="T13" fmla="*/ 1 h 795"/>
                  <a:gd name="T14" fmla="*/ 18 w 770"/>
                  <a:gd name="T15" fmla="*/ 0 h 795"/>
                  <a:gd name="T16" fmla="*/ 22 w 770"/>
                  <a:gd name="T17" fmla="*/ 1 h 795"/>
                  <a:gd name="T18" fmla="*/ 22 w 770"/>
                  <a:gd name="T19" fmla="*/ 1 h 795"/>
                  <a:gd name="T20" fmla="*/ 21 w 770"/>
                  <a:gd name="T21" fmla="*/ 3 h 795"/>
                  <a:gd name="T22" fmla="*/ 26 w 770"/>
                  <a:gd name="T23" fmla="*/ 1 h 795"/>
                  <a:gd name="T24" fmla="*/ 28 w 770"/>
                  <a:gd name="T25" fmla="*/ 2 h 795"/>
                  <a:gd name="T26" fmla="*/ 30 w 770"/>
                  <a:gd name="T27" fmla="*/ 2 h 795"/>
                  <a:gd name="T28" fmla="*/ 27 w 770"/>
                  <a:gd name="T29" fmla="*/ 3 h 795"/>
                  <a:gd name="T30" fmla="*/ 26 w 770"/>
                  <a:gd name="T31" fmla="*/ 4 h 795"/>
                  <a:gd name="T32" fmla="*/ 28 w 770"/>
                  <a:gd name="T33" fmla="*/ 3 h 795"/>
                  <a:gd name="T34" fmla="*/ 32 w 770"/>
                  <a:gd name="T35" fmla="*/ 3 h 795"/>
                  <a:gd name="T36" fmla="*/ 36 w 770"/>
                  <a:gd name="T37" fmla="*/ 4 h 795"/>
                  <a:gd name="T38" fmla="*/ 37 w 770"/>
                  <a:gd name="T39" fmla="*/ 4 h 795"/>
                  <a:gd name="T40" fmla="*/ 38 w 770"/>
                  <a:gd name="T41" fmla="*/ 4 h 795"/>
                  <a:gd name="T42" fmla="*/ 36 w 770"/>
                  <a:gd name="T43" fmla="*/ 5 h 795"/>
                  <a:gd name="T44" fmla="*/ 32 w 770"/>
                  <a:gd name="T45" fmla="*/ 5 h 795"/>
                  <a:gd name="T46" fmla="*/ 25 w 770"/>
                  <a:gd name="T47" fmla="*/ 5 h 795"/>
                  <a:gd name="T48" fmla="*/ 27 w 770"/>
                  <a:gd name="T49" fmla="*/ 5 h 795"/>
                  <a:gd name="T50" fmla="*/ 30 w 770"/>
                  <a:gd name="T51" fmla="*/ 5 h 795"/>
                  <a:gd name="T52" fmla="*/ 30 w 770"/>
                  <a:gd name="T53" fmla="*/ 6 h 795"/>
                  <a:gd name="T54" fmla="*/ 27 w 770"/>
                  <a:gd name="T55" fmla="*/ 6 h 795"/>
                  <a:gd name="T56" fmla="*/ 23 w 770"/>
                  <a:gd name="T57" fmla="*/ 6 h 795"/>
                  <a:gd name="T58" fmla="*/ 19 w 770"/>
                  <a:gd name="T59" fmla="*/ 6 h 795"/>
                  <a:gd name="T60" fmla="*/ 13 w 770"/>
                  <a:gd name="T61" fmla="*/ 5 h 795"/>
                  <a:gd name="T62" fmla="*/ 15 w 770"/>
                  <a:gd name="T63" fmla="*/ 5 h 79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70"/>
                  <a:gd name="T97" fmla="*/ 0 h 795"/>
                  <a:gd name="T98" fmla="*/ 770 w 770"/>
                  <a:gd name="T99" fmla="*/ 795 h 79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70" h="795">
                    <a:moveTo>
                      <a:pt x="76" y="480"/>
                    </a:moveTo>
                    <a:cubicBezTo>
                      <a:pt x="27" y="333"/>
                      <a:pt x="0" y="106"/>
                      <a:pt x="136" y="15"/>
                    </a:cubicBezTo>
                    <a:cubicBezTo>
                      <a:pt x="214" y="131"/>
                      <a:pt x="185" y="71"/>
                      <a:pt x="226" y="195"/>
                    </a:cubicBezTo>
                    <a:cubicBezTo>
                      <a:pt x="231" y="210"/>
                      <a:pt x="241" y="240"/>
                      <a:pt x="241" y="240"/>
                    </a:cubicBezTo>
                    <a:cubicBezTo>
                      <a:pt x="236" y="255"/>
                      <a:pt x="226" y="269"/>
                      <a:pt x="226" y="285"/>
                    </a:cubicBezTo>
                    <a:cubicBezTo>
                      <a:pt x="226" y="382"/>
                      <a:pt x="270" y="433"/>
                      <a:pt x="211" y="345"/>
                    </a:cubicBezTo>
                    <a:cubicBezTo>
                      <a:pt x="245" y="261"/>
                      <a:pt x="272" y="176"/>
                      <a:pt x="301" y="90"/>
                    </a:cubicBezTo>
                    <a:cubicBezTo>
                      <a:pt x="312" y="56"/>
                      <a:pt x="361" y="0"/>
                      <a:pt x="361" y="0"/>
                    </a:cubicBezTo>
                    <a:cubicBezTo>
                      <a:pt x="386" y="5"/>
                      <a:pt x="415" y="1"/>
                      <a:pt x="436" y="15"/>
                    </a:cubicBezTo>
                    <a:cubicBezTo>
                      <a:pt x="449" y="24"/>
                      <a:pt x="451" y="44"/>
                      <a:pt x="451" y="60"/>
                    </a:cubicBezTo>
                    <a:cubicBezTo>
                      <a:pt x="451" y="268"/>
                      <a:pt x="458" y="233"/>
                      <a:pt x="421" y="345"/>
                    </a:cubicBezTo>
                    <a:cubicBezTo>
                      <a:pt x="388" y="246"/>
                      <a:pt x="435" y="180"/>
                      <a:pt x="526" y="150"/>
                    </a:cubicBezTo>
                    <a:cubicBezTo>
                      <a:pt x="541" y="160"/>
                      <a:pt x="561" y="165"/>
                      <a:pt x="571" y="180"/>
                    </a:cubicBezTo>
                    <a:cubicBezTo>
                      <a:pt x="588" y="207"/>
                      <a:pt x="601" y="270"/>
                      <a:pt x="601" y="270"/>
                    </a:cubicBezTo>
                    <a:cubicBezTo>
                      <a:pt x="572" y="470"/>
                      <a:pt x="617" y="305"/>
                      <a:pt x="541" y="420"/>
                    </a:cubicBezTo>
                    <a:cubicBezTo>
                      <a:pt x="532" y="433"/>
                      <a:pt x="515" y="476"/>
                      <a:pt x="526" y="465"/>
                    </a:cubicBezTo>
                    <a:cubicBezTo>
                      <a:pt x="545" y="446"/>
                      <a:pt x="562" y="387"/>
                      <a:pt x="571" y="360"/>
                    </a:cubicBezTo>
                    <a:cubicBezTo>
                      <a:pt x="591" y="365"/>
                      <a:pt x="614" y="363"/>
                      <a:pt x="631" y="375"/>
                    </a:cubicBezTo>
                    <a:cubicBezTo>
                      <a:pt x="666" y="399"/>
                      <a:pt x="721" y="465"/>
                      <a:pt x="721" y="465"/>
                    </a:cubicBezTo>
                    <a:cubicBezTo>
                      <a:pt x="726" y="480"/>
                      <a:pt x="729" y="496"/>
                      <a:pt x="736" y="510"/>
                    </a:cubicBezTo>
                    <a:cubicBezTo>
                      <a:pt x="744" y="526"/>
                      <a:pt x="770" y="537"/>
                      <a:pt x="766" y="555"/>
                    </a:cubicBezTo>
                    <a:cubicBezTo>
                      <a:pt x="762" y="573"/>
                      <a:pt x="737" y="578"/>
                      <a:pt x="721" y="585"/>
                    </a:cubicBezTo>
                    <a:cubicBezTo>
                      <a:pt x="692" y="598"/>
                      <a:pt x="631" y="615"/>
                      <a:pt x="631" y="615"/>
                    </a:cubicBezTo>
                    <a:cubicBezTo>
                      <a:pt x="586" y="610"/>
                      <a:pt x="539" y="614"/>
                      <a:pt x="496" y="600"/>
                    </a:cubicBezTo>
                    <a:cubicBezTo>
                      <a:pt x="481" y="595"/>
                      <a:pt x="525" y="582"/>
                      <a:pt x="541" y="585"/>
                    </a:cubicBezTo>
                    <a:cubicBezTo>
                      <a:pt x="559" y="588"/>
                      <a:pt x="571" y="605"/>
                      <a:pt x="586" y="615"/>
                    </a:cubicBezTo>
                    <a:cubicBezTo>
                      <a:pt x="604" y="670"/>
                      <a:pt x="634" y="700"/>
                      <a:pt x="601" y="750"/>
                    </a:cubicBezTo>
                    <a:cubicBezTo>
                      <a:pt x="589" y="768"/>
                      <a:pt x="571" y="780"/>
                      <a:pt x="556" y="795"/>
                    </a:cubicBezTo>
                    <a:cubicBezTo>
                      <a:pt x="526" y="790"/>
                      <a:pt x="495" y="790"/>
                      <a:pt x="466" y="780"/>
                    </a:cubicBezTo>
                    <a:cubicBezTo>
                      <a:pt x="462" y="779"/>
                      <a:pt x="386" y="738"/>
                      <a:pt x="376" y="735"/>
                    </a:cubicBezTo>
                    <a:cubicBezTo>
                      <a:pt x="333" y="670"/>
                      <a:pt x="319" y="687"/>
                      <a:pt x="256" y="645"/>
                    </a:cubicBezTo>
                    <a:cubicBezTo>
                      <a:pt x="271" y="635"/>
                      <a:pt x="301" y="615"/>
                      <a:pt x="301" y="615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endParaRPr lang="zh-TW" altLang="en-US"/>
              </a:p>
            </p:txBody>
          </p:sp>
        </p:grpSp>
        <p:grpSp>
          <p:nvGrpSpPr>
            <p:cNvPr id="28691" name="Group 492"/>
            <p:cNvGrpSpPr>
              <a:grpSpLocks/>
            </p:cNvGrpSpPr>
            <p:nvPr/>
          </p:nvGrpSpPr>
          <p:grpSpPr bwMode="auto">
            <a:xfrm>
              <a:off x="1753" y="4779"/>
              <a:ext cx="339" cy="86"/>
              <a:chOff x="7200" y="4500"/>
              <a:chExt cx="900" cy="285"/>
            </a:xfrm>
          </p:grpSpPr>
          <p:sp>
            <p:nvSpPr>
              <p:cNvPr id="28736" name="Oval 493"/>
              <p:cNvSpPr>
                <a:spLocks noChangeArrowheads="1"/>
              </p:cNvSpPr>
              <p:nvPr/>
            </p:nvSpPr>
            <p:spPr bwMode="auto">
              <a:xfrm>
                <a:off x="7200" y="4500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sp>
            <p:nvSpPr>
              <p:cNvPr id="28737" name="Oval 494"/>
              <p:cNvSpPr>
                <a:spLocks noChangeArrowheads="1"/>
              </p:cNvSpPr>
              <p:nvPr/>
            </p:nvSpPr>
            <p:spPr bwMode="auto">
              <a:xfrm>
                <a:off x="7380" y="4545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sp>
            <p:nvSpPr>
              <p:cNvPr id="28738" name="Oval 495"/>
              <p:cNvSpPr>
                <a:spLocks noChangeArrowheads="1"/>
              </p:cNvSpPr>
              <p:nvPr/>
            </p:nvSpPr>
            <p:spPr bwMode="auto">
              <a:xfrm>
                <a:off x="7560" y="4605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sp>
            <p:nvSpPr>
              <p:cNvPr id="28739" name="Oval 496"/>
              <p:cNvSpPr>
                <a:spLocks noChangeArrowheads="1"/>
              </p:cNvSpPr>
              <p:nvPr/>
            </p:nvSpPr>
            <p:spPr bwMode="auto">
              <a:xfrm>
                <a:off x="7740" y="4545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sp>
            <p:nvSpPr>
              <p:cNvPr id="28740" name="Oval 497"/>
              <p:cNvSpPr>
                <a:spLocks noChangeArrowheads="1"/>
              </p:cNvSpPr>
              <p:nvPr/>
            </p:nvSpPr>
            <p:spPr bwMode="auto">
              <a:xfrm>
                <a:off x="7920" y="4500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692" name="Group 498"/>
            <p:cNvGrpSpPr>
              <a:grpSpLocks/>
            </p:cNvGrpSpPr>
            <p:nvPr/>
          </p:nvGrpSpPr>
          <p:grpSpPr bwMode="auto">
            <a:xfrm rot="762249" flipH="1">
              <a:off x="1470" y="4480"/>
              <a:ext cx="226" cy="361"/>
              <a:chOff x="5490" y="4635"/>
              <a:chExt cx="600" cy="831"/>
            </a:xfrm>
          </p:grpSpPr>
          <p:grpSp>
            <p:nvGrpSpPr>
              <p:cNvPr id="28730" name="Group 499"/>
              <p:cNvGrpSpPr>
                <a:grpSpLocks/>
              </p:cNvGrpSpPr>
              <p:nvPr/>
            </p:nvGrpSpPr>
            <p:grpSpPr bwMode="auto">
              <a:xfrm>
                <a:off x="5490" y="5010"/>
                <a:ext cx="180" cy="360"/>
                <a:chOff x="8460" y="5940"/>
                <a:chExt cx="540" cy="831"/>
              </a:xfrm>
            </p:grpSpPr>
            <p:sp>
              <p:nvSpPr>
                <p:cNvPr id="28734" name="Freeform 500"/>
                <p:cNvSpPr>
                  <a:spLocks/>
                </p:cNvSpPr>
                <p:nvPr/>
              </p:nvSpPr>
              <p:spPr bwMode="auto">
                <a:xfrm>
                  <a:off x="8460" y="5940"/>
                  <a:ext cx="540" cy="720"/>
                </a:xfrm>
                <a:custGeom>
                  <a:avLst/>
                  <a:gdLst>
                    <a:gd name="T0" fmla="*/ 0 w 360"/>
                    <a:gd name="T1" fmla="*/ 0 h 720"/>
                    <a:gd name="T2" fmla="*/ 4611 w 360"/>
                    <a:gd name="T3" fmla="*/ 540 h 720"/>
                    <a:gd name="T4" fmla="*/ 9228 w 360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720"/>
                    <a:gd name="T11" fmla="*/ 360 w 360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720">
                      <a:moveTo>
                        <a:pt x="0" y="0"/>
                      </a:moveTo>
                      <a:cubicBezTo>
                        <a:pt x="60" y="210"/>
                        <a:pt x="120" y="420"/>
                        <a:pt x="180" y="540"/>
                      </a:cubicBezTo>
                      <a:cubicBezTo>
                        <a:pt x="240" y="660"/>
                        <a:pt x="330" y="690"/>
                        <a:pt x="360" y="72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735" name="Freeform 501"/>
                <p:cNvSpPr>
                  <a:spLocks/>
                </p:cNvSpPr>
                <p:nvPr/>
              </p:nvSpPr>
              <p:spPr bwMode="auto">
                <a:xfrm rot="-1829675">
                  <a:off x="8545" y="6219"/>
                  <a:ext cx="314" cy="552"/>
                </a:xfrm>
                <a:custGeom>
                  <a:avLst/>
                  <a:gdLst>
                    <a:gd name="T0" fmla="*/ 0 w 360"/>
                    <a:gd name="T1" fmla="*/ 0 h 720"/>
                    <a:gd name="T2" fmla="*/ 60 w 360"/>
                    <a:gd name="T3" fmla="*/ 64 h 720"/>
                    <a:gd name="T4" fmla="*/ 120 w 360"/>
                    <a:gd name="T5" fmla="*/ 86 h 72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720"/>
                    <a:gd name="T11" fmla="*/ 360 w 360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720">
                      <a:moveTo>
                        <a:pt x="0" y="0"/>
                      </a:moveTo>
                      <a:cubicBezTo>
                        <a:pt x="60" y="210"/>
                        <a:pt x="120" y="420"/>
                        <a:pt x="180" y="540"/>
                      </a:cubicBezTo>
                      <a:cubicBezTo>
                        <a:pt x="240" y="660"/>
                        <a:pt x="330" y="690"/>
                        <a:pt x="360" y="72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8731" name="Group 502"/>
              <p:cNvGrpSpPr>
                <a:grpSpLocks/>
              </p:cNvGrpSpPr>
              <p:nvPr/>
            </p:nvGrpSpPr>
            <p:grpSpPr bwMode="auto">
              <a:xfrm>
                <a:off x="5550" y="4635"/>
                <a:ext cx="540" cy="831"/>
                <a:chOff x="8460" y="5940"/>
                <a:chExt cx="540" cy="831"/>
              </a:xfrm>
            </p:grpSpPr>
            <p:sp>
              <p:nvSpPr>
                <p:cNvPr id="28732" name="Freeform 503"/>
                <p:cNvSpPr>
                  <a:spLocks/>
                </p:cNvSpPr>
                <p:nvPr/>
              </p:nvSpPr>
              <p:spPr bwMode="auto">
                <a:xfrm>
                  <a:off x="8460" y="5940"/>
                  <a:ext cx="540" cy="720"/>
                </a:xfrm>
                <a:custGeom>
                  <a:avLst/>
                  <a:gdLst>
                    <a:gd name="T0" fmla="*/ 0 w 360"/>
                    <a:gd name="T1" fmla="*/ 0 h 720"/>
                    <a:gd name="T2" fmla="*/ 4611 w 360"/>
                    <a:gd name="T3" fmla="*/ 540 h 720"/>
                    <a:gd name="T4" fmla="*/ 9228 w 360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720"/>
                    <a:gd name="T11" fmla="*/ 360 w 360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720">
                      <a:moveTo>
                        <a:pt x="0" y="0"/>
                      </a:moveTo>
                      <a:cubicBezTo>
                        <a:pt x="60" y="210"/>
                        <a:pt x="120" y="420"/>
                        <a:pt x="180" y="540"/>
                      </a:cubicBezTo>
                      <a:cubicBezTo>
                        <a:pt x="240" y="660"/>
                        <a:pt x="330" y="690"/>
                        <a:pt x="360" y="72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733" name="Freeform 504"/>
                <p:cNvSpPr>
                  <a:spLocks/>
                </p:cNvSpPr>
                <p:nvPr/>
              </p:nvSpPr>
              <p:spPr bwMode="auto">
                <a:xfrm rot="-1829675">
                  <a:off x="8545" y="6219"/>
                  <a:ext cx="314" cy="552"/>
                </a:xfrm>
                <a:custGeom>
                  <a:avLst/>
                  <a:gdLst>
                    <a:gd name="T0" fmla="*/ 0 w 360"/>
                    <a:gd name="T1" fmla="*/ 0 h 720"/>
                    <a:gd name="T2" fmla="*/ 60 w 360"/>
                    <a:gd name="T3" fmla="*/ 64 h 720"/>
                    <a:gd name="T4" fmla="*/ 120 w 360"/>
                    <a:gd name="T5" fmla="*/ 86 h 72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720"/>
                    <a:gd name="T11" fmla="*/ 360 w 360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720">
                      <a:moveTo>
                        <a:pt x="0" y="0"/>
                      </a:moveTo>
                      <a:cubicBezTo>
                        <a:pt x="60" y="210"/>
                        <a:pt x="120" y="420"/>
                        <a:pt x="180" y="540"/>
                      </a:cubicBezTo>
                      <a:cubicBezTo>
                        <a:pt x="240" y="660"/>
                        <a:pt x="330" y="690"/>
                        <a:pt x="360" y="72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28693" name="Group 505"/>
            <p:cNvGrpSpPr>
              <a:grpSpLocks/>
            </p:cNvGrpSpPr>
            <p:nvPr/>
          </p:nvGrpSpPr>
          <p:grpSpPr bwMode="auto">
            <a:xfrm>
              <a:off x="1346" y="4833"/>
              <a:ext cx="1152" cy="491"/>
              <a:chOff x="7380" y="7200"/>
              <a:chExt cx="2160" cy="1260"/>
            </a:xfrm>
          </p:grpSpPr>
          <p:grpSp>
            <p:nvGrpSpPr>
              <p:cNvPr id="28714" name="Group 506"/>
              <p:cNvGrpSpPr>
                <a:grpSpLocks/>
              </p:cNvGrpSpPr>
              <p:nvPr/>
            </p:nvGrpSpPr>
            <p:grpSpPr bwMode="auto">
              <a:xfrm>
                <a:off x="7380" y="7200"/>
                <a:ext cx="1080" cy="1260"/>
                <a:chOff x="7380" y="7200"/>
                <a:chExt cx="1080" cy="1260"/>
              </a:xfrm>
            </p:grpSpPr>
            <p:sp>
              <p:nvSpPr>
                <p:cNvPr id="28725" name="Line 507"/>
                <p:cNvSpPr>
                  <a:spLocks noChangeShapeType="1"/>
                </p:cNvSpPr>
                <p:nvPr/>
              </p:nvSpPr>
              <p:spPr bwMode="auto">
                <a:xfrm flipH="1">
                  <a:off x="7380" y="7200"/>
                  <a:ext cx="540" cy="36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726" name="Line 508"/>
                <p:cNvSpPr>
                  <a:spLocks noChangeShapeType="1"/>
                </p:cNvSpPr>
                <p:nvPr/>
              </p:nvSpPr>
              <p:spPr bwMode="auto">
                <a:xfrm>
                  <a:off x="7380" y="7560"/>
                  <a:ext cx="180" cy="36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727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7560" y="7740"/>
                  <a:ext cx="36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728" name="Line 510"/>
                <p:cNvSpPr>
                  <a:spLocks noChangeShapeType="1"/>
                </p:cNvSpPr>
                <p:nvPr/>
              </p:nvSpPr>
              <p:spPr bwMode="auto">
                <a:xfrm>
                  <a:off x="7920" y="774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729" name="Line 511"/>
                <p:cNvSpPr>
                  <a:spLocks noChangeShapeType="1"/>
                </p:cNvSpPr>
                <p:nvPr/>
              </p:nvSpPr>
              <p:spPr bwMode="auto">
                <a:xfrm>
                  <a:off x="7920" y="8460"/>
                  <a:ext cx="54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8715" name="Group 512"/>
              <p:cNvGrpSpPr>
                <a:grpSpLocks/>
              </p:cNvGrpSpPr>
              <p:nvPr/>
            </p:nvGrpSpPr>
            <p:grpSpPr bwMode="auto">
              <a:xfrm flipH="1">
                <a:off x="8460" y="7200"/>
                <a:ext cx="1080" cy="1260"/>
                <a:chOff x="7380" y="7200"/>
                <a:chExt cx="1080" cy="1260"/>
              </a:xfrm>
            </p:grpSpPr>
            <p:sp>
              <p:nvSpPr>
                <p:cNvPr id="28720" name="Line 513"/>
                <p:cNvSpPr>
                  <a:spLocks noChangeShapeType="1"/>
                </p:cNvSpPr>
                <p:nvPr/>
              </p:nvSpPr>
              <p:spPr bwMode="auto">
                <a:xfrm flipH="1">
                  <a:off x="7380" y="7200"/>
                  <a:ext cx="540" cy="36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721" name="Line 514"/>
                <p:cNvSpPr>
                  <a:spLocks noChangeShapeType="1"/>
                </p:cNvSpPr>
                <p:nvPr/>
              </p:nvSpPr>
              <p:spPr bwMode="auto">
                <a:xfrm>
                  <a:off x="7380" y="7560"/>
                  <a:ext cx="180" cy="36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722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7560" y="7740"/>
                  <a:ext cx="36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723" name="Line 516"/>
                <p:cNvSpPr>
                  <a:spLocks noChangeShapeType="1"/>
                </p:cNvSpPr>
                <p:nvPr/>
              </p:nvSpPr>
              <p:spPr bwMode="auto">
                <a:xfrm>
                  <a:off x="7920" y="774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724" name="Line 517"/>
                <p:cNvSpPr>
                  <a:spLocks noChangeShapeType="1"/>
                </p:cNvSpPr>
                <p:nvPr/>
              </p:nvSpPr>
              <p:spPr bwMode="auto">
                <a:xfrm>
                  <a:off x="7920" y="8460"/>
                  <a:ext cx="54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8716" name="Group 518"/>
              <p:cNvGrpSpPr>
                <a:grpSpLocks/>
              </p:cNvGrpSpPr>
              <p:nvPr/>
            </p:nvGrpSpPr>
            <p:grpSpPr bwMode="auto">
              <a:xfrm>
                <a:off x="7920" y="7200"/>
                <a:ext cx="1080" cy="180"/>
                <a:chOff x="7920" y="7200"/>
                <a:chExt cx="1080" cy="180"/>
              </a:xfrm>
            </p:grpSpPr>
            <p:sp>
              <p:nvSpPr>
                <p:cNvPr id="28717" name="Line 519"/>
                <p:cNvSpPr>
                  <a:spLocks noChangeShapeType="1"/>
                </p:cNvSpPr>
                <p:nvPr/>
              </p:nvSpPr>
              <p:spPr bwMode="auto">
                <a:xfrm>
                  <a:off x="7920" y="7200"/>
                  <a:ext cx="18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718" name="Line 520"/>
                <p:cNvSpPr>
                  <a:spLocks noChangeShapeType="1"/>
                </p:cNvSpPr>
                <p:nvPr/>
              </p:nvSpPr>
              <p:spPr bwMode="auto">
                <a:xfrm>
                  <a:off x="8820" y="7200"/>
                  <a:ext cx="18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719" name="Freeform 521"/>
                <p:cNvSpPr>
                  <a:spLocks/>
                </p:cNvSpPr>
                <p:nvPr/>
              </p:nvSpPr>
              <p:spPr bwMode="auto">
                <a:xfrm>
                  <a:off x="8100" y="7200"/>
                  <a:ext cx="720" cy="180"/>
                </a:xfrm>
                <a:custGeom>
                  <a:avLst/>
                  <a:gdLst>
                    <a:gd name="T0" fmla="*/ 720 w 720"/>
                    <a:gd name="T1" fmla="*/ 0 h 180"/>
                    <a:gd name="T2" fmla="*/ 360 w 720"/>
                    <a:gd name="T3" fmla="*/ 180 h 180"/>
                    <a:gd name="T4" fmla="*/ 0 w 720"/>
                    <a:gd name="T5" fmla="*/ 0 h 180"/>
                    <a:gd name="T6" fmla="*/ 0 60000 65536"/>
                    <a:gd name="T7" fmla="*/ 0 60000 65536"/>
                    <a:gd name="T8" fmla="*/ 0 60000 65536"/>
                    <a:gd name="T9" fmla="*/ 0 w 720"/>
                    <a:gd name="T10" fmla="*/ 0 h 180"/>
                    <a:gd name="T11" fmla="*/ 720 w 72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0" h="180">
                      <a:moveTo>
                        <a:pt x="720" y="0"/>
                      </a:moveTo>
                      <a:cubicBezTo>
                        <a:pt x="600" y="90"/>
                        <a:pt x="480" y="180"/>
                        <a:pt x="360" y="180"/>
                      </a:cubicBezTo>
                      <a:cubicBezTo>
                        <a:pt x="240" y="180"/>
                        <a:pt x="60" y="30"/>
                        <a:pt x="0" y="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28694" name="AutoShape 522"/>
            <p:cNvSpPr>
              <a:spLocks noChangeArrowheads="1"/>
            </p:cNvSpPr>
            <p:nvPr/>
          </p:nvSpPr>
          <p:spPr bwMode="auto">
            <a:xfrm flipV="1">
              <a:off x="1482" y="5324"/>
              <a:ext cx="880" cy="7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2 w 21600"/>
                <a:gd name="T13" fmla="*/ 4495 h 21600"/>
                <a:gd name="T14" fmla="*/ 17108 w 21600"/>
                <a:gd name="T15" fmla="*/ 171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2700000" scaled="1"/>
            </a:gra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zh-TW" altLang="en-US"/>
            </a:p>
          </p:txBody>
        </p:sp>
        <p:grpSp>
          <p:nvGrpSpPr>
            <p:cNvPr id="28695" name="Group 523"/>
            <p:cNvGrpSpPr>
              <a:grpSpLocks/>
            </p:cNvGrpSpPr>
            <p:nvPr/>
          </p:nvGrpSpPr>
          <p:grpSpPr bwMode="auto">
            <a:xfrm rot="20689832" flipH="1">
              <a:off x="940" y="5052"/>
              <a:ext cx="480" cy="200"/>
              <a:chOff x="5760" y="5464"/>
              <a:chExt cx="1275" cy="663"/>
            </a:xfrm>
          </p:grpSpPr>
          <p:grpSp>
            <p:nvGrpSpPr>
              <p:cNvPr id="28710" name="Group 524"/>
              <p:cNvGrpSpPr>
                <a:grpSpLocks/>
              </p:cNvGrpSpPr>
              <p:nvPr/>
            </p:nvGrpSpPr>
            <p:grpSpPr bwMode="auto">
              <a:xfrm>
                <a:off x="5760" y="5464"/>
                <a:ext cx="765" cy="543"/>
                <a:chOff x="5760" y="5464"/>
                <a:chExt cx="765" cy="543"/>
              </a:xfrm>
            </p:grpSpPr>
            <p:sp>
              <p:nvSpPr>
                <p:cNvPr id="28712" name="Line 525"/>
                <p:cNvSpPr>
                  <a:spLocks noChangeShapeType="1"/>
                </p:cNvSpPr>
                <p:nvPr/>
              </p:nvSpPr>
              <p:spPr bwMode="auto">
                <a:xfrm rot="2568463" flipV="1">
                  <a:off x="5805" y="5464"/>
                  <a:ext cx="720" cy="36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713" name="Line 526"/>
                <p:cNvSpPr>
                  <a:spLocks noChangeShapeType="1"/>
                </p:cNvSpPr>
                <p:nvPr/>
              </p:nvSpPr>
              <p:spPr bwMode="auto">
                <a:xfrm rot="2568463" flipV="1">
                  <a:off x="5760" y="5647"/>
                  <a:ext cx="720" cy="36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8711" name="Freeform 527"/>
              <p:cNvSpPr>
                <a:spLocks/>
              </p:cNvSpPr>
              <p:nvPr/>
            </p:nvSpPr>
            <p:spPr bwMode="auto">
              <a:xfrm rot="2568463">
                <a:off x="6506" y="5692"/>
                <a:ext cx="529" cy="435"/>
              </a:xfrm>
              <a:custGeom>
                <a:avLst/>
                <a:gdLst>
                  <a:gd name="T0" fmla="*/ 3 w 770"/>
                  <a:gd name="T1" fmla="*/ 4 h 795"/>
                  <a:gd name="T2" fmla="*/ 7 w 770"/>
                  <a:gd name="T3" fmla="*/ 1 h 795"/>
                  <a:gd name="T4" fmla="*/ 11 w 770"/>
                  <a:gd name="T5" fmla="*/ 2 h 795"/>
                  <a:gd name="T6" fmla="*/ 12 w 770"/>
                  <a:gd name="T7" fmla="*/ 2 h 795"/>
                  <a:gd name="T8" fmla="*/ 11 w 770"/>
                  <a:gd name="T9" fmla="*/ 2 h 795"/>
                  <a:gd name="T10" fmla="*/ 10 w 770"/>
                  <a:gd name="T11" fmla="*/ 3 h 795"/>
                  <a:gd name="T12" fmla="*/ 15 w 770"/>
                  <a:gd name="T13" fmla="*/ 1 h 795"/>
                  <a:gd name="T14" fmla="*/ 18 w 770"/>
                  <a:gd name="T15" fmla="*/ 0 h 795"/>
                  <a:gd name="T16" fmla="*/ 22 w 770"/>
                  <a:gd name="T17" fmla="*/ 1 h 795"/>
                  <a:gd name="T18" fmla="*/ 22 w 770"/>
                  <a:gd name="T19" fmla="*/ 1 h 795"/>
                  <a:gd name="T20" fmla="*/ 21 w 770"/>
                  <a:gd name="T21" fmla="*/ 3 h 795"/>
                  <a:gd name="T22" fmla="*/ 26 w 770"/>
                  <a:gd name="T23" fmla="*/ 1 h 795"/>
                  <a:gd name="T24" fmla="*/ 28 w 770"/>
                  <a:gd name="T25" fmla="*/ 2 h 795"/>
                  <a:gd name="T26" fmla="*/ 30 w 770"/>
                  <a:gd name="T27" fmla="*/ 2 h 795"/>
                  <a:gd name="T28" fmla="*/ 27 w 770"/>
                  <a:gd name="T29" fmla="*/ 3 h 795"/>
                  <a:gd name="T30" fmla="*/ 26 w 770"/>
                  <a:gd name="T31" fmla="*/ 4 h 795"/>
                  <a:gd name="T32" fmla="*/ 28 w 770"/>
                  <a:gd name="T33" fmla="*/ 3 h 795"/>
                  <a:gd name="T34" fmla="*/ 32 w 770"/>
                  <a:gd name="T35" fmla="*/ 3 h 795"/>
                  <a:gd name="T36" fmla="*/ 36 w 770"/>
                  <a:gd name="T37" fmla="*/ 4 h 795"/>
                  <a:gd name="T38" fmla="*/ 37 w 770"/>
                  <a:gd name="T39" fmla="*/ 4 h 795"/>
                  <a:gd name="T40" fmla="*/ 38 w 770"/>
                  <a:gd name="T41" fmla="*/ 4 h 795"/>
                  <a:gd name="T42" fmla="*/ 36 w 770"/>
                  <a:gd name="T43" fmla="*/ 5 h 795"/>
                  <a:gd name="T44" fmla="*/ 32 w 770"/>
                  <a:gd name="T45" fmla="*/ 5 h 795"/>
                  <a:gd name="T46" fmla="*/ 25 w 770"/>
                  <a:gd name="T47" fmla="*/ 5 h 795"/>
                  <a:gd name="T48" fmla="*/ 27 w 770"/>
                  <a:gd name="T49" fmla="*/ 5 h 795"/>
                  <a:gd name="T50" fmla="*/ 30 w 770"/>
                  <a:gd name="T51" fmla="*/ 5 h 795"/>
                  <a:gd name="T52" fmla="*/ 30 w 770"/>
                  <a:gd name="T53" fmla="*/ 6 h 795"/>
                  <a:gd name="T54" fmla="*/ 27 w 770"/>
                  <a:gd name="T55" fmla="*/ 6 h 795"/>
                  <a:gd name="T56" fmla="*/ 23 w 770"/>
                  <a:gd name="T57" fmla="*/ 6 h 795"/>
                  <a:gd name="T58" fmla="*/ 19 w 770"/>
                  <a:gd name="T59" fmla="*/ 6 h 795"/>
                  <a:gd name="T60" fmla="*/ 13 w 770"/>
                  <a:gd name="T61" fmla="*/ 5 h 795"/>
                  <a:gd name="T62" fmla="*/ 15 w 770"/>
                  <a:gd name="T63" fmla="*/ 5 h 79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70"/>
                  <a:gd name="T97" fmla="*/ 0 h 795"/>
                  <a:gd name="T98" fmla="*/ 770 w 770"/>
                  <a:gd name="T99" fmla="*/ 795 h 79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70" h="795">
                    <a:moveTo>
                      <a:pt x="76" y="480"/>
                    </a:moveTo>
                    <a:cubicBezTo>
                      <a:pt x="27" y="333"/>
                      <a:pt x="0" y="106"/>
                      <a:pt x="136" y="15"/>
                    </a:cubicBezTo>
                    <a:cubicBezTo>
                      <a:pt x="214" y="131"/>
                      <a:pt x="185" y="71"/>
                      <a:pt x="226" y="195"/>
                    </a:cubicBezTo>
                    <a:cubicBezTo>
                      <a:pt x="231" y="210"/>
                      <a:pt x="241" y="240"/>
                      <a:pt x="241" y="240"/>
                    </a:cubicBezTo>
                    <a:cubicBezTo>
                      <a:pt x="236" y="255"/>
                      <a:pt x="226" y="269"/>
                      <a:pt x="226" y="285"/>
                    </a:cubicBezTo>
                    <a:cubicBezTo>
                      <a:pt x="226" y="382"/>
                      <a:pt x="270" y="433"/>
                      <a:pt x="211" y="345"/>
                    </a:cubicBezTo>
                    <a:cubicBezTo>
                      <a:pt x="245" y="261"/>
                      <a:pt x="272" y="176"/>
                      <a:pt x="301" y="90"/>
                    </a:cubicBezTo>
                    <a:cubicBezTo>
                      <a:pt x="312" y="56"/>
                      <a:pt x="361" y="0"/>
                      <a:pt x="361" y="0"/>
                    </a:cubicBezTo>
                    <a:cubicBezTo>
                      <a:pt x="386" y="5"/>
                      <a:pt x="415" y="1"/>
                      <a:pt x="436" y="15"/>
                    </a:cubicBezTo>
                    <a:cubicBezTo>
                      <a:pt x="449" y="24"/>
                      <a:pt x="451" y="44"/>
                      <a:pt x="451" y="60"/>
                    </a:cubicBezTo>
                    <a:cubicBezTo>
                      <a:pt x="451" y="268"/>
                      <a:pt x="458" y="233"/>
                      <a:pt x="421" y="345"/>
                    </a:cubicBezTo>
                    <a:cubicBezTo>
                      <a:pt x="388" y="246"/>
                      <a:pt x="435" y="180"/>
                      <a:pt x="526" y="150"/>
                    </a:cubicBezTo>
                    <a:cubicBezTo>
                      <a:pt x="541" y="160"/>
                      <a:pt x="561" y="165"/>
                      <a:pt x="571" y="180"/>
                    </a:cubicBezTo>
                    <a:cubicBezTo>
                      <a:pt x="588" y="207"/>
                      <a:pt x="601" y="270"/>
                      <a:pt x="601" y="270"/>
                    </a:cubicBezTo>
                    <a:cubicBezTo>
                      <a:pt x="572" y="470"/>
                      <a:pt x="617" y="305"/>
                      <a:pt x="541" y="420"/>
                    </a:cubicBezTo>
                    <a:cubicBezTo>
                      <a:pt x="532" y="433"/>
                      <a:pt x="515" y="476"/>
                      <a:pt x="526" y="465"/>
                    </a:cubicBezTo>
                    <a:cubicBezTo>
                      <a:pt x="545" y="446"/>
                      <a:pt x="562" y="387"/>
                      <a:pt x="571" y="360"/>
                    </a:cubicBezTo>
                    <a:cubicBezTo>
                      <a:pt x="591" y="365"/>
                      <a:pt x="614" y="363"/>
                      <a:pt x="631" y="375"/>
                    </a:cubicBezTo>
                    <a:cubicBezTo>
                      <a:pt x="666" y="399"/>
                      <a:pt x="721" y="465"/>
                      <a:pt x="721" y="465"/>
                    </a:cubicBezTo>
                    <a:cubicBezTo>
                      <a:pt x="726" y="480"/>
                      <a:pt x="729" y="496"/>
                      <a:pt x="736" y="510"/>
                    </a:cubicBezTo>
                    <a:cubicBezTo>
                      <a:pt x="744" y="526"/>
                      <a:pt x="770" y="537"/>
                      <a:pt x="766" y="555"/>
                    </a:cubicBezTo>
                    <a:cubicBezTo>
                      <a:pt x="762" y="573"/>
                      <a:pt x="737" y="578"/>
                      <a:pt x="721" y="585"/>
                    </a:cubicBezTo>
                    <a:cubicBezTo>
                      <a:pt x="692" y="598"/>
                      <a:pt x="631" y="615"/>
                      <a:pt x="631" y="615"/>
                    </a:cubicBezTo>
                    <a:cubicBezTo>
                      <a:pt x="586" y="610"/>
                      <a:pt x="539" y="614"/>
                      <a:pt x="496" y="600"/>
                    </a:cubicBezTo>
                    <a:cubicBezTo>
                      <a:pt x="481" y="595"/>
                      <a:pt x="525" y="582"/>
                      <a:pt x="541" y="585"/>
                    </a:cubicBezTo>
                    <a:cubicBezTo>
                      <a:pt x="559" y="588"/>
                      <a:pt x="571" y="605"/>
                      <a:pt x="586" y="615"/>
                    </a:cubicBezTo>
                    <a:cubicBezTo>
                      <a:pt x="604" y="670"/>
                      <a:pt x="634" y="700"/>
                      <a:pt x="601" y="750"/>
                    </a:cubicBezTo>
                    <a:cubicBezTo>
                      <a:pt x="589" y="768"/>
                      <a:pt x="571" y="780"/>
                      <a:pt x="556" y="795"/>
                    </a:cubicBezTo>
                    <a:cubicBezTo>
                      <a:pt x="526" y="790"/>
                      <a:pt x="495" y="790"/>
                      <a:pt x="466" y="780"/>
                    </a:cubicBezTo>
                    <a:cubicBezTo>
                      <a:pt x="462" y="779"/>
                      <a:pt x="386" y="738"/>
                      <a:pt x="376" y="735"/>
                    </a:cubicBezTo>
                    <a:cubicBezTo>
                      <a:pt x="333" y="670"/>
                      <a:pt x="319" y="687"/>
                      <a:pt x="256" y="645"/>
                    </a:cubicBezTo>
                    <a:cubicBezTo>
                      <a:pt x="271" y="635"/>
                      <a:pt x="301" y="615"/>
                      <a:pt x="301" y="615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endParaRPr lang="zh-TW" altLang="en-US"/>
              </a:p>
            </p:txBody>
          </p:sp>
        </p:grpSp>
        <p:grpSp>
          <p:nvGrpSpPr>
            <p:cNvPr id="28696" name="Group 528"/>
            <p:cNvGrpSpPr>
              <a:grpSpLocks/>
            </p:cNvGrpSpPr>
            <p:nvPr/>
          </p:nvGrpSpPr>
          <p:grpSpPr bwMode="auto">
            <a:xfrm>
              <a:off x="1787" y="4425"/>
              <a:ext cx="271" cy="55"/>
              <a:chOff x="4140" y="1620"/>
              <a:chExt cx="1080" cy="180"/>
            </a:xfrm>
          </p:grpSpPr>
          <p:sp>
            <p:nvSpPr>
              <p:cNvPr id="28704" name="Line 529"/>
              <p:cNvSpPr>
                <a:spLocks noChangeShapeType="1"/>
              </p:cNvSpPr>
              <p:nvPr/>
            </p:nvSpPr>
            <p:spPr bwMode="auto">
              <a:xfrm>
                <a:off x="4140" y="1620"/>
                <a:ext cx="180" cy="18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705" name="Line 530"/>
              <p:cNvSpPr>
                <a:spLocks noChangeShapeType="1"/>
              </p:cNvSpPr>
              <p:nvPr/>
            </p:nvSpPr>
            <p:spPr bwMode="auto">
              <a:xfrm flipV="1">
                <a:off x="4320" y="1620"/>
                <a:ext cx="180" cy="18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706" name="Line 531"/>
              <p:cNvSpPr>
                <a:spLocks noChangeShapeType="1"/>
              </p:cNvSpPr>
              <p:nvPr/>
            </p:nvSpPr>
            <p:spPr bwMode="auto">
              <a:xfrm>
                <a:off x="4500" y="1620"/>
                <a:ext cx="180" cy="18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707" name="Line 532"/>
              <p:cNvSpPr>
                <a:spLocks noChangeShapeType="1"/>
              </p:cNvSpPr>
              <p:nvPr/>
            </p:nvSpPr>
            <p:spPr bwMode="auto">
              <a:xfrm flipV="1">
                <a:off x="4680" y="1620"/>
                <a:ext cx="180" cy="18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708" name="Line 533"/>
              <p:cNvSpPr>
                <a:spLocks noChangeShapeType="1"/>
              </p:cNvSpPr>
              <p:nvPr/>
            </p:nvSpPr>
            <p:spPr bwMode="auto">
              <a:xfrm>
                <a:off x="4860" y="1620"/>
                <a:ext cx="180" cy="18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709" name="Line 534"/>
              <p:cNvSpPr>
                <a:spLocks noChangeShapeType="1"/>
              </p:cNvSpPr>
              <p:nvPr/>
            </p:nvSpPr>
            <p:spPr bwMode="auto">
              <a:xfrm flipV="1">
                <a:off x="5040" y="1620"/>
                <a:ext cx="180" cy="18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28697" name="Group 535"/>
            <p:cNvGrpSpPr>
              <a:grpSpLocks/>
            </p:cNvGrpSpPr>
            <p:nvPr/>
          </p:nvGrpSpPr>
          <p:grpSpPr bwMode="auto">
            <a:xfrm rot="-661169">
              <a:off x="2148" y="4489"/>
              <a:ext cx="225" cy="361"/>
              <a:chOff x="5490" y="4635"/>
              <a:chExt cx="600" cy="831"/>
            </a:xfrm>
          </p:grpSpPr>
          <p:grpSp>
            <p:nvGrpSpPr>
              <p:cNvPr id="28698" name="Group 536"/>
              <p:cNvGrpSpPr>
                <a:grpSpLocks/>
              </p:cNvGrpSpPr>
              <p:nvPr/>
            </p:nvGrpSpPr>
            <p:grpSpPr bwMode="auto">
              <a:xfrm>
                <a:off x="5490" y="5010"/>
                <a:ext cx="180" cy="360"/>
                <a:chOff x="8460" y="5940"/>
                <a:chExt cx="540" cy="831"/>
              </a:xfrm>
            </p:grpSpPr>
            <p:sp>
              <p:nvSpPr>
                <p:cNvPr id="28702" name="Freeform 537"/>
                <p:cNvSpPr>
                  <a:spLocks/>
                </p:cNvSpPr>
                <p:nvPr/>
              </p:nvSpPr>
              <p:spPr bwMode="auto">
                <a:xfrm>
                  <a:off x="8460" y="5940"/>
                  <a:ext cx="540" cy="720"/>
                </a:xfrm>
                <a:custGeom>
                  <a:avLst/>
                  <a:gdLst>
                    <a:gd name="T0" fmla="*/ 0 w 360"/>
                    <a:gd name="T1" fmla="*/ 0 h 720"/>
                    <a:gd name="T2" fmla="*/ 4611 w 360"/>
                    <a:gd name="T3" fmla="*/ 540 h 720"/>
                    <a:gd name="T4" fmla="*/ 9228 w 360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720"/>
                    <a:gd name="T11" fmla="*/ 360 w 360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720">
                      <a:moveTo>
                        <a:pt x="0" y="0"/>
                      </a:moveTo>
                      <a:cubicBezTo>
                        <a:pt x="60" y="210"/>
                        <a:pt x="120" y="420"/>
                        <a:pt x="180" y="540"/>
                      </a:cubicBezTo>
                      <a:cubicBezTo>
                        <a:pt x="240" y="660"/>
                        <a:pt x="330" y="690"/>
                        <a:pt x="360" y="72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703" name="Freeform 538"/>
                <p:cNvSpPr>
                  <a:spLocks/>
                </p:cNvSpPr>
                <p:nvPr/>
              </p:nvSpPr>
              <p:spPr bwMode="auto">
                <a:xfrm rot="-1829675">
                  <a:off x="8545" y="6219"/>
                  <a:ext cx="314" cy="552"/>
                </a:xfrm>
                <a:custGeom>
                  <a:avLst/>
                  <a:gdLst>
                    <a:gd name="T0" fmla="*/ 0 w 360"/>
                    <a:gd name="T1" fmla="*/ 0 h 720"/>
                    <a:gd name="T2" fmla="*/ 60 w 360"/>
                    <a:gd name="T3" fmla="*/ 64 h 720"/>
                    <a:gd name="T4" fmla="*/ 120 w 360"/>
                    <a:gd name="T5" fmla="*/ 86 h 72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720"/>
                    <a:gd name="T11" fmla="*/ 360 w 360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720">
                      <a:moveTo>
                        <a:pt x="0" y="0"/>
                      </a:moveTo>
                      <a:cubicBezTo>
                        <a:pt x="60" y="210"/>
                        <a:pt x="120" y="420"/>
                        <a:pt x="180" y="540"/>
                      </a:cubicBezTo>
                      <a:cubicBezTo>
                        <a:pt x="240" y="660"/>
                        <a:pt x="330" y="690"/>
                        <a:pt x="360" y="72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8699" name="Group 539"/>
              <p:cNvGrpSpPr>
                <a:grpSpLocks/>
              </p:cNvGrpSpPr>
              <p:nvPr/>
            </p:nvGrpSpPr>
            <p:grpSpPr bwMode="auto">
              <a:xfrm>
                <a:off x="5550" y="4635"/>
                <a:ext cx="540" cy="831"/>
                <a:chOff x="8460" y="5940"/>
                <a:chExt cx="540" cy="831"/>
              </a:xfrm>
            </p:grpSpPr>
            <p:sp>
              <p:nvSpPr>
                <p:cNvPr id="28700" name="Freeform 540"/>
                <p:cNvSpPr>
                  <a:spLocks/>
                </p:cNvSpPr>
                <p:nvPr/>
              </p:nvSpPr>
              <p:spPr bwMode="auto">
                <a:xfrm>
                  <a:off x="8460" y="5940"/>
                  <a:ext cx="540" cy="720"/>
                </a:xfrm>
                <a:custGeom>
                  <a:avLst/>
                  <a:gdLst>
                    <a:gd name="T0" fmla="*/ 0 w 360"/>
                    <a:gd name="T1" fmla="*/ 0 h 720"/>
                    <a:gd name="T2" fmla="*/ 4611 w 360"/>
                    <a:gd name="T3" fmla="*/ 540 h 720"/>
                    <a:gd name="T4" fmla="*/ 9228 w 360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720"/>
                    <a:gd name="T11" fmla="*/ 360 w 360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720">
                      <a:moveTo>
                        <a:pt x="0" y="0"/>
                      </a:moveTo>
                      <a:cubicBezTo>
                        <a:pt x="60" y="210"/>
                        <a:pt x="120" y="420"/>
                        <a:pt x="180" y="540"/>
                      </a:cubicBezTo>
                      <a:cubicBezTo>
                        <a:pt x="240" y="660"/>
                        <a:pt x="330" y="690"/>
                        <a:pt x="360" y="72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701" name="Freeform 541"/>
                <p:cNvSpPr>
                  <a:spLocks/>
                </p:cNvSpPr>
                <p:nvPr/>
              </p:nvSpPr>
              <p:spPr bwMode="auto">
                <a:xfrm rot="-1829675">
                  <a:off x="8545" y="6219"/>
                  <a:ext cx="314" cy="552"/>
                </a:xfrm>
                <a:custGeom>
                  <a:avLst/>
                  <a:gdLst>
                    <a:gd name="T0" fmla="*/ 0 w 360"/>
                    <a:gd name="T1" fmla="*/ 0 h 720"/>
                    <a:gd name="T2" fmla="*/ 60 w 360"/>
                    <a:gd name="T3" fmla="*/ 64 h 720"/>
                    <a:gd name="T4" fmla="*/ 120 w 360"/>
                    <a:gd name="T5" fmla="*/ 86 h 72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720"/>
                    <a:gd name="T11" fmla="*/ 360 w 360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720">
                      <a:moveTo>
                        <a:pt x="0" y="0"/>
                      </a:moveTo>
                      <a:cubicBezTo>
                        <a:pt x="60" y="210"/>
                        <a:pt x="120" y="420"/>
                        <a:pt x="180" y="540"/>
                      </a:cubicBezTo>
                      <a:cubicBezTo>
                        <a:pt x="240" y="660"/>
                        <a:pt x="330" y="690"/>
                        <a:pt x="360" y="72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80414" name="Rectangle 542"/>
          <p:cNvSpPr>
            <a:spLocks noChangeArrowheads="1"/>
          </p:cNvSpPr>
          <p:nvPr/>
        </p:nvSpPr>
        <p:spPr bwMode="auto">
          <a:xfrm>
            <a:off x="3249648" y="2156006"/>
            <a:ext cx="493236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800" b="1" dirty="0">
                <a:solidFill>
                  <a:srgbClr val="000099"/>
                </a:solidFill>
                <a:latin typeface="Arial Narrow" panose="020B0606020202030204" pitchFamily="34" charset="0"/>
                <a:ea typeface="華康少女文字W5" panose="040F0509000000000000" pitchFamily="81" charset="-120"/>
              </a:rPr>
              <a:t>我認識的每個人</a:t>
            </a:r>
          </a:p>
        </p:txBody>
      </p:sp>
      <p:sp>
        <p:nvSpPr>
          <p:cNvPr id="505" name="Rectangle 7"/>
          <p:cNvSpPr>
            <a:spLocks noChangeArrowheads="1"/>
          </p:cNvSpPr>
          <p:nvPr/>
        </p:nvSpPr>
        <p:spPr bwMode="auto">
          <a:xfrm>
            <a:off x="2515425" y="816520"/>
            <a:ext cx="7526338" cy="1006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什麼是國家</a:t>
            </a:r>
          </a:p>
        </p:txBody>
      </p:sp>
    </p:spTree>
    <p:extLst>
      <p:ext uri="{BB962C8B-B14F-4D97-AF65-F5344CB8AC3E}">
        <p14:creationId xmlns:p14="http://schemas.microsoft.com/office/powerpoint/2010/main" val="307276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0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0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0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3503613" y="549275"/>
            <a:ext cx="6121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dist" eaLnBrk="1" hangingPunct="1">
              <a:spcBef>
                <a:spcPct val="50000"/>
              </a:spcBef>
            </a:pPr>
            <a:endParaRPr lang="zh-TW" altLang="zh-TW" sz="6600">
              <a:solidFill>
                <a:srgbClr val="3333CC"/>
              </a:solidFill>
              <a:ea typeface="華康隸書體W7" pitchFamily="65" charset="-120"/>
            </a:endParaRPr>
          </a:p>
        </p:txBody>
      </p:sp>
      <p:grpSp>
        <p:nvGrpSpPr>
          <p:cNvPr id="29701" name="Group 9"/>
          <p:cNvGrpSpPr>
            <a:grpSpLocks/>
          </p:cNvGrpSpPr>
          <p:nvPr/>
        </p:nvGrpSpPr>
        <p:grpSpPr bwMode="auto">
          <a:xfrm>
            <a:off x="2566989" y="4221164"/>
            <a:ext cx="7705725" cy="757237"/>
            <a:chOff x="-20" y="2997"/>
            <a:chExt cx="16700" cy="1192"/>
          </a:xfrm>
        </p:grpSpPr>
        <p:grpSp>
          <p:nvGrpSpPr>
            <p:cNvPr id="34112" name="Group 10"/>
            <p:cNvGrpSpPr>
              <a:grpSpLocks/>
            </p:cNvGrpSpPr>
            <p:nvPr/>
          </p:nvGrpSpPr>
          <p:grpSpPr bwMode="auto">
            <a:xfrm>
              <a:off x="2700" y="3057"/>
              <a:ext cx="13980" cy="1132"/>
              <a:chOff x="600" y="3057"/>
              <a:chExt cx="13980" cy="1132"/>
            </a:xfrm>
          </p:grpSpPr>
          <p:grpSp>
            <p:nvGrpSpPr>
              <p:cNvPr id="34258" name="Group 11"/>
              <p:cNvGrpSpPr>
                <a:grpSpLocks/>
              </p:cNvGrpSpPr>
              <p:nvPr/>
            </p:nvGrpSpPr>
            <p:grpSpPr bwMode="auto">
              <a:xfrm>
                <a:off x="600" y="3057"/>
                <a:ext cx="10020" cy="1118"/>
                <a:chOff x="940" y="4317"/>
                <a:chExt cx="15971" cy="2378"/>
              </a:xfrm>
            </p:grpSpPr>
            <p:grpSp>
              <p:nvGrpSpPr>
                <p:cNvPr id="34443" name="Group 12"/>
                <p:cNvGrpSpPr>
                  <a:grpSpLocks/>
                </p:cNvGrpSpPr>
                <p:nvPr/>
              </p:nvGrpSpPr>
              <p:grpSpPr bwMode="auto">
                <a:xfrm>
                  <a:off x="3780" y="4317"/>
                  <a:ext cx="2033" cy="2072"/>
                  <a:chOff x="10620" y="7197"/>
                  <a:chExt cx="2590" cy="2700"/>
                </a:xfrm>
              </p:grpSpPr>
              <p:grpSp>
                <p:nvGrpSpPr>
                  <p:cNvPr id="34902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11508" y="7197"/>
                    <a:ext cx="888" cy="822"/>
                    <a:chOff x="4680" y="3780"/>
                    <a:chExt cx="1260" cy="1260"/>
                  </a:xfrm>
                </p:grpSpPr>
                <p:sp>
                  <p:nvSpPr>
                    <p:cNvPr id="34935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936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937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938" name="Freeform 17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4903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1635" y="931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904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1762" y="931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905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2015" y="931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906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2142" y="931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907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1254" y="9780"/>
                    <a:ext cx="635" cy="11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908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1889" y="9780"/>
                    <a:ext cx="634" cy="11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4909" name="Group 24"/>
                  <p:cNvGrpSpPr>
                    <a:grpSpLocks/>
                  </p:cNvGrpSpPr>
                  <p:nvPr/>
                </p:nvGrpSpPr>
                <p:grpSpPr bwMode="auto">
                  <a:xfrm rot="3730764">
                    <a:off x="12523" y="8146"/>
                    <a:ext cx="814" cy="560"/>
                    <a:chOff x="5760" y="4965"/>
                    <a:chExt cx="1249" cy="795"/>
                  </a:xfrm>
                </p:grpSpPr>
                <p:grpSp>
                  <p:nvGrpSpPr>
                    <p:cNvPr id="34931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4933" name="Line 2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934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493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910" name="Group 29"/>
                  <p:cNvGrpSpPr>
                    <a:grpSpLocks/>
                  </p:cNvGrpSpPr>
                  <p:nvPr/>
                </p:nvGrpSpPr>
                <p:grpSpPr bwMode="auto">
                  <a:xfrm rot="17464581" flipH="1">
                    <a:off x="10493" y="8146"/>
                    <a:ext cx="814" cy="560"/>
                    <a:chOff x="5760" y="4965"/>
                    <a:chExt cx="1249" cy="795"/>
                  </a:xfrm>
                </p:grpSpPr>
                <p:grpSp>
                  <p:nvGrpSpPr>
                    <p:cNvPr id="34927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4929" name="Line 3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930" name="Line 3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4928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911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1254" y="8019"/>
                    <a:ext cx="1269" cy="821"/>
                    <a:chOff x="7740" y="5580"/>
                    <a:chExt cx="2700" cy="1800"/>
                  </a:xfrm>
                </p:grpSpPr>
                <p:sp>
                  <p:nvSpPr>
                    <p:cNvPr id="34920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921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922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28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923" name="Line 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90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924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0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925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4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926" name="Line 4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740" y="5580"/>
                      <a:ext cx="270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4912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1508" y="8840"/>
                    <a:ext cx="761" cy="940"/>
                  </a:xfrm>
                  <a:prstGeom prst="rect">
                    <a:avLst/>
                  </a:prstGeom>
                  <a:solidFill>
                    <a:srgbClr val="008000"/>
                  </a:solidFill>
                  <a:ln w="15875">
                    <a:solidFill>
                      <a:srgbClr val="000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913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1846" y="9310"/>
                    <a:ext cx="85" cy="47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4914" name="Group 44"/>
                  <p:cNvGrpSpPr>
                    <a:grpSpLocks/>
                  </p:cNvGrpSpPr>
                  <p:nvPr/>
                </p:nvGrpSpPr>
                <p:grpSpPr bwMode="auto">
                  <a:xfrm flipH="1">
                    <a:off x="11566" y="7197"/>
                    <a:ext cx="846" cy="303"/>
                    <a:chOff x="8820" y="4395"/>
                    <a:chExt cx="1200" cy="465"/>
                  </a:xfrm>
                </p:grpSpPr>
                <p:sp>
                  <p:nvSpPr>
                    <p:cNvPr id="34918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40" y="4395"/>
                      <a:ext cx="10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919" name="Oval 46"/>
                    <p:cNvSpPr>
                      <a:spLocks noChangeArrowheads="1"/>
                    </p:cNvSpPr>
                    <p:nvPr/>
                  </p:nvSpPr>
                  <p:spPr bwMode="auto">
                    <a:xfrm rot="703413">
                      <a:off x="8820" y="4500"/>
                      <a:ext cx="1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4915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11762" y="7667"/>
                    <a:ext cx="380" cy="117"/>
                    <a:chOff x="8460" y="5940"/>
                    <a:chExt cx="540" cy="180"/>
                  </a:xfrm>
                </p:grpSpPr>
                <p:sp>
                  <p:nvSpPr>
                    <p:cNvPr id="34916" name="Line 48"/>
                    <p:cNvSpPr>
                      <a:spLocks noChangeShapeType="1"/>
                    </p:cNvSpPr>
                    <p:nvPr/>
                  </p:nvSpPr>
                  <p:spPr bwMode="auto">
                    <a:xfrm rot="2265785" flipH="1">
                      <a:off x="8460" y="594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917" name="Line 49"/>
                    <p:cNvSpPr>
                      <a:spLocks noChangeShapeType="1"/>
                    </p:cNvSpPr>
                    <p:nvPr/>
                  </p:nvSpPr>
                  <p:spPr bwMode="auto">
                    <a:xfrm rot="-2265785">
                      <a:off x="8820" y="594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4444" name="Group 50"/>
                <p:cNvGrpSpPr>
                  <a:grpSpLocks/>
                </p:cNvGrpSpPr>
                <p:nvPr/>
              </p:nvGrpSpPr>
              <p:grpSpPr bwMode="auto">
                <a:xfrm>
                  <a:off x="5617" y="4455"/>
                  <a:ext cx="1970" cy="1964"/>
                  <a:chOff x="13140" y="7377"/>
                  <a:chExt cx="2511" cy="2558"/>
                </a:xfrm>
              </p:grpSpPr>
              <p:grpSp>
                <p:nvGrpSpPr>
                  <p:cNvPr id="34835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14090" y="7377"/>
                    <a:ext cx="604" cy="497"/>
                    <a:chOff x="4680" y="3780"/>
                    <a:chExt cx="1260" cy="1260"/>
                  </a:xfrm>
                </p:grpSpPr>
                <p:sp>
                  <p:nvSpPr>
                    <p:cNvPr id="34898" name="Oval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899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900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901" name="Freeform 5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836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13917" y="9580"/>
                    <a:ext cx="950" cy="355"/>
                    <a:chOff x="6480" y="9540"/>
                    <a:chExt cx="1980" cy="900"/>
                  </a:xfrm>
                </p:grpSpPr>
                <p:sp>
                  <p:nvSpPr>
                    <p:cNvPr id="34892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893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894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895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896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8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897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4837" name="Group 63"/>
                  <p:cNvGrpSpPr>
                    <a:grpSpLocks/>
                  </p:cNvGrpSpPr>
                  <p:nvPr/>
                </p:nvGrpSpPr>
                <p:grpSpPr bwMode="auto">
                  <a:xfrm rot="910168">
                    <a:off x="15039" y="8230"/>
                    <a:ext cx="612" cy="261"/>
                    <a:chOff x="5760" y="5464"/>
                    <a:chExt cx="1275" cy="663"/>
                  </a:xfrm>
                </p:grpSpPr>
                <p:grpSp>
                  <p:nvGrpSpPr>
                    <p:cNvPr id="34888" name="Group 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4890" name="Line 65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891" name="Line 66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4889" name="Freeform 67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838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14176" y="7874"/>
                    <a:ext cx="432" cy="113"/>
                    <a:chOff x="7200" y="4500"/>
                    <a:chExt cx="900" cy="285"/>
                  </a:xfrm>
                </p:grpSpPr>
                <p:sp>
                  <p:nvSpPr>
                    <p:cNvPr id="34883" name="Oval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884" name="Oval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8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885" name="Oval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460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886" name="Oval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4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887" name="Oval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2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4839" name="Group 74"/>
                  <p:cNvGrpSpPr>
                    <a:grpSpLocks/>
                  </p:cNvGrpSpPr>
                  <p:nvPr/>
                </p:nvGrpSpPr>
                <p:grpSpPr bwMode="auto">
                  <a:xfrm rot="762249" flipH="1">
                    <a:off x="13816" y="7485"/>
                    <a:ext cx="288" cy="470"/>
                    <a:chOff x="5490" y="4635"/>
                    <a:chExt cx="600" cy="831"/>
                  </a:xfrm>
                </p:grpSpPr>
                <p:grpSp>
                  <p:nvGrpSpPr>
                    <p:cNvPr id="34877" name="Group 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4881" name="Freeform 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882" name="Freeform 77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4878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4879" name="Freeform 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880" name="Freeform 80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grpSp>
                <p:nvGrpSpPr>
                  <p:cNvPr id="34840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13658" y="7945"/>
                    <a:ext cx="1468" cy="640"/>
                    <a:chOff x="7380" y="7200"/>
                    <a:chExt cx="2160" cy="1260"/>
                  </a:xfrm>
                </p:grpSpPr>
                <p:grpSp>
                  <p:nvGrpSpPr>
                    <p:cNvPr id="34861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38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4872" name="Line 8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873" name="Line 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874" name="Line 8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875" name="Line 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876" name="Line 8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4862" name="Group 88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846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4867" name="Line 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868" name="Line 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869" name="Line 9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870" name="Line 9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871" name="Line 9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4863" name="Group 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20" y="7200"/>
                      <a:ext cx="1080" cy="180"/>
                      <a:chOff x="7920" y="7200"/>
                      <a:chExt cx="1080" cy="180"/>
                    </a:xfrm>
                  </p:grpSpPr>
                  <p:sp>
                    <p:nvSpPr>
                      <p:cNvPr id="34864" name="Line 9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865" name="Line 9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866" name="Freeform 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00" y="7200"/>
                        <a:ext cx="720" cy="180"/>
                      </a:xfrm>
                      <a:custGeom>
                        <a:avLst/>
                        <a:gdLst>
                          <a:gd name="T0" fmla="*/ 720 w 720"/>
                          <a:gd name="T1" fmla="*/ 0 h 180"/>
                          <a:gd name="T2" fmla="*/ 360 w 720"/>
                          <a:gd name="T3" fmla="*/ 180 h 180"/>
                          <a:gd name="T4" fmla="*/ 0 w 720"/>
                          <a:gd name="T5" fmla="*/ 0 h 180"/>
                          <a:gd name="T6" fmla="*/ 0 60000 65536"/>
                          <a:gd name="T7" fmla="*/ 0 60000 65536"/>
                          <a:gd name="T8" fmla="*/ 0 60000 65536"/>
                          <a:gd name="T9" fmla="*/ 0 w 720"/>
                          <a:gd name="T10" fmla="*/ 0 h 180"/>
                          <a:gd name="T11" fmla="*/ 720 w 720"/>
                          <a:gd name="T12" fmla="*/ 180 h 18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20" h="180">
                            <a:moveTo>
                              <a:pt x="720" y="0"/>
                            </a:moveTo>
                            <a:cubicBezTo>
                              <a:pt x="600" y="90"/>
                              <a:pt x="480" y="180"/>
                              <a:pt x="360" y="180"/>
                            </a:cubicBezTo>
                            <a:cubicBezTo>
                              <a:pt x="240" y="180"/>
                              <a:pt x="60" y="30"/>
                              <a:pt x="0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sp>
                <p:nvSpPr>
                  <p:cNvPr id="34841" name="AutoShape 9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3831" y="8585"/>
                    <a:ext cx="1122" cy="9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5 w 21600"/>
                      <a:gd name="T13" fmla="*/ 4494 h 21600"/>
                      <a:gd name="T14" fmla="*/ 17095 w 21600"/>
                      <a:gd name="T15" fmla="*/ 17106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93366"/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34842" name="Group 99"/>
                  <p:cNvGrpSpPr>
                    <a:grpSpLocks/>
                  </p:cNvGrpSpPr>
                  <p:nvPr/>
                </p:nvGrpSpPr>
                <p:grpSpPr bwMode="auto">
                  <a:xfrm rot="20689832" flipH="1">
                    <a:off x="13140" y="8230"/>
                    <a:ext cx="612" cy="261"/>
                    <a:chOff x="5760" y="5464"/>
                    <a:chExt cx="1275" cy="663"/>
                  </a:xfrm>
                </p:grpSpPr>
                <p:grpSp>
                  <p:nvGrpSpPr>
                    <p:cNvPr id="34857" name="Group 1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4859" name="Line 101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860" name="Line 102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4858" name="Freeform 103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843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14219" y="7414"/>
                    <a:ext cx="346" cy="71"/>
                    <a:chOff x="4140" y="1620"/>
                    <a:chExt cx="1080" cy="180"/>
                  </a:xfrm>
                </p:grpSpPr>
                <p:sp>
                  <p:nvSpPr>
                    <p:cNvPr id="34851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852" name="Line 10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2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853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854" name="Line 10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8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855" name="Line 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856" name="Line 1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844" name="Group 111"/>
                  <p:cNvGrpSpPr>
                    <a:grpSpLocks/>
                  </p:cNvGrpSpPr>
                  <p:nvPr/>
                </p:nvGrpSpPr>
                <p:grpSpPr bwMode="auto">
                  <a:xfrm rot="-661169">
                    <a:off x="14680" y="7497"/>
                    <a:ext cx="287" cy="470"/>
                    <a:chOff x="5490" y="4635"/>
                    <a:chExt cx="600" cy="831"/>
                  </a:xfrm>
                </p:grpSpPr>
                <p:grpSp>
                  <p:nvGrpSpPr>
                    <p:cNvPr id="34845" name="Group 1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4849" name="Freeform 1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850" name="Freeform 114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4846" name="Group 1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4847" name="Freeform 1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848" name="Freeform 117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  <p:grpSp>
              <p:nvGrpSpPr>
                <p:cNvPr id="34445" name="Group 118"/>
                <p:cNvGrpSpPr>
                  <a:grpSpLocks/>
                </p:cNvGrpSpPr>
                <p:nvPr/>
              </p:nvGrpSpPr>
              <p:grpSpPr bwMode="auto">
                <a:xfrm>
                  <a:off x="7356" y="4870"/>
                  <a:ext cx="1288" cy="1590"/>
                  <a:chOff x="4736" y="4317"/>
                  <a:chExt cx="1642" cy="2072"/>
                </a:xfrm>
              </p:grpSpPr>
              <p:grpSp>
                <p:nvGrpSpPr>
                  <p:cNvPr id="34801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5249" y="4329"/>
                    <a:ext cx="604" cy="497"/>
                    <a:chOff x="4680" y="3780"/>
                    <a:chExt cx="1260" cy="1260"/>
                  </a:xfrm>
                </p:grpSpPr>
                <p:sp>
                  <p:nvSpPr>
                    <p:cNvPr id="34831" name="Oval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832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833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834" name="Freeform 123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4802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5249" y="6034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803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5335" y="6034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804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5767" y="6034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805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5853" y="6034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806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4990" y="6318"/>
                    <a:ext cx="431" cy="7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807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5680" y="6318"/>
                    <a:ext cx="432" cy="7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4808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5767" y="4993"/>
                    <a:ext cx="611" cy="262"/>
                    <a:chOff x="5760" y="5464"/>
                    <a:chExt cx="1275" cy="663"/>
                  </a:xfrm>
                </p:grpSpPr>
                <p:grpSp>
                  <p:nvGrpSpPr>
                    <p:cNvPr id="34827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4829" name="Line 132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830" name="Line 133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4828" name="Freeform 134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809" name="Group 135"/>
                  <p:cNvGrpSpPr>
                    <a:grpSpLocks/>
                  </p:cNvGrpSpPr>
                  <p:nvPr/>
                </p:nvGrpSpPr>
                <p:grpSpPr bwMode="auto">
                  <a:xfrm flipH="1">
                    <a:off x="4736" y="4755"/>
                    <a:ext cx="599" cy="314"/>
                    <a:chOff x="5760" y="4965"/>
                    <a:chExt cx="1249" cy="795"/>
                  </a:xfrm>
                </p:grpSpPr>
                <p:grpSp>
                  <p:nvGrpSpPr>
                    <p:cNvPr id="34823" name="Group 1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4825" name="Line 13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826" name="Line 13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4824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810" name="Group 140"/>
                  <p:cNvGrpSpPr>
                    <a:grpSpLocks/>
                  </p:cNvGrpSpPr>
                  <p:nvPr/>
                </p:nvGrpSpPr>
                <p:grpSpPr bwMode="auto">
                  <a:xfrm>
                    <a:off x="5105" y="4317"/>
                    <a:ext cx="906" cy="497"/>
                    <a:chOff x="4230" y="3675"/>
                    <a:chExt cx="2160" cy="1440"/>
                  </a:xfrm>
                </p:grpSpPr>
                <p:grpSp>
                  <p:nvGrpSpPr>
                    <p:cNvPr id="34818" name="Group 1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70" y="3675"/>
                      <a:ext cx="1080" cy="180"/>
                      <a:chOff x="8100" y="3240"/>
                      <a:chExt cx="2160" cy="360"/>
                    </a:xfrm>
                  </p:grpSpPr>
                  <p:sp>
                    <p:nvSpPr>
                      <p:cNvPr id="34821" name="Oval 1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00" y="3240"/>
                        <a:ext cx="1080" cy="36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20000"/>
                          </a:spcBef>
                          <a:buFontTx/>
                          <a:buChar char="•"/>
                        </a:pPr>
                        <a:endParaRPr lang="zh-TW" altLang="en-US" sz="4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4822" name="Oval 1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80" y="3240"/>
                        <a:ext cx="1080" cy="36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20000"/>
                          </a:spcBef>
                          <a:buFontTx/>
                          <a:buChar char="•"/>
                        </a:pPr>
                        <a:endParaRPr lang="zh-TW" altLang="en-US" sz="4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4819" name="Oval 144"/>
                    <p:cNvSpPr>
                      <a:spLocks noChangeArrowheads="1"/>
                    </p:cNvSpPr>
                    <p:nvPr/>
                  </p:nvSpPr>
                  <p:spPr bwMode="auto">
                    <a:xfrm rot="-1770744">
                      <a:off x="6030" y="3675"/>
                      <a:ext cx="360" cy="14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820" name="Oval 145"/>
                    <p:cNvSpPr>
                      <a:spLocks noChangeArrowheads="1"/>
                    </p:cNvSpPr>
                    <p:nvPr/>
                  </p:nvSpPr>
                  <p:spPr bwMode="auto">
                    <a:xfrm rot="1770744" flipH="1">
                      <a:off x="4230" y="3675"/>
                      <a:ext cx="360" cy="14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811" name="Line 1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17" y="4826"/>
                    <a:ext cx="604" cy="120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812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5680" y="4826"/>
                    <a:ext cx="518" cy="120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813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4817" y="6034"/>
                    <a:ext cx="1381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814" name="Freeform 149"/>
                  <p:cNvSpPr>
                    <a:spLocks/>
                  </p:cNvSpPr>
                  <p:nvPr/>
                </p:nvSpPr>
                <p:spPr bwMode="auto">
                  <a:xfrm>
                    <a:off x="4817" y="5951"/>
                    <a:ext cx="403" cy="95"/>
                  </a:xfrm>
                  <a:custGeom>
                    <a:avLst/>
                    <a:gdLst>
                      <a:gd name="T0" fmla="*/ 0 w 840"/>
                      <a:gd name="T1" fmla="*/ 0 h 420"/>
                      <a:gd name="T2" fmla="*/ 1 w 840"/>
                      <a:gd name="T3" fmla="*/ 0 h 420"/>
                      <a:gd name="T4" fmla="*/ 2 w 840"/>
                      <a:gd name="T5" fmla="*/ 0 h 420"/>
                      <a:gd name="T6" fmla="*/ 0 w 840"/>
                      <a:gd name="T7" fmla="*/ 0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00FFFF"/>
                  </a:solidFill>
                  <a:ln w="15875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815" name="Freeform 150"/>
                  <p:cNvSpPr>
                    <a:spLocks/>
                  </p:cNvSpPr>
                  <p:nvPr/>
                </p:nvSpPr>
                <p:spPr bwMode="auto">
                  <a:xfrm>
                    <a:off x="5486" y="5951"/>
                    <a:ext cx="403" cy="95"/>
                  </a:xfrm>
                  <a:custGeom>
                    <a:avLst/>
                    <a:gdLst>
                      <a:gd name="T0" fmla="*/ 0 w 840"/>
                      <a:gd name="T1" fmla="*/ 0 h 420"/>
                      <a:gd name="T2" fmla="*/ 1 w 840"/>
                      <a:gd name="T3" fmla="*/ 0 h 420"/>
                      <a:gd name="T4" fmla="*/ 2 w 840"/>
                      <a:gd name="T5" fmla="*/ 0 h 420"/>
                      <a:gd name="T6" fmla="*/ 0 w 840"/>
                      <a:gd name="T7" fmla="*/ 0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00FFFF"/>
                  </a:solidFill>
                  <a:ln w="15875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816" name="Freeform 151"/>
                  <p:cNvSpPr>
                    <a:spLocks/>
                  </p:cNvSpPr>
                  <p:nvPr/>
                </p:nvSpPr>
                <p:spPr bwMode="auto">
                  <a:xfrm>
                    <a:off x="5853" y="5963"/>
                    <a:ext cx="345" cy="83"/>
                  </a:xfrm>
                  <a:custGeom>
                    <a:avLst/>
                    <a:gdLst>
                      <a:gd name="T0" fmla="*/ 0 w 840"/>
                      <a:gd name="T1" fmla="*/ 0 h 420"/>
                      <a:gd name="T2" fmla="*/ 0 w 840"/>
                      <a:gd name="T3" fmla="*/ 0 h 420"/>
                      <a:gd name="T4" fmla="*/ 1 w 840"/>
                      <a:gd name="T5" fmla="*/ 0 h 420"/>
                      <a:gd name="T6" fmla="*/ 0 w 840"/>
                      <a:gd name="T7" fmla="*/ 0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00FFFF"/>
                  </a:solidFill>
                  <a:ln w="15875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817" name="Freeform 152"/>
                  <p:cNvSpPr>
                    <a:spLocks/>
                  </p:cNvSpPr>
                  <p:nvPr/>
                </p:nvSpPr>
                <p:spPr bwMode="auto">
                  <a:xfrm>
                    <a:off x="5162" y="5963"/>
                    <a:ext cx="346" cy="83"/>
                  </a:xfrm>
                  <a:custGeom>
                    <a:avLst/>
                    <a:gdLst>
                      <a:gd name="T0" fmla="*/ 0 w 840"/>
                      <a:gd name="T1" fmla="*/ 0 h 420"/>
                      <a:gd name="T2" fmla="*/ 0 w 840"/>
                      <a:gd name="T3" fmla="*/ 0 h 420"/>
                      <a:gd name="T4" fmla="*/ 1 w 840"/>
                      <a:gd name="T5" fmla="*/ 0 h 420"/>
                      <a:gd name="T6" fmla="*/ 0 w 840"/>
                      <a:gd name="T7" fmla="*/ 0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00FFFF"/>
                  </a:solidFill>
                  <a:ln w="15875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4446" name="Group 153"/>
                <p:cNvGrpSpPr>
                  <a:grpSpLocks/>
                </p:cNvGrpSpPr>
                <p:nvPr/>
              </p:nvGrpSpPr>
              <p:grpSpPr bwMode="auto">
                <a:xfrm>
                  <a:off x="8442" y="5207"/>
                  <a:ext cx="1622" cy="1255"/>
                  <a:chOff x="8460" y="4497"/>
                  <a:chExt cx="2067" cy="1634"/>
                </a:xfrm>
              </p:grpSpPr>
              <p:grpSp>
                <p:nvGrpSpPr>
                  <p:cNvPr id="34763" name="Group 154"/>
                  <p:cNvGrpSpPr>
                    <a:grpSpLocks/>
                  </p:cNvGrpSpPr>
                  <p:nvPr/>
                </p:nvGrpSpPr>
                <p:grpSpPr bwMode="auto">
                  <a:xfrm>
                    <a:off x="9237" y="4497"/>
                    <a:ext cx="605" cy="497"/>
                    <a:chOff x="4680" y="3780"/>
                    <a:chExt cx="1260" cy="1260"/>
                  </a:xfrm>
                </p:grpSpPr>
                <p:sp>
                  <p:nvSpPr>
                    <p:cNvPr id="34797" name="Oval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798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799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800" name="Freeform 158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4764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9323" y="577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765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9410" y="577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766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9582" y="577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767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9669" y="577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768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9064" y="6060"/>
                    <a:ext cx="432" cy="7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769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9496" y="6060"/>
                    <a:ext cx="432" cy="7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4770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9928" y="4781"/>
                    <a:ext cx="599" cy="314"/>
                    <a:chOff x="5760" y="4965"/>
                    <a:chExt cx="1249" cy="795"/>
                  </a:xfrm>
                </p:grpSpPr>
                <p:grpSp>
                  <p:nvGrpSpPr>
                    <p:cNvPr id="34793" name="Group 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4795" name="Line 16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796" name="Line 16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4794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771" name="Group 170"/>
                  <p:cNvGrpSpPr>
                    <a:grpSpLocks/>
                  </p:cNvGrpSpPr>
                  <p:nvPr/>
                </p:nvGrpSpPr>
                <p:grpSpPr bwMode="auto">
                  <a:xfrm rot="20970257" flipH="1">
                    <a:off x="8460" y="4823"/>
                    <a:ext cx="599" cy="313"/>
                    <a:chOff x="5760" y="4965"/>
                    <a:chExt cx="1249" cy="795"/>
                  </a:xfrm>
                </p:grpSpPr>
                <p:grpSp>
                  <p:nvGrpSpPr>
                    <p:cNvPr id="34789" name="Group 1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4791" name="Line 17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792" name="Line 17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4790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772" name="Group 175"/>
                  <p:cNvGrpSpPr>
                    <a:grpSpLocks/>
                  </p:cNvGrpSpPr>
                  <p:nvPr/>
                </p:nvGrpSpPr>
                <p:grpSpPr bwMode="auto">
                  <a:xfrm>
                    <a:off x="9367" y="4533"/>
                    <a:ext cx="345" cy="71"/>
                    <a:chOff x="4140" y="1620"/>
                    <a:chExt cx="1080" cy="180"/>
                  </a:xfrm>
                </p:grpSpPr>
                <p:sp>
                  <p:nvSpPr>
                    <p:cNvPr id="34783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784" name="Line 17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2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785" name="Line 1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786" name="Line 1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8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787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788" name="Line 18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773" name="Group 182"/>
                  <p:cNvGrpSpPr>
                    <a:grpSpLocks/>
                  </p:cNvGrpSpPr>
                  <p:nvPr/>
                </p:nvGrpSpPr>
                <p:grpSpPr bwMode="auto">
                  <a:xfrm>
                    <a:off x="9064" y="4994"/>
                    <a:ext cx="864" cy="498"/>
                    <a:chOff x="7740" y="5580"/>
                    <a:chExt cx="2700" cy="1800"/>
                  </a:xfrm>
                </p:grpSpPr>
                <p:sp>
                  <p:nvSpPr>
                    <p:cNvPr id="34776" name="Line 1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777" name="Line 1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778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28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779" name="Line 18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90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780" name="Line 1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0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781" name="Line 18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4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782" name="Line 18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740" y="5580"/>
                      <a:ext cx="270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4774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9237" y="5492"/>
                    <a:ext cx="518" cy="284"/>
                  </a:xfrm>
                  <a:prstGeom prst="rect">
                    <a:avLst/>
                  </a:prstGeom>
                  <a:solidFill>
                    <a:srgbClr val="993300"/>
                  </a:solidFill>
                  <a:ln w="15875">
                    <a:solidFill>
                      <a:srgbClr val="000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775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9467" y="5634"/>
                    <a:ext cx="58" cy="142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447" name="Group 192"/>
                <p:cNvGrpSpPr>
                  <a:grpSpLocks/>
                </p:cNvGrpSpPr>
                <p:nvPr/>
              </p:nvGrpSpPr>
              <p:grpSpPr bwMode="auto">
                <a:xfrm>
                  <a:off x="9855" y="4593"/>
                  <a:ext cx="1970" cy="1964"/>
                  <a:chOff x="13140" y="7377"/>
                  <a:chExt cx="2511" cy="2558"/>
                </a:xfrm>
              </p:grpSpPr>
              <p:grpSp>
                <p:nvGrpSpPr>
                  <p:cNvPr id="34696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14090" y="7377"/>
                    <a:ext cx="604" cy="497"/>
                    <a:chOff x="4680" y="3780"/>
                    <a:chExt cx="1260" cy="1260"/>
                  </a:xfrm>
                </p:grpSpPr>
                <p:sp>
                  <p:nvSpPr>
                    <p:cNvPr id="34759" name="Oval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760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761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762" name="Freeform 197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697" name="Group 198"/>
                  <p:cNvGrpSpPr>
                    <a:grpSpLocks/>
                  </p:cNvGrpSpPr>
                  <p:nvPr/>
                </p:nvGrpSpPr>
                <p:grpSpPr bwMode="auto">
                  <a:xfrm>
                    <a:off x="13917" y="9580"/>
                    <a:ext cx="950" cy="355"/>
                    <a:chOff x="6480" y="9540"/>
                    <a:chExt cx="1980" cy="900"/>
                  </a:xfrm>
                </p:grpSpPr>
                <p:sp>
                  <p:nvSpPr>
                    <p:cNvPr id="34753" name="Line 1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754" name="Line 2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755" name="Line 2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756" name="Line 2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757" name="Oval 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8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758" name="Oval 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4698" name="Group 205"/>
                  <p:cNvGrpSpPr>
                    <a:grpSpLocks/>
                  </p:cNvGrpSpPr>
                  <p:nvPr/>
                </p:nvGrpSpPr>
                <p:grpSpPr bwMode="auto">
                  <a:xfrm rot="910168">
                    <a:off x="15039" y="8230"/>
                    <a:ext cx="612" cy="261"/>
                    <a:chOff x="5760" y="5464"/>
                    <a:chExt cx="1275" cy="663"/>
                  </a:xfrm>
                </p:grpSpPr>
                <p:grpSp>
                  <p:nvGrpSpPr>
                    <p:cNvPr id="34749" name="Group 2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4751" name="Line 207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752" name="Line 208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4750" name="Freeform 209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699" name="Group 210"/>
                  <p:cNvGrpSpPr>
                    <a:grpSpLocks/>
                  </p:cNvGrpSpPr>
                  <p:nvPr/>
                </p:nvGrpSpPr>
                <p:grpSpPr bwMode="auto">
                  <a:xfrm>
                    <a:off x="14176" y="7874"/>
                    <a:ext cx="432" cy="113"/>
                    <a:chOff x="7200" y="4500"/>
                    <a:chExt cx="900" cy="285"/>
                  </a:xfrm>
                </p:grpSpPr>
                <p:sp>
                  <p:nvSpPr>
                    <p:cNvPr id="34744" name="Oval 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745" name="Oval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8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746" name="Oval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460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747" name="Oval 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4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748" name="Oval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2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4700" name="Group 216"/>
                  <p:cNvGrpSpPr>
                    <a:grpSpLocks/>
                  </p:cNvGrpSpPr>
                  <p:nvPr/>
                </p:nvGrpSpPr>
                <p:grpSpPr bwMode="auto">
                  <a:xfrm rot="762249" flipH="1">
                    <a:off x="13816" y="7485"/>
                    <a:ext cx="288" cy="470"/>
                    <a:chOff x="5490" y="4635"/>
                    <a:chExt cx="600" cy="831"/>
                  </a:xfrm>
                </p:grpSpPr>
                <p:grpSp>
                  <p:nvGrpSpPr>
                    <p:cNvPr id="34738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4742" name="Freeform 2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743" name="Freeform 219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4739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4740" name="Freeform 2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741" name="Freeform 222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grpSp>
                <p:nvGrpSpPr>
                  <p:cNvPr id="34701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13658" y="7945"/>
                    <a:ext cx="1468" cy="640"/>
                    <a:chOff x="7380" y="7200"/>
                    <a:chExt cx="2160" cy="1260"/>
                  </a:xfrm>
                </p:grpSpPr>
                <p:grpSp>
                  <p:nvGrpSpPr>
                    <p:cNvPr id="34722" name="Group 2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38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4733" name="Line 22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734" name="Line 2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735" name="Line 2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736" name="Line 2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737" name="Line 2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4723" name="Group 2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846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4728" name="Line 23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729" name="Line 2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730" name="Line 23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731" name="Line 2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732" name="Line 2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4724" name="Group 2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20" y="7200"/>
                      <a:ext cx="1080" cy="180"/>
                      <a:chOff x="7920" y="7200"/>
                      <a:chExt cx="1080" cy="180"/>
                    </a:xfrm>
                  </p:grpSpPr>
                  <p:sp>
                    <p:nvSpPr>
                      <p:cNvPr id="34725" name="Line 23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726" name="Line 2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727" name="Freeform 2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00" y="7200"/>
                        <a:ext cx="720" cy="180"/>
                      </a:xfrm>
                      <a:custGeom>
                        <a:avLst/>
                        <a:gdLst>
                          <a:gd name="T0" fmla="*/ 720 w 720"/>
                          <a:gd name="T1" fmla="*/ 0 h 180"/>
                          <a:gd name="T2" fmla="*/ 360 w 720"/>
                          <a:gd name="T3" fmla="*/ 180 h 180"/>
                          <a:gd name="T4" fmla="*/ 0 w 720"/>
                          <a:gd name="T5" fmla="*/ 0 h 180"/>
                          <a:gd name="T6" fmla="*/ 0 60000 65536"/>
                          <a:gd name="T7" fmla="*/ 0 60000 65536"/>
                          <a:gd name="T8" fmla="*/ 0 60000 65536"/>
                          <a:gd name="T9" fmla="*/ 0 w 720"/>
                          <a:gd name="T10" fmla="*/ 0 h 180"/>
                          <a:gd name="T11" fmla="*/ 720 w 720"/>
                          <a:gd name="T12" fmla="*/ 180 h 18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20" h="180">
                            <a:moveTo>
                              <a:pt x="720" y="0"/>
                            </a:moveTo>
                            <a:cubicBezTo>
                              <a:pt x="600" y="90"/>
                              <a:pt x="480" y="180"/>
                              <a:pt x="360" y="180"/>
                            </a:cubicBezTo>
                            <a:cubicBezTo>
                              <a:pt x="240" y="180"/>
                              <a:pt x="60" y="30"/>
                              <a:pt x="0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sp>
                <p:nvSpPr>
                  <p:cNvPr id="34702" name="AutoShape 240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3831" y="8585"/>
                    <a:ext cx="1122" cy="9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5 w 21600"/>
                      <a:gd name="T13" fmla="*/ 4494 h 21600"/>
                      <a:gd name="T14" fmla="*/ 17095 w 21600"/>
                      <a:gd name="T15" fmla="*/ 17106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9CC"/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34703" name="Group 241"/>
                  <p:cNvGrpSpPr>
                    <a:grpSpLocks/>
                  </p:cNvGrpSpPr>
                  <p:nvPr/>
                </p:nvGrpSpPr>
                <p:grpSpPr bwMode="auto">
                  <a:xfrm rot="20689832" flipH="1">
                    <a:off x="13140" y="8230"/>
                    <a:ext cx="612" cy="261"/>
                    <a:chOff x="5760" y="5464"/>
                    <a:chExt cx="1275" cy="663"/>
                  </a:xfrm>
                </p:grpSpPr>
                <p:grpSp>
                  <p:nvGrpSpPr>
                    <p:cNvPr id="34718" name="Group 2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4720" name="Line 243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721" name="Line 244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4719" name="Freeform 245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704" name="Group 246"/>
                  <p:cNvGrpSpPr>
                    <a:grpSpLocks/>
                  </p:cNvGrpSpPr>
                  <p:nvPr/>
                </p:nvGrpSpPr>
                <p:grpSpPr bwMode="auto">
                  <a:xfrm>
                    <a:off x="14219" y="7414"/>
                    <a:ext cx="346" cy="71"/>
                    <a:chOff x="4140" y="1620"/>
                    <a:chExt cx="1080" cy="180"/>
                  </a:xfrm>
                </p:grpSpPr>
                <p:sp>
                  <p:nvSpPr>
                    <p:cNvPr id="34712" name="Line 2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713" name="Line 2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2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714" name="Line 2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715" name="Line 2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8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716" name="Line 2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717" name="Line 2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705" name="Group 253"/>
                  <p:cNvGrpSpPr>
                    <a:grpSpLocks/>
                  </p:cNvGrpSpPr>
                  <p:nvPr/>
                </p:nvGrpSpPr>
                <p:grpSpPr bwMode="auto">
                  <a:xfrm rot="-661169">
                    <a:off x="14680" y="7497"/>
                    <a:ext cx="287" cy="470"/>
                    <a:chOff x="5490" y="4635"/>
                    <a:chExt cx="600" cy="831"/>
                  </a:xfrm>
                </p:grpSpPr>
                <p:grpSp>
                  <p:nvGrpSpPr>
                    <p:cNvPr id="34706" name="Group 2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4710" name="Freeform 2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711" name="Freeform 256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4707" name="Group 2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4708" name="Freeform 2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709" name="Freeform 259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  <p:grpSp>
              <p:nvGrpSpPr>
                <p:cNvPr id="34448" name="Group 260"/>
                <p:cNvGrpSpPr>
                  <a:grpSpLocks/>
                </p:cNvGrpSpPr>
                <p:nvPr/>
              </p:nvGrpSpPr>
              <p:grpSpPr bwMode="auto">
                <a:xfrm>
                  <a:off x="11691" y="4517"/>
                  <a:ext cx="2033" cy="2072"/>
                  <a:chOff x="10260" y="3857"/>
                  <a:chExt cx="2590" cy="2700"/>
                </a:xfrm>
              </p:grpSpPr>
              <p:grpSp>
                <p:nvGrpSpPr>
                  <p:cNvPr id="34659" name="Group 261"/>
                  <p:cNvGrpSpPr>
                    <a:grpSpLocks/>
                  </p:cNvGrpSpPr>
                  <p:nvPr/>
                </p:nvGrpSpPr>
                <p:grpSpPr bwMode="auto">
                  <a:xfrm>
                    <a:off x="11148" y="3857"/>
                    <a:ext cx="888" cy="822"/>
                    <a:chOff x="4680" y="3780"/>
                    <a:chExt cx="1260" cy="1260"/>
                  </a:xfrm>
                </p:grpSpPr>
                <p:sp>
                  <p:nvSpPr>
                    <p:cNvPr id="34692" name="Oval 2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693" name="Freeform 263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694" name="Freeform 264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695" name="Freeform 26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4660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11275" y="597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66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11402" y="597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662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11655" y="597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663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11782" y="597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664" name="Oval 270"/>
                  <p:cNvSpPr>
                    <a:spLocks noChangeArrowheads="1"/>
                  </p:cNvSpPr>
                  <p:nvPr/>
                </p:nvSpPr>
                <p:spPr bwMode="auto">
                  <a:xfrm>
                    <a:off x="10894" y="6440"/>
                    <a:ext cx="635" cy="11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665" name="Oval 271"/>
                  <p:cNvSpPr>
                    <a:spLocks noChangeArrowheads="1"/>
                  </p:cNvSpPr>
                  <p:nvPr/>
                </p:nvSpPr>
                <p:spPr bwMode="auto">
                  <a:xfrm>
                    <a:off x="11529" y="6440"/>
                    <a:ext cx="634" cy="11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4666" name="Group 272"/>
                  <p:cNvGrpSpPr>
                    <a:grpSpLocks/>
                  </p:cNvGrpSpPr>
                  <p:nvPr/>
                </p:nvGrpSpPr>
                <p:grpSpPr bwMode="auto">
                  <a:xfrm rot="3730764">
                    <a:off x="12163" y="4806"/>
                    <a:ext cx="814" cy="560"/>
                    <a:chOff x="5760" y="4965"/>
                    <a:chExt cx="1249" cy="795"/>
                  </a:xfrm>
                </p:grpSpPr>
                <p:grpSp>
                  <p:nvGrpSpPr>
                    <p:cNvPr id="34688" name="Group 2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4690" name="Line 27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691" name="Line 27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4689" name="Freeform 276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667" name="Group 277"/>
                  <p:cNvGrpSpPr>
                    <a:grpSpLocks/>
                  </p:cNvGrpSpPr>
                  <p:nvPr/>
                </p:nvGrpSpPr>
                <p:grpSpPr bwMode="auto">
                  <a:xfrm rot="17464581" flipH="1">
                    <a:off x="10133" y="4806"/>
                    <a:ext cx="814" cy="560"/>
                    <a:chOff x="5760" y="4965"/>
                    <a:chExt cx="1249" cy="795"/>
                  </a:xfrm>
                </p:grpSpPr>
                <p:grpSp>
                  <p:nvGrpSpPr>
                    <p:cNvPr id="34684" name="Group 2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4686" name="Line 27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687" name="Line 28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4685" name="Freeform 281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668" name="Group 282"/>
                  <p:cNvGrpSpPr>
                    <a:grpSpLocks/>
                  </p:cNvGrpSpPr>
                  <p:nvPr/>
                </p:nvGrpSpPr>
                <p:grpSpPr bwMode="auto">
                  <a:xfrm>
                    <a:off x="10894" y="4679"/>
                    <a:ext cx="1269" cy="821"/>
                    <a:chOff x="7740" y="5580"/>
                    <a:chExt cx="2700" cy="1800"/>
                  </a:xfrm>
                </p:grpSpPr>
                <p:sp>
                  <p:nvSpPr>
                    <p:cNvPr id="34677" name="Line 2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678" name="Line 2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679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28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680" name="Line 28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90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681" name="Line 2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0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682" name="Line 28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4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683" name="Line 28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740" y="5580"/>
                      <a:ext cx="270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4669" name="Rectangle 290"/>
                  <p:cNvSpPr>
                    <a:spLocks noChangeArrowheads="1"/>
                  </p:cNvSpPr>
                  <p:nvPr/>
                </p:nvSpPr>
                <p:spPr bwMode="auto">
                  <a:xfrm>
                    <a:off x="11148" y="5500"/>
                    <a:ext cx="761" cy="940"/>
                  </a:xfrm>
                  <a:prstGeom prst="rect">
                    <a:avLst/>
                  </a:prstGeom>
                  <a:solidFill>
                    <a:srgbClr val="808080"/>
                  </a:solidFill>
                  <a:ln w="15875">
                    <a:solidFill>
                      <a:srgbClr val="000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670" name="Rectangle 291"/>
                  <p:cNvSpPr>
                    <a:spLocks noChangeArrowheads="1"/>
                  </p:cNvSpPr>
                  <p:nvPr/>
                </p:nvSpPr>
                <p:spPr bwMode="auto">
                  <a:xfrm>
                    <a:off x="11486" y="5970"/>
                    <a:ext cx="85" cy="47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4671" name="Group 292"/>
                  <p:cNvGrpSpPr>
                    <a:grpSpLocks/>
                  </p:cNvGrpSpPr>
                  <p:nvPr/>
                </p:nvGrpSpPr>
                <p:grpSpPr bwMode="auto">
                  <a:xfrm>
                    <a:off x="11148" y="3857"/>
                    <a:ext cx="846" cy="303"/>
                    <a:chOff x="8820" y="4395"/>
                    <a:chExt cx="1200" cy="465"/>
                  </a:xfrm>
                </p:grpSpPr>
                <p:sp>
                  <p:nvSpPr>
                    <p:cNvPr id="34675" name="Oval 2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40" y="4395"/>
                      <a:ext cx="10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676" name="Oval 294"/>
                    <p:cNvSpPr>
                      <a:spLocks noChangeArrowheads="1"/>
                    </p:cNvSpPr>
                    <p:nvPr/>
                  </p:nvSpPr>
                  <p:spPr bwMode="auto">
                    <a:xfrm rot="703413">
                      <a:off x="8820" y="4500"/>
                      <a:ext cx="1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4672" name="Group 295"/>
                  <p:cNvGrpSpPr>
                    <a:grpSpLocks/>
                  </p:cNvGrpSpPr>
                  <p:nvPr/>
                </p:nvGrpSpPr>
                <p:grpSpPr bwMode="auto">
                  <a:xfrm>
                    <a:off x="11402" y="4327"/>
                    <a:ext cx="380" cy="117"/>
                    <a:chOff x="8460" y="5940"/>
                    <a:chExt cx="540" cy="180"/>
                  </a:xfrm>
                </p:grpSpPr>
                <p:sp>
                  <p:nvSpPr>
                    <p:cNvPr id="34673" name="Line 296"/>
                    <p:cNvSpPr>
                      <a:spLocks noChangeShapeType="1"/>
                    </p:cNvSpPr>
                    <p:nvPr/>
                  </p:nvSpPr>
                  <p:spPr bwMode="auto">
                    <a:xfrm rot="2265785" flipH="1">
                      <a:off x="8460" y="594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674" name="Line 297"/>
                    <p:cNvSpPr>
                      <a:spLocks noChangeShapeType="1"/>
                    </p:cNvSpPr>
                    <p:nvPr/>
                  </p:nvSpPr>
                  <p:spPr bwMode="auto">
                    <a:xfrm rot="-2265785">
                      <a:off x="8820" y="594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4449" name="Group 298"/>
                <p:cNvGrpSpPr>
                  <a:grpSpLocks/>
                </p:cNvGrpSpPr>
                <p:nvPr/>
              </p:nvGrpSpPr>
              <p:grpSpPr bwMode="auto">
                <a:xfrm>
                  <a:off x="13528" y="5284"/>
                  <a:ext cx="1622" cy="1254"/>
                  <a:chOff x="12600" y="4857"/>
                  <a:chExt cx="2067" cy="1634"/>
                </a:xfrm>
              </p:grpSpPr>
              <p:grpSp>
                <p:nvGrpSpPr>
                  <p:cNvPr id="34621" name="Group 299"/>
                  <p:cNvGrpSpPr>
                    <a:grpSpLocks/>
                  </p:cNvGrpSpPr>
                  <p:nvPr/>
                </p:nvGrpSpPr>
                <p:grpSpPr bwMode="auto">
                  <a:xfrm>
                    <a:off x="13377" y="4857"/>
                    <a:ext cx="605" cy="497"/>
                    <a:chOff x="4680" y="3780"/>
                    <a:chExt cx="1260" cy="1260"/>
                  </a:xfrm>
                </p:grpSpPr>
                <p:sp>
                  <p:nvSpPr>
                    <p:cNvPr id="34655" name="Oval 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656" name="Freeform 301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657" name="Freeform 302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658" name="Freeform 303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4622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13463" y="613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623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13550" y="613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624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13722" y="613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625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13809" y="613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626" name="Oval 308"/>
                  <p:cNvSpPr>
                    <a:spLocks noChangeArrowheads="1"/>
                  </p:cNvSpPr>
                  <p:nvPr/>
                </p:nvSpPr>
                <p:spPr bwMode="auto">
                  <a:xfrm>
                    <a:off x="13204" y="6420"/>
                    <a:ext cx="432" cy="7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627" name="Oval 309"/>
                  <p:cNvSpPr>
                    <a:spLocks noChangeArrowheads="1"/>
                  </p:cNvSpPr>
                  <p:nvPr/>
                </p:nvSpPr>
                <p:spPr bwMode="auto">
                  <a:xfrm>
                    <a:off x="13636" y="6420"/>
                    <a:ext cx="432" cy="7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4628" name="Group 310"/>
                  <p:cNvGrpSpPr>
                    <a:grpSpLocks/>
                  </p:cNvGrpSpPr>
                  <p:nvPr/>
                </p:nvGrpSpPr>
                <p:grpSpPr bwMode="auto">
                  <a:xfrm>
                    <a:off x="14068" y="5141"/>
                    <a:ext cx="599" cy="314"/>
                    <a:chOff x="5760" y="4965"/>
                    <a:chExt cx="1249" cy="795"/>
                  </a:xfrm>
                </p:grpSpPr>
                <p:grpSp>
                  <p:nvGrpSpPr>
                    <p:cNvPr id="34651" name="Group 3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4653" name="Line 31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654" name="Line 31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4652" name="Freeform 314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629" name="Group 315"/>
                  <p:cNvGrpSpPr>
                    <a:grpSpLocks/>
                  </p:cNvGrpSpPr>
                  <p:nvPr/>
                </p:nvGrpSpPr>
                <p:grpSpPr bwMode="auto">
                  <a:xfrm rot="20970257" flipH="1">
                    <a:off x="12600" y="5183"/>
                    <a:ext cx="599" cy="313"/>
                    <a:chOff x="5760" y="4965"/>
                    <a:chExt cx="1249" cy="795"/>
                  </a:xfrm>
                </p:grpSpPr>
                <p:grpSp>
                  <p:nvGrpSpPr>
                    <p:cNvPr id="34647" name="Group 3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4649" name="Line 31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650" name="Line 31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4648" name="Freeform 319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630" name="Group 320"/>
                  <p:cNvGrpSpPr>
                    <a:grpSpLocks/>
                  </p:cNvGrpSpPr>
                  <p:nvPr/>
                </p:nvGrpSpPr>
                <p:grpSpPr bwMode="auto">
                  <a:xfrm>
                    <a:off x="13507" y="4893"/>
                    <a:ext cx="345" cy="71"/>
                    <a:chOff x="4140" y="1620"/>
                    <a:chExt cx="1080" cy="180"/>
                  </a:xfrm>
                </p:grpSpPr>
                <p:sp>
                  <p:nvSpPr>
                    <p:cNvPr id="34641" name="Line 3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642" name="Line 3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2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643" name="Line 3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644" name="Line 3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8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645" name="Line 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646" name="Line 3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631" name="Group 327"/>
                  <p:cNvGrpSpPr>
                    <a:grpSpLocks/>
                  </p:cNvGrpSpPr>
                  <p:nvPr/>
                </p:nvGrpSpPr>
                <p:grpSpPr bwMode="auto">
                  <a:xfrm>
                    <a:off x="13204" y="5354"/>
                    <a:ext cx="864" cy="498"/>
                    <a:chOff x="7740" y="5580"/>
                    <a:chExt cx="2700" cy="1800"/>
                  </a:xfrm>
                </p:grpSpPr>
                <p:sp>
                  <p:nvSpPr>
                    <p:cNvPr id="34634" name="Line 3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635" name="Line 3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636" name="Line 3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28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637" name="Line 3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90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638" name="Line 3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0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639" name="Line 3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4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640" name="Line 33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740" y="5580"/>
                      <a:ext cx="270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4632" name="Rectangle 335"/>
                  <p:cNvSpPr>
                    <a:spLocks noChangeArrowheads="1"/>
                  </p:cNvSpPr>
                  <p:nvPr/>
                </p:nvSpPr>
                <p:spPr bwMode="auto">
                  <a:xfrm>
                    <a:off x="13377" y="5852"/>
                    <a:ext cx="518" cy="284"/>
                  </a:xfrm>
                  <a:prstGeom prst="rect">
                    <a:avLst/>
                  </a:prstGeom>
                  <a:solidFill>
                    <a:srgbClr val="00FF00"/>
                  </a:solidFill>
                  <a:ln w="1587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633" name="Rectangle 336"/>
                  <p:cNvSpPr>
                    <a:spLocks noChangeArrowheads="1"/>
                  </p:cNvSpPr>
                  <p:nvPr/>
                </p:nvSpPr>
                <p:spPr bwMode="auto">
                  <a:xfrm>
                    <a:off x="13607" y="5994"/>
                    <a:ext cx="58" cy="142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450" name="Group 337"/>
                <p:cNvGrpSpPr>
                  <a:grpSpLocks/>
                </p:cNvGrpSpPr>
                <p:nvPr/>
              </p:nvGrpSpPr>
              <p:grpSpPr bwMode="auto">
                <a:xfrm>
                  <a:off x="14940" y="4731"/>
                  <a:ext cx="1971" cy="1964"/>
                  <a:chOff x="14400" y="4137"/>
                  <a:chExt cx="2511" cy="2558"/>
                </a:xfrm>
              </p:grpSpPr>
              <p:grpSp>
                <p:nvGrpSpPr>
                  <p:cNvPr id="34554" name="Group 338"/>
                  <p:cNvGrpSpPr>
                    <a:grpSpLocks/>
                  </p:cNvGrpSpPr>
                  <p:nvPr/>
                </p:nvGrpSpPr>
                <p:grpSpPr bwMode="auto">
                  <a:xfrm>
                    <a:off x="15350" y="4137"/>
                    <a:ext cx="604" cy="497"/>
                    <a:chOff x="4680" y="3780"/>
                    <a:chExt cx="1260" cy="1260"/>
                  </a:xfrm>
                </p:grpSpPr>
                <p:sp>
                  <p:nvSpPr>
                    <p:cNvPr id="34617" name="Oval 3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618" name="Freeform 340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619" name="Freeform 341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620" name="Freeform 34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555" name="Group 343"/>
                  <p:cNvGrpSpPr>
                    <a:grpSpLocks/>
                  </p:cNvGrpSpPr>
                  <p:nvPr/>
                </p:nvGrpSpPr>
                <p:grpSpPr bwMode="auto">
                  <a:xfrm>
                    <a:off x="15177" y="6340"/>
                    <a:ext cx="950" cy="355"/>
                    <a:chOff x="6480" y="9540"/>
                    <a:chExt cx="1980" cy="900"/>
                  </a:xfrm>
                </p:grpSpPr>
                <p:sp>
                  <p:nvSpPr>
                    <p:cNvPr id="34611" name="Line 3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612" name="Line 3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613" name="Line 3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614" name="Line 3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615" name="Oval 3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8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616" name="Oval 3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4556" name="Group 350"/>
                  <p:cNvGrpSpPr>
                    <a:grpSpLocks/>
                  </p:cNvGrpSpPr>
                  <p:nvPr/>
                </p:nvGrpSpPr>
                <p:grpSpPr bwMode="auto">
                  <a:xfrm rot="910168">
                    <a:off x="16299" y="4990"/>
                    <a:ext cx="612" cy="261"/>
                    <a:chOff x="5760" y="5464"/>
                    <a:chExt cx="1275" cy="663"/>
                  </a:xfrm>
                </p:grpSpPr>
                <p:grpSp>
                  <p:nvGrpSpPr>
                    <p:cNvPr id="34607" name="Group 3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4609" name="Line 352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610" name="Line 353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4608" name="Freeform 354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557" name="Group 355"/>
                  <p:cNvGrpSpPr>
                    <a:grpSpLocks/>
                  </p:cNvGrpSpPr>
                  <p:nvPr/>
                </p:nvGrpSpPr>
                <p:grpSpPr bwMode="auto">
                  <a:xfrm>
                    <a:off x="15436" y="4634"/>
                    <a:ext cx="432" cy="113"/>
                    <a:chOff x="7200" y="4500"/>
                    <a:chExt cx="900" cy="285"/>
                  </a:xfrm>
                </p:grpSpPr>
                <p:sp>
                  <p:nvSpPr>
                    <p:cNvPr id="34602" name="Oval 3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603" name="Oval 3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8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604" name="Oval 3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460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605" name="Oval 3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4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606" name="Oval 3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2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4558" name="Group 361"/>
                  <p:cNvGrpSpPr>
                    <a:grpSpLocks/>
                  </p:cNvGrpSpPr>
                  <p:nvPr/>
                </p:nvGrpSpPr>
                <p:grpSpPr bwMode="auto">
                  <a:xfrm rot="762249" flipH="1">
                    <a:off x="15076" y="4245"/>
                    <a:ext cx="288" cy="470"/>
                    <a:chOff x="5490" y="4635"/>
                    <a:chExt cx="600" cy="831"/>
                  </a:xfrm>
                </p:grpSpPr>
                <p:grpSp>
                  <p:nvGrpSpPr>
                    <p:cNvPr id="34596" name="Group 3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4600" name="Freeform 3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601" name="Freeform 364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4597" name="Group 3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4598" name="Freeform 3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599" name="Freeform 367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grpSp>
                <p:nvGrpSpPr>
                  <p:cNvPr id="34559" name="Group 368"/>
                  <p:cNvGrpSpPr>
                    <a:grpSpLocks/>
                  </p:cNvGrpSpPr>
                  <p:nvPr/>
                </p:nvGrpSpPr>
                <p:grpSpPr bwMode="auto">
                  <a:xfrm>
                    <a:off x="14918" y="4705"/>
                    <a:ext cx="1468" cy="640"/>
                    <a:chOff x="7380" y="7200"/>
                    <a:chExt cx="2160" cy="1260"/>
                  </a:xfrm>
                </p:grpSpPr>
                <p:grpSp>
                  <p:nvGrpSpPr>
                    <p:cNvPr id="34580" name="Group 3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38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4591" name="Line 37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592" name="Line 3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593" name="Line 37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594" name="Line 3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595" name="Line 3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4581" name="Group 375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846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4586" name="Line 37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587" name="Line 3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588" name="Line 37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589" name="Line 3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590" name="Line 3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4582" name="Group 3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20" y="7200"/>
                      <a:ext cx="1080" cy="180"/>
                      <a:chOff x="7920" y="7200"/>
                      <a:chExt cx="1080" cy="180"/>
                    </a:xfrm>
                  </p:grpSpPr>
                  <p:sp>
                    <p:nvSpPr>
                      <p:cNvPr id="34583" name="Line 38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584" name="Line 3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585" name="Freeform 3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00" y="7200"/>
                        <a:ext cx="720" cy="180"/>
                      </a:xfrm>
                      <a:custGeom>
                        <a:avLst/>
                        <a:gdLst>
                          <a:gd name="T0" fmla="*/ 720 w 720"/>
                          <a:gd name="T1" fmla="*/ 0 h 180"/>
                          <a:gd name="T2" fmla="*/ 360 w 720"/>
                          <a:gd name="T3" fmla="*/ 180 h 180"/>
                          <a:gd name="T4" fmla="*/ 0 w 720"/>
                          <a:gd name="T5" fmla="*/ 0 h 180"/>
                          <a:gd name="T6" fmla="*/ 0 60000 65536"/>
                          <a:gd name="T7" fmla="*/ 0 60000 65536"/>
                          <a:gd name="T8" fmla="*/ 0 60000 65536"/>
                          <a:gd name="T9" fmla="*/ 0 w 720"/>
                          <a:gd name="T10" fmla="*/ 0 h 180"/>
                          <a:gd name="T11" fmla="*/ 720 w 720"/>
                          <a:gd name="T12" fmla="*/ 180 h 18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20" h="180">
                            <a:moveTo>
                              <a:pt x="720" y="0"/>
                            </a:moveTo>
                            <a:cubicBezTo>
                              <a:pt x="600" y="90"/>
                              <a:pt x="480" y="180"/>
                              <a:pt x="360" y="180"/>
                            </a:cubicBezTo>
                            <a:cubicBezTo>
                              <a:pt x="240" y="180"/>
                              <a:pt x="60" y="30"/>
                              <a:pt x="0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sp>
                <p:nvSpPr>
                  <p:cNvPr id="34560" name="AutoShape 38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5091" y="5345"/>
                    <a:ext cx="1122" cy="9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5 w 21600"/>
                      <a:gd name="T13" fmla="*/ 4494 h 21600"/>
                      <a:gd name="T14" fmla="*/ 17095 w 21600"/>
                      <a:gd name="T15" fmla="*/ 17106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34561" name="Group 386"/>
                  <p:cNvGrpSpPr>
                    <a:grpSpLocks/>
                  </p:cNvGrpSpPr>
                  <p:nvPr/>
                </p:nvGrpSpPr>
                <p:grpSpPr bwMode="auto">
                  <a:xfrm rot="20689832" flipH="1">
                    <a:off x="14400" y="4990"/>
                    <a:ext cx="612" cy="261"/>
                    <a:chOff x="5760" y="5464"/>
                    <a:chExt cx="1275" cy="663"/>
                  </a:xfrm>
                </p:grpSpPr>
                <p:grpSp>
                  <p:nvGrpSpPr>
                    <p:cNvPr id="34576" name="Group 3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4578" name="Line 388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579" name="Line 389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4577" name="Freeform 390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562" name="Group 391"/>
                  <p:cNvGrpSpPr>
                    <a:grpSpLocks/>
                  </p:cNvGrpSpPr>
                  <p:nvPr/>
                </p:nvGrpSpPr>
                <p:grpSpPr bwMode="auto">
                  <a:xfrm>
                    <a:off x="15479" y="4174"/>
                    <a:ext cx="346" cy="71"/>
                    <a:chOff x="4140" y="1620"/>
                    <a:chExt cx="1080" cy="180"/>
                  </a:xfrm>
                </p:grpSpPr>
                <p:sp>
                  <p:nvSpPr>
                    <p:cNvPr id="34570" name="Line 3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571" name="Line 39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2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572" name="Line 3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573" name="Line 39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8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574" name="Line 3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575" name="Line 39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563" name="Group 398"/>
                  <p:cNvGrpSpPr>
                    <a:grpSpLocks/>
                  </p:cNvGrpSpPr>
                  <p:nvPr/>
                </p:nvGrpSpPr>
                <p:grpSpPr bwMode="auto">
                  <a:xfrm rot="-661169">
                    <a:off x="15940" y="4257"/>
                    <a:ext cx="287" cy="470"/>
                    <a:chOff x="5490" y="4635"/>
                    <a:chExt cx="600" cy="831"/>
                  </a:xfrm>
                </p:grpSpPr>
                <p:grpSp>
                  <p:nvGrpSpPr>
                    <p:cNvPr id="34564" name="Group 3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4568" name="Freeform 4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569" name="Freeform 401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4565" name="Group 4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4566" name="Freeform 4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567" name="Freeform 404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  <p:grpSp>
              <p:nvGrpSpPr>
                <p:cNvPr id="34451" name="Group 405"/>
                <p:cNvGrpSpPr>
                  <a:grpSpLocks/>
                </p:cNvGrpSpPr>
                <p:nvPr/>
              </p:nvGrpSpPr>
              <p:grpSpPr bwMode="auto">
                <a:xfrm>
                  <a:off x="2620" y="4777"/>
                  <a:ext cx="1288" cy="1590"/>
                  <a:chOff x="1620" y="4857"/>
                  <a:chExt cx="1288" cy="1590"/>
                </a:xfrm>
              </p:grpSpPr>
              <p:grpSp>
                <p:nvGrpSpPr>
                  <p:cNvPr id="34519" name="Group 406"/>
                  <p:cNvGrpSpPr>
                    <a:grpSpLocks/>
                  </p:cNvGrpSpPr>
                  <p:nvPr/>
                </p:nvGrpSpPr>
                <p:grpSpPr bwMode="auto">
                  <a:xfrm>
                    <a:off x="2022" y="4866"/>
                    <a:ext cx="474" cy="382"/>
                    <a:chOff x="4680" y="3780"/>
                    <a:chExt cx="1260" cy="1260"/>
                  </a:xfrm>
                </p:grpSpPr>
                <p:sp>
                  <p:nvSpPr>
                    <p:cNvPr id="34550" name="Oval 4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551" name="Freeform 408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552" name="Freeform 409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553" name="Freeform 410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4520" name="Line 411"/>
                  <p:cNvSpPr>
                    <a:spLocks noChangeShapeType="1"/>
                  </p:cNvSpPr>
                  <p:nvPr/>
                </p:nvSpPr>
                <p:spPr bwMode="auto">
                  <a:xfrm>
                    <a:off x="2022" y="6175"/>
                    <a:ext cx="0" cy="21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521" name="Line 412"/>
                  <p:cNvSpPr>
                    <a:spLocks noChangeShapeType="1"/>
                  </p:cNvSpPr>
                  <p:nvPr/>
                </p:nvSpPr>
                <p:spPr bwMode="auto">
                  <a:xfrm>
                    <a:off x="2090" y="6175"/>
                    <a:ext cx="0" cy="21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522" name="Line 413"/>
                  <p:cNvSpPr>
                    <a:spLocks noChangeShapeType="1"/>
                  </p:cNvSpPr>
                  <p:nvPr/>
                </p:nvSpPr>
                <p:spPr bwMode="auto">
                  <a:xfrm>
                    <a:off x="2429" y="6175"/>
                    <a:ext cx="0" cy="21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523" name="Line 414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6175"/>
                    <a:ext cx="0" cy="21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524" name="Oval 415"/>
                  <p:cNvSpPr>
                    <a:spLocks noChangeArrowheads="1"/>
                  </p:cNvSpPr>
                  <p:nvPr/>
                </p:nvSpPr>
                <p:spPr bwMode="auto">
                  <a:xfrm>
                    <a:off x="1819" y="6393"/>
                    <a:ext cx="338" cy="5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525" name="Oval 416"/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6393"/>
                    <a:ext cx="339" cy="5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4526" name="Group 417"/>
                  <p:cNvGrpSpPr>
                    <a:grpSpLocks/>
                  </p:cNvGrpSpPr>
                  <p:nvPr/>
                </p:nvGrpSpPr>
                <p:grpSpPr bwMode="auto">
                  <a:xfrm>
                    <a:off x="2429" y="5376"/>
                    <a:ext cx="479" cy="201"/>
                    <a:chOff x="5760" y="5464"/>
                    <a:chExt cx="1275" cy="663"/>
                  </a:xfrm>
                </p:grpSpPr>
                <p:grpSp>
                  <p:nvGrpSpPr>
                    <p:cNvPr id="34546" name="Group 4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4548" name="Line 419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549" name="Line 420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4547" name="Freeform 421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527" name="Group 422"/>
                  <p:cNvGrpSpPr>
                    <a:grpSpLocks/>
                  </p:cNvGrpSpPr>
                  <p:nvPr/>
                </p:nvGrpSpPr>
                <p:grpSpPr bwMode="auto">
                  <a:xfrm flipH="1">
                    <a:off x="1620" y="5193"/>
                    <a:ext cx="470" cy="241"/>
                    <a:chOff x="5760" y="4965"/>
                    <a:chExt cx="1249" cy="795"/>
                  </a:xfrm>
                </p:grpSpPr>
                <p:grpSp>
                  <p:nvGrpSpPr>
                    <p:cNvPr id="34542" name="Group 4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4544" name="Line 42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545" name="Line 42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4543" name="Freeform 426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528" name="Group 427"/>
                  <p:cNvGrpSpPr>
                    <a:grpSpLocks/>
                  </p:cNvGrpSpPr>
                  <p:nvPr/>
                </p:nvGrpSpPr>
                <p:grpSpPr bwMode="auto">
                  <a:xfrm>
                    <a:off x="1909" y="4857"/>
                    <a:ext cx="711" cy="381"/>
                    <a:chOff x="4230" y="3675"/>
                    <a:chExt cx="2160" cy="1440"/>
                  </a:xfrm>
                </p:grpSpPr>
                <p:grpSp>
                  <p:nvGrpSpPr>
                    <p:cNvPr id="34537" name="Group 4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70" y="3675"/>
                      <a:ext cx="1080" cy="180"/>
                      <a:chOff x="8100" y="3240"/>
                      <a:chExt cx="2160" cy="360"/>
                    </a:xfrm>
                  </p:grpSpPr>
                  <p:sp>
                    <p:nvSpPr>
                      <p:cNvPr id="34540" name="Oval 4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00" y="3240"/>
                        <a:ext cx="1080" cy="36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20000"/>
                          </a:spcBef>
                          <a:buFontTx/>
                          <a:buChar char="•"/>
                        </a:pPr>
                        <a:endParaRPr lang="zh-TW" altLang="en-US" sz="4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4541" name="Oval 4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80" y="3240"/>
                        <a:ext cx="1080" cy="36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20000"/>
                          </a:spcBef>
                          <a:buFontTx/>
                          <a:buChar char="•"/>
                        </a:pPr>
                        <a:endParaRPr lang="zh-TW" altLang="en-US" sz="4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4538" name="Oval 431"/>
                    <p:cNvSpPr>
                      <a:spLocks noChangeArrowheads="1"/>
                    </p:cNvSpPr>
                    <p:nvPr/>
                  </p:nvSpPr>
                  <p:spPr bwMode="auto">
                    <a:xfrm rot="-1770744">
                      <a:off x="6030" y="3675"/>
                      <a:ext cx="360" cy="14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539" name="Oval 432"/>
                    <p:cNvSpPr>
                      <a:spLocks noChangeArrowheads="1"/>
                    </p:cNvSpPr>
                    <p:nvPr/>
                  </p:nvSpPr>
                  <p:spPr bwMode="auto">
                    <a:xfrm rot="1770744" flipH="1">
                      <a:off x="4230" y="3675"/>
                      <a:ext cx="360" cy="14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529" name="Line 4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84" y="5248"/>
                    <a:ext cx="473" cy="927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530" name="Line 434"/>
                  <p:cNvSpPr>
                    <a:spLocks noChangeShapeType="1"/>
                  </p:cNvSpPr>
                  <p:nvPr/>
                </p:nvSpPr>
                <p:spPr bwMode="auto">
                  <a:xfrm>
                    <a:off x="2360" y="5248"/>
                    <a:ext cx="407" cy="927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531" name="Line 435"/>
                  <p:cNvSpPr>
                    <a:spLocks noChangeShapeType="1"/>
                  </p:cNvSpPr>
                  <p:nvPr/>
                </p:nvSpPr>
                <p:spPr bwMode="auto">
                  <a:xfrm>
                    <a:off x="1684" y="6175"/>
                    <a:ext cx="1083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34532" name="Group 436"/>
                  <p:cNvGrpSpPr>
                    <a:grpSpLocks/>
                  </p:cNvGrpSpPr>
                  <p:nvPr/>
                </p:nvGrpSpPr>
                <p:grpSpPr bwMode="auto">
                  <a:xfrm>
                    <a:off x="1684" y="6111"/>
                    <a:ext cx="1083" cy="73"/>
                    <a:chOff x="1684" y="6111"/>
                    <a:chExt cx="1083" cy="73"/>
                  </a:xfrm>
                </p:grpSpPr>
                <p:sp>
                  <p:nvSpPr>
                    <p:cNvPr id="34533" name="Freeform 437"/>
                    <p:cNvSpPr>
                      <a:spLocks/>
                    </p:cNvSpPr>
                    <p:nvPr/>
                  </p:nvSpPr>
                  <p:spPr bwMode="auto">
                    <a:xfrm>
                      <a:off x="1684" y="6111"/>
                      <a:ext cx="316" cy="73"/>
                    </a:xfrm>
                    <a:custGeom>
                      <a:avLst/>
                      <a:gdLst>
                        <a:gd name="T0" fmla="*/ 0 w 840"/>
                        <a:gd name="T1" fmla="*/ 0 h 420"/>
                        <a:gd name="T2" fmla="*/ 0 w 840"/>
                        <a:gd name="T3" fmla="*/ 0 h 420"/>
                        <a:gd name="T4" fmla="*/ 0 w 840"/>
                        <a:gd name="T5" fmla="*/ 0 h 420"/>
                        <a:gd name="T6" fmla="*/ 0 w 840"/>
                        <a:gd name="T7" fmla="*/ 0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5875">
                      <a:solidFill>
                        <a:srgbClr val="FF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534" name="Freeform 438"/>
                    <p:cNvSpPr>
                      <a:spLocks/>
                    </p:cNvSpPr>
                    <p:nvPr/>
                  </p:nvSpPr>
                  <p:spPr bwMode="auto">
                    <a:xfrm>
                      <a:off x="2208" y="6111"/>
                      <a:ext cx="316" cy="73"/>
                    </a:xfrm>
                    <a:custGeom>
                      <a:avLst/>
                      <a:gdLst>
                        <a:gd name="T0" fmla="*/ 0 w 840"/>
                        <a:gd name="T1" fmla="*/ 0 h 420"/>
                        <a:gd name="T2" fmla="*/ 0 w 840"/>
                        <a:gd name="T3" fmla="*/ 0 h 420"/>
                        <a:gd name="T4" fmla="*/ 0 w 840"/>
                        <a:gd name="T5" fmla="*/ 0 h 420"/>
                        <a:gd name="T6" fmla="*/ 0 w 840"/>
                        <a:gd name="T7" fmla="*/ 0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5875">
                      <a:solidFill>
                        <a:srgbClr val="FF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535" name="Freeform 439"/>
                    <p:cNvSpPr>
                      <a:spLocks/>
                    </p:cNvSpPr>
                    <p:nvPr/>
                  </p:nvSpPr>
                  <p:spPr bwMode="auto">
                    <a:xfrm>
                      <a:off x="2496" y="6120"/>
                      <a:ext cx="271" cy="64"/>
                    </a:xfrm>
                    <a:custGeom>
                      <a:avLst/>
                      <a:gdLst>
                        <a:gd name="T0" fmla="*/ 0 w 840"/>
                        <a:gd name="T1" fmla="*/ 0 h 420"/>
                        <a:gd name="T2" fmla="*/ 0 w 840"/>
                        <a:gd name="T3" fmla="*/ 0 h 420"/>
                        <a:gd name="T4" fmla="*/ 0 w 840"/>
                        <a:gd name="T5" fmla="*/ 0 h 420"/>
                        <a:gd name="T6" fmla="*/ 0 w 840"/>
                        <a:gd name="T7" fmla="*/ 0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5875">
                      <a:solidFill>
                        <a:srgbClr val="FF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536" name="Freeform 440"/>
                    <p:cNvSpPr>
                      <a:spLocks/>
                    </p:cNvSpPr>
                    <p:nvPr/>
                  </p:nvSpPr>
                  <p:spPr bwMode="auto">
                    <a:xfrm>
                      <a:off x="1954" y="6120"/>
                      <a:ext cx="272" cy="64"/>
                    </a:xfrm>
                    <a:custGeom>
                      <a:avLst/>
                      <a:gdLst>
                        <a:gd name="T0" fmla="*/ 0 w 840"/>
                        <a:gd name="T1" fmla="*/ 0 h 420"/>
                        <a:gd name="T2" fmla="*/ 0 w 840"/>
                        <a:gd name="T3" fmla="*/ 0 h 420"/>
                        <a:gd name="T4" fmla="*/ 0 w 840"/>
                        <a:gd name="T5" fmla="*/ 0 h 420"/>
                        <a:gd name="T6" fmla="*/ 0 w 840"/>
                        <a:gd name="T7" fmla="*/ 0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5875">
                      <a:solidFill>
                        <a:srgbClr val="FF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4452" name="Group 441"/>
                <p:cNvGrpSpPr>
                  <a:grpSpLocks/>
                </p:cNvGrpSpPr>
                <p:nvPr/>
              </p:nvGrpSpPr>
              <p:grpSpPr bwMode="auto">
                <a:xfrm>
                  <a:off x="1685" y="4397"/>
                  <a:ext cx="474" cy="382"/>
                  <a:chOff x="4680" y="3780"/>
                  <a:chExt cx="1260" cy="1260"/>
                </a:xfrm>
              </p:grpSpPr>
              <p:sp>
                <p:nvSpPr>
                  <p:cNvPr id="34515" name="Oval 442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516" name="Freeform 443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517" name="Freeform 444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518" name="Freeform 445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4453" name="Group 446"/>
                <p:cNvGrpSpPr>
                  <a:grpSpLocks/>
                </p:cNvGrpSpPr>
                <p:nvPr/>
              </p:nvGrpSpPr>
              <p:grpSpPr bwMode="auto">
                <a:xfrm>
                  <a:off x="1550" y="6088"/>
                  <a:ext cx="745" cy="273"/>
                  <a:chOff x="6480" y="9540"/>
                  <a:chExt cx="1980" cy="900"/>
                </a:xfrm>
              </p:grpSpPr>
              <p:sp>
                <p:nvSpPr>
                  <p:cNvPr id="34509" name="Line 447"/>
                  <p:cNvSpPr>
                    <a:spLocks noChangeShapeType="1"/>
                  </p:cNvSpPr>
                  <p:nvPr/>
                </p:nvSpPr>
                <p:spPr bwMode="auto">
                  <a:xfrm>
                    <a:off x="70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510" name="Line 448"/>
                  <p:cNvSpPr>
                    <a:spLocks noChangeShapeType="1"/>
                  </p:cNvSpPr>
                  <p:nvPr/>
                </p:nvSpPr>
                <p:spPr bwMode="auto">
                  <a:xfrm>
                    <a:off x="720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511" name="Line 449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512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513" name="Oval 451"/>
                  <p:cNvSpPr>
                    <a:spLocks noChangeArrowheads="1"/>
                  </p:cNvSpPr>
                  <p:nvPr/>
                </p:nvSpPr>
                <p:spPr bwMode="auto">
                  <a:xfrm>
                    <a:off x="648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514" name="Oval 452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454" name="Group 453"/>
                <p:cNvGrpSpPr>
                  <a:grpSpLocks/>
                </p:cNvGrpSpPr>
                <p:nvPr/>
              </p:nvGrpSpPr>
              <p:grpSpPr bwMode="auto">
                <a:xfrm rot="910168">
                  <a:off x="2430" y="5052"/>
                  <a:ext cx="480" cy="200"/>
                  <a:chOff x="5760" y="5464"/>
                  <a:chExt cx="1275" cy="663"/>
                </a:xfrm>
              </p:grpSpPr>
              <p:grpSp>
                <p:nvGrpSpPr>
                  <p:cNvPr id="34505" name="Group 454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4507" name="Line 455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508" name="Line 456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4506" name="Freeform 457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4455" name="Group 458"/>
                <p:cNvGrpSpPr>
                  <a:grpSpLocks/>
                </p:cNvGrpSpPr>
                <p:nvPr/>
              </p:nvGrpSpPr>
              <p:grpSpPr bwMode="auto">
                <a:xfrm>
                  <a:off x="1753" y="4779"/>
                  <a:ext cx="339" cy="86"/>
                  <a:chOff x="7200" y="4500"/>
                  <a:chExt cx="900" cy="285"/>
                </a:xfrm>
              </p:grpSpPr>
              <p:sp>
                <p:nvSpPr>
                  <p:cNvPr id="34500" name="Oval 459"/>
                  <p:cNvSpPr>
                    <a:spLocks noChangeArrowheads="1"/>
                  </p:cNvSpPr>
                  <p:nvPr/>
                </p:nvSpPr>
                <p:spPr bwMode="auto">
                  <a:xfrm>
                    <a:off x="720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501" name="Oval 460"/>
                  <p:cNvSpPr>
                    <a:spLocks noChangeArrowheads="1"/>
                  </p:cNvSpPr>
                  <p:nvPr/>
                </p:nvSpPr>
                <p:spPr bwMode="auto">
                  <a:xfrm>
                    <a:off x="738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502" name="Oval 461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460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503" name="Oval 462"/>
                  <p:cNvSpPr>
                    <a:spLocks noChangeArrowheads="1"/>
                  </p:cNvSpPr>
                  <p:nvPr/>
                </p:nvSpPr>
                <p:spPr bwMode="auto">
                  <a:xfrm>
                    <a:off x="774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504" name="Oval 463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456" name="Group 464"/>
                <p:cNvGrpSpPr>
                  <a:grpSpLocks/>
                </p:cNvGrpSpPr>
                <p:nvPr/>
              </p:nvGrpSpPr>
              <p:grpSpPr bwMode="auto">
                <a:xfrm rot="762249" flipH="1">
                  <a:off x="1470" y="4480"/>
                  <a:ext cx="226" cy="361"/>
                  <a:chOff x="5490" y="4635"/>
                  <a:chExt cx="600" cy="831"/>
                </a:xfrm>
              </p:grpSpPr>
              <p:grpSp>
                <p:nvGrpSpPr>
                  <p:cNvPr id="34494" name="Group 465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4498" name="Freeform 466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499" name="Freeform 467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495" name="Group 468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4496" name="Freeform 469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497" name="Freeform 470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4457" name="Group 471"/>
                <p:cNvGrpSpPr>
                  <a:grpSpLocks/>
                </p:cNvGrpSpPr>
                <p:nvPr/>
              </p:nvGrpSpPr>
              <p:grpSpPr bwMode="auto">
                <a:xfrm>
                  <a:off x="1346" y="4833"/>
                  <a:ext cx="1152" cy="491"/>
                  <a:chOff x="7380" y="7200"/>
                  <a:chExt cx="2160" cy="1260"/>
                </a:xfrm>
              </p:grpSpPr>
              <p:grpSp>
                <p:nvGrpSpPr>
                  <p:cNvPr id="34478" name="Group 472"/>
                  <p:cNvGrpSpPr>
                    <a:grpSpLocks/>
                  </p:cNvGrpSpPr>
                  <p:nvPr/>
                </p:nvGrpSpPr>
                <p:grpSpPr bwMode="auto">
                  <a:xfrm>
                    <a:off x="738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4489" name="Line 47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490" name="Line 4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491" name="Line 4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492" name="Line 4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493" name="Line 4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479" name="Group 478"/>
                  <p:cNvGrpSpPr>
                    <a:grpSpLocks/>
                  </p:cNvGrpSpPr>
                  <p:nvPr/>
                </p:nvGrpSpPr>
                <p:grpSpPr bwMode="auto">
                  <a:xfrm flipH="1">
                    <a:off x="846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4484" name="Line 47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485" name="Line 4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486" name="Line 48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487" name="Line 4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488" name="Line 4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480" name="Group 484"/>
                  <p:cNvGrpSpPr>
                    <a:grpSpLocks/>
                  </p:cNvGrpSpPr>
                  <p:nvPr/>
                </p:nvGrpSpPr>
                <p:grpSpPr bwMode="auto">
                  <a:xfrm>
                    <a:off x="7920" y="7200"/>
                    <a:ext cx="1080" cy="180"/>
                    <a:chOff x="7920" y="7200"/>
                    <a:chExt cx="1080" cy="180"/>
                  </a:xfrm>
                </p:grpSpPr>
                <p:sp>
                  <p:nvSpPr>
                    <p:cNvPr id="34481" name="Line 4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482" name="Line 4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483" name="Freeform 487"/>
                    <p:cNvSpPr>
                      <a:spLocks/>
                    </p:cNvSpPr>
                    <p:nvPr/>
                  </p:nvSpPr>
                  <p:spPr bwMode="auto">
                    <a:xfrm>
                      <a:off x="8100" y="7200"/>
                      <a:ext cx="720" cy="180"/>
                    </a:xfrm>
                    <a:custGeom>
                      <a:avLst/>
                      <a:gdLst>
                        <a:gd name="T0" fmla="*/ 720 w 720"/>
                        <a:gd name="T1" fmla="*/ 0 h 180"/>
                        <a:gd name="T2" fmla="*/ 360 w 720"/>
                        <a:gd name="T3" fmla="*/ 180 h 180"/>
                        <a:gd name="T4" fmla="*/ 0 w 720"/>
                        <a:gd name="T5" fmla="*/ 0 h 180"/>
                        <a:gd name="T6" fmla="*/ 0 60000 65536"/>
                        <a:gd name="T7" fmla="*/ 0 60000 65536"/>
                        <a:gd name="T8" fmla="*/ 0 60000 65536"/>
                        <a:gd name="T9" fmla="*/ 0 w 720"/>
                        <a:gd name="T10" fmla="*/ 0 h 180"/>
                        <a:gd name="T11" fmla="*/ 720 w 72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0" h="180">
                          <a:moveTo>
                            <a:pt x="720" y="0"/>
                          </a:moveTo>
                          <a:cubicBezTo>
                            <a:pt x="600" y="90"/>
                            <a:pt x="480" y="180"/>
                            <a:pt x="360" y="180"/>
                          </a:cubicBezTo>
                          <a:cubicBezTo>
                            <a:pt x="240" y="180"/>
                            <a:pt x="60" y="30"/>
                            <a:pt x="0" y="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34458" name="AutoShape 488"/>
                <p:cNvSpPr>
                  <a:spLocks noChangeArrowheads="1"/>
                </p:cNvSpPr>
                <p:nvPr/>
              </p:nvSpPr>
              <p:spPr bwMode="auto">
                <a:xfrm flipV="1">
                  <a:off x="1482" y="5324"/>
                  <a:ext cx="880" cy="76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92 w 21600"/>
                    <a:gd name="T13" fmla="*/ 4495 h 21600"/>
                    <a:gd name="T14" fmla="*/ 17108 w 21600"/>
                    <a:gd name="T15" fmla="*/ 1710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99CC"/>
                    </a:gs>
                    <a:gs pos="100000">
                      <a:srgbClr val="76475E"/>
                    </a:gs>
                  </a:gsLst>
                  <a:lin ang="2700000" scaled="1"/>
                </a:gra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4459" name="Group 489"/>
                <p:cNvGrpSpPr>
                  <a:grpSpLocks/>
                </p:cNvGrpSpPr>
                <p:nvPr/>
              </p:nvGrpSpPr>
              <p:grpSpPr bwMode="auto">
                <a:xfrm rot="20689832" flipH="1">
                  <a:off x="940" y="5052"/>
                  <a:ext cx="480" cy="200"/>
                  <a:chOff x="5760" y="5464"/>
                  <a:chExt cx="1275" cy="663"/>
                </a:xfrm>
              </p:grpSpPr>
              <p:grpSp>
                <p:nvGrpSpPr>
                  <p:cNvPr id="34474" name="Group 490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4476" name="Line 491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477" name="Line 492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4475" name="Freeform 493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4460" name="Group 494"/>
                <p:cNvGrpSpPr>
                  <a:grpSpLocks/>
                </p:cNvGrpSpPr>
                <p:nvPr/>
              </p:nvGrpSpPr>
              <p:grpSpPr bwMode="auto">
                <a:xfrm>
                  <a:off x="1787" y="4425"/>
                  <a:ext cx="271" cy="55"/>
                  <a:chOff x="4140" y="1620"/>
                  <a:chExt cx="1080" cy="180"/>
                </a:xfrm>
              </p:grpSpPr>
              <p:sp>
                <p:nvSpPr>
                  <p:cNvPr id="34468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469" name="Line 4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470" name="Line 497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471" name="Line 4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472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473" name="Line 5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4461" name="Group 501"/>
                <p:cNvGrpSpPr>
                  <a:grpSpLocks/>
                </p:cNvGrpSpPr>
                <p:nvPr/>
              </p:nvGrpSpPr>
              <p:grpSpPr bwMode="auto">
                <a:xfrm rot="-661169">
                  <a:off x="2148" y="4489"/>
                  <a:ext cx="225" cy="361"/>
                  <a:chOff x="5490" y="4635"/>
                  <a:chExt cx="600" cy="831"/>
                </a:xfrm>
              </p:grpSpPr>
              <p:grpSp>
                <p:nvGrpSpPr>
                  <p:cNvPr id="34462" name="Group 502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4466" name="Freeform 503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467" name="Freeform 504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463" name="Group 505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4464" name="Freeform 506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465" name="Freeform 507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34259" name="Group 508"/>
              <p:cNvGrpSpPr>
                <a:grpSpLocks/>
              </p:cNvGrpSpPr>
              <p:nvPr/>
            </p:nvGrpSpPr>
            <p:grpSpPr bwMode="auto">
              <a:xfrm>
                <a:off x="10440" y="3137"/>
                <a:ext cx="4140" cy="1052"/>
                <a:chOff x="3604" y="7289"/>
                <a:chExt cx="8460" cy="2700"/>
              </a:xfrm>
            </p:grpSpPr>
            <p:grpSp>
              <p:nvGrpSpPr>
                <p:cNvPr id="34260" name="Group 509"/>
                <p:cNvGrpSpPr>
                  <a:grpSpLocks/>
                </p:cNvGrpSpPr>
                <p:nvPr/>
              </p:nvGrpSpPr>
              <p:grpSpPr bwMode="auto">
                <a:xfrm>
                  <a:off x="7575" y="8355"/>
                  <a:ext cx="2067" cy="1634"/>
                  <a:chOff x="7020" y="4860"/>
                  <a:chExt cx="4309" cy="4140"/>
                </a:xfrm>
              </p:grpSpPr>
              <p:grpSp>
                <p:nvGrpSpPr>
                  <p:cNvPr id="34404" name="Group 510"/>
                  <p:cNvGrpSpPr>
                    <a:grpSpLocks/>
                  </p:cNvGrpSpPr>
                  <p:nvPr/>
                </p:nvGrpSpPr>
                <p:grpSpPr bwMode="auto">
                  <a:xfrm>
                    <a:off x="8640" y="4860"/>
                    <a:ext cx="1260" cy="1260"/>
                    <a:chOff x="4680" y="3780"/>
                    <a:chExt cx="1260" cy="1260"/>
                  </a:xfrm>
                </p:grpSpPr>
                <p:sp>
                  <p:nvSpPr>
                    <p:cNvPr id="34439" name="Oval 5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440" name="Freeform 512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441" name="Freeform 513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442" name="Freeform 514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4405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882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406" name="Line 516"/>
                  <p:cNvSpPr>
                    <a:spLocks noChangeShapeType="1"/>
                  </p:cNvSpPr>
                  <p:nvPr/>
                </p:nvSpPr>
                <p:spPr bwMode="auto">
                  <a:xfrm>
                    <a:off x="900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407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936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408" name="Line 518"/>
                  <p:cNvSpPr>
                    <a:spLocks noChangeShapeType="1"/>
                  </p:cNvSpPr>
                  <p:nvPr/>
                </p:nvSpPr>
                <p:spPr bwMode="auto">
                  <a:xfrm>
                    <a:off x="954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409" name="Oval 519"/>
                  <p:cNvSpPr>
                    <a:spLocks noChangeArrowheads="1"/>
                  </p:cNvSpPr>
                  <p:nvPr/>
                </p:nvSpPr>
                <p:spPr bwMode="auto">
                  <a:xfrm>
                    <a:off x="8280" y="882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410" name="Oval 520"/>
                  <p:cNvSpPr>
                    <a:spLocks noChangeArrowheads="1"/>
                  </p:cNvSpPr>
                  <p:nvPr/>
                </p:nvSpPr>
                <p:spPr bwMode="auto">
                  <a:xfrm>
                    <a:off x="9180" y="882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4411" name="Group 521"/>
                  <p:cNvGrpSpPr>
                    <a:grpSpLocks/>
                  </p:cNvGrpSpPr>
                  <p:nvPr/>
                </p:nvGrpSpPr>
                <p:grpSpPr bwMode="auto">
                  <a:xfrm>
                    <a:off x="10080" y="5580"/>
                    <a:ext cx="1249" cy="795"/>
                    <a:chOff x="5760" y="4965"/>
                    <a:chExt cx="1249" cy="795"/>
                  </a:xfrm>
                </p:grpSpPr>
                <p:grpSp>
                  <p:nvGrpSpPr>
                    <p:cNvPr id="34435" name="Group 5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4437" name="Line 52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438" name="Line 52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4436" name="Freeform 525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412" name="Group 526"/>
                  <p:cNvGrpSpPr>
                    <a:grpSpLocks/>
                  </p:cNvGrpSpPr>
                  <p:nvPr/>
                </p:nvGrpSpPr>
                <p:grpSpPr bwMode="auto">
                  <a:xfrm rot="20970257" flipH="1">
                    <a:off x="7020" y="5685"/>
                    <a:ext cx="1249" cy="795"/>
                    <a:chOff x="5760" y="4965"/>
                    <a:chExt cx="1249" cy="795"/>
                  </a:xfrm>
                </p:grpSpPr>
                <p:grpSp>
                  <p:nvGrpSpPr>
                    <p:cNvPr id="34431" name="Group 5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4433" name="Line 52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434" name="Line 52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4432" name="Freeform 530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413" name="Group 531"/>
                  <p:cNvGrpSpPr>
                    <a:grpSpLocks/>
                  </p:cNvGrpSpPr>
                  <p:nvPr/>
                </p:nvGrpSpPr>
                <p:grpSpPr bwMode="auto">
                  <a:xfrm>
                    <a:off x="8910" y="4950"/>
                    <a:ext cx="720" cy="180"/>
                    <a:chOff x="4140" y="1620"/>
                    <a:chExt cx="1080" cy="180"/>
                  </a:xfrm>
                </p:grpSpPr>
                <p:sp>
                  <p:nvSpPr>
                    <p:cNvPr id="34425" name="Line 5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426" name="Line 5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2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427" name="Line 5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428" name="Line 5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8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429" name="Line 5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430" name="Line 5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414" name="Group 538"/>
                  <p:cNvGrpSpPr>
                    <a:grpSpLocks/>
                  </p:cNvGrpSpPr>
                  <p:nvPr/>
                </p:nvGrpSpPr>
                <p:grpSpPr bwMode="auto">
                  <a:xfrm>
                    <a:off x="8280" y="6120"/>
                    <a:ext cx="1800" cy="1260"/>
                    <a:chOff x="7740" y="5580"/>
                    <a:chExt cx="2700" cy="1800"/>
                  </a:xfrm>
                </p:grpSpPr>
                <p:sp>
                  <p:nvSpPr>
                    <p:cNvPr id="34418" name="Line 5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419" name="Line 5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420" name="Line 5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28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421" name="Line 5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90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422" name="Line 5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0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423" name="Line 5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4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424" name="Line 54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740" y="5580"/>
                      <a:ext cx="270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415" name="Group 546"/>
                  <p:cNvGrpSpPr>
                    <a:grpSpLocks/>
                  </p:cNvGrpSpPr>
                  <p:nvPr/>
                </p:nvGrpSpPr>
                <p:grpSpPr bwMode="auto">
                  <a:xfrm>
                    <a:off x="8640" y="7380"/>
                    <a:ext cx="1080" cy="720"/>
                    <a:chOff x="8280" y="7380"/>
                    <a:chExt cx="1620" cy="720"/>
                  </a:xfrm>
                </p:grpSpPr>
                <p:sp>
                  <p:nvSpPr>
                    <p:cNvPr id="34416" name="Rectangle 5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80" y="7380"/>
                      <a:ext cx="1620" cy="720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 w="15875">
                      <a:solidFill>
                        <a:srgbClr val="00008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417" name="Rectangle 5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00" y="774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58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4261" name="Group 549"/>
                <p:cNvGrpSpPr>
                  <a:grpSpLocks/>
                </p:cNvGrpSpPr>
                <p:nvPr/>
              </p:nvGrpSpPr>
              <p:grpSpPr bwMode="auto">
                <a:xfrm>
                  <a:off x="5940" y="7917"/>
                  <a:ext cx="1642" cy="2072"/>
                  <a:chOff x="3611" y="3750"/>
                  <a:chExt cx="3424" cy="5250"/>
                </a:xfrm>
              </p:grpSpPr>
              <p:grpSp>
                <p:nvGrpSpPr>
                  <p:cNvPr id="34369" name="Group 550"/>
                  <p:cNvGrpSpPr>
                    <a:grpSpLocks/>
                  </p:cNvGrpSpPr>
                  <p:nvPr/>
                </p:nvGrpSpPr>
                <p:grpSpPr bwMode="auto">
                  <a:xfrm>
                    <a:off x="4680" y="3780"/>
                    <a:ext cx="1260" cy="1260"/>
                    <a:chOff x="4680" y="3780"/>
                    <a:chExt cx="1260" cy="1260"/>
                  </a:xfrm>
                </p:grpSpPr>
                <p:sp>
                  <p:nvSpPr>
                    <p:cNvPr id="34400" name="Oval 5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401" name="Freeform 552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402" name="Freeform 553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403" name="Freeform 554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4370" name="Line 555"/>
                  <p:cNvSpPr>
                    <a:spLocks noChangeShapeType="1"/>
                  </p:cNvSpPr>
                  <p:nvPr/>
                </p:nvSpPr>
                <p:spPr bwMode="auto">
                  <a:xfrm>
                    <a:off x="468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371" name="Line 556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372" name="Line 557"/>
                  <p:cNvSpPr>
                    <a:spLocks noChangeShapeType="1"/>
                  </p:cNvSpPr>
                  <p:nvPr/>
                </p:nvSpPr>
                <p:spPr bwMode="auto">
                  <a:xfrm>
                    <a:off x="576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373" name="Line 558"/>
                  <p:cNvSpPr>
                    <a:spLocks noChangeShapeType="1"/>
                  </p:cNvSpPr>
                  <p:nvPr/>
                </p:nvSpPr>
                <p:spPr bwMode="auto">
                  <a:xfrm>
                    <a:off x="594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374" name="Oval 559"/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882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375" name="Oval 560"/>
                  <p:cNvSpPr>
                    <a:spLocks noChangeArrowheads="1"/>
                  </p:cNvSpPr>
                  <p:nvPr/>
                </p:nvSpPr>
                <p:spPr bwMode="auto">
                  <a:xfrm>
                    <a:off x="5580" y="882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4376" name="Group 561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1275" cy="663"/>
                    <a:chOff x="5760" y="5464"/>
                    <a:chExt cx="1275" cy="663"/>
                  </a:xfrm>
                </p:grpSpPr>
                <p:grpSp>
                  <p:nvGrpSpPr>
                    <p:cNvPr id="34396" name="Group 5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4398" name="Line 563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399" name="Line 564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4397" name="Freeform 565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377" name="Group 566"/>
                  <p:cNvGrpSpPr>
                    <a:grpSpLocks/>
                  </p:cNvGrpSpPr>
                  <p:nvPr/>
                </p:nvGrpSpPr>
                <p:grpSpPr bwMode="auto">
                  <a:xfrm flipH="1">
                    <a:off x="3611" y="4860"/>
                    <a:ext cx="1249" cy="795"/>
                    <a:chOff x="5760" y="4965"/>
                    <a:chExt cx="1249" cy="795"/>
                  </a:xfrm>
                </p:grpSpPr>
                <p:grpSp>
                  <p:nvGrpSpPr>
                    <p:cNvPr id="34392" name="Group 5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4394" name="Line 56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395" name="Line 56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4393" name="Freeform 570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378" name="Group 571"/>
                  <p:cNvGrpSpPr>
                    <a:grpSpLocks/>
                  </p:cNvGrpSpPr>
                  <p:nvPr/>
                </p:nvGrpSpPr>
                <p:grpSpPr bwMode="auto">
                  <a:xfrm>
                    <a:off x="4380" y="3750"/>
                    <a:ext cx="1890" cy="1260"/>
                    <a:chOff x="4230" y="3675"/>
                    <a:chExt cx="2160" cy="1440"/>
                  </a:xfrm>
                </p:grpSpPr>
                <p:grpSp>
                  <p:nvGrpSpPr>
                    <p:cNvPr id="34387" name="Group 5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70" y="3675"/>
                      <a:ext cx="1080" cy="180"/>
                      <a:chOff x="8100" y="3240"/>
                      <a:chExt cx="2160" cy="360"/>
                    </a:xfrm>
                  </p:grpSpPr>
                  <p:sp>
                    <p:nvSpPr>
                      <p:cNvPr id="34390" name="Oval 5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00" y="3240"/>
                        <a:ext cx="1080" cy="36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20000"/>
                          </a:spcBef>
                          <a:buFontTx/>
                          <a:buChar char="•"/>
                        </a:pPr>
                        <a:endParaRPr lang="zh-TW" altLang="en-US" sz="4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4391" name="Oval 5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80" y="3240"/>
                        <a:ext cx="1080" cy="36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20000"/>
                          </a:spcBef>
                          <a:buFontTx/>
                          <a:buChar char="•"/>
                        </a:pPr>
                        <a:endParaRPr lang="zh-TW" altLang="en-US" sz="4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4388" name="Oval 575"/>
                    <p:cNvSpPr>
                      <a:spLocks noChangeArrowheads="1"/>
                    </p:cNvSpPr>
                    <p:nvPr/>
                  </p:nvSpPr>
                  <p:spPr bwMode="auto">
                    <a:xfrm rot="-1770744">
                      <a:off x="6030" y="3675"/>
                      <a:ext cx="360" cy="14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389" name="Oval 576"/>
                    <p:cNvSpPr>
                      <a:spLocks noChangeArrowheads="1"/>
                    </p:cNvSpPr>
                    <p:nvPr/>
                  </p:nvSpPr>
                  <p:spPr bwMode="auto">
                    <a:xfrm rot="1770744" flipH="1">
                      <a:off x="4230" y="3675"/>
                      <a:ext cx="360" cy="14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4379" name="Group 577"/>
                  <p:cNvGrpSpPr>
                    <a:grpSpLocks/>
                  </p:cNvGrpSpPr>
                  <p:nvPr/>
                </p:nvGrpSpPr>
                <p:grpSpPr bwMode="auto">
                  <a:xfrm>
                    <a:off x="3780" y="5040"/>
                    <a:ext cx="2880" cy="3090"/>
                    <a:chOff x="3780" y="5040"/>
                    <a:chExt cx="2880" cy="3090"/>
                  </a:xfrm>
                </p:grpSpPr>
                <p:sp>
                  <p:nvSpPr>
                    <p:cNvPr id="34380" name="Line 57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5040"/>
                      <a:ext cx="1260" cy="30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381" name="Line 5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80" y="5040"/>
                      <a:ext cx="1080" cy="30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382" name="Line 5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80" y="8100"/>
                      <a:ext cx="28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383" name="Freeform 581"/>
                    <p:cNvSpPr>
                      <a:spLocks/>
                    </p:cNvSpPr>
                    <p:nvPr/>
                  </p:nvSpPr>
                  <p:spPr bwMode="auto">
                    <a:xfrm>
                      <a:off x="3780" y="7890"/>
                      <a:ext cx="840" cy="240"/>
                    </a:xfrm>
                    <a:custGeom>
                      <a:avLst/>
                      <a:gdLst>
                        <a:gd name="T0" fmla="*/ 60 w 840"/>
                        <a:gd name="T1" fmla="*/ 4 h 420"/>
                        <a:gd name="T2" fmla="*/ 420 w 840"/>
                        <a:gd name="T3" fmla="*/ 0 h 420"/>
                        <a:gd name="T4" fmla="*/ 780 w 840"/>
                        <a:gd name="T5" fmla="*/ 4 h 420"/>
                        <a:gd name="T6" fmla="*/ 60 w 840"/>
                        <a:gd name="T7" fmla="*/ 4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FF"/>
                    </a:solidFill>
                    <a:ln w="15875">
                      <a:solidFill>
                        <a:srgbClr val="FF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384" name="Freeform 582"/>
                    <p:cNvSpPr>
                      <a:spLocks/>
                    </p:cNvSpPr>
                    <p:nvPr/>
                  </p:nvSpPr>
                  <p:spPr bwMode="auto">
                    <a:xfrm>
                      <a:off x="5175" y="7890"/>
                      <a:ext cx="840" cy="240"/>
                    </a:xfrm>
                    <a:custGeom>
                      <a:avLst/>
                      <a:gdLst>
                        <a:gd name="T0" fmla="*/ 60 w 840"/>
                        <a:gd name="T1" fmla="*/ 4 h 420"/>
                        <a:gd name="T2" fmla="*/ 420 w 840"/>
                        <a:gd name="T3" fmla="*/ 0 h 420"/>
                        <a:gd name="T4" fmla="*/ 780 w 840"/>
                        <a:gd name="T5" fmla="*/ 4 h 420"/>
                        <a:gd name="T6" fmla="*/ 60 w 840"/>
                        <a:gd name="T7" fmla="*/ 4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FF"/>
                    </a:solidFill>
                    <a:ln w="15875">
                      <a:solidFill>
                        <a:srgbClr val="FF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385" name="Freeform 583"/>
                    <p:cNvSpPr>
                      <a:spLocks/>
                    </p:cNvSpPr>
                    <p:nvPr/>
                  </p:nvSpPr>
                  <p:spPr bwMode="auto">
                    <a:xfrm>
                      <a:off x="5940" y="7920"/>
                      <a:ext cx="720" cy="210"/>
                    </a:xfrm>
                    <a:custGeom>
                      <a:avLst/>
                      <a:gdLst>
                        <a:gd name="T0" fmla="*/ 18 w 840"/>
                        <a:gd name="T1" fmla="*/ 2 h 420"/>
                        <a:gd name="T2" fmla="*/ 123 w 840"/>
                        <a:gd name="T3" fmla="*/ 0 h 420"/>
                        <a:gd name="T4" fmla="*/ 227 w 840"/>
                        <a:gd name="T5" fmla="*/ 2 h 420"/>
                        <a:gd name="T6" fmla="*/ 18 w 840"/>
                        <a:gd name="T7" fmla="*/ 2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FF"/>
                    </a:solidFill>
                    <a:ln w="15875">
                      <a:solidFill>
                        <a:srgbClr val="FF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386" name="Freeform 584"/>
                    <p:cNvSpPr>
                      <a:spLocks/>
                    </p:cNvSpPr>
                    <p:nvPr/>
                  </p:nvSpPr>
                  <p:spPr bwMode="auto">
                    <a:xfrm>
                      <a:off x="4500" y="7920"/>
                      <a:ext cx="720" cy="210"/>
                    </a:xfrm>
                    <a:custGeom>
                      <a:avLst/>
                      <a:gdLst>
                        <a:gd name="T0" fmla="*/ 18 w 840"/>
                        <a:gd name="T1" fmla="*/ 2 h 420"/>
                        <a:gd name="T2" fmla="*/ 123 w 840"/>
                        <a:gd name="T3" fmla="*/ 0 h 420"/>
                        <a:gd name="T4" fmla="*/ 227 w 840"/>
                        <a:gd name="T5" fmla="*/ 2 h 420"/>
                        <a:gd name="T6" fmla="*/ 18 w 840"/>
                        <a:gd name="T7" fmla="*/ 2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FF"/>
                    </a:solidFill>
                    <a:ln w="15875">
                      <a:solidFill>
                        <a:srgbClr val="FF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4262" name="Group 585"/>
                <p:cNvGrpSpPr>
                  <a:grpSpLocks/>
                </p:cNvGrpSpPr>
                <p:nvPr/>
              </p:nvGrpSpPr>
              <p:grpSpPr bwMode="auto">
                <a:xfrm>
                  <a:off x="9474" y="7289"/>
                  <a:ext cx="2590" cy="2700"/>
                  <a:chOff x="3780" y="3060"/>
                  <a:chExt cx="3675" cy="4140"/>
                </a:xfrm>
              </p:grpSpPr>
              <p:grpSp>
                <p:nvGrpSpPr>
                  <p:cNvPr id="34331" name="Group 586"/>
                  <p:cNvGrpSpPr>
                    <a:grpSpLocks/>
                  </p:cNvGrpSpPr>
                  <p:nvPr/>
                </p:nvGrpSpPr>
                <p:grpSpPr bwMode="auto">
                  <a:xfrm>
                    <a:off x="5040" y="3060"/>
                    <a:ext cx="1260" cy="1260"/>
                    <a:chOff x="4680" y="3780"/>
                    <a:chExt cx="1260" cy="1260"/>
                  </a:xfrm>
                </p:grpSpPr>
                <p:sp>
                  <p:nvSpPr>
                    <p:cNvPr id="34365" name="Oval 5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366" name="Freeform 588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367" name="Freeform 589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368" name="Freeform 590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4332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5220" y="63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333" name="Line 592"/>
                  <p:cNvSpPr>
                    <a:spLocks noChangeShapeType="1"/>
                  </p:cNvSpPr>
                  <p:nvPr/>
                </p:nvSpPr>
                <p:spPr bwMode="auto">
                  <a:xfrm>
                    <a:off x="5400" y="63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334" name="Line 593"/>
                  <p:cNvSpPr>
                    <a:spLocks noChangeShapeType="1"/>
                  </p:cNvSpPr>
                  <p:nvPr/>
                </p:nvSpPr>
                <p:spPr bwMode="auto">
                  <a:xfrm>
                    <a:off x="5760" y="63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335" name="Line 594"/>
                  <p:cNvSpPr>
                    <a:spLocks noChangeShapeType="1"/>
                  </p:cNvSpPr>
                  <p:nvPr/>
                </p:nvSpPr>
                <p:spPr bwMode="auto">
                  <a:xfrm>
                    <a:off x="5940" y="63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336" name="Oval 595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702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337" name="Oval 596"/>
                  <p:cNvSpPr>
                    <a:spLocks noChangeArrowheads="1"/>
                  </p:cNvSpPr>
                  <p:nvPr/>
                </p:nvSpPr>
                <p:spPr bwMode="auto">
                  <a:xfrm>
                    <a:off x="5580" y="702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4338" name="Group 597"/>
                  <p:cNvGrpSpPr>
                    <a:grpSpLocks/>
                  </p:cNvGrpSpPr>
                  <p:nvPr/>
                </p:nvGrpSpPr>
                <p:grpSpPr bwMode="auto">
                  <a:xfrm rot="3730764">
                    <a:off x="6433" y="4547"/>
                    <a:ext cx="1249" cy="795"/>
                    <a:chOff x="5760" y="4965"/>
                    <a:chExt cx="1249" cy="795"/>
                  </a:xfrm>
                </p:grpSpPr>
                <p:grpSp>
                  <p:nvGrpSpPr>
                    <p:cNvPr id="34361" name="Group 5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4363" name="Line 59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364" name="Line 60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4362" name="Freeform 601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339" name="Group 602"/>
                  <p:cNvGrpSpPr>
                    <a:grpSpLocks/>
                  </p:cNvGrpSpPr>
                  <p:nvPr/>
                </p:nvGrpSpPr>
                <p:grpSpPr bwMode="auto">
                  <a:xfrm rot="17464581" flipH="1">
                    <a:off x="3553" y="4547"/>
                    <a:ext cx="1249" cy="795"/>
                    <a:chOff x="5760" y="4965"/>
                    <a:chExt cx="1249" cy="795"/>
                  </a:xfrm>
                </p:grpSpPr>
                <p:grpSp>
                  <p:nvGrpSpPr>
                    <p:cNvPr id="34357" name="Group 6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4359" name="Line 60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360" name="Line 60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4358" name="Freeform 606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340" name="Group 607"/>
                  <p:cNvGrpSpPr>
                    <a:grpSpLocks/>
                  </p:cNvGrpSpPr>
                  <p:nvPr/>
                </p:nvGrpSpPr>
                <p:grpSpPr bwMode="auto">
                  <a:xfrm>
                    <a:off x="4680" y="4320"/>
                    <a:ext cx="1800" cy="1260"/>
                    <a:chOff x="7740" y="5580"/>
                    <a:chExt cx="2700" cy="1800"/>
                  </a:xfrm>
                </p:grpSpPr>
                <p:sp>
                  <p:nvSpPr>
                    <p:cNvPr id="34350" name="Line 6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351" name="Line 6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352" name="Line 6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28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353" name="Line 6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90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354" name="Line 6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0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355" name="Line 6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4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356" name="Line 61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740" y="5580"/>
                      <a:ext cx="270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341" name="Group 615"/>
                  <p:cNvGrpSpPr>
                    <a:grpSpLocks/>
                  </p:cNvGrpSpPr>
                  <p:nvPr/>
                </p:nvGrpSpPr>
                <p:grpSpPr bwMode="auto">
                  <a:xfrm>
                    <a:off x="5040" y="5580"/>
                    <a:ext cx="1080" cy="1440"/>
                    <a:chOff x="8280" y="7380"/>
                    <a:chExt cx="1620" cy="720"/>
                  </a:xfrm>
                </p:grpSpPr>
                <p:sp>
                  <p:nvSpPr>
                    <p:cNvPr id="34348" name="Rectangle 6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80" y="7380"/>
                      <a:ext cx="1620" cy="720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 w="15875">
                      <a:solidFill>
                        <a:srgbClr val="00008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349" name="Rectangle 6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00" y="774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58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4342" name="Group 618"/>
                  <p:cNvGrpSpPr>
                    <a:grpSpLocks/>
                  </p:cNvGrpSpPr>
                  <p:nvPr/>
                </p:nvGrpSpPr>
                <p:grpSpPr bwMode="auto">
                  <a:xfrm>
                    <a:off x="5040" y="3060"/>
                    <a:ext cx="1200" cy="465"/>
                    <a:chOff x="8820" y="4395"/>
                    <a:chExt cx="1200" cy="465"/>
                  </a:xfrm>
                </p:grpSpPr>
                <p:sp>
                  <p:nvSpPr>
                    <p:cNvPr id="34346" name="Oval 6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40" y="4395"/>
                      <a:ext cx="10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347" name="Oval 620"/>
                    <p:cNvSpPr>
                      <a:spLocks noChangeArrowheads="1"/>
                    </p:cNvSpPr>
                    <p:nvPr/>
                  </p:nvSpPr>
                  <p:spPr bwMode="auto">
                    <a:xfrm rot="703413">
                      <a:off x="8820" y="4500"/>
                      <a:ext cx="1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4343" name="Group 621"/>
                  <p:cNvGrpSpPr>
                    <a:grpSpLocks/>
                  </p:cNvGrpSpPr>
                  <p:nvPr/>
                </p:nvGrpSpPr>
                <p:grpSpPr bwMode="auto">
                  <a:xfrm>
                    <a:off x="5400" y="3780"/>
                    <a:ext cx="540" cy="180"/>
                    <a:chOff x="8460" y="5940"/>
                    <a:chExt cx="540" cy="180"/>
                  </a:xfrm>
                </p:grpSpPr>
                <p:sp>
                  <p:nvSpPr>
                    <p:cNvPr id="34344" name="Line 622"/>
                    <p:cNvSpPr>
                      <a:spLocks noChangeShapeType="1"/>
                    </p:cNvSpPr>
                    <p:nvPr/>
                  </p:nvSpPr>
                  <p:spPr bwMode="auto">
                    <a:xfrm rot="2265785" flipH="1">
                      <a:off x="8460" y="594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345" name="Line 623"/>
                    <p:cNvSpPr>
                      <a:spLocks noChangeShapeType="1"/>
                    </p:cNvSpPr>
                    <p:nvPr/>
                  </p:nvSpPr>
                  <p:spPr bwMode="auto">
                    <a:xfrm rot="-2265785">
                      <a:off x="8820" y="594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4263" name="Group 624"/>
                <p:cNvGrpSpPr>
                  <a:grpSpLocks/>
                </p:cNvGrpSpPr>
                <p:nvPr/>
              </p:nvGrpSpPr>
              <p:grpSpPr bwMode="auto">
                <a:xfrm>
                  <a:off x="3604" y="7431"/>
                  <a:ext cx="2511" cy="2558"/>
                  <a:chOff x="2340" y="3960"/>
                  <a:chExt cx="5235" cy="6480"/>
                </a:xfrm>
              </p:grpSpPr>
              <p:grpSp>
                <p:nvGrpSpPr>
                  <p:cNvPr id="34264" name="Group 625"/>
                  <p:cNvGrpSpPr>
                    <a:grpSpLocks/>
                  </p:cNvGrpSpPr>
                  <p:nvPr/>
                </p:nvGrpSpPr>
                <p:grpSpPr bwMode="auto">
                  <a:xfrm>
                    <a:off x="4320" y="3960"/>
                    <a:ext cx="1260" cy="1260"/>
                    <a:chOff x="4680" y="3780"/>
                    <a:chExt cx="1260" cy="1260"/>
                  </a:xfrm>
                </p:grpSpPr>
                <p:sp>
                  <p:nvSpPr>
                    <p:cNvPr id="34327" name="Oval 6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328" name="Freeform 627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329" name="Freeform 628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330" name="Freeform 629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265" name="Group 630"/>
                  <p:cNvGrpSpPr>
                    <a:grpSpLocks/>
                  </p:cNvGrpSpPr>
                  <p:nvPr/>
                </p:nvGrpSpPr>
                <p:grpSpPr bwMode="auto">
                  <a:xfrm>
                    <a:off x="3960" y="9540"/>
                    <a:ext cx="1980" cy="900"/>
                    <a:chOff x="6480" y="9540"/>
                    <a:chExt cx="1980" cy="900"/>
                  </a:xfrm>
                </p:grpSpPr>
                <p:sp>
                  <p:nvSpPr>
                    <p:cNvPr id="34321" name="Line 6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322" name="Line 6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323" name="Line 6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324" name="Line 6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325" name="Oval 6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8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326" name="Oval 6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4266" name="Group 637"/>
                  <p:cNvGrpSpPr>
                    <a:grpSpLocks/>
                  </p:cNvGrpSpPr>
                  <p:nvPr/>
                </p:nvGrpSpPr>
                <p:grpSpPr bwMode="auto">
                  <a:xfrm rot="910168">
                    <a:off x="6300" y="6120"/>
                    <a:ext cx="1275" cy="663"/>
                    <a:chOff x="5760" y="5464"/>
                    <a:chExt cx="1275" cy="663"/>
                  </a:xfrm>
                </p:grpSpPr>
                <p:grpSp>
                  <p:nvGrpSpPr>
                    <p:cNvPr id="34317" name="Group 6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4319" name="Line 639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320" name="Line 640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4318" name="Freeform 641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267" name="Group 642"/>
                  <p:cNvGrpSpPr>
                    <a:grpSpLocks/>
                  </p:cNvGrpSpPr>
                  <p:nvPr/>
                </p:nvGrpSpPr>
                <p:grpSpPr bwMode="auto">
                  <a:xfrm>
                    <a:off x="4500" y="5220"/>
                    <a:ext cx="900" cy="285"/>
                    <a:chOff x="7200" y="4500"/>
                    <a:chExt cx="900" cy="285"/>
                  </a:xfrm>
                </p:grpSpPr>
                <p:sp>
                  <p:nvSpPr>
                    <p:cNvPr id="34312" name="Oval 6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313" name="Oval 6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8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314" name="Oval 6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460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315" name="Oval 6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4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316" name="Oval 6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2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4268" name="Group 648"/>
                  <p:cNvGrpSpPr>
                    <a:grpSpLocks/>
                  </p:cNvGrpSpPr>
                  <p:nvPr/>
                </p:nvGrpSpPr>
                <p:grpSpPr bwMode="auto">
                  <a:xfrm rot="762249" flipH="1">
                    <a:off x="3750" y="4233"/>
                    <a:ext cx="600" cy="1191"/>
                    <a:chOff x="5490" y="4635"/>
                    <a:chExt cx="600" cy="831"/>
                  </a:xfrm>
                </p:grpSpPr>
                <p:grpSp>
                  <p:nvGrpSpPr>
                    <p:cNvPr id="34306" name="Group 6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4310" name="Freeform 6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311" name="Freeform 651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4307" name="Group 6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4308" name="Freeform 6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309" name="Freeform 654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grpSp>
                <p:nvGrpSpPr>
                  <p:cNvPr id="34269" name="Group 655"/>
                  <p:cNvGrpSpPr>
                    <a:grpSpLocks/>
                  </p:cNvGrpSpPr>
                  <p:nvPr/>
                </p:nvGrpSpPr>
                <p:grpSpPr bwMode="auto">
                  <a:xfrm>
                    <a:off x="3420" y="5400"/>
                    <a:ext cx="3060" cy="1620"/>
                    <a:chOff x="7380" y="7200"/>
                    <a:chExt cx="2160" cy="1260"/>
                  </a:xfrm>
                </p:grpSpPr>
                <p:grpSp>
                  <p:nvGrpSpPr>
                    <p:cNvPr id="34290" name="Group 6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38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4301" name="Line 65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302" name="Line 6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303" name="Line 65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304" name="Line 6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305" name="Line 6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4291" name="Group 662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846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4296" name="Line 66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297" name="Line 6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298" name="Line 66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299" name="Line 6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300" name="Line 6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4292" name="Group 6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20" y="7200"/>
                      <a:ext cx="1080" cy="180"/>
                      <a:chOff x="7920" y="7200"/>
                      <a:chExt cx="1080" cy="180"/>
                    </a:xfrm>
                  </p:grpSpPr>
                  <p:sp>
                    <p:nvSpPr>
                      <p:cNvPr id="34293" name="Line 6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294" name="Line 6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295" name="Freeform 6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00" y="7200"/>
                        <a:ext cx="720" cy="180"/>
                      </a:xfrm>
                      <a:custGeom>
                        <a:avLst/>
                        <a:gdLst>
                          <a:gd name="T0" fmla="*/ 720 w 720"/>
                          <a:gd name="T1" fmla="*/ 0 h 180"/>
                          <a:gd name="T2" fmla="*/ 360 w 720"/>
                          <a:gd name="T3" fmla="*/ 180 h 180"/>
                          <a:gd name="T4" fmla="*/ 0 w 720"/>
                          <a:gd name="T5" fmla="*/ 0 h 180"/>
                          <a:gd name="T6" fmla="*/ 0 60000 65536"/>
                          <a:gd name="T7" fmla="*/ 0 60000 65536"/>
                          <a:gd name="T8" fmla="*/ 0 60000 65536"/>
                          <a:gd name="T9" fmla="*/ 0 w 720"/>
                          <a:gd name="T10" fmla="*/ 0 h 180"/>
                          <a:gd name="T11" fmla="*/ 720 w 720"/>
                          <a:gd name="T12" fmla="*/ 180 h 18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20" h="180">
                            <a:moveTo>
                              <a:pt x="720" y="0"/>
                            </a:moveTo>
                            <a:cubicBezTo>
                              <a:pt x="600" y="90"/>
                              <a:pt x="480" y="180"/>
                              <a:pt x="360" y="180"/>
                            </a:cubicBezTo>
                            <a:cubicBezTo>
                              <a:pt x="240" y="180"/>
                              <a:pt x="60" y="30"/>
                              <a:pt x="0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sp>
                <p:nvSpPr>
                  <p:cNvPr id="34270" name="AutoShape 67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780" y="7020"/>
                    <a:ext cx="2340" cy="25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5 w 21600"/>
                      <a:gd name="T13" fmla="*/ 4500 h 21600"/>
                      <a:gd name="T14" fmla="*/ 17105 w 21600"/>
                      <a:gd name="T15" fmla="*/ 171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CCCC"/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34271" name="Group 673"/>
                  <p:cNvGrpSpPr>
                    <a:grpSpLocks/>
                  </p:cNvGrpSpPr>
                  <p:nvPr/>
                </p:nvGrpSpPr>
                <p:grpSpPr bwMode="auto">
                  <a:xfrm rot="20689832" flipH="1">
                    <a:off x="2340" y="6120"/>
                    <a:ext cx="1275" cy="663"/>
                    <a:chOff x="5760" y="5464"/>
                    <a:chExt cx="1275" cy="663"/>
                  </a:xfrm>
                </p:grpSpPr>
                <p:grpSp>
                  <p:nvGrpSpPr>
                    <p:cNvPr id="34286" name="Group 6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4288" name="Line 675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289" name="Line 676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4287" name="Freeform 677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272" name="Group 678"/>
                  <p:cNvGrpSpPr>
                    <a:grpSpLocks/>
                  </p:cNvGrpSpPr>
                  <p:nvPr/>
                </p:nvGrpSpPr>
                <p:grpSpPr bwMode="auto">
                  <a:xfrm>
                    <a:off x="4590" y="4053"/>
                    <a:ext cx="720" cy="180"/>
                    <a:chOff x="4140" y="1620"/>
                    <a:chExt cx="1080" cy="180"/>
                  </a:xfrm>
                </p:grpSpPr>
                <p:sp>
                  <p:nvSpPr>
                    <p:cNvPr id="34280" name="Line 6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281" name="Line 6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2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282" name="Line 6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283" name="Line 68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8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284" name="Line 6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285" name="Line 68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273" name="Group 685"/>
                  <p:cNvGrpSpPr>
                    <a:grpSpLocks/>
                  </p:cNvGrpSpPr>
                  <p:nvPr/>
                </p:nvGrpSpPr>
                <p:grpSpPr bwMode="auto">
                  <a:xfrm rot="-661169">
                    <a:off x="5550" y="4263"/>
                    <a:ext cx="600" cy="1191"/>
                    <a:chOff x="5490" y="4635"/>
                    <a:chExt cx="600" cy="831"/>
                  </a:xfrm>
                </p:grpSpPr>
                <p:grpSp>
                  <p:nvGrpSpPr>
                    <p:cNvPr id="34274" name="Group 6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4278" name="Freeform 6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279" name="Freeform 688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4275" name="Group 6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4276" name="Freeform 6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277" name="Freeform 691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34113" name="Group 692"/>
            <p:cNvGrpSpPr>
              <a:grpSpLocks/>
            </p:cNvGrpSpPr>
            <p:nvPr/>
          </p:nvGrpSpPr>
          <p:grpSpPr bwMode="auto">
            <a:xfrm>
              <a:off x="-20" y="2997"/>
              <a:ext cx="2955" cy="997"/>
              <a:chOff x="3960" y="1672"/>
              <a:chExt cx="2955" cy="997"/>
            </a:xfrm>
          </p:grpSpPr>
          <p:grpSp>
            <p:nvGrpSpPr>
              <p:cNvPr id="34114" name="Group 693"/>
              <p:cNvGrpSpPr>
                <a:grpSpLocks/>
              </p:cNvGrpSpPr>
              <p:nvPr/>
            </p:nvGrpSpPr>
            <p:grpSpPr bwMode="auto">
              <a:xfrm>
                <a:off x="5903" y="2032"/>
                <a:ext cx="1012" cy="637"/>
                <a:chOff x="7020" y="4860"/>
                <a:chExt cx="4309" cy="4140"/>
              </a:xfrm>
            </p:grpSpPr>
            <p:grpSp>
              <p:nvGrpSpPr>
                <p:cNvPr id="34219" name="Group 694"/>
                <p:cNvGrpSpPr>
                  <a:grpSpLocks/>
                </p:cNvGrpSpPr>
                <p:nvPr/>
              </p:nvGrpSpPr>
              <p:grpSpPr bwMode="auto">
                <a:xfrm>
                  <a:off x="8640" y="48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4254" name="Oval 695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255" name="Freeform 696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256" name="Freeform 697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257" name="Freeform 698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4220" name="Line 699"/>
                <p:cNvSpPr>
                  <a:spLocks noChangeShapeType="1"/>
                </p:cNvSpPr>
                <p:nvPr/>
              </p:nvSpPr>
              <p:spPr bwMode="auto">
                <a:xfrm>
                  <a:off x="882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4221" name="Line 700"/>
                <p:cNvSpPr>
                  <a:spLocks noChangeShapeType="1"/>
                </p:cNvSpPr>
                <p:nvPr/>
              </p:nvSpPr>
              <p:spPr bwMode="auto">
                <a:xfrm>
                  <a:off x="900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4222" name="Line 701"/>
                <p:cNvSpPr>
                  <a:spLocks noChangeShapeType="1"/>
                </p:cNvSpPr>
                <p:nvPr/>
              </p:nvSpPr>
              <p:spPr bwMode="auto">
                <a:xfrm>
                  <a:off x="93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4223" name="Line 702"/>
                <p:cNvSpPr>
                  <a:spLocks noChangeShapeType="1"/>
                </p:cNvSpPr>
                <p:nvPr/>
              </p:nvSpPr>
              <p:spPr bwMode="auto">
                <a:xfrm>
                  <a:off x="954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4224" name="Oval 703"/>
                <p:cNvSpPr>
                  <a:spLocks noChangeArrowheads="1"/>
                </p:cNvSpPr>
                <p:nvPr/>
              </p:nvSpPr>
              <p:spPr bwMode="auto">
                <a:xfrm>
                  <a:off x="82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225" name="Oval 704"/>
                <p:cNvSpPr>
                  <a:spLocks noChangeArrowheads="1"/>
                </p:cNvSpPr>
                <p:nvPr/>
              </p:nvSpPr>
              <p:spPr bwMode="auto">
                <a:xfrm>
                  <a:off x="91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4226" name="Group 705"/>
                <p:cNvGrpSpPr>
                  <a:grpSpLocks/>
                </p:cNvGrpSpPr>
                <p:nvPr/>
              </p:nvGrpSpPr>
              <p:grpSpPr bwMode="auto">
                <a:xfrm>
                  <a:off x="10080" y="5580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4250" name="Group 706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4252" name="Line 70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253" name="Line 70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4251" name="Freeform 709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4227" name="Group 710"/>
                <p:cNvGrpSpPr>
                  <a:grpSpLocks/>
                </p:cNvGrpSpPr>
                <p:nvPr/>
              </p:nvGrpSpPr>
              <p:grpSpPr bwMode="auto">
                <a:xfrm rot="20970257" flipH="1">
                  <a:off x="7020" y="5685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4246" name="Group 711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4248" name="Line 7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249" name="Line 7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4247" name="Freeform 714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4228" name="Group 715"/>
                <p:cNvGrpSpPr>
                  <a:grpSpLocks/>
                </p:cNvGrpSpPr>
                <p:nvPr/>
              </p:nvGrpSpPr>
              <p:grpSpPr bwMode="auto">
                <a:xfrm>
                  <a:off x="8910" y="4950"/>
                  <a:ext cx="720" cy="180"/>
                  <a:chOff x="4140" y="1620"/>
                  <a:chExt cx="1080" cy="180"/>
                </a:xfrm>
              </p:grpSpPr>
              <p:sp>
                <p:nvSpPr>
                  <p:cNvPr id="34240" name="Line 716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241" name="Line 7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242" name="Line 718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243" name="Line 7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244" name="Line 720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245" name="Line 7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4229" name="Group 722"/>
                <p:cNvGrpSpPr>
                  <a:grpSpLocks/>
                </p:cNvGrpSpPr>
                <p:nvPr/>
              </p:nvGrpSpPr>
              <p:grpSpPr bwMode="auto">
                <a:xfrm>
                  <a:off x="8280" y="6120"/>
                  <a:ext cx="1800" cy="1260"/>
                  <a:chOff x="7740" y="5580"/>
                  <a:chExt cx="2700" cy="1800"/>
                </a:xfrm>
              </p:grpSpPr>
              <p:sp>
                <p:nvSpPr>
                  <p:cNvPr id="34233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234" name="Line 724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235" name="Line 725"/>
                  <p:cNvSpPr>
                    <a:spLocks noChangeShapeType="1"/>
                  </p:cNvSpPr>
                  <p:nvPr/>
                </p:nvSpPr>
                <p:spPr bwMode="auto">
                  <a:xfrm>
                    <a:off x="828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236" name="Line 7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0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237" name="Line 727"/>
                  <p:cNvSpPr>
                    <a:spLocks noChangeShapeType="1"/>
                  </p:cNvSpPr>
                  <p:nvPr/>
                </p:nvSpPr>
                <p:spPr bwMode="auto">
                  <a:xfrm>
                    <a:off x="990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238" name="Line 7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4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239" name="Line 7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40" y="5580"/>
                    <a:ext cx="27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4230" name="Group 730"/>
                <p:cNvGrpSpPr>
                  <a:grpSpLocks/>
                </p:cNvGrpSpPr>
                <p:nvPr/>
              </p:nvGrpSpPr>
              <p:grpSpPr bwMode="auto">
                <a:xfrm>
                  <a:off x="8640" y="7380"/>
                  <a:ext cx="1080" cy="720"/>
                  <a:chOff x="8280" y="7380"/>
                  <a:chExt cx="1620" cy="720"/>
                </a:xfrm>
              </p:grpSpPr>
              <p:sp>
                <p:nvSpPr>
                  <p:cNvPr id="34231" name="Rectangle 731"/>
                  <p:cNvSpPr>
                    <a:spLocks noChangeArrowheads="1"/>
                  </p:cNvSpPr>
                  <p:nvPr/>
                </p:nvSpPr>
                <p:spPr bwMode="auto">
                  <a:xfrm>
                    <a:off x="8280" y="7380"/>
                    <a:ext cx="1620" cy="720"/>
                  </a:xfrm>
                  <a:prstGeom prst="rect">
                    <a:avLst/>
                  </a:prstGeom>
                  <a:solidFill>
                    <a:srgbClr val="000080"/>
                  </a:solidFill>
                  <a:ln w="15875">
                    <a:solidFill>
                      <a:srgbClr val="000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232" name="Rectangle 732"/>
                  <p:cNvSpPr>
                    <a:spLocks noChangeArrowheads="1"/>
                  </p:cNvSpPr>
                  <p:nvPr/>
                </p:nvSpPr>
                <p:spPr bwMode="auto">
                  <a:xfrm>
                    <a:off x="9000" y="774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4115" name="Group 733"/>
              <p:cNvGrpSpPr>
                <a:grpSpLocks/>
              </p:cNvGrpSpPr>
              <p:nvPr/>
            </p:nvGrpSpPr>
            <p:grpSpPr bwMode="auto">
              <a:xfrm>
                <a:off x="5103" y="1862"/>
                <a:ext cx="804" cy="807"/>
                <a:chOff x="3611" y="3750"/>
                <a:chExt cx="3424" cy="5250"/>
              </a:xfrm>
            </p:grpSpPr>
            <p:grpSp>
              <p:nvGrpSpPr>
                <p:cNvPr id="34184" name="Group 734"/>
                <p:cNvGrpSpPr>
                  <a:grpSpLocks/>
                </p:cNvGrpSpPr>
                <p:nvPr/>
              </p:nvGrpSpPr>
              <p:grpSpPr bwMode="auto">
                <a:xfrm>
                  <a:off x="4680" y="378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4215" name="Oval 735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216" name="Freeform 736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217" name="Freeform 737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218" name="Freeform 738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4185" name="Line 739"/>
                <p:cNvSpPr>
                  <a:spLocks noChangeShapeType="1"/>
                </p:cNvSpPr>
                <p:nvPr/>
              </p:nvSpPr>
              <p:spPr bwMode="auto">
                <a:xfrm>
                  <a:off x="468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4186" name="Line 740"/>
                <p:cNvSpPr>
                  <a:spLocks noChangeShapeType="1"/>
                </p:cNvSpPr>
                <p:nvPr/>
              </p:nvSpPr>
              <p:spPr bwMode="auto">
                <a:xfrm>
                  <a:off x="48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4187" name="Line 741"/>
                <p:cNvSpPr>
                  <a:spLocks noChangeShapeType="1"/>
                </p:cNvSpPr>
                <p:nvPr/>
              </p:nvSpPr>
              <p:spPr bwMode="auto">
                <a:xfrm>
                  <a:off x="57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4188" name="Line 742"/>
                <p:cNvSpPr>
                  <a:spLocks noChangeShapeType="1"/>
                </p:cNvSpPr>
                <p:nvPr/>
              </p:nvSpPr>
              <p:spPr bwMode="auto">
                <a:xfrm>
                  <a:off x="594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4189" name="Oval 743"/>
                <p:cNvSpPr>
                  <a:spLocks noChangeArrowheads="1"/>
                </p:cNvSpPr>
                <p:nvPr/>
              </p:nvSpPr>
              <p:spPr bwMode="auto">
                <a:xfrm>
                  <a:off x="414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190" name="Oval 744"/>
                <p:cNvSpPr>
                  <a:spLocks noChangeArrowheads="1"/>
                </p:cNvSpPr>
                <p:nvPr/>
              </p:nvSpPr>
              <p:spPr bwMode="auto">
                <a:xfrm>
                  <a:off x="55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4191" name="Group 745"/>
                <p:cNvGrpSpPr>
                  <a:grpSpLocks/>
                </p:cNvGrpSpPr>
                <p:nvPr/>
              </p:nvGrpSpPr>
              <p:grpSpPr bwMode="auto">
                <a:xfrm>
                  <a:off x="5760" y="5464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4211" name="Group 746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4213" name="Line 747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214" name="Line 748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4212" name="Freeform 749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4192" name="Group 750"/>
                <p:cNvGrpSpPr>
                  <a:grpSpLocks/>
                </p:cNvGrpSpPr>
                <p:nvPr/>
              </p:nvGrpSpPr>
              <p:grpSpPr bwMode="auto">
                <a:xfrm flipH="1">
                  <a:off x="3611" y="4860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4207" name="Group 751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4209" name="Line 7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210" name="Line 7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4208" name="Freeform 754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4193" name="Group 755"/>
                <p:cNvGrpSpPr>
                  <a:grpSpLocks/>
                </p:cNvGrpSpPr>
                <p:nvPr/>
              </p:nvGrpSpPr>
              <p:grpSpPr bwMode="auto">
                <a:xfrm>
                  <a:off x="4380" y="3750"/>
                  <a:ext cx="1890" cy="1260"/>
                  <a:chOff x="4230" y="3675"/>
                  <a:chExt cx="2160" cy="1440"/>
                </a:xfrm>
              </p:grpSpPr>
              <p:grpSp>
                <p:nvGrpSpPr>
                  <p:cNvPr id="34202" name="Group 756"/>
                  <p:cNvGrpSpPr>
                    <a:grpSpLocks/>
                  </p:cNvGrpSpPr>
                  <p:nvPr/>
                </p:nvGrpSpPr>
                <p:grpSpPr bwMode="auto">
                  <a:xfrm>
                    <a:off x="4770" y="3675"/>
                    <a:ext cx="1080" cy="180"/>
                    <a:chOff x="8100" y="3240"/>
                    <a:chExt cx="2160" cy="360"/>
                  </a:xfrm>
                </p:grpSpPr>
                <p:sp>
                  <p:nvSpPr>
                    <p:cNvPr id="34205" name="Oval 7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00" y="3240"/>
                      <a:ext cx="10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206" name="Oval 7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3240"/>
                      <a:ext cx="10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203" name="Oval 759"/>
                  <p:cNvSpPr>
                    <a:spLocks noChangeArrowheads="1"/>
                  </p:cNvSpPr>
                  <p:nvPr/>
                </p:nvSpPr>
                <p:spPr bwMode="auto">
                  <a:xfrm rot="-1770744">
                    <a:off x="6030" y="3675"/>
                    <a:ext cx="360" cy="14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204" name="Oval 760"/>
                  <p:cNvSpPr>
                    <a:spLocks noChangeArrowheads="1"/>
                  </p:cNvSpPr>
                  <p:nvPr/>
                </p:nvSpPr>
                <p:spPr bwMode="auto">
                  <a:xfrm rot="1770744" flipH="1">
                    <a:off x="4230" y="3675"/>
                    <a:ext cx="360" cy="14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194" name="Group 761"/>
                <p:cNvGrpSpPr>
                  <a:grpSpLocks/>
                </p:cNvGrpSpPr>
                <p:nvPr/>
              </p:nvGrpSpPr>
              <p:grpSpPr bwMode="auto">
                <a:xfrm>
                  <a:off x="3780" y="5040"/>
                  <a:ext cx="2880" cy="3090"/>
                  <a:chOff x="3780" y="5040"/>
                  <a:chExt cx="2880" cy="3090"/>
                </a:xfrm>
              </p:grpSpPr>
              <p:sp>
                <p:nvSpPr>
                  <p:cNvPr id="34195" name="Line 7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80" y="5040"/>
                    <a:ext cx="1260" cy="30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196" name="Line 763"/>
                  <p:cNvSpPr>
                    <a:spLocks noChangeShapeType="1"/>
                  </p:cNvSpPr>
                  <p:nvPr/>
                </p:nvSpPr>
                <p:spPr bwMode="auto">
                  <a:xfrm>
                    <a:off x="5580" y="5040"/>
                    <a:ext cx="1080" cy="30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197" name="Line 764"/>
                  <p:cNvSpPr>
                    <a:spLocks noChangeShapeType="1"/>
                  </p:cNvSpPr>
                  <p:nvPr/>
                </p:nvSpPr>
                <p:spPr bwMode="auto">
                  <a:xfrm>
                    <a:off x="3780" y="8100"/>
                    <a:ext cx="288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198" name="Freeform 765"/>
                  <p:cNvSpPr>
                    <a:spLocks/>
                  </p:cNvSpPr>
                  <p:nvPr/>
                </p:nvSpPr>
                <p:spPr bwMode="auto">
                  <a:xfrm>
                    <a:off x="3780" y="7890"/>
                    <a:ext cx="840" cy="240"/>
                  </a:xfrm>
                  <a:custGeom>
                    <a:avLst/>
                    <a:gdLst>
                      <a:gd name="T0" fmla="*/ 60 w 840"/>
                      <a:gd name="T1" fmla="*/ 4 h 420"/>
                      <a:gd name="T2" fmla="*/ 420 w 840"/>
                      <a:gd name="T3" fmla="*/ 0 h 420"/>
                      <a:gd name="T4" fmla="*/ 780 w 840"/>
                      <a:gd name="T5" fmla="*/ 4 h 420"/>
                      <a:gd name="T6" fmla="*/ 60 w 840"/>
                      <a:gd name="T7" fmla="*/ 4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199" name="Freeform 766"/>
                  <p:cNvSpPr>
                    <a:spLocks/>
                  </p:cNvSpPr>
                  <p:nvPr/>
                </p:nvSpPr>
                <p:spPr bwMode="auto">
                  <a:xfrm>
                    <a:off x="5175" y="7890"/>
                    <a:ext cx="840" cy="240"/>
                  </a:xfrm>
                  <a:custGeom>
                    <a:avLst/>
                    <a:gdLst>
                      <a:gd name="T0" fmla="*/ 60 w 840"/>
                      <a:gd name="T1" fmla="*/ 4 h 420"/>
                      <a:gd name="T2" fmla="*/ 420 w 840"/>
                      <a:gd name="T3" fmla="*/ 0 h 420"/>
                      <a:gd name="T4" fmla="*/ 780 w 840"/>
                      <a:gd name="T5" fmla="*/ 4 h 420"/>
                      <a:gd name="T6" fmla="*/ 60 w 840"/>
                      <a:gd name="T7" fmla="*/ 4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200" name="Freeform 767"/>
                  <p:cNvSpPr>
                    <a:spLocks/>
                  </p:cNvSpPr>
                  <p:nvPr/>
                </p:nvSpPr>
                <p:spPr bwMode="auto">
                  <a:xfrm>
                    <a:off x="5940" y="7920"/>
                    <a:ext cx="720" cy="210"/>
                  </a:xfrm>
                  <a:custGeom>
                    <a:avLst/>
                    <a:gdLst>
                      <a:gd name="T0" fmla="*/ 18 w 840"/>
                      <a:gd name="T1" fmla="*/ 2 h 420"/>
                      <a:gd name="T2" fmla="*/ 123 w 840"/>
                      <a:gd name="T3" fmla="*/ 0 h 420"/>
                      <a:gd name="T4" fmla="*/ 227 w 840"/>
                      <a:gd name="T5" fmla="*/ 2 h 420"/>
                      <a:gd name="T6" fmla="*/ 18 w 840"/>
                      <a:gd name="T7" fmla="*/ 2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201" name="Freeform 768"/>
                  <p:cNvSpPr>
                    <a:spLocks/>
                  </p:cNvSpPr>
                  <p:nvPr/>
                </p:nvSpPr>
                <p:spPr bwMode="auto">
                  <a:xfrm>
                    <a:off x="4500" y="7920"/>
                    <a:ext cx="720" cy="210"/>
                  </a:xfrm>
                  <a:custGeom>
                    <a:avLst/>
                    <a:gdLst>
                      <a:gd name="T0" fmla="*/ 18 w 840"/>
                      <a:gd name="T1" fmla="*/ 2 h 420"/>
                      <a:gd name="T2" fmla="*/ 123 w 840"/>
                      <a:gd name="T3" fmla="*/ 0 h 420"/>
                      <a:gd name="T4" fmla="*/ 227 w 840"/>
                      <a:gd name="T5" fmla="*/ 2 h 420"/>
                      <a:gd name="T6" fmla="*/ 18 w 840"/>
                      <a:gd name="T7" fmla="*/ 2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34116" name="Group 769"/>
              <p:cNvGrpSpPr>
                <a:grpSpLocks/>
              </p:cNvGrpSpPr>
              <p:nvPr/>
            </p:nvGrpSpPr>
            <p:grpSpPr bwMode="auto">
              <a:xfrm>
                <a:off x="3960" y="1672"/>
                <a:ext cx="1229" cy="997"/>
                <a:chOff x="2340" y="3960"/>
                <a:chExt cx="5235" cy="6480"/>
              </a:xfrm>
            </p:grpSpPr>
            <p:grpSp>
              <p:nvGrpSpPr>
                <p:cNvPr id="34117" name="Group 770"/>
                <p:cNvGrpSpPr>
                  <a:grpSpLocks/>
                </p:cNvGrpSpPr>
                <p:nvPr/>
              </p:nvGrpSpPr>
              <p:grpSpPr bwMode="auto">
                <a:xfrm>
                  <a:off x="4320" y="39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4180" name="Oval 771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181" name="Freeform 772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182" name="Freeform 773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183" name="Freeform 774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4118" name="Group 775"/>
                <p:cNvGrpSpPr>
                  <a:grpSpLocks/>
                </p:cNvGrpSpPr>
                <p:nvPr/>
              </p:nvGrpSpPr>
              <p:grpSpPr bwMode="auto">
                <a:xfrm>
                  <a:off x="3960" y="9540"/>
                  <a:ext cx="1980" cy="900"/>
                  <a:chOff x="6480" y="9540"/>
                  <a:chExt cx="1980" cy="900"/>
                </a:xfrm>
              </p:grpSpPr>
              <p:sp>
                <p:nvSpPr>
                  <p:cNvPr id="34174" name="Line 776"/>
                  <p:cNvSpPr>
                    <a:spLocks noChangeShapeType="1"/>
                  </p:cNvSpPr>
                  <p:nvPr/>
                </p:nvSpPr>
                <p:spPr bwMode="auto">
                  <a:xfrm>
                    <a:off x="70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175" name="Line 777"/>
                  <p:cNvSpPr>
                    <a:spLocks noChangeShapeType="1"/>
                  </p:cNvSpPr>
                  <p:nvPr/>
                </p:nvSpPr>
                <p:spPr bwMode="auto">
                  <a:xfrm>
                    <a:off x="720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176" name="Line 778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177" name="Line 779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178" name="Oval 780"/>
                  <p:cNvSpPr>
                    <a:spLocks noChangeArrowheads="1"/>
                  </p:cNvSpPr>
                  <p:nvPr/>
                </p:nvSpPr>
                <p:spPr bwMode="auto">
                  <a:xfrm>
                    <a:off x="648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179" name="Oval 781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119" name="Group 782"/>
                <p:cNvGrpSpPr>
                  <a:grpSpLocks/>
                </p:cNvGrpSpPr>
                <p:nvPr/>
              </p:nvGrpSpPr>
              <p:grpSpPr bwMode="auto">
                <a:xfrm rot="910168">
                  <a:off x="630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4170" name="Group 783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4172" name="Line 784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173" name="Line 785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4171" name="Freeform 786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4120" name="Group 787"/>
                <p:cNvGrpSpPr>
                  <a:grpSpLocks/>
                </p:cNvGrpSpPr>
                <p:nvPr/>
              </p:nvGrpSpPr>
              <p:grpSpPr bwMode="auto">
                <a:xfrm>
                  <a:off x="4500" y="5220"/>
                  <a:ext cx="900" cy="285"/>
                  <a:chOff x="7200" y="4500"/>
                  <a:chExt cx="900" cy="285"/>
                </a:xfrm>
              </p:grpSpPr>
              <p:sp>
                <p:nvSpPr>
                  <p:cNvPr id="34165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720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166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738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167" name="Oval 790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460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168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774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169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121" name="Group 793"/>
                <p:cNvGrpSpPr>
                  <a:grpSpLocks/>
                </p:cNvGrpSpPr>
                <p:nvPr/>
              </p:nvGrpSpPr>
              <p:grpSpPr bwMode="auto">
                <a:xfrm rot="762249" flipH="1">
                  <a:off x="3750" y="423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34159" name="Group 794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4163" name="Freeform 795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164" name="Freeform 796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160" name="Group 797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4161" name="Freeform 798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162" name="Freeform 799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4122" name="Group 800"/>
                <p:cNvGrpSpPr>
                  <a:grpSpLocks/>
                </p:cNvGrpSpPr>
                <p:nvPr/>
              </p:nvGrpSpPr>
              <p:grpSpPr bwMode="auto">
                <a:xfrm>
                  <a:off x="3420" y="5400"/>
                  <a:ext cx="3060" cy="1620"/>
                  <a:chOff x="7380" y="7200"/>
                  <a:chExt cx="2160" cy="1260"/>
                </a:xfrm>
              </p:grpSpPr>
              <p:grpSp>
                <p:nvGrpSpPr>
                  <p:cNvPr id="34143" name="Group 801"/>
                  <p:cNvGrpSpPr>
                    <a:grpSpLocks/>
                  </p:cNvGrpSpPr>
                  <p:nvPr/>
                </p:nvGrpSpPr>
                <p:grpSpPr bwMode="auto">
                  <a:xfrm>
                    <a:off x="738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4154" name="Line 80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155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156" name="Line 80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157" name="Line 8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158" name="Line 8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144" name="Group 807"/>
                  <p:cNvGrpSpPr>
                    <a:grpSpLocks/>
                  </p:cNvGrpSpPr>
                  <p:nvPr/>
                </p:nvGrpSpPr>
                <p:grpSpPr bwMode="auto">
                  <a:xfrm flipH="1">
                    <a:off x="846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4149" name="Line 80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150" name="Line 8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151" name="Line 8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152" name="Line 8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153" name="Line 8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145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7920" y="7200"/>
                    <a:ext cx="1080" cy="180"/>
                    <a:chOff x="7920" y="7200"/>
                    <a:chExt cx="1080" cy="180"/>
                  </a:xfrm>
                </p:grpSpPr>
                <p:sp>
                  <p:nvSpPr>
                    <p:cNvPr id="34146" name="Line 8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147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148" name="Freeform 816"/>
                    <p:cNvSpPr>
                      <a:spLocks/>
                    </p:cNvSpPr>
                    <p:nvPr/>
                  </p:nvSpPr>
                  <p:spPr bwMode="auto">
                    <a:xfrm>
                      <a:off x="8100" y="7200"/>
                      <a:ext cx="720" cy="180"/>
                    </a:xfrm>
                    <a:custGeom>
                      <a:avLst/>
                      <a:gdLst>
                        <a:gd name="T0" fmla="*/ 720 w 720"/>
                        <a:gd name="T1" fmla="*/ 0 h 180"/>
                        <a:gd name="T2" fmla="*/ 360 w 720"/>
                        <a:gd name="T3" fmla="*/ 180 h 180"/>
                        <a:gd name="T4" fmla="*/ 0 w 720"/>
                        <a:gd name="T5" fmla="*/ 0 h 180"/>
                        <a:gd name="T6" fmla="*/ 0 60000 65536"/>
                        <a:gd name="T7" fmla="*/ 0 60000 65536"/>
                        <a:gd name="T8" fmla="*/ 0 60000 65536"/>
                        <a:gd name="T9" fmla="*/ 0 w 720"/>
                        <a:gd name="T10" fmla="*/ 0 h 180"/>
                        <a:gd name="T11" fmla="*/ 720 w 72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0" h="180">
                          <a:moveTo>
                            <a:pt x="720" y="0"/>
                          </a:moveTo>
                          <a:cubicBezTo>
                            <a:pt x="600" y="90"/>
                            <a:pt x="480" y="180"/>
                            <a:pt x="360" y="180"/>
                          </a:cubicBezTo>
                          <a:cubicBezTo>
                            <a:pt x="240" y="180"/>
                            <a:pt x="60" y="30"/>
                            <a:pt x="0" y="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34123" name="AutoShape 817"/>
                <p:cNvSpPr>
                  <a:spLocks noChangeArrowheads="1"/>
                </p:cNvSpPr>
                <p:nvPr/>
              </p:nvSpPr>
              <p:spPr bwMode="auto">
                <a:xfrm flipV="1">
                  <a:off x="3780" y="7020"/>
                  <a:ext cx="2340" cy="2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5 w 21600"/>
                    <a:gd name="T13" fmla="*/ 4500 h 21600"/>
                    <a:gd name="T14" fmla="*/ 17105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4124" name="Group 818"/>
                <p:cNvGrpSpPr>
                  <a:grpSpLocks/>
                </p:cNvGrpSpPr>
                <p:nvPr/>
              </p:nvGrpSpPr>
              <p:grpSpPr bwMode="auto">
                <a:xfrm rot="20689832" flipH="1">
                  <a:off x="234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4139" name="Group 819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4141" name="Line 820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142" name="Line 821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4140" name="Freeform 822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4125" name="Group 823"/>
                <p:cNvGrpSpPr>
                  <a:grpSpLocks/>
                </p:cNvGrpSpPr>
                <p:nvPr/>
              </p:nvGrpSpPr>
              <p:grpSpPr bwMode="auto">
                <a:xfrm>
                  <a:off x="4590" y="4053"/>
                  <a:ext cx="720" cy="180"/>
                  <a:chOff x="4140" y="1620"/>
                  <a:chExt cx="1080" cy="180"/>
                </a:xfrm>
              </p:grpSpPr>
              <p:sp>
                <p:nvSpPr>
                  <p:cNvPr id="34133" name="Line 824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134" name="Line 8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135" name="Line 826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136" name="Line 8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137" name="Line 828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138" name="Line 8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4126" name="Group 830"/>
                <p:cNvGrpSpPr>
                  <a:grpSpLocks/>
                </p:cNvGrpSpPr>
                <p:nvPr/>
              </p:nvGrpSpPr>
              <p:grpSpPr bwMode="auto">
                <a:xfrm rot="-661169">
                  <a:off x="5550" y="426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34127" name="Group 831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4131" name="Freeform 832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132" name="Freeform 833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128" name="Group 834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4129" name="Freeform 835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130" name="Freeform 836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</p:grpSp>
      <p:grpSp>
        <p:nvGrpSpPr>
          <p:cNvPr id="29702" name="Group 837"/>
          <p:cNvGrpSpPr>
            <a:grpSpLocks/>
          </p:cNvGrpSpPr>
          <p:nvPr/>
        </p:nvGrpSpPr>
        <p:grpSpPr bwMode="auto">
          <a:xfrm>
            <a:off x="2711450" y="3500439"/>
            <a:ext cx="7956550" cy="593725"/>
            <a:chOff x="748" y="2115"/>
            <a:chExt cx="5012" cy="374"/>
          </a:xfrm>
        </p:grpSpPr>
        <p:grpSp>
          <p:nvGrpSpPr>
            <p:cNvPr id="32995" name="Group 838"/>
            <p:cNvGrpSpPr>
              <a:grpSpLocks/>
            </p:cNvGrpSpPr>
            <p:nvPr/>
          </p:nvGrpSpPr>
          <p:grpSpPr bwMode="auto">
            <a:xfrm>
              <a:off x="1429" y="2115"/>
              <a:ext cx="2948" cy="362"/>
              <a:chOff x="600" y="3057"/>
              <a:chExt cx="13980" cy="1132"/>
            </a:xfrm>
          </p:grpSpPr>
          <p:grpSp>
            <p:nvGrpSpPr>
              <p:cNvPr id="33431" name="Group 839"/>
              <p:cNvGrpSpPr>
                <a:grpSpLocks/>
              </p:cNvGrpSpPr>
              <p:nvPr/>
            </p:nvGrpSpPr>
            <p:grpSpPr bwMode="auto">
              <a:xfrm>
                <a:off x="600" y="3057"/>
                <a:ext cx="10020" cy="1118"/>
                <a:chOff x="940" y="4317"/>
                <a:chExt cx="15971" cy="2378"/>
              </a:xfrm>
            </p:grpSpPr>
            <p:grpSp>
              <p:nvGrpSpPr>
                <p:cNvPr id="33616" name="Group 840"/>
                <p:cNvGrpSpPr>
                  <a:grpSpLocks/>
                </p:cNvGrpSpPr>
                <p:nvPr/>
              </p:nvGrpSpPr>
              <p:grpSpPr bwMode="auto">
                <a:xfrm>
                  <a:off x="3780" y="4317"/>
                  <a:ext cx="2033" cy="2072"/>
                  <a:chOff x="10620" y="7197"/>
                  <a:chExt cx="2590" cy="2700"/>
                </a:xfrm>
              </p:grpSpPr>
              <p:grpSp>
                <p:nvGrpSpPr>
                  <p:cNvPr id="34075" name="Group 841"/>
                  <p:cNvGrpSpPr>
                    <a:grpSpLocks/>
                  </p:cNvGrpSpPr>
                  <p:nvPr/>
                </p:nvGrpSpPr>
                <p:grpSpPr bwMode="auto">
                  <a:xfrm>
                    <a:off x="11508" y="7197"/>
                    <a:ext cx="888" cy="822"/>
                    <a:chOff x="4680" y="3780"/>
                    <a:chExt cx="1260" cy="1260"/>
                  </a:xfrm>
                </p:grpSpPr>
                <p:sp>
                  <p:nvSpPr>
                    <p:cNvPr id="34108" name="Oval 8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109" name="Freeform 843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110" name="Freeform 844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111" name="Freeform 84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4076" name="Line 846"/>
                  <p:cNvSpPr>
                    <a:spLocks noChangeShapeType="1"/>
                  </p:cNvSpPr>
                  <p:nvPr/>
                </p:nvSpPr>
                <p:spPr bwMode="auto">
                  <a:xfrm>
                    <a:off x="11635" y="931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077" name="Line 847"/>
                  <p:cNvSpPr>
                    <a:spLocks noChangeShapeType="1"/>
                  </p:cNvSpPr>
                  <p:nvPr/>
                </p:nvSpPr>
                <p:spPr bwMode="auto">
                  <a:xfrm>
                    <a:off x="11762" y="931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078" name="Line 848"/>
                  <p:cNvSpPr>
                    <a:spLocks noChangeShapeType="1"/>
                  </p:cNvSpPr>
                  <p:nvPr/>
                </p:nvSpPr>
                <p:spPr bwMode="auto">
                  <a:xfrm>
                    <a:off x="12015" y="931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079" name="Line 849"/>
                  <p:cNvSpPr>
                    <a:spLocks noChangeShapeType="1"/>
                  </p:cNvSpPr>
                  <p:nvPr/>
                </p:nvSpPr>
                <p:spPr bwMode="auto">
                  <a:xfrm>
                    <a:off x="12142" y="931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080" name="Oval 850"/>
                  <p:cNvSpPr>
                    <a:spLocks noChangeArrowheads="1"/>
                  </p:cNvSpPr>
                  <p:nvPr/>
                </p:nvSpPr>
                <p:spPr bwMode="auto">
                  <a:xfrm>
                    <a:off x="11254" y="9780"/>
                    <a:ext cx="635" cy="11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081" name="Oval 851"/>
                  <p:cNvSpPr>
                    <a:spLocks noChangeArrowheads="1"/>
                  </p:cNvSpPr>
                  <p:nvPr/>
                </p:nvSpPr>
                <p:spPr bwMode="auto">
                  <a:xfrm>
                    <a:off x="11889" y="9780"/>
                    <a:ext cx="634" cy="11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4082" name="Group 852"/>
                  <p:cNvGrpSpPr>
                    <a:grpSpLocks/>
                  </p:cNvGrpSpPr>
                  <p:nvPr/>
                </p:nvGrpSpPr>
                <p:grpSpPr bwMode="auto">
                  <a:xfrm rot="3730764">
                    <a:off x="12523" y="8146"/>
                    <a:ext cx="814" cy="560"/>
                    <a:chOff x="5760" y="4965"/>
                    <a:chExt cx="1249" cy="795"/>
                  </a:xfrm>
                </p:grpSpPr>
                <p:grpSp>
                  <p:nvGrpSpPr>
                    <p:cNvPr id="34104" name="Group 8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4106" name="Line 85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107" name="Line 85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4105" name="Freeform 856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083" name="Group 857"/>
                  <p:cNvGrpSpPr>
                    <a:grpSpLocks/>
                  </p:cNvGrpSpPr>
                  <p:nvPr/>
                </p:nvGrpSpPr>
                <p:grpSpPr bwMode="auto">
                  <a:xfrm rot="17464581" flipH="1">
                    <a:off x="10493" y="8146"/>
                    <a:ext cx="814" cy="560"/>
                    <a:chOff x="5760" y="4965"/>
                    <a:chExt cx="1249" cy="795"/>
                  </a:xfrm>
                </p:grpSpPr>
                <p:grpSp>
                  <p:nvGrpSpPr>
                    <p:cNvPr id="34100" name="Group 8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4102" name="Line 85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103" name="Line 86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4101" name="Freeform 861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084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11254" y="8019"/>
                    <a:ext cx="1269" cy="821"/>
                    <a:chOff x="7740" y="5580"/>
                    <a:chExt cx="2700" cy="1800"/>
                  </a:xfrm>
                </p:grpSpPr>
                <p:sp>
                  <p:nvSpPr>
                    <p:cNvPr id="34093" name="Line 8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094" name="Line 8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095" name="Line 8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28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096" name="Line 8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90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097" name="Line 8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0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098" name="Line 86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4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099" name="Line 86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740" y="5580"/>
                      <a:ext cx="270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4085" name="Rectangle 870"/>
                  <p:cNvSpPr>
                    <a:spLocks noChangeArrowheads="1"/>
                  </p:cNvSpPr>
                  <p:nvPr/>
                </p:nvSpPr>
                <p:spPr bwMode="auto">
                  <a:xfrm>
                    <a:off x="11508" y="8840"/>
                    <a:ext cx="761" cy="940"/>
                  </a:xfrm>
                  <a:prstGeom prst="rect">
                    <a:avLst/>
                  </a:prstGeom>
                  <a:solidFill>
                    <a:srgbClr val="008000"/>
                  </a:solidFill>
                  <a:ln w="15875">
                    <a:solidFill>
                      <a:srgbClr val="000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086" name="Rectangle 871"/>
                  <p:cNvSpPr>
                    <a:spLocks noChangeArrowheads="1"/>
                  </p:cNvSpPr>
                  <p:nvPr/>
                </p:nvSpPr>
                <p:spPr bwMode="auto">
                  <a:xfrm>
                    <a:off x="11846" y="9310"/>
                    <a:ext cx="85" cy="47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4087" name="Group 872"/>
                  <p:cNvGrpSpPr>
                    <a:grpSpLocks/>
                  </p:cNvGrpSpPr>
                  <p:nvPr/>
                </p:nvGrpSpPr>
                <p:grpSpPr bwMode="auto">
                  <a:xfrm flipH="1">
                    <a:off x="11566" y="7197"/>
                    <a:ext cx="846" cy="303"/>
                    <a:chOff x="8820" y="4395"/>
                    <a:chExt cx="1200" cy="465"/>
                  </a:xfrm>
                </p:grpSpPr>
                <p:sp>
                  <p:nvSpPr>
                    <p:cNvPr id="34091" name="Oval 8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40" y="4395"/>
                      <a:ext cx="10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92" name="Oval 874"/>
                    <p:cNvSpPr>
                      <a:spLocks noChangeArrowheads="1"/>
                    </p:cNvSpPr>
                    <p:nvPr/>
                  </p:nvSpPr>
                  <p:spPr bwMode="auto">
                    <a:xfrm rot="703413">
                      <a:off x="8820" y="4500"/>
                      <a:ext cx="1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4088" name="Group 875"/>
                  <p:cNvGrpSpPr>
                    <a:grpSpLocks/>
                  </p:cNvGrpSpPr>
                  <p:nvPr/>
                </p:nvGrpSpPr>
                <p:grpSpPr bwMode="auto">
                  <a:xfrm>
                    <a:off x="11762" y="7667"/>
                    <a:ext cx="380" cy="117"/>
                    <a:chOff x="8460" y="5940"/>
                    <a:chExt cx="540" cy="180"/>
                  </a:xfrm>
                </p:grpSpPr>
                <p:sp>
                  <p:nvSpPr>
                    <p:cNvPr id="34089" name="Line 876"/>
                    <p:cNvSpPr>
                      <a:spLocks noChangeShapeType="1"/>
                    </p:cNvSpPr>
                    <p:nvPr/>
                  </p:nvSpPr>
                  <p:spPr bwMode="auto">
                    <a:xfrm rot="2265785" flipH="1">
                      <a:off x="8460" y="594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090" name="Line 877"/>
                    <p:cNvSpPr>
                      <a:spLocks noChangeShapeType="1"/>
                    </p:cNvSpPr>
                    <p:nvPr/>
                  </p:nvSpPr>
                  <p:spPr bwMode="auto">
                    <a:xfrm rot="-2265785">
                      <a:off x="8820" y="594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3617" name="Group 878"/>
                <p:cNvGrpSpPr>
                  <a:grpSpLocks/>
                </p:cNvGrpSpPr>
                <p:nvPr/>
              </p:nvGrpSpPr>
              <p:grpSpPr bwMode="auto">
                <a:xfrm>
                  <a:off x="5617" y="4455"/>
                  <a:ext cx="1970" cy="1964"/>
                  <a:chOff x="13140" y="7377"/>
                  <a:chExt cx="2511" cy="2558"/>
                </a:xfrm>
              </p:grpSpPr>
              <p:grpSp>
                <p:nvGrpSpPr>
                  <p:cNvPr id="34008" name="Group 879"/>
                  <p:cNvGrpSpPr>
                    <a:grpSpLocks/>
                  </p:cNvGrpSpPr>
                  <p:nvPr/>
                </p:nvGrpSpPr>
                <p:grpSpPr bwMode="auto">
                  <a:xfrm>
                    <a:off x="14090" y="7377"/>
                    <a:ext cx="604" cy="497"/>
                    <a:chOff x="4680" y="3780"/>
                    <a:chExt cx="1260" cy="1260"/>
                  </a:xfrm>
                </p:grpSpPr>
                <p:sp>
                  <p:nvSpPr>
                    <p:cNvPr id="34071" name="Oval 8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72" name="Freeform 881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073" name="Freeform 882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074" name="Freeform 883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009" name="Group 884"/>
                  <p:cNvGrpSpPr>
                    <a:grpSpLocks/>
                  </p:cNvGrpSpPr>
                  <p:nvPr/>
                </p:nvGrpSpPr>
                <p:grpSpPr bwMode="auto">
                  <a:xfrm>
                    <a:off x="13917" y="9580"/>
                    <a:ext cx="950" cy="355"/>
                    <a:chOff x="6480" y="9540"/>
                    <a:chExt cx="1980" cy="900"/>
                  </a:xfrm>
                </p:grpSpPr>
                <p:sp>
                  <p:nvSpPr>
                    <p:cNvPr id="34065" name="Line 8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066" name="Line 8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067" name="Line 8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068" name="Line 8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069" name="Oval 8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8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70" name="Oval 8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4010" name="Group 891"/>
                  <p:cNvGrpSpPr>
                    <a:grpSpLocks/>
                  </p:cNvGrpSpPr>
                  <p:nvPr/>
                </p:nvGrpSpPr>
                <p:grpSpPr bwMode="auto">
                  <a:xfrm rot="910168">
                    <a:off x="15039" y="8230"/>
                    <a:ext cx="612" cy="261"/>
                    <a:chOff x="5760" y="5464"/>
                    <a:chExt cx="1275" cy="663"/>
                  </a:xfrm>
                </p:grpSpPr>
                <p:grpSp>
                  <p:nvGrpSpPr>
                    <p:cNvPr id="34061" name="Group 8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4063" name="Line 893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064" name="Line 894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4062" name="Freeform 895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011" name="Group 896"/>
                  <p:cNvGrpSpPr>
                    <a:grpSpLocks/>
                  </p:cNvGrpSpPr>
                  <p:nvPr/>
                </p:nvGrpSpPr>
                <p:grpSpPr bwMode="auto">
                  <a:xfrm>
                    <a:off x="14176" y="7874"/>
                    <a:ext cx="432" cy="113"/>
                    <a:chOff x="7200" y="4500"/>
                    <a:chExt cx="900" cy="285"/>
                  </a:xfrm>
                </p:grpSpPr>
                <p:sp>
                  <p:nvSpPr>
                    <p:cNvPr id="34056" name="Oval 8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57" name="Oval 8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8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58" name="Oval 8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460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59" name="Oval 9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4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60" name="Oval 9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2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4012" name="Group 902"/>
                  <p:cNvGrpSpPr>
                    <a:grpSpLocks/>
                  </p:cNvGrpSpPr>
                  <p:nvPr/>
                </p:nvGrpSpPr>
                <p:grpSpPr bwMode="auto">
                  <a:xfrm rot="762249" flipH="1">
                    <a:off x="13816" y="7485"/>
                    <a:ext cx="288" cy="470"/>
                    <a:chOff x="5490" y="4635"/>
                    <a:chExt cx="600" cy="831"/>
                  </a:xfrm>
                </p:grpSpPr>
                <p:grpSp>
                  <p:nvGrpSpPr>
                    <p:cNvPr id="34050" name="Group 9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4054" name="Freeform 9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055" name="Freeform 905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4051" name="Group 9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4052" name="Freeform 9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053" name="Freeform 908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grpSp>
                <p:nvGrpSpPr>
                  <p:cNvPr id="34013" name="Group 909"/>
                  <p:cNvGrpSpPr>
                    <a:grpSpLocks/>
                  </p:cNvGrpSpPr>
                  <p:nvPr/>
                </p:nvGrpSpPr>
                <p:grpSpPr bwMode="auto">
                  <a:xfrm>
                    <a:off x="13658" y="7945"/>
                    <a:ext cx="1468" cy="640"/>
                    <a:chOff x="7380" y="7200"/>
                    <a:chExt cx="2160" cy="1260"/>
                  </a:xfrm>
                </p:grpSpPr>
                <p:grpSp>
                  <p:nvGrpSpPr>
                    <p:cNvPr id="34034" name="Group 9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38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4045" name="Line 91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046" name="Line 9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047" name="Line 91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048" name="Line 9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049" name="Line 9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4035" name="Group 916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846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4040" name="Line 91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041" name="Line 9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042" name="Line 91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043" name="Line 9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044" name="Line 9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4036" name="Group 9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20" y="7200"/>
                      <a:ext cx="1080" cy="180"/>
                      <a:chOff x="7920" y="7200"/>
                      <a:chExt cx="1080" cy="180"/>
                    </a:xfrm>
                  </p:grpSpPr>
                  <p:sp>
                    <p:nvSpPr>
                      <p:cNvPr id="34037" name="Line 9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038" name="Line 9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039" name="Freeform 9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00" y="7200"/>
                        <a:ext cx="720" cy="180"/>
                      </a:xfrm>
                      <a:custGeom>
                        <a:avLst/>
                        <a:gdLst>
                          <a:gd name="T0" fmla="*/ 720 w 720"/>
                          <a:gd name="T1" fmla="*/ 0 h 180"/>
                          <a:gd name="T2" fmla="*/ 360 w 720"/>
                          <a:gd name="T3" fmla="*/ 180 h 180"/>
                          <a:gd name="T4" fmla="*/ 0 w 720"/>
                          <a:gd name="T5" fmla="*/ 0 h 180"/>
                          <a:gd name="T6" fmla="*/ 0 60000 65536"/>
                          <a:gd name="T7" fmla="*/ 0 60000 65536"/>
                          <a:gd name="T8" fmla="*/ 0 60000 65536"/>
                          <a:gd name="T9" fmla="*/ 0 w 720"/>
                          <a:gd name="T10" fmla="*/ 0 h 180"/>
                          <a:gd name="T11" fmla="*/ 720 w 720"/>
                          <a:gd name="T12" fmla="*/ 180 h 18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20" h="180">
                            <a:moveTo>
                              <a:pt x="720" y="0"/>
                            </a:moveTo>
                            <a:cubicBezTo>
                              <a:pt x="600" y="90"/>
                              <a:pt x="480" y="180"/>
                              <a:pt x="360" y="180"/>
                            </a:cubicBezTo>
                            <a:cubicBezTo>
                              <a:pt x="240" y="180"/>
                              <a:pt x="60" y="30"/>
                              <a:pt x="0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sp>
                <p:nvSpPr>
                  <p:cNvPr id="34014" name="AutoShape 92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3831" y="8585"/>
                    <a:ext cx="1122" cy="9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5 w 21600"/>
                      <a:gd name="T13" fmla="*/ 4494 h 21600"/>
                      <a:gd name="T14" fmla="*/ 17095 w 21600"/>
                      <a:gd name="T15" fmla="*/ 17106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93366"/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34015" name="Group 927"/>
                  <p:cNvGrpSpPr>
                    <a:grpSpLocks/>
                  </p:cNvGrpSpPr>
                  <p:nvPr/>
                </p:nvGrpSpPr>
                <p:grpSpPr bwMode="auto">
                  <a:xfrm rot="20689832" flipH="1">
                    <a:off x="13140" y="8230"/>
                    <a:ext cx="612" cy="261"/>
                    <a:chOff x="5760" y="5464"/>
                    <a:chExt cx="1275" cy="663"/>
                  </a:xfrm>
                </p:grpSpPr>
                <p:grpSp>
                  <p:nvGrpSpPr>
                    <p:cNvPr id="34030" name="Group 9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4032" name="Line 929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033" name="Line 930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4031" name="Freeform 931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016" name="Group 932"/>
                  <p:cNvGrpSpPr>
                    <a:grpSpLocks/>
                  </p:cNvGrpSpPr>
                  <p:nvPr/>
                </p:nvGrpSpPr>
                <p:grpSpPr bwMode="auto">
                  <a:xfrm>
                    <a:off x="14219" y="7414"/>
                    <a:ext cx="346" cy="71"/>
                    <a:chOff x="4140" y="1620"/>
                    <a:chExt cx="1080" cy="180"/>
                  </a:xfrm>
                </p:grpSpPr>
                <p:sp>
                  <p:nvSpPr>
                    <p:cNvPr id="34024" name="Line 9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025" name="Line 9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2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026" name="Line 9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027" name="Line 9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8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028" name="Line 9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029" name="Line 9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4017" name="Group 939"/>
                  <p:cNvGrpSpPr>
                    <a:grpSpLocks/>
                  </p:cNvGrpSpPr>
                  <p:nvPr/>
                </p:nvGrpSpPr>
                <p:grpSpPr bwMode="auto">
                  <a:xfrm rot="-661169">
                    <a:off x="14680" y="7497"/>
                    <a:ext cx="287" cy="470"/>
                    <a:chOff x="5490" y="4635"/>
                    <a:chExt cx="600" cy="831"/>
                  </a:xfrm>
                </p:grpSpPr>
                <p:grpSp>
                  <p:nvGrpSpPr>
                    <p:cNvPr id="34018" name="Group 9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4022" name="Freeform 9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023" name="Freeform 942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4019" name="Group 9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4020" name="Freeform 9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021" name="Freeform 945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  <p:grpSp>
              <p:nvGrpSpPr>
                <p:cNvPr id="33618" name="Group 946"/>
                <p:cNvGrpSpPr>
                  <a:grpSpLocks/>
                </p:cNvGrpSpPr>
                <p:nvPr/>
              </p:nvGrpSpPr>
              <p:grpSpPr bwMode="auto">
                <a:xfrm>
                  <a:off x="7356" y="4870"/>
                  <a:ext cx="1288" cy="1590"/>
                  <a:chOff x="4736" y="4317"/>
                  <a:chExt cx="1642" cy="2072"/>
                </a:xfrm>
              </p:grpSpPr>
              <p:grpSp>
                <p:nvGrpSpPr>
                  <p:cNvPr id="33974" name="Group 947"/>
                  <p:cNvGrpSpPr>
                    <a:grpSpLocks/>
                  </p:cNvGrpSpPr>
                  <p:nvPr/>
                </p:nvGrpSpPr>
                <p:grpSpPr bwMode="auto">
                  <a:xfrm>
                    <a:off x="5249" y="4329"/>
                    <a:ext cx="604" cy="497"/>
                    <a:chOff x="4680" y="3780"/>
                    <a:chExt cx="1260" cy="1260"/>
                  </a:xfrm>
                </p:grpSpPr>
                <p:sp>
                  <p:nvSpPr>
                    <p:cNvPr id="34004" name="Oval 9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05" name="Freeform 949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006" name="Freeform 950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4007" name="Freeform 95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3975" name="Line 952"/>
                  <p:cNvSpPr>
                    <a:spLocks noChangeShapeType="1"/>
                  </p:cNvSpPr>
                  <p:nvPr/>
                </p:nvSpPr>
                <p:spPr bwMode="auto">
                  <a:xfrm>
                    <a:off x="5249" y="6034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976" name="Line 953"/>
                  <p:cNvSpPr>
                    <a:spLocks noChangeShapeType="1"/>
                  </p:cNvSpPr>
                  <p:nvPr/>
                </p:nvSpPr>
                <p:spPr bwMode="auto">
                  <a:xfrm>
                    <a:off x="5335" y="6034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977" name="Line 954"/>
                  <p:cNvSpPr>
                    <a:spLocks noChangeShapeType="1"/>
                  </p:cNvSpPr>
                  <p:nvPr/>
                </p:nvSpPr>
                <p:spPr bwMode="auto">
                  <a:xfrm>
                    <a:off x="5767" y="6034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978" name="Line 955"/>
                  <p:cNvSpPr>
                    <a:spLocks noChangeShapeType="1"/>
                  </p:cNvSpPr>
                  <p:nvPr/>
                </p:nvSpPr>
                <p:spPr bwMode="auto">
                  <a:xfrm>
                    <a:off x="5853" y="6034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979" name="Oval 956"/>
                  <p:cNvSpPr>
                    <a:spLocks noChangeArrowheads="1"/>
                  </p:cNvSpPr>
                  <p:nvPr/>
                </p:nvSpPr>
                <p:spPr bwMode="auto">
                  <a:xfrm>
                    <a:off x="4990" y="6318"/>
                    <a:ext cx="431" cy="7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980" name="Oval 957"/>
                  <p:cNvSpPr>
                    <a:spLocks noChangeArrowheads="1"/>
                  </p:cNvSpPr>
                  <p:nvPr/>
                </p:nvSpPr>
                <p:spPr bwMode="auto">
                  <a:xfrm>
                    <a:off x="5680" y="6318"/>
                    <a:ext cx="432" cy="7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3981" name="Group 958"/>
                  <p:cNvGrpSpPr>
                    <a:grpSpLocks/>
                  </p:cNvGrpSpPr>
                  <p:nvPr/>
                </p:nvGrpSpPr>
                <p:grpSpPr bwMode="auto">
                  <a:xfrm>
                    <a:off x="5767" y="4993"/>
                    <a:ext cx="611" cy="262"/>
                    <a:chOff x="5760" y="5464"/>
                    <a:chExt cx="1275" cy="663"/>
                  </a:xfrm>
                </p:grpSpPr>
                <p:grpSp>
                  <p:nvGrpSpPr>
                    <p:cNvPr id="34000" name="Group 9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4002" name="Line 960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4003" name="Line 961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4001" name="Freeform 962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982" name="Group 963"/>
                  <p:cNvGrpSpPr>
                    <a:grpSpLocks/>
                  </p:cNvGrpSpPr>
                  <p:nvPr/>
                </p:nvGrpSpPr>
                <p:grpSpPr bwMode="auto">
                  <a:xfrm flipH="1">
                    <a:off x="4736" y="4755"/>
                    <a:ext cx="599" cy="314"/>
                    <a:chOff x="5760" y="4965"/>
                    <a:chExt cx="1249" cy="795"/>
                  </a:xfrm>
                </p:grpSpPr>
                <p:grpSp>
                  <p:nvGrpSpPr>
                    <p:cNvPr id="33996" name="Group 9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3998" name="Line 96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999" name="Line 96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3997" name="Freeform 967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983" name="Group 968"/>
                  <p:cNvGrpSpPr>
                    <a:grpSpLocks/>
                  </p:cNvGrpSpPr>
                  <p:nvPr/>
                </p:nvGrpSpPr>
                <p:grpSpPr bwMode="auto">
                  <a:xfrm>
                    <a:off x="5105" y="4317"/>
                    <a:ext cx="906" cy="497"/>
                    <a:chOff x="4230" y="3675"/>
                    <a:chExt cx="2160" cy="1440"/>
                  </a:xfrm>
                </p:grpSpPr>
                <p:grpSp>
                  <p:nvGrpSpPr>
                    <p:cNvPr id="33991" name="Group 9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70" y="3675"/>
                      <a:ext cx="1080" cy="180"/>
                      <a:chOff x="8100" y="3240"/>
                      <a:chExt cx="2160" cy="360"/>
                    </a:xfrm>
                  </p:grpSpPr>
                  <p:sp>
                    <p:nvSpPr>
                      <p:cNvPr id="33994" name="Oval 9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00" y="3240"/>
                        <a:ext cx="1080" cy="36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20000"/>
                          </a:spcBef>
                          <a:buFontTx/>
                          <a:buChar char="•"/>
                        </a:pPr>
                        <a:endParaRPr lang="zh-TW" altLang="en-US" sz="4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995" name="Oval 9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80" y="3240"/>
                        <a:ext cx="1080" cy="36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20000"/>
                          </a:spcBef>
                          <a:buFontTx/>
                          <a:buChar char="•"/>
                        </a:pPr>
                        <a:endParaRPr lang="zh-TW" altLang="en-US" sz="4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3992" name="Oval 972"/>
                    <p:cNvSpPr>
                      <a:spLocks noChangeArrowheads="1"/>
                    </p:cNvSpPr>
                    <p:nvPr/>
                  </p:nvSpPr>
                  <p:spPr bwMode="auto">
                    <a:xfrm rot="-1770744">
                      <a:off x="6030" y="3675"/>
                      <a:ext cx="360" cy="14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993" name="Oval 973"/>
                    <p:cNvSpPr>
                      <a:spLocks noChangeArrowheads="1"/>
                    </p:cNvSpPr>
                    <p:nvPr/>
                  </p:nvSpPr>
                  <p:spPr bwMode="auto">
                    <a:xfrm rot="1770744" flipH="1">
                      <a:off x="4230" y="3675"/>
                      <a:ext cx="360" cy="14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984" name="Line 9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17" y="4826"/>
                    <a:ext cx="604" cy="120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985" name="Line 975"/>
                  <p:cNvSpPr>
                    <a:spLocks noChangeShapeType="1"/>
                  </p:cNvSpPr>
                  <p:nvPr/>
                </p:nvSpPr>
                <p:spPr bwMode="auto">
                  <a:xfrm>
                    <a:off x="5680" y="4826"/>
                    <a:ext cx="518" cy="120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986" name="Line 976"/>
                  <p:cNvSpPr>
                    <a:spLocks noChangeShapeType="1"/>
                  </p:cNvSpPr>
                  <p:nvPr/>
                </p:nvSpPr>
                <p:spPr bwMode="auto">
                  <a:xfrm>
                    <a:off x="4817" y="6034"/>
                    <a:ext cx="1381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987" name="Freeform 977"/>
                  <p:cNvSpPr>
                    <a:spLocks/>
                  </p:cNvSpPr>
                  <p:nvPr/>
                </p:nvSpPr>
                <p:spPr bwMode="auto">
                  <a:xfrm>
                    <a:off x="4817" y="5951"/>
                    <a:ext cx="403" cy="95"/>
                  </a:xfrm>
                  <a:custGeom>
                    <a:avLst/>
                    <a:gdLst>
                      <a:gd name="T0" fmla="*/ 0 w 840"/>
                      <a:gd name="T1" fmla="*/ 0 h 420"/>
                      <a:gd name="T2" fmla="*/ 1 w 840"/>
                      <a:gd name="T3" fmla="*/ 0 h 420"/>
                      <a:gd name="T4" fmla="*/ 2 w 840"/>
                      <a:gd name="T5" fmla="*/ 0 h 420"/>
                      <a:gd name="T6" fmla="*/ 0 w 840"/>
                      <a:gd name="T7" fmla="*/ 0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00FFFF"/>
                  </a:solidFill>
                  <a:ln w="15875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988" name="Freeform 978"/>
                  <p:cNvSpPr>
                    <a:spLocks/>
                  </p:cNvSpPr>
                  <p:nvPr/>
                </p:nvSpPr>
                <p:spPr bwMode="auto">
                  <a:xfrm>
                    <a:off x="5486" y="5951"/>
                    <a:ext cx="403" cy="95"/>
                  </a:xfrm>
                  <a:custGeom>
                    <a:avLst/>
                    <a:gdLst>
                      <a:gd name="T0" fmla="*/ 0 w 840"/>
                      <a:gd name="T1" fmla="*/ 0 h 420"/>
                      <a:gd name="T2" fmla="*/ 1 w 840"/>
                      <a:gd name="T3" fmla="*/ 0 h 420"/>
                      <a:gd name="T4" fmla="*/ 2 w 840"/>
                      <a:gd name="T5" fmla="*/ 0 h 420"/>
                      <a:gd name="T6" fmla="*/ 0 w 840"/>
                      <a:gd name="T7" fmla="*/ 0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00FFFF"/>
                  </a:solidFill>
                  <a:ln w="15875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989" name="Freeform 979"/>
                  <p:cNvSpPr>
                    <a:spLocks/>
                  </p:cNvSpPr>
                  <p:nvPr/>
                </p:nvSpPr>
                <p:spPr bwMode="auto">
                  <a:xfrm>
                    <a:off x="5853" y="5963"/>
                    <a:ext cx="345" cy="83"/>
                  </a:xfrm>
                  <a:custGeom>
                    <a:avLst/>
                    <a:gdLst>
                      <a:gd name="T0" fmla="*/ 0 w 840"/>
                      <a:gd name="T1" fmla="*/ 0 h 420"/>
                      <a:gd name="T2" fmla="*/ 0 w 840"/>
                      <a:gd name="T3" fmla="*/ 0 h 420"/>
                      <a:gd name="T4" fmla="*/ 1 w 840"/>
                      <a:gd name="T5" fmla="*/ 0 h 420"/>
                      <a:gd name="T6" fmla="*/ 0 w 840"/>
                      <a:gd name="T7" fmla="*/ 0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00FFFF"/>
                  </a:solidFill>
                  <a:ln w="15875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990" name="Freeform 980"/>
                  <p:cNvSpPr>
                    <a:spLocks/>
                  </p:cNvSpPr>
                  <p:nvPr/>
                </p:nvSpPr>
                <p:spPr bwMode="auto">
                  <a:xfrm>
                    <a:off x="5162" y="5963"/>
                    <a:ext cx="346" cy="83"/>
                  </a:xfrm>
                  <a:custGeom>
                    <a:avLst/>
                    <a:gdLst>
                      <a:gd name="T0" fmla="*/ 0 w 840"/>
                      <a:gd name="T1" fmla="*/ 0 h 420"/>
                      <a:gd name="T2" fmla="*/ 0 w 840"/>
                      <a:gd name="T3" fmla="*/ 0 h 420"/>
                      <a:gd name="T4" fmla="*/ 1 w 840"/>
                      <a:gd name="T5" fmla="*/ 0 h 420"/>
                      <a:gd name="T6" fmla="*/ 0 w 840"/>
                      <a:gd name="T7" fmla="*/ 0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00FFFF"/>
                  </a:solidFill>
                  <a:ln w="15875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619" name="Group 981"/>
                <p:cNvGrpSpPr>
                  <a:grpSpLocks/>
                </p:cNvGrpSpPr>
                <p:nvPr/>
              </p:nvGrpSpPr>
              <p:grpSpPr bwMode="auto">
                <a:xfrm>
                  <a:off x="8442" y="5207"/>
                  <a:ext cx="1622" cy="1255"/>
                  <a:chOff x="8460" y="4497"/>
                  <a:chExt cx="2067" cy="1634"/>
                </a:xfrm>
              </p:grpSpPr>
              <p:grpSp>
                <p:nvGrpSpPr>
                  <p:cNvPr id="33936" name="Group 982"/>
                  <p:cNvGrpSpPr>
                    <a:grpSpLocks/>
                  </p:cNvGrpSpPr>
                  <p:nvPr/>
                </p:nvGrpSpPr>
                <p:grpSpPr bwMode="auto">
                  <a:xfrm>
                    <a:off x="9237" y="4497"/>
                    <a:ext cx="605" cy="497"/>
                    <a:chOff x="4680" y="3780"/>
                    <a:chExt cx="1260" cy="1260"/>
                  </a:xfrm>
                </p:grpSpPr>
                <p:sp>
                  <p:nvSpPr>
                    <p:cNvPr id="33970" name="Oval 9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971" name="Freeform 984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972" name="Freeform 985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973" name="Freeform 986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3937" name="Line 987"/>
                  <p:cNvSpPr>
                    <a:spLocks noChangeShapeType="1"/>
                  </p:cNvSpPr>
                  <p:nvPr/>
                </p:nvSpPr>
                <p:spPr bwMode="auto">
                  <a:xfrm>
                    <a:off x="9323" y="577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938" name="Line 988"/>
                  <p:cNvSpPr>
                    <a:spLocks noChangeShapeType="1"/>
                  </p:cNvSpPr>
                  <p:nvPr/>
                </p:nvSpPr>
                <p:spPr bwMode="auto">
                  <a:xfrm>
                    <a:off x="9410" y="577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939" name="Line 989"/>
                  <p:cNvSpPr>
                    <a:spLocks noChangeShapeType="1"/>
                  </p:cNvSpPr>
                  <p:nvPr/>
                </p:nvSpPr>
                <p:spPr bwMode="auto">
                  <a:xfrm>
                    <a:off x="9582" y="577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940" name="Line 990"/>
                  <p:cNvSpPr>
                    <a:spLocks noChangeShapeType="1"/>
                  </p:cNvSpPr>
                  <p:nvPr/>
                </p:nvSpPr>
                <p:spPr bwMode="auto">
                  <a:xfrm>
                    <a:off x="9669" y="577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941" name="Oval 991"/>
                  <p:cNvSpPr>
                    <a:spLocks noChangeArrowheads="1"/>
                  </p:cNvSpPr>
                  <p:nvPr/>
                </p:nvSpPr>
                <p:spPr bwMode="auto">
                  <a:xfrm>
                    <a:off x="9064" y="6060"/>
                    <a:ext cx="432" cy="7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942" name="Oval 992"/>
                  <p:cNvSpPr>
                    <a:spLocks noChangeArrowheads="1"/>
                  </p:cNvSpPr>
                  <p:nvPr/>
                </p:nvSpPr>
                <p:spPr bwMode="auto">
                  <a:xfrm>
                    <a:off x="9496" y="6060"/>
                    <a:ext cx="432" cy="7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3943" name="Group 993"/>
                  <p:cNvGrpSpPr>
                    <a:grpSpLocks/>
                  </p:cNvGrpSpPr>
                  <p:nvPr/>
                </p:nvGrpSpPr>
                <p:grpSpPr bwMode="auto">
                  <a:xfrm>
                    <a:off x="9928" y="4781"/>
                    <a:ext cx="599" cy="314"/>
                    <a:chOff x="5760" y="4965"/>
                    <a:chExt cx="1249" cy="795"/>
                  </a:xfrm>
                </p:grpSpPr>
                <p:grpSp>
                  <p:nvGrpSpPr>
                    <p:cNvPr id="33966" name="Group 9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3968" name="Line 99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969" name="Line 99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3967" name="Freeform 997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944" name="Group 998"/>
                  <p:cNvGrpSpPr>
                    <a:grpSpLocks/>
                  </p:cNvGrpSpPr>
                  <p:nvPr/>
                </p:nvGrpSpPr>
                <p:grpSpPr bwMode="auto">
                  <a:xfrm rot="20970257" flipH="1">
                    <a:off x="8460" y="4823"/>
                    <a:ext cx="599" cy="313"/>
                    <a:chOff x="5760" y="4965"/>
                    <a:chExt cx="1249" cy="795"/>
                  </a:xfrm>
                </p:grpSpPr>
                <p:grpSp>
                  <p:nvGrpSpPr>
                    <p:cNvPr id="33962" name="Group 9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3964" name="Line 100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965" name="Line 100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3963" name="Freeform 1002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945" name="Group 1003"/>
                  <p:cNvGrpSpPr>
                    <a:grpSpLocks/>
                  </p:cNvGrpSpPr>
                  <p:nvPr/>
                </p:nvGrpSpPr>
                <p:grpSpPr bwMode="auto">
                  <a:xfrm>
                    <a:off x="9367" y="4533"/>
                    <a:ext cx="345" cy="71"/>
                    <a:chOff x="4140" y="1620"/>
                    <a:chExt cx="1080" cy="180"/>
                  </a:xfrm>
                </p:grpSpPr>
                <p:sp>
                  <p:nvSpPr>
                    <p:cNvPr id="33956" name="Line 10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957" name="Line 100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2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958" name="Line 10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959" name="Line 100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8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960" name="Line 10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961" name="Line 100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946" name="Group 1010"/>
                  <p:cNvGrpSpPr>
                    <a:grpSpLocks/>
                  </p:cNvGrpSpPr>
                  <p:nvPr/>
                </p:nvGrpSpPr>
                <p:grpSpPr bwMode="auto">
                  <a:xfrm>
                    <a:off x="9064" y="4994"/>
                    <a:ext cx="864" cy="498"/>
                    <a:chOff x="7740" y="5580"/>
                    <a:chExt cx="2700" cy="1800"/>
                  </a:xfrm>
                </p:grpSpPr>
                <p:sp>
                  <p:nvSpPr>
                    <p:cNvPr id="33949" name="Line 10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950" name="Line 10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951" name="Line 10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28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952" name="Line 10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90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953" name="Line 10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0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954" name="Line 10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4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955" name="Line 101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740" y="5580"/>
                      <a:ext cx="270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3947" name="Rectangle 1018"/>
                  <p:cNvSpPr>
                    <a:spLocks noChangeArrowheads="1"/>
                  </p:cNvSpPr>
                  <p:nvPr/>
                </p:nvSpPr>
                <p:spPr bwMode="auto">
                  <a:xfrm>
                    <a:off x="9237" y="5492"/>
                    <a:ext cx="518" cy="284"/>
                  </a:xfrm>
                  <a:prstGeom prst="rect">
                    <a:avLst/>
                  </a:prstGeom>
                  <a:solidFill>
                    <a:srgbClr val="993300"/>
                  </a:solidFill>
                  <a:ln w="15875">
                    <a:solidFill>
                      <a:srgbClr val="000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948" name="Rectangle 1019"/>
                  <p:cNvSpPr>
                    <a:spLocks noChangeArrowheads="1"/>
                  </p:cNvSpPr>
                  <p:nvPr/>
                </p:nvSpPr>
                <p:spPr bwMode="auto">
                  <a:xfrm>
                    <a:off x="9467" y="5634"/>
                    <a:ext cx="58" cy="142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620" name="Group 1020"/>
                <p:cNvGrpSpPr>
                  <a:grpSpLocks/>
                </p:cNvGrpSpPr>
                <p:nvPr/>
              </p:nvGrpSpPr>
              <p:grpSpPr bwMode="auto">
                <a:xfrm>
                  <a:off x="9855" y="4593"/>
                  <a:ext cx="1970" cy="1964"/>
                  <a:chOff x="13140" y="7377"/>
                  <a:chExt cx="2511" cy="2558"/>
                </a:xfrm>
              </p:grpSpPr>
              <p:grpSp>
                <p:nvGrpSpPr>
                  <p:cNvPr id="33869" name="Group 1021"/>
                  <p:cNvGrpSpPr>
                    <a:grpSpLocks/>
                  </p:cNvGrpSpPr>
                  <p:nvPr/>
                </p:nvGrpSpPr>
                <p:grpSpPr bwMode="auto">
                  <a:xfrm>
                    <a:off x="14090" y="7377"/>
                    <a:ext cx="604" cy="497"/>
                    <a:chOff x="4680" y="3780"/>
                    <a:chExt cx="1260" cy="1260"/>
                  </a:xfrm>
                </p:grpSpPr>
                <p:sp>
                  <p:nvSpPr>
                    <p:cNvPr id="33932" name="Oval 10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933" name="Freeform 1023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934" name="Freeform 1024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935" name="Freeform 102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870" name="Group 1026"/>
                  <p:cNvGrpSpPr>
                    <a:grpSpLocks/>
                  </p:cNvGrpSpPr>
                  <p:nvPr/>
                </p:nvGrpSpPr>
                <p:grpSpPr bwMode="auto">
                  <a:xfrm>
                    <a:off x="13917" y="9580"/>
                    <a:ext cx="950" cy="355"/>
                    <a:chOff x="6480" y="9540"/>
                    <a:chExt cx="1980" cy="900"/>
                  </a:xfrm>
                </p:grpSpPr>
                <p:sp>
                  <p:nvSpPr>
                    <p:cNvPr id="33926" name="Line 10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927" name="Line 10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928" name="Line 10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929" name="Line 10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930" name="Oval 10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8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931" name="Oval 10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3871" name="Group 1033"/>
                  <p:cNvGrpSpPr>
                    <a:grpSpLocks/>
                  </p:cNvGrpSpPr>
                  <p:nvPr/>
                </p:nvGrpSpPr>
                <p:grpSpPr bwMode="auto">
                  <a:xfrm rot="910168">
                    <a:off x="15039" y="8230"/>
                    <a:ext cx="612" cy="261"/>
                    <a:chOff x="5760" y="5464"/>
                    <a:chExt cx="1275" cy="663"/>
                  </a:xfrm>
                </p:grpSpPr>
                <p:grpSp>
                  <p:nvGrpSpPr>
                    <p:cNvPr id="33922" name="Group 10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3924" name="Line 1035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925" name="Line 1036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3923" name="Freeform 1037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872" name="Group 1038"/>
                  <p:cNvGrpSpPr>
                    <a:grpSpLocks/>
                  </p:cNvGrpSpPr>
                  <p:nvPr/>
                </p:nvGrpSpPr>
                <p:grpSpPr bwMode="auto">
                  <a:xfrm>
                    <a:off x="14176" y="7874"/>
                    <a:ext cx="432" cy="113"/>
                    <a:chOff x="7200" y="4500"/>
                    <a:chExt cx="900" cy="285"/>
                  </a:xfrm>
                </p:grpSpPr>
                <p:sp>
                  <p:nvSpPr>
                    <p:cNvPr id="33917" name="Oval 10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918" name="Oval 10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8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919" name="Oval 10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460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920" name="Oval 10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4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921" name="Oval 10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2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3873" name="Group 1044"/>
                  <p:cNvGrpSpPr>
                    <a:grpSpLocks/>
                  </p:cNvGrpSpPr>
                  <p:nvPr/>
                </p:nvGrpSpPr>
                <p:grpSpPr bwMode="auto">
                  <a:xfrm rot="762249" flipH="1">
                    <a:off x="13816" y="7485"/>
                    <a:ext cx="288" cy="470"/>
                    <a:chOff x="5490" y="4635"/>
                    <a:chExt cx="600" cy="831"/>
                  </a:xfrm>
                </p:grpSpPr>
                <p:grpSp>
                  <p:nvGrpSpPr>
                    <p:cNvPr id="33911" name="Group 10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3915" name="Freeform 10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916" name="Freeform 1047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3912" name="Group 10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3913" name="Freeform 10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914" name="Freeform 1050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grpSp>
                <p:nvGrpSpPr>
                  <p:cNvPr id="33874" name="Group 1051"/>
                  <p:cNvGrpSpPr>
                    <a:grpSpLocks/>
                  </p:cNvGrpSpPr>
                  <p:nvPr/>
                </p:nvGrpSpPr>
                <p:grpSpPr bwMode="auto">
                  <a:xfrm>
                    <a:off x="13658" y="7945"/>
                    <a:ext cx="1468" cy="640"/>
                    <a:chOff x="7380" y="7200"/>
                    <a:chExt cx="2160" cy="1260"/>
                  </a:xfrm>
                </p:grpSpPr>
                <p:grpSp>
                  <p:nvGrpSpPr>
                    <p:cNvPr id="33895" name="Group 10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38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3906" name="Line 105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907" name="Line 105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908" name="Line 105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909" name="Line 10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910" name="Line 10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3896" name="Group 1058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846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3901" name="Line 105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902" name="Line 10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903" name="Line 106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904" name="Line 10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905" name="Line 10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3897" name="Group 10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20" y="7200"/>
                      <a:ext cx="1080" cy="180"/>
                      <a:chOff x="7920" y="7200"/>
                      <a:chExt cx="1080" cy="180"/>
                    </a:xfrm>
                  </p:grpSpPr>
                  <p:sp>
                    <p:nvSpPr>
                      <p:cNvPr id="33898" name="Line 106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899" name="Line 10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900" name="Freeform 10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00" y="7200"/>
                        <a:ext cx="720" cy="180"/>
                      </a:xfrm>
                      <a:custGeom>
                        <a:avLst/>
                        <a:gdLst>
                          <a:gd name="T0" fmla="*/ 720 w 720"/>
                          <a:gd name="T1" fmla="*/ 0 h 180"/>
                          <a:gd name="T2" fmla="*/ 360 w 720"/>
                          <a:gd name="T3" fmla="*/ 180 h 180"/>
                          <a:gd name="T4" fmla="*/ 0 w 720"/>
                          <a:gd name="T5" fmla="*/ 0 h 180"/>
                          <a:gd name="T6" fmla="*/ 0 60000 65536"/>
                          <a:gd name="T7" fmla="*/ 0 60000 65536"/>
                          <a:gd name="T8" fmla="*/ 0 60000 65536"/>
                          <a:gd name="T9" fmla="*/ 0 w 720"/>
                          <a:gd name="T10" fmla="*/ 0 h 180"/>
                          <a:gd name="T11" fmla="*/ 720 w 720"/>
                          <a:gd name="T12" fmla="*/ 180 h 18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20" h="180">
                            <a:moveTo>
                              <a:pt x="720" y="0"/>
                            </a:moveTo>
                            <a:cubicBezTo>
                              <a:pt x="600" y="90"/>
                              <a:pt x="480" y="180"/>
                              <a:pt x="360" y="180"/>
                            </a:cubicBezTo>
                            <a:cubicBezTo>
                              <a:pt x="240" y="180"/>
                              <a:pt x="60" y="30"/>
                              <a:pt x="0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sp>
                <p:nvSpPr>
                  <p:cNvPr id="33875" name="AutoShape 106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3831" y="8585"/>
                    <a:ext cx="1122" cy="9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5 w 21600"/>
                      <a:gd name="T13" fmla="*/ 4494 h 21600"/>
                      <a:gd name="T14" fmla="*/ 17095 w 21600"/>
                      <a:gd name="T15" fmla="*/ 17106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9CC"/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33876" name="Group 1069"/>
                  <p:cNvGrpSpPr>
                    <a:grpSpLocks/>
                  </p:cNvGrpSpPr>
                  <p:nvPr/>
                </p:nvGrpSpPr>
                <p:grpSpPr bwMode="auto">
                  <a:xfrm rot="20689832" flipH="1">
                    <a:off x="13140" y="8230"/>
                    <a:ext cx="612" cy="261"/>
                    <a:chOff x="5760" y="5464"/>
                    <a:chExt cx="1275" cy="663"/>
                  </a:xfrm>
                </p:grpSpPr>
                <p:grpSp>
                  <p:nvGrpSpPr>
                    <p:cNvPr id="33891" name="Group 10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3893" name="Line 1071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894" name="Line 1072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3892" name="Freeform 1073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877" name="Group 1074"/>
                  <p:cNvGrpSpPr>
                    <a:grpSpLocks/>
                  </p:cNvGrpSpPr>
                  <p:nvPr/>
                </p:nvGrpSpPr>
                <p:grpSpPr bwMode="auto">
                  <a:xfrm>
                    <a:off x="14219" y="7414"/>
                    <a:ext cx="346" cy="71"/>
                    <a:chOff x="4140" y="1620"/>
                    <a:chExt cx="1080" cy="180"/>
                  </a:xfrm>
                </p:grpSpPr>
                <p:sp>
                  <p:nvSpPr>
                    <p:cNvPr id="33885" name="Line 10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886" name="Line 107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2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887" name="Line 10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888" name="Line 10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8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889" name="Line 10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890" name="Line 10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878" name="Group 1081"/>
                  <p:cNvGrpSpPr>
                    <a:grpSpLocks/>
                  </p:cNvGrpSpPr>
                  <p:nvPr/>
                </p:nvGrpSpPr>
                <p:grpSpPr bwMode="auto">
                  <a:xfrm rot="-661169">
                    <a:off x="14680" y="7497"/>
                    <a:ext cx="287" cy="470"/>
                    <a:chOff x="5490" y="4635"/>
                    <a:chExt cx="600" cy="831"/>
                  </a:xfrm>
                </p:grpSpPr>
                <p:grpSp>
                  <p:nvGrpSpPr>
                    <p:cNvPr id="33879" name="Group 10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3883" name="Freeform 10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884" name="Freeform 1084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3880" name="Group 10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3881" name="Freeform 10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882" name="Freeform 1087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  <p:grpSp>
              <p:nvGrpSpPr>
                <p:cNvPr id="33621" name="Group 1088"/>
                <p:cNvGrpSpPr>
                  <a:grpSpLocks/>
                </p:cNvGrpSpPr>
                <p:nvPr/>
              </p:nvGrpSpPr>
              <p:grpSpPr bwMode="auto">
                <a:xfrm>
                  <a:off x="11691" y="4517"/>
                  <a:ext cx="2033" cy="2072"/>
                  <a:chOff x="10260" y="3857"/>
                  <a:chExt cx="2590" cy="2700"/>
                </a:xfrm>
              </p:grpSpPr>
              <p:grpSp>
                <p:nvGrpSpPr>
                  <p:cNvPr id="33832" name="Group 1089"/>
                  <p:cNvGrpSpPr>
                    <a:grpSpLocks/>
                  </p:cNvGrpSpPr>
                  <p:nvPr/>
                </p:nvGrpSpPr>
                <p:grpSpPr bwMode="auto">
                  <a:xfrm>
                    <a:off x="11148" y="3857"/>
                    <a:ext cx="888" cy="822"/>
                    <a:chOff x="4680" y="3780"/>
                    <a:chExt cx="1260" cy="1260"/>
                  </a:xfrm>
                </p:grpSpPr>
                <p:sp>
                  <p:nvSpPr>
                    <p:cNvPr id="33865" name="Oval 10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866" name="Freeform 1091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867" name="Freeform 1092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868" name="Freeform 1093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3833" name="Line 1094"/>
                  <p:cNvSpPr>
                    <a:spLocks noChangeShapeType="1"/>
                  </p:cNvSpPr>
                  <p:nvPr/>
                </p:nvSpPr>
                <p:spPr bwMode="auto">
                  <a:xfrm>
                    <a:off x="11275" y="597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834" name="Line 1095"/>
                  <p:cNvSpPr>
                    <a:spLocks noChangeShapeType="1"/>
                  </p:cNvSpPr>
                  <p:nvPr/>
                </p:nvSpPr>
                <p:spPr bwMode="auto">
                  <a:xfrm>
                    <a:off x="11402" y="597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835" name="Line 1096"/>
                  <p:cNvSpPr>
                    <a:spLocks noChangeShapeType="1"/>
                  </p:cNvSpPr>
                  <p:nvPr/>
                </p:nvSpPr>
                <p:spPr bwMode="auto">
                  <a:xfrm>
                    <a:off x="11655" y="597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836" name="Line 1097"/>
                  <p:cNvSpPr>
                    <a:spLocks noChangeShapeType="1"/>
                  </p:cNvSpPr>
                  <p:nvPr/>
                </p:nvSpPr>
                <p:spPr bwMode="auto">
                  <a:xfrm>
                    <a:off x="11782" y="597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837" name="Oval 1098"/>
                  <p:cNvSpPr>
                    <a:spLocks noChangeArrowheads="1"/>
                  </p:cNvSpPr>
                  <p:nvPr/>
                </p:nvSpPr>
                <p:spPr bwMode="auto">
                  <a:xfrm>
                    <a:off x="10894" y="6440"/>
                    <a:ext cx="635" cy="11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838" name="Oval 1099"/>
                  <p:cNvSpPr>
                    <a:spLocks noChangeArrowheads="1"/>
                  </p:cNvSpPr>
                  <p:nvPr/>
                </p:nvSpPr>
                <p:spPr bwMode="auto">
                  <a:xfrm>
                    <a:off x="11529" y="6440"/>
                    <a:ext cx="634" cy="11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3839" name="Group 1100"/>
                  <p:cNvGrpSpPr>
                    <a:grpSpLocks/>
                  </p:cNvGrpSpPr>
                  <p:nvPr/>
                </p:nvGrpSpPr>
                <p:grpSpPr bwMode="auto">
                  <a:xfrm rot="3730764">
                    <a:off x="12163" y="4806"/>
                    <a:ext cx="814" cy="560"/>
                    <a:chOff x="5760" y="4965"/>
                    <a:chExt cx="1249" cy="795"/>
                  </a:xfrm>
                </p:grpSpPr>
                <p:grpSp>
                  <p:nvGrpSpPr>
                    <p:cNvPr id="33861" name="Group 1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3863" name="Line 110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864" name="Line 110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3862" name="Freeform 1104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840" name="Group 1105"/>
                  <p:cNvGrpSpPr>
                    <a:grpSpLocks/>
                  </p:cNvGrpSpPr>
                  <p:nvPr/>
                </p:nvGrpSpPr>
                <p:grpSpPr bwMode="auto">
                  <a:xfrm rot="17464581" flipH="1">
                    <a:off x="10133" y="4806"/>
                    <a:ext cx="814" cy="560"/>
                    <a:chOff x="5760" y="4965"/>
                    <a:chExt cx="1249" cy="795"/>
                  </a:xfrm>
                </p:grpSpPr>
                <p:grpSp>
                  <p:nvGrpSpPr>
                    <p:cNvPr id="33857" name="Group 11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3859" name="Line 110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860" name="Line 110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3858" name="Freeform 1109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841" name="Group 1110"/>
                  <p:cNvGrpSpPr>
                    <a:grpSpLocks/>
                  </p:cNvGrpSpPr>
                  <p:nvPr/>
                </p:nvGrpSpPr>
                <p:grpSpPr bwMode="auto">
                  <a:xfrm>
                    <a:off x="10894" y="4679"/>
                    <a:ext cx="1269" cy="821"/>
                    <a:chOff x="7740" y="5580"/>
                    <a:chExt cx="2700" cy="1800"/>
                  </a:xfrm>
                </p:grpSpPr>
                <p:sp>
                  <p:nvSpPr>
                    <p:cNvPr id="33850" name="Line 1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851" name="Line 1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852" name="Line 1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28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853" name="Line 11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90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854" name="Line 1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0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855" name="Line 11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4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856" name="Line 111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740" y="5580"/>
                      <a:ext cx="270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3842" name="Rectangle 1118"/>
                  <p:cNvSpPr>
                    <a:spLocks noChangeArrowheads="1"/>
                  </p:cNvSpPr>
                  <p:nvPr/>
                </p:nvSpPr>
                <p:spPr bwMode="auto">
                  <a:xfrm>
                    <a:off x="11148" y="5500"/>
                    <a:ext cx="761" cy="940"/>
                  </a:xfrm>
                  <a:prstGeom prst="rect">
                    <a:avLst/>
                  </a:prstGeom>
                  <a:solidFill>
                    <a:srgbClr val="808080"/>
                  </a:solidFill>
                  <a:ln w="15875">
                    <a:solidFill>
                      <a:srgbClr val="000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843" name="Rectangle 1119"/>
                  <p:cNvSpPr>
                    <a:spLocks noChangeArrowheads="1"/>
                  </p:cNvSpPr>
                  <p:nvPr/>
                </p:nvSpPr>
                <p:spPr bwMode="auto">
                  <a:xfrm>
                    <a:off x="11486" y="5970"/>
                    <a:ext cx="85" cy="47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3844" name="Group 1120"/>
                  <p:cNvGrpSpPr>
                    <a:grpSpLocks/>
                  </p:cNvGrpSpPr>
                  <p:nvPr/>
                </p:nvGrpSpPr>
                <p:grpSpPr bwMode="auto">
                  <a:xfrm>
                    <a:off x="11148" y="3857"/>
                    <a:ext cx="846" cy="303"/>
                    <a:chOff x="8820" y="4395"/>
                    <a:chExt cx="1200" cy="465"/>
                  </a:xfrm>
                </p:grpSpPr>
                <p:sp>
                  <p:nvSpPr>
                    <p:cNvPr id="33848" name="Oval 1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40" y="4395"/>
                      <a:ext cx="10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849" name="Oval 1122"/>
                    <p:cNvSpPr>
                      <a:spLocks noChangeArrowheads="1"/>
                    </p:cNvSpPr>
                    <p:nvPr/>
                  </p:nvSpPr>
                  <p:spPr bwMode="auto">
                    <a:xfrm rot="703413">
                      <a:off x="8820" y="4500"/>
                      <a:ext cx="1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3845" name="Group 1123"/>
                  <p:cNvGrpSpPr>
                    <a:grpSpLocks/>
                  </p:cNvGrpSpPr>
                  <p:nvPr/>
                </p:nvGrpSpPr>
                <p:grpSpPr bwMode="auto">
                  <a:xfrm>
                    <a:off x="11402" y="4327"/>
                    <a:ext cx="380" cy="117"/>
                    <a:chOff x="8460" y="5940"/>
                    <a:chExt cx="540" cy="180"/>
                  </a:xfrm>
                </p:grpSpPr>
                <p:sp>
                  <p:nvSpPr>
                    <p:cNvPr id="33846" name="Line 1124"/>
                    <p:cNvSpPr>
                      <a:spLocks noChangeShapeType="1"/>
                    </p:cNvSpPr>
                    <p:nvPr/>
                  </p:nvSpPr>
                  <p:spPr bwMode="auto">
                    <a:xfrm rot="2265785" flipH="1">
                      <a:off x="8460" y="594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847" name="Line 1125"/>
                    <p:cNvSpPr>
                      <a:spLocks noChangeShapeType="1"/>
                    </p:cNvSpPr>
                    <p:nvPr/>
                  </p:nvSpPr>
                  <p:spPr bwMode="auto">
                    <a:xfrm rot="-2265785">
                      <a:off x="8820" y="594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3622" name="Group 1126"/>
                <p:cNvGrpSpPr>
                  <a:grpSpLocks/>
                </p:cNvGrpSpPr>
                <p:nvPr/>
              </p:nvGrpSpPr>
              <p:grpSpPr bwMode="auto">
                <a:xfrm>
                  <a:off x="13528" y="5284"/>
                  <a:ext cx="1622" cy="1254"/>
                  <a:chOff x="12600" y="4857"/>
                  <a:chExt cx="2067" cy="1634"/>
                </a:xfrm>
              </p:grpSpPr>
              <p:grpSp>
                <p:nvGrpSpPr>
                  <p:cNvPr id="33794" name="Group 1127"/>
                  <p:cNvGrpSpPr>
                    <a:grpSpLocks/>
                  </p:cNvGrpSpPr>
                  <p:nvPr/>
                </p:nvGrpSpPr>
                <p:grpSpPr bwMode="auto">
                  <a:xfrm>
                    <a:off x="13377" y="4857"/>
                    <a:ext cx="605" cy="497"/>
                    <a:chOff x="4680" y="3780"/>
                    <a:chExt cx="1260" cy="1260"/>
                  </a:xfrm>
                </p:grpSpPr>
                <p:sp>
                  <p:nvSpPr>
                    <p:cNvPr id="33828" name="Oval 1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829" name="Freeform 1129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830" name="Freeform 1130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831" name="Freeform 113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3795" name="Line 1132"/>
                  <p:cNvSpPr>
                    <a:spLocks noChangeShapeType="1"/>
                  </p:cNvSpPr>
                  <p:nvPr/>
                </p:nvSpPr>
                <p:spPr bwMode="auto">
                  <a:xfrm>
                    <a:off x="13463" y="613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796" name="Line 1133"/>
                  <p:cNvSpPr>
                    <a:spLocks noChangeShapeType="1"/>
                  </p:cNvSpPr>
                  <p:nvPr/>
                </p:nvSpPr>
                <p:spPr bwMode="auto">
                  <a:xfrm>
                    <a:off x="13550" y="613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797" name="Line 1134"/>
                  <p:cNvSpPr>
                    <a:spLocks noChangeShapeType="1"/>
                  </p:cNvSpPr>
                  <p:nvPr/>
                </p:nvSpPr>
                <p:spPr bwMode="auto">
                  <a:xfrm>
                    <a:off x="13722" y="613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798" name="Line 1135"/>
                  <p:cNvSpPr>
                    <a:spLocks noChangeShapeType="1"/>
                  </p:cNvSpPr>
                  <p:nvPr/>
                </p:nvSpPr>
                <p:spPr bwMode="auto">
                  <a:xfrm>
                    <a:off x="13809" y="613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799" name="Oval 1136"/>
                  <p:cNvSpPr>
                    <a:spLocks noChangeArrowheads="1"/>
                  </p:cNvSpPr>
                  <p:nvPr/>
                </p:nvSpPr>
                <p:spPr bwMode="auto">
                  <a:xfrm>
                    <a:off x="13204" y="6420"/>
                    <a:ext cx="432" cy="7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800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13636" y="6420"/>
                    <a:ext cx="432" cy="7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3801" name="Group 1138"/>
                  <p:cNvGrpSpPr>
                    <a:grpSpLocks/>
                  </p:cNvGrpSpPr>
                  <p:nvPr/>
                </p:nvGrpSpPr>
                <p:grpSpPr bwMode="auto">
                  <a:xfrm>
                    <a:off x="14068" y="5141"/>
                    <a:ext cx="599" cy="314"/>
                    <a:chOff x="5760" y="4965"/>
                    <a:chExt cx="1249" cy="795"/>
                  </a:xfrm>
                </p:grpSpPr>
                <p:grpSp>
                  <p:nvGrpSpPr>
                    <p:cNvPr id="33824" name="Group 11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3826" name="Line 114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827" name="Line 114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3825" name="Freeform 1142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802" name="Group 1143"/>
                  <p:cNvGrpSpPr>
                    <a:grpSpLocks/>
                  </p:cNvGrpSpPr>
                  <p:nvPr/>
                </p:nvGrpSpPr>
                <p:grpSpPr bwMode="auto">
                  <a:xfrm rot="20970257" flipH="1">
                    <a:off x="12600" y="5183"/>
                    <a:ext cx="599" cy="313"/>
                    <a:chOff x="5760" y="4965"/>
                    <a:chExt cx="1249" cy="795"/>
                  </a:xfrm>
                </p:grpSpPr>
                <p:grpSp>
                  <p:nvGrpSpPr>
                    <p:cNvPr id="33820" name="Group 11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3822" name="Line 114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823" name="Line 114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3821" name="Freeform 1147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803" name="Group 1148"/>
                  <p:cNvGrpSpPr>
                    <a:grpSpLocks/>
                  </p:cNvGrpSpPr>
                  <p:nvPr/>
                </p:nvGrpSpPr>
                <p:grpSpPr bwMode="auto">
                  <a:xfrm>
                    <a:off x="13507" y="4893"/>
                    <a:ext cx="345" cy="71"/>
                    <a:chOff x="4140" y="1620"/>
                    <a:chExt cx="1080" cy="180"/>
                  </a:xfrm>
                </p:grpSpPr>
                <p:sp>
                  <p:nvSpPr>
                    <p:cNvPr id="33814" name="Line 11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815" name="Line 11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2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816" name="Line 1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817" name="Line 11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8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818" name="Line 1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819" name="Line 11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804" name="Group 1155"/>
                  <p:cNvGrpSpPr>
                    <a:grpSpLocks/>
                  </p:cNvGrpSpPr>
                  <p:nvPr/>
                </p:nvGrpSpPr>
                <p:grpSpPr bwMode="auto">
                  <a:xfrm>
                    <a:off x="13204" y="5354"/>
                    <a:ext cx="864" cy="498"/>
                    <a:chOff x="7740" y="5580"/>
                    <a:chExt cx="2700" cy="1800"/>
                  </a:xfrm>
                </p:grpSpPr>
                <p:sp>
                  <p:nvSpPr>
                    <p:cNvPr id="33807" name="Line 11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808" name="Line 11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809" name="Line 1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28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810" name="Line 11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90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811" name="Line 1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0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812" name="Line 11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4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813" name="Line 116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740" y="5580"/>
                      <a:ext cx="270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3805" name="Rectangle 1163"/>
                  <p:cNvSpPr>
                    <a:spLocks noChangeArrowheads="1"/>
                  </p:cNvSpPr>
                  <p:nvPr/>
                </p:nvSpPr>
                <p:spPr bwMode="auto">
                  <a:xfrm>
                    <a:off x="13377" y="5852"/>
                    <a:ext cx="518" cy="284"/>
                  </a:xfrm>
                  <a:prstGeom prst="rect">
                    <a:avLst/>
                  </a:prstGeom>
                  <a:solidFill>
                    <a:srgbClr val="00FF00"/>
                  </a:solidFill>
                  <a:ln w="1587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806" name="Rectangle 1164"/>
                  <p:cNvSpPr>
                    <a:spLocks noChangeArrowheads="1"/>
                  </p:cNvSpPr>
                  <p:nvPr/>
                </p:nvSpPr>
                <p:spPr bwMode="auto">
                  <a:xfrm>
                    <a:off x="13607" y="5994"/>
                    <a:ext cx="58" cy="142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623" name="Group 1165"/>
                <p:cNvGrpSpPr>
                  <a:grpSpLocks/>
                </p:cNvGrpSpPr>
                <p:nvPr/>
              </p:nvGrpSpPr>
              <p:grpSpPr bwMode="auto">
                <a:xfrm>
                  <a:off x="14940" y="4731"/>
                  <a:ext cx="1971" cy="1964"/>
                  <a:chOff x="14400" y="4137"/>
                  <a:chExt cx="2511" cy="2558"/>
                </a:xfrm>
              </p:grpSpPr>
              <p:grpSp>
                <p:nvGrpSpPr>
                  <p:cNvPr id="33727" name="Group 1166"/>
                  <p:cNvGrpSpPr>
                    <a:grpSpLocks/>
                  </p:cNvGrpSpPr>
                  <p:nvPr/>
                </p:nvGrpSpPr>
                <p:grpSpPr bwMode="auto">
                  <a:xfrm>
                    <a:off x="15350" y="4137"/>
                    <a:ext cx="604" cy="497"/>
                    <a:chOff x="4680" y="3780"/>
                    <a:chExt cx="1260" cy="1260"/>
                  </a:xfrm>
                </p:grpSpPr>
                <p:sp>
                  <p:nvSpPr>
                    <p:cNvPr id="33790" name="Oval 1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791" name="Freeform 1168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792" name="Freeform 1169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793" name="Freeform 1170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728" name="Group 1171"/>
                  <p:cNvGrpSpPr>
                    <a:grpSpLocks/>
                  </p:cNvGrpSpPr>
                  <p:nvPr/>
                </p:nvGrpSpPr>
                <p:grpSpPr bwMode="auto">
                  <a:xfrm>
                    <a:off x="15177" y="6340"/>
                    <a:ext cx="950" cy="355"/>
                    <a:chOff x="6480" y="9540"/>
                    <a:chExt cx="1980" cy="900"/>
                  </a:xfrm>
                </p:grpSpPr>
                <p:sp>
                  <p:nvSpPr>
                    <p:cNvPr id="33784" name="Line 11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785" name="Line 11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786" name="Line 1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787" name="Line 11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788" name="Oval 1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8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789" name="Oval 1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3729" name="Group 1178"/>
                  <p:cNvGrpSpPr>
                    <a:grpSpLocks/>
                  </p:cNvGrpSpPr>
                  <p:nvPr/>
                </p:nvGrpSpPr>
                <p:grpSpPr bwMode="auto">
                  <a:xfrm rot="910168">
                    <a:off x="16299" y="4990"/>
                    <a:ext cx="612" cy="261"/>
                    <a:chOff x="5760" y="5464"/>
                    <a:chExt cx="1275" cy="663"/>
                  </a:xfrm>
                </p:grpSpPr>
                <p:grpSp>
                  <p:nvGrpSpPr>
                    <p:cNvPr id="33780" name="Group 11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3782" name="Line 1180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783" name="Line 1181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3781" name="Freeform 1182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730" name="Group 1183"/>
                  <p:cNvGrpSpPr>
                    <a:grpSpLocks/>
                  </p:cNvGrpSpPr>
                  <p:nvPr/>
                </p:nvGrpSpPr>
                <p:grpSpPr bwMode="auto">
                  <a:xfrm>
                    <a:off x="15436" y="4634"/>
                    <a:ext cx="432" cy="113"/>
                    <a:chOff x="7200" y="4500"/>
                    <a:chExt cx="900" cy="285"/>
                  </a:xfrm>
                </p:grpSpPr>
                <p:sp>
                  <p:nvSpPr>
                    <p:cNvPr id="33775" name="Oval 1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776" name="Oval 1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8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777" name="Oval 1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460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778" name="Oval 1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4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779" name="Oval 1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2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3731" name="Group 1189"/>
                  <p:cNvGrpSpPr>
                    <a:grpSpLocks/>
                  </p:cNvGrpSpPr>
                  <p:nvPr/>
                </p:nvGrpSpPr>
                <p:grpSpPr bwMode="auto">
                  <a:xfrm rot="762249" flipH="1">
                    <a:off x="15076" y="4245"/>
                    <a:ext cx="288" cy="470"/>
                    <a:chOff x="5490" y="4635"/>
                    <a:chExt cx="600" cy="831"/>
                  </a:xfrm>
                </p:grpSpPr>
                <p:grpSp>
                  <p:nvGrpSpPr>
                    <p:cNvPr id="33769" name="Group 11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3773" name="Freeform 11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774" name="Freeform 1192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3770" name="Group 11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3771" name="Freeform 11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772" name="Freeform 1195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grpSp>
                <p:nvGrpSpPr>
                  <p:cNvPr id="33732" name="Group 1196"/>
                  <p:cNvGrpSpPr>
                    <a:grpSpLocks/>
                  </p:cNvGrpSpPr>
                  <p:nvPr/>
                </p:nvGrpSpPr>
                <p:grpSpPr bwMode="auto">
                  <a:xfrm>
                    <a:off x="14918" y="4705"/>
                    <a:ext cx="1468" cy="640"/>
                    <a:chOff x="7380" y="7200"/>
                    <a:chExt cx="2160" cy="1260"/>
                  </a:xfrm>
                </p:grpSpPr>
                <p:grpSp>
                  <p:nvGrpSpPr>
                    <p:cNvPr id="33753" name="Group 11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38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3764" name="Line 119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765" name="Line 119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766" name="Line 120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767" name="Line 120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768" name="Line 120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3754" name="Group 1203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846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3759" name="Line 120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760" name="Line 120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761" name="Line 120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762" name="Line 120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763" name="Line 120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3755" name="Group 12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20" y="7200"/>
                      <a:ext cx="1080" cy="180"/>
                      <a:chOff x="7920" y="7200"/>
                      <a:chExt cx="1080" cy="180"/>
                    </a:xfrm>
                  </p:grpSpPr>
                  <p:sp>
                    <p:nvSpPr>
                      <p:cNvPr id="33756" name="Line 12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757" name="Line 12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758" name="Freeform 12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00" y="7200"/>
                        <a:ext cx="720" cy="180"/>
                      </a:xfrm>
                      <a:custGeom>
                        <a:avLst/>
                        <a:gdLst>
                          <a:gd name="T0" fmla="*/ 720 w 720"/>
                          <a:gd name="T1" fmla="*/ 0 h 180"/>
                          <a:gd name="T2" fmla="*/ 360 w 720"/>
                          <a:gd name="T3" fmla="*/ 180 h 180"/>
                          <a:gd name="T4" fmla="*/ 0 w 720"/>
                          <a:gd name="T5" fmla="*/ 0 h 180"/>
                          <a:gd name="T6" fmla="*/ 0 60000 65536"/>
                          <a:gd name="T7" fmla="*/ 0 60000 65536"/>
                          <a:gd name="T8" fmla="*/ 0 60000 65536"/>
                          <a:gd name="T9" fmla="*/ 0 w 720"/>
                          <a:gd name="T10" fmla="*/ 0 h 180"/>
                          <a:gd name="T11" fmla="*/ 720 w 720"/>
                          <a:gd name="T12" fmla="*/ 180 h 18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20" h="180">
                            <a:moveTo>
                              <a:pt x="720" y="0"/>
                            </a:moveTo>
                            <a:cubicBezTo>
                              <a:pt x="600" y="90"/>
                              <a:pt x="480" y="180"/>
                              <a:pt x="360" y="180"/>
                            </a:cubicBezTo>
                            <a:cubicBezTo>
                              <a:pt x="240" y="180"/>
                              <a:pt x="60" y="30"/>
                              <a:pt x="0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sp>
                <p:nvSpPr>
                  <p:cNvPr id="33733" name="AutoShape 121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5091" y="5345"/>
                    <a:ext cx="1122" cy="9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5 w 21600"/>
                      <a:gd name="T13" fmla="*/ 4494 h 21600"/>
                      <a:gd name="T14" fmla="*/ 17095 w 21600"/>
                      <a:gd name="T15" fmla="*/ 17106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33734" name="Group 1214"/>
                  <p:cNvGrpSpPr>
                    <a:grpSpLocks/>
                  </p:cNvGrpSpPr>
                  <p:nvPr/>
                </p:nvGrpSpPr>
                <p:grpSpPr bwMode="auto">
                  <a:xfrm rot="20689832" flipH="1">
                    <a:off x="14400" y="4990"/>
                    <a:ext cx="612" cy="261"/>
                    <a:chOff x="5760" y="5464"/>
                    <a:chExt cx="1275" cy="663"/>
                  </a:xfrm>
                </p:grpSpPr>
                <p:grpSp>
                  <p:nvGrpSpPr>
                    <p:cNvPr id="33749" name="Group 12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3751" name="Line 1216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752" name="Line 1217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3750" name="Freeform 1218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735" name="Group 1219"/>
                  <p:cNvGrpSpPr>
                    <a:grpSpLocks/>
                  </p:cNvGrpSpPr>
                  <p:nvPr/>
                </p:nvGrpSpPr>
                <p:grpSpPr bwMode="auto">
                  <a:xfrm>
                    <a:off x="15479" y="4174"/>
                    <a:ext cx="346" cy="71"/>
                    <a:chOff x="4140" y="1620"/>
                    <a:chExt cx="1080" cy="180"/>
                  </a:xfrm>
                </p:grpSpPr>
                <p:sp>
                  <p:nvSpPr>
                    <p:cNvPr id="33743" name="Line 12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744" name="Line 12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2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745" name="Line 12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746" name="Line 12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8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747" name="Line 1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748" name="Line 12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736" name="Group 1226"/>
                  <p:cNvGrpSpPr>
                    <a:grpSpLocks/>
                  </p:cNvGrpSpPr>
                  <p:nvPr/>
                </p:nvGrpSpPr>
                <p:grpSpPr bwMode="auto">
                  <a:xfrm rot="-661169">
                    <a:off x="15940" y="4257"/>
                    <a:ext cx="287" cy="470"/>
                    <a:chOff x="5490" y="4635"/>
                    <a:chExt cx="600" cy="831"/>
                  </a:xfrm>
                </p:grpSpPr>
                <p:grpSp>
                  <p:nvGrpSpPr>
                    <p:cNvPr id="33737" name="Group 12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3741" name="Freeform 12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742" name="Freeform 1229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3738" name="Group 12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3739" name="Freeform 12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740" name="Freeform 1232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  <p:grpSp>
              <p:nvGrpSpPr>
                <p:cNvPr id="33624" name="Group 1233"/>
                <p:cNvGrpSpPr>
                  <a:grpSpLocks/>
                </p:cNvGrpSpPr>
                <p:nvPr/>
              </p:nvGrpSpPr>
              <p:grpSpPr bwMode="auto">
                <a:xfrm>
                  <a:off x="2620" y="4777"/>
                  <a:ext cx="1288" cy="1590"/>
                  <a:chOff x="1620" y="4857"/>
                  <a:chExt cx="1288" cy="1590"/>
                </a:xfrm>
              </p:grpSpPr>
              <p:grpSp>
                <p:nvGrpSpPr>
                  <p:cNvPr id="33692" name="Group 1234"/>
                  <p:cNvGrpSpPr>
                    <a:grpSpLocks/>
                  </p:cNvGrpSpPr>
                  <p:nvPr/>
                </p:nvGrpSpPr>
                <p:grpSpPr bwMode="auto">
                  <a:xfrm>
                    <a:off x="2022" y="4866"/>
                    <a:ext cx="474" cy="382"/>
                    <a:chOff x="4680" y="3780"/>
                    <a:chExt cx="1260" cy="1260"/>
                  </a:xfrm>
                </p:grpSpPr>
                <p:sp>
                  <p:nvSpPr>
                    <p:cNvPr id="33723" name="Oval 1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724" name="Freeform 1236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725" name="Freeform 1237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726" name="Freeform 1238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3693" name="Line 1239"/>
                  <p:cNvSpPr>
                    <a:spLocks noChangeShapeType="1"/>
                  </p:cNvSpPr>
                  <p:nvPr/>
                </p:nvSpPr>
                <p:spPr bwMode="auto">
                  <a:xfrm>
                    <a:off x="2022" y="6175"/>
                    <a:ext cx="0" cy="21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694" name="Line 1240"/>
                  <p:cNvSpPr>
                    <a:spLocks noChangeShapeType="1"/>
                  </p:cNvSpPr>
                  <p:nvPr/>
                </p:nvSpPr>
                <p:spPr bwMode="auto">
                  <a:xfrm>
                    <a:off x="2090" y="6175"/>
                    <a:ext cx="0" cy="21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695" name="Line 1241"/>
                  <p:cNvSpPr>
                    <a:spLocks noChangeShapeType="1"/>
                  </p:cNvSpPr>
                  <p:nvPr/>
                </p:nvSpPr>
                <p:spPr bwMode="auto">
                  <a:xfrm>
                    <a:off x="2429" y="6175"/>
                    <a:ext cx="0" cy="21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696" name="Line 1242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6175"/>
                    <a:ext cx="0" cy="21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697" name="Oval 1243"/>
                  <p:cNvSpPr>
                    <a:spLocks noChangeArrowheads="1"/>
                  </p:cNvSpPr>
                  <p:nvPr/>
                </p:nvSpPr>
                <p:spPr bwMode="auto">
                  <a:xfrm>
                    <a:off x="1819" y="6393"/>
                    <a:ext cx="338" cy="5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698" name="Oval 1244"/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6393"/>
                    <a:ext cx="339" cy="5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3699" name="Group 1245"/>
                  <p:cNvGrpSpPr>
                    <a:grpSpLocks/>
                  </p:cNvGrpSpPr>
                  <p:nvPr/>
                </p:nvGrpSpPr>
                <p:grpSpPr bwMode="auto">
                  <a:xfrm>
                    <a:off x="2429" y="5376"/>
                    <a:ext cx="479" cy="201"/>
                    <a:chOff x="5760" y="5464"/>
                    <a:chExt cx="1275" cy="663"/>
                  </a:xfrm>
                </p:grpSpPr>
                <p:grpSp>
                  <p:nvGrpSpPr>
                    <p:cNvPr id="33719" name="Group 12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3721" name="Line 1247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722" name="Line 1248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3720" name="Freeform 1249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700" name="Group 1250"/>
                  <p:cNvGrpSpPr>
                    <a:grpSpLocks/>
                  </p:cNvGrpSpPr>
                  <p:nvPr/>
                </p:nvGrpSpPr>
                <p:grpSpPr bwMode="auto">
                  <a:xfrm flipH="1">
                    <a:off x="1620" y="5193"/>
                    <a:ext cx="470" cy="241"/>
                    <a:chOff x="5760" y="4965"/>
                    <a:chExt cx="1249" cy="795"/>
                  </a:xfrm>
                </p:grpSpPr>
                <p:grpSp>
                  <p:nvGrpSpPr>
                    <p:cNvPr id="33715" name="Group 12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3717" name="Line 125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718" name="Line 125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3716" name="Freeform 1254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701" name="Group 1255"/>
                  <p:cNvGrpSpPr>
                    <a:grpSpLocks/>
                  </p:cNvGrpSpPr>
                  <p:nvPr/>
                </p:nvGrpSpPr>
                <p:grpSpPr bwMode="auto">
                  <a:xfrm>
                    <a:off x="1909" y="4857"/>
                    <a:ext cx="711" cy="381"/>
                    <a:chOff x="4230" y="3675"/>
                    <a:chExt cx="2160" cy="1440"/>
                  </a:xfrm>
                </p:grpSpPr>
                <p:grpSp>
                  <p:nvGrpSpPr>
                    <p:cNvPr id="33710" name="Group 12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70" y="3675"/>
                      <a:ext cx="1080" cy="180"/>
                      <a:chOff x="8100" y="3240"/>
                      <a:chExt cx="2160" cy="360"/>
                    </a:xfrm>
                  </p:grpSpPr>
                  <p:sp>
                    <p:nvSpPr>
                      <p:cNvPr id="33713" name="Oval 12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00" y="3240"/>
                        <a:ext cx="1080" cy="36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20000"/>
                          </a:spcBef>
                          <a:buFontTx/>
                          <a:buChar char="•"/>
                        </a:pPr>
                        <a:endParaRPr lang="zh-TW" altLang="en-US" sz="4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714" name="Oval 12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80" y="3240"/>
                        <a:ext cx="1080" cy="36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20000"/>
                          </a:spcBef>
                          <a:buFontTx/>
                          <a:buChar char="•"/>
                        </a:pPr>
                        <a:endParaRPr lang="zh-TW" altLang="en-US" sz="4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3711" name="Oval 1259"/>
                    <p:cNvSpPr>
                      <a:spLocks noChangeArrowheads="1"/>
                    </p:cNvSpPr>
                    <p:nvPr/>
                  </p:nvSpPr>
                  <p:spPr bwMode="auto">
                    <a:xfrm rot="-1770744">
                      <a:off x="6030" y="3675"/>
                      <a:ext cx="360" cy="14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712" name="Oval 1260"/>
                    <p:cNvSpPr>
                      <a:spLocks noChangeArrowheads="1"/>
                    </p:cNvSpPr>
                    <p:nvPr/>
                  </p:nvSpPr>
                  <p:spPr bwMode="auto">
                    <a:xfrm rot="1770744" flipH="1">
                      <a:off x="4230" y="3675"/>
                      <a:ext cx="360" cy="14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702" name="Line 12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84" y="5248"/>
                    <a:ext cx="473" cy="927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703" name="Line 1262"/>
                  <p:cNvSpPr>
                    <a:spLocks noChangeShapeType="1"/>
                  </p:cNvSpPr>
                  <p:nvPr/>
                </p:nvSpPr>
                <p:spPr bwMode="auto">
                  <a:xfrm>
                    <a:off x="2360" y="5248"/>
                    <a:ext cx="407" cy="927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704" name="Line 1263"/>
                  <p:cNvSpPr>
                    <a:spLocks noChangeShapeType="1"/>
                  </p:cNvSpPr>
                  <p:nvPr/>
                </p:nvSpPr>
                <p:spPr bwMode="auto">
                  <a:xfrm>
                    <a:off x="1684" y="6175"/>
                    <a:ext cx="1083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33705" name="Group 1264"/>
                  <p:cNvGrpSpPr>
                    <a:grpSpLocks/>
                  </p:cNvGrpSpPr>
                  <p:nvPr/>
                </p:nvGrpSpPr>
                <p:grpSpPr bwMode="auto">
                  <a:xfrm>
                    <a:off x="1684" y="6111"/>
                    <a:ext cx="1083" cy="73"/>
                    <a:chOff x="1684" y="6111"/>
                    <a:chExt cx="1083" cy="73"/>
                  </a:xfrm>
                </p:grpSpPr>
                <p:sp>
                  <p:nvSpPr>
                    <p:cNvPr id="33706" name="Freeform 1265"/>
                    <p:cNvSpPr>
                      <a:spLocks/>
                    </p:cNvSpPr>
                    <p:nvPr/>
                  </p:nvSpPr>
                  <p:spPr bwMode="auto">
                    <a:xfrm>
                      <a:off x="1684" y="6111"/>
                      <a:ext cx="316" cy="73"/>
                    </a:xfrm>
                    <a:custGeom>
                      <a:avLst/>
                      <a:gdLst>
                        <a:gd name="T0" fmla="*/ 0 w 840"/>
                        <a:gd name="T1" fmla="*/ 0 h 420"/>
                        <a:gd name="T2" fmla="*/ 0 w 840"/>
                        <a:gd name="T3" fmla="*/ 0 h 420"/>
                        <a:gd name="T4" fmla="*/ 0 w 840"/>
                        <a:gd name="T5" fmla="*/ 0 h 420"/>
                        <a:gd name="T6" fmla="*/ 0 w 840"/>
                        <a:gd name="T7" fmla="*/ 0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5875">
                      <a:solidFill>
                        <a:srgbClr val="FF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707" name="Freeform 1266"/>
                    <p:cNvSpPr>
                      <a:spLocks/>
                    </p:cNvSpPr>
                    <p:nvPr/>
                  </p:nvSpPr>
                  <p:spPr bwMode="auto">
                    <a:xfrm>
                      <a:off x="2208" y="6111"/>
                      <a:ext cx="316" cy="73"/>
                    </a:xfrm>
                    <a:custGeom>
                      <a:avLst/>
                      <a:gdLst>
                        <a:gd name="T0" fmla="*/ 0 w 840"/>
                        <a:gd name="T1" fmla="*/ 0 h 420"/>
                        <a:gd name="T2" fmla="*/ 0 w 840"/>
                        <a:gd name="T3" fmla="*/ 0 h 420"/>
                        <a:gd name="T4" fmla="*/ 0 w 840"/>
                        <a:gd name="T5" fmla="*/ 0 h 420"/>
                        <a:gd name="T6" fmla="*/ 0 w 840"/>
                        <a:gd name="T7" fmla="*/ 0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5875">
                      <a:solidFill>
                        <a:srgbClr val="FF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708" name="Freeform 1267"/>
                    <p:cNvSpPr>
                      <a:spLocks/>
                    </p:cNvSpPr>
                    <p:nvPr/>
                  </p:nvSpPr>
                  <p:spPr bwMode="auto">
                    <a:xfrm>
                      <a:off x="2496" y="6120"/>
                      <a:ext cx="271" cy="64"/>
                    </a:xfrm>
                    <a:custGeom>
                      <a:avLst/>
                      <a:gdLst>
                        <a:gd name="T0" fmla="*/ 0 w 840"/>
                        <a:gd name="T1" fmla="*/ 0 h 420"/>
                        <a:gd name="T2" fmla="*/ 0 w 840"/>
                        <a:gd name="T3" fmla="*/ 0 h 420"/>
                        <a:gd name="T4" fmla="*/ 0 w 840"/>
                        <a:gd name="T5" fmla="*/ 0 h 420"/>
                        <a:gd name="T6" fmla="*/ 0 w 840"/>
                        <a:gd name="T7" fmla="*/ 0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5875">
                      <a:solidFill>
                        <a:srgbClr val="FF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709" name="Freeform 1268"/>
                    <p:cNvSpPr>
                      <a:spLocks/>
                    </p:cNvSpPr>
                    <p:nvPr/>
                  </p:nvSpPr>
                  <p:spPr bwMode="auto">
                    <a:xfrm>
                      <a:off x="1954" y="6120"/>
                      <a:ext cx="272" cy="64"/>
                    </a:xfrm>
                    <a:custGeom>
                      <a:avLst/>
                      <a:gdLst>
                        <a:gd name="T0" fmla="*/ 0 w 840"/>
                        <a:gd name="T1" fmla="*/ 0 h 420"/>
                        <a:gd name="T2" fmla="*/ 0 w 840"/>
                        <a:gd name="T3" fmla="*/ 0 h 420"/>
                        <a:gd name="T4" fmla="*/ 0 w 840"/>
                        <a:gd name="T5" fmla="*/ 0 h 420"/>
                        <a:gd name="T6" fmla="*/ 0 w 840"/>
                        <a:gd name="T7" fmla="*/ 0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5875">
                      <a:solidFill>
                        <a:srgbClr val="FF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3625" name="Group 1269"/>
                <p:cNvGrpSpPr>
                  <a:grpSpLocks/>
                </p:cNvGrpSpPr>
                <p:nvPr/>
              </p:nvGrpSpPr>
              <p:grpSpPr bwMode="auto">
                <a:xfrm>
                  <a:off x="1685" y="4397"/>
                  <a:ext cx="474" cy="382"/>
                  <a:chOff x="4680" y="3780"/>
                  <a:chExt cx="1260" cy="1260"/>
                </a:xfrm>
              </p:grpSpPr>
              <p:sp>
                <p:nvSpPr>
                  <p:cNvPr id="33688" name="Oval 1270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689" name="Freeform 1271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690" name="Freeform 1272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691" name="Freeform 1273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626" name="Group 1274"/>
                <p:cNvGrpSpPr>
                  <a:grpSpLocks/>
                </p:cNvGrpSpPr>
                <p:nvPr/>
              </p:nvGrpSpPr>
              <p:grpSpPr bwMode="auto">
                <a:xfrm>
                  <a:off x="1550" y="6088"/>
                  <a:ext cx="745" cy="273"/>
                  <a:chOff x="6480" y="9540"/>
                  <a:chExt cx="1980" cy="900"/>
                </a:xfrm>
              </p:grpSpPr>
              <p:sp>
                <p:nvSpPr>
                  <p:cNvPr id="33682" name="Line 1275"/>
                  <p:cNvSpPr>
                    <a:spLocks noChangeShapeType="1"/>
                  </p:cNvSpPr>
                  <p:nvPr/>
                </p:nvSpPr>
                <p:spPr bwMode="auto">
                  <a:xfrm>
                    <a:off x="70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683" name="Line 1276"/>
                  <p:cNvSpPr>
                    <a:spLocks noChangeShapeType="1"/>
                  </p:cNvSpPr>
                  <p:nvPr/>
                </p:nvSpPr>
                <p:spPr bwMode="auto">
                  <a:xfrm>
                    <a:off x="720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684" name="Line 1277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685" name="Line 1278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686" name="Oval 1279"/>
                  <p:cNvSpPr>
                    <a:spLocks noChangeArrowheads="1"/>
                  </p:cNvSpPr>
                  <p:nvPr/>
                </p:nvSpPr>
                <p:spPr bwMode="auto">
                  <a:xfrm>
                    <a:off x="648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687" name="Oval 1280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627" name="Group 1281"/>
                <p:cNvGrpSpPr>
                  <a:grpSpLocks/>
                </p:cNvGrpSpPr>
                <p:nvPr/>
              </p:nvGrpSpPr>
              <p:grpSpPr bwMode="auto">
                <a:xfrm rot="910168">
                  <a:off x="2430" y="5052"/>
                  <a:ext cx="480" cy="200"/>
                  <a:chOff x="5760" y="5464"/>
                  <a:chExt cx="1275" cy="663"/>
                </a:xfrm>
              </p:grpSpPr>
              <p:grpSp>
                <p:nvGrpSpPr>
                  <p:cNvPr id="33678" name="Group 1282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3680" name="Line 1283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681" name="Line 1284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3679" name="Freeform 1285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628" name="Group 1286"/>
                <p:cNvGrpSpPr>
                  <a:grpSpLocks/>
                </p:cNvGrpSpPr>
                <p:nvPr/>
              </p:nvGrpSpPr>
              <p:grpSpPr bwMode="auto">
                <a:xfrm>
                  <a:off x="1753" y="4779"/>
                  <a:ext cx="339" cy="86"/>
                  <a:chOff x="7200" y="4500"/>
                  <a:chExt cx="900" cy="285"/>
                </a:xfrm>
              </p:grpSpPr>
              <p:sp>
                <p:nvSpPr>
                  <p:cNvPr id="33673" name="Oval 1287"/>
                  <p:cNvSpPr>
                    <a:spLocks noChangeArrowheads="1"/>
                  </p:cNvSpPr>
                  <p:nvPr/>
                </p:nvSpPr>
                <p:spPr bwMode="auto">
                  <a:xfrm>
                    <a:off x="720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674" name="Oval 1288"/>
                  <p:cNvSpPr>
                    <a:spLocks noChangeArrowheads="1"/>
                  </p:cNvSpPr>
                  <p:nvPr/>
                </p:nvSpPr>
                <p:spPr bwMode="auto">
                  <a:xfrm>
                    <a:off x="738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675" name="Oval 1289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460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676" name="Oval 1290"/>
                  <p:cNvSpPr>
                    <a:spLocks noChangeArrowheads="1"/>
                  </p:cNvSpPr>
                  <p:nvPr/>
                </p:nvSpPr>
                <p:spPr bwMode="auto">
                  <a:xfrm>
                    <a:off x="774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677" name="Oval 1291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629" name="Group 1292"/>
                <p:cNvGrpSpPr>
                  <a:grpSpLocks/>
                </p:cNvGrpSpPr>
                <p:nvPr/>
              </p:nvGrpSpPr>
              <p:grpSpPr bwMode="auto">
                <a:xfrm rot="762249" flipH="1">
                  <a:off x="1470" y="4480"/>
                  <a:ext cx="226" cy="361"/>
                  <a:chOff x="5490" y="4635"/>
                  <a:chExt cx="600" cy="831"/>
                </a:xfrm>
              </p:grpSpPr>
              <p:grpSp>
                <p:nvGrpSpPr>
                  <p:cNvPr id="33667" name="Group 1293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3671" name="Freeform 1294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672" name="Freeform 1295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668" name="Group 1296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3669" name="Freeform 1297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670" name="Freeform 1298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3630" name="Group 1299"/>
                <p:cNvGrpSpPr>
                  <a:grpSpLocks/>
                </p:cNvGrpSpPr>
                <p:nvPr/>
              </p:nvGrpSpPr>
              <p:grpSpPr bwMode="auto">
                <a:xfrm>
                  <a:off x="1346" y="4833"/>
                  <a:ext cx="1152" cy="491"/>
                  <a:chOff x="7380" y="7200"/>
                  <a:chExt cx="2160" cy="1260"/>
                </a:xfrm>
              </p:grpSpPr>
              <p:grpSp>
                <p:nvGrpSpPr>
                  <p:cNvPr id="33651" name="Group 1300"/>
                  <p:cNvGrpSpPr>
                    <a:grpSpLocks/>
                  </p:cNvGrpSpPr>
                  <p:nvPr/>
                </p:nvGrpSpPr>
                <p:grpSpPr bwMode="auto">
                  <a:xfrm>
                    <a:off x="738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3662" name="Line 130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663" name="Line 13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664" name="Line 130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665" name="Line 13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666" name="Line 13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652" name="Group 1306"/>
                  <p:cNvGrpSpPr>
                    <a:grpSpLocks/>
                  </p:cNvGrpSpPr>
                  <p:nvPr/>
                </p:nvGrpSpPr>
                <p:grpSpPr bwMode="auto">
                  <a:xfrm flipH="1">
                    <a:off x="846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3657" name="Line 130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658" name="Line 13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659" name="Line 130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660" name="Line 13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661" name="Line 13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653" name="Group 1312"/>
                  <p:cNvGrpSpPr>
                    <a:grpSpLocks/>
                  </p:cNvGrpSpPr>
                  <p:nvPr/>
                </p:nvGrpSpPr>
                <p:grpSpPr bwMode="auto">
                  <a:xfrm>
                    <a:off x="7920" y="7200"/>
                    <a:ext cx="1080" cy="180"/>
                    <a:chOff x="7920" y="7200"/>
                    <a:chExt cx="1080" cy="180"/>
                  </a:xfrm>
                </p:grpSpPr>
                <p:sp>
                  <p:nvSpPr>
                    <p:cNvPr id="33654" name="Line 13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655" name="Line 13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656" name="Freeform 1315"/>
                    <p:cNvSpPr>
                      <a:spLocks/>
                    </p:cNvSpPr>
                    <p:nvPr/>
                  </p:nvSpPr>
                  <p:spPr bwMode="auto">
                    <a:xfrm>
                      <a:off x="8100" y="7200"/>
                      <a:ext cx="720" cy="180"/>
                    </a:xfrm>
                    <a:custGeom>
                      <a:avLst/>
                      <a:gdLst>
                        <a:gd name="T0" fmla="*/ 720 w 720"/>
                        <a:gd name="T1" fmla="*/ 0 h 180"/>
                        <a:gd name="T2" fmla="*/ 360 w 720"/>
                        <a:gd name="T3" fmla="*/ 180 h 180"/>
                        <a:gd name="T4" fmla="*/ 0 w 720"/>
                        <a:gd name="T5" fmla="*/ 0 h 180"/>
                        <a:gd name="T6" fmla="*/ 0 60000 65536"/>
                        <a:gd name="T7" fmla="*/ 0 60000 65536"/>
                        <a:gd name="T8" fmla="*/ 0 60000 65536"/>
                        <a:gd name="T9" fmla="*/ 0 w 720"/>
                        <a:gd name="T10" fmla="*/ 0 h 180"/>
                        <a:gd name="T11" fmla="*/ 720 w 72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0" h="180">
                          <a:moveTo>
                            <a:pt x="720" y="0"/>
                          </a:moveTo>
                          <a:cubicBezTo>
                            <a:pt x="600" y="90"/>
                            <a:pt x="480" y="180"/>
                            <a:pt x="360" y="180"/>
                          </a:cubicBezTo>
                          <a:cubicBezTo>
                            <a:pt x="240" y="180"/>
                            <a:pt x="60" y="30"/>
                            <a:pt x="0" y="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33631" name="AutoShape 1316"/>
                <p:cNvSpPr>
                  <a:spLocks noChangeArrowheads="1"/>
                </p:cNvSpPr>
                <p:nvPr/>
              </p:nvSpPr>
              <p:spPr bwMode="auto">
                <a:xfrm flipV="1">
                  <a:off x="1482" y="5324"/>
                  <a:ext cx="880" cy="76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92 w 21600"/>
                    <a:gd name="T13" fmla="*/ 4495 h 21600"/>
                    <a:gd name="T14" fmla="*/ 17108 w 21600"/>
                    <a:gd name="T15" fmla="*/ 1710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99CC"/>
                    </a:gs>
                    <a:gs pos="100000">
                      <a:srgbClr val="76475E"/>
                    </a:gs>
                  </a:gsLst>
                  <a:lin ang="2700000" scaled="1"/>
                </a:gra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3632" name="Group 1317"/>
                <p:cNvGrpSpPr>
                  <a:grpSpLocks/>
                </p:cNvGrpSpPr>
                <p:nvPr/>
              </p:nvGrpSpPr>
              <p:grpSpPr bwMode="auto">
                <a:xfrm rot="20689832" flipH="1">
                  <a:off x="940" y="5052"/>
                  <a:ext cx="480" cy="200"/>
                  <a:chOff x="5760" y="5464"/>
                  <a:chExt cx="1275" cy="663"/>
                </a:xfrm>
              </p:grpSpPr>
              <p:grpSp>
                <p:nvGrpSpPr>
                  <p:cNvPr id="33647" name="Group 1318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3649" name="Line 1319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650" name="Line 1320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3648" name="Freeform 1321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633" name="Group 1322"/>
                <p:cNvGrpSpPr>
                  <a:grpSpLocks/>
                </p:cNvGrpSpPr>
                <p:nvPr/>
              </p:nvGrpSpPr>
              <p:grpSpPr bwMode="auto">
                <a:xfrm>
                  <a:off x="1787" y="4425"/>
                  <a:ext cx="271" cy="55"/>
                  <a:chOff x="4140" y="1620"/>
                  <a:chExt cx="1080" cy="180"/>
                </a:xfrm>
              </p:grpSpPr>
              <p:sp>
                <p:nvSpPr>
                  <p:cNvPr id="33641" name="Line 1323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642" name="Line 13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643" name="Line 1325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644" name="Line 13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645" name="Line 1327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646" name="Line 13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634" name="Group 1329"/>
                <p:cNvGrpSpPr>
                  <a:grpSpLocks/>
                </p:cNvGrpSpPr>
                <p:nvPr/>
              </p:nvGrpSpPr>
              <p:grpSpPr bwMode="auto">
                <a:xfrm rot="-661169">
                  <a:off x="2148" y="4489"/>
                  <a:ext cx="225" cy="361"/>
                  <a:chOff x="5490" y="4635"/>
                  <a:chExt cx="600" cy="831"/>
                </a:xfrm>
              </p:grpSpPr>
              <p:grpSp>
                <p:nvGrpSpPr>
                  <p:cNvPr id="33635" name="Group 1330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3639" name="Freeform 1331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640" name="Freeform 1332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636" name="Group 1333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3637" name="Freeform 1334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638" name="Freeform 1335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33432" name="Group 1336"/>
              <p:cNvGrpSpPr>
                <a:grpSpLocks/>
              </p:cNvGrpSpPr>
              <p:nvPr/>
            </p:nvGrpSpPr>
            <p:grpSpPr bwMode="auto">
              <a:xfrm>
                <a:off x="10440" y="3137"/>
                <a:ext cx="4140" cy="1052"/>
                <a:chOff x="3604" y="7289"/>
                <a:chExt cx="8460" cy="2700"/>
              </a:xfrm>
            </p:grpSpPr>
            <p:grpSp>
              <p:nvGrpSpPr>
                <p:cNvPr id="33433" name="Group 1337"/>
                <p:cNvGrpSpPr>
                  <a:grpSpLocks/>
                </p:cNvGrpSpPr>
                <p:nvPr/>
              </p:nvGrpSpPr>
              <p:grpSpPr bwMode="auto">
                <a:xfrm>
                  <a:off x="7575" y="8355"/>
                  <a:ext cx="2067" cy="1634"/>
                  <a:chOff x="7020" y="4860"/>
                  <a:chExt cx="4309" cy="4140"/>
                </a:xfrm>
              </p:grpSpPr>
              <p:grpSp>
                <p:nvGrpSpPr>
                  <p:cNvPr id="33577" name="Group 1338"/>
                  <p:cNvGrpSpPr>
                    <a:grpSpLocks/>
                  </p:cNvGrpSpPr>
                  <p:nvPr/>
                </p:nvGrpSpPr>
                <p:grpSpPr bwMode="auto">
                  <a:xfrm>
                    <a:off x="8640" y="4860"/>
                    <a:ext cx="1260" cy="1260"/>
                    <a:chOff x="4680" y="3780"/>
                    <a:chExt cx="1260" cy="1260"/>
                  </a:xfrm>
                </p:grpSpPr>
                <p:sp>
                  <p:nvSpPr>
                    <p:cNvPr id="33612" name="Oval 13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613" name="Freeform 1340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614" name="Freeform 1341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615" name="Freeform 134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3578" name="Line 1343"/>
                  <p:cNvSpPr>
                    <a:spLocks noChangeShapeType="1"/>
                  </p:cNvSpPr>
                  <p:nvPr/>
                </p:nvSpPr>
                <p:spPr bwMode="auto">
                  <a:xfrm>
                    <a:off x="882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579" name="Line 1344"/>
                  <p:cNvSpPr>
                    <a:spLocks noChangeShapeType="1"/>
                  </p:cNvSpPr>
                  <p:nvPr/>
                </p:nvSpPr>
                <p:spPr bwMode="auto">
                  <a:xfrm>
                    <a:off x="900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580" name="Line 1345"/>
                  <p:cNvSpPr>
                    <a:spLocks noChangeShapeType="1"/>
                  </p:cNvSpPr>
                  <p:nvPr/>
                </p:nvSpPr>
                <p:spPr bwMode="auto">
                  <a:xfrm>
                    <a:off x="936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581" name="Line 1346"/>
                  <p:cNvSpPr>
                    <a:spLocks noChangeShapeType="1"/>
                  </p:cNvSpPr>
                  <p:nvPr/>
                </p:nvSpPr>
                <p:spPr bwMode="auto">
                  <a:xfrm>
                    <a:off x="954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582" name="Oval 1347"/>
                  <p:cNvSpPr>
                    <a:spLocks noChangeArrowheads="1"/>
                  </p:cNvSpPr>
                  <p:nvPr/>
                </p:nvSpPr>
                <p:spPr bwMode="auto">
                  <a:xfrm>
                    <a:off x="8280" y="882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583" name="Oval 1348"/>
                  <p:cNvSpPr>
                    <a:spLocks noChangeArrowheads="1"/>
                  </p:cNvSpPr>
                  <p:nvPr/>
                </p:nvSpPr>
                <p:spPr bwMode="auto">
                  <a:xfrm>
                    <a:off x="9180" y="882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3584" name="Group 1349"/>
                  <p:cNvGrpSpPr>
                    <a:grpSpLocks/>
                  </p:cNvGrpSpPr>
                  <p:nvPr/>
                </p:nvGrpSpPr>
                <p:grpSpPr bwMode="auto">
                  <a:xfrm>
                    <a:off x="10080" y="5580"/>
                    <a:ext cx="1249" cy="795"/>
                    <a:chOff x="5760" y="4965"/>
                    <a:chExt cx="1249" cy="795"/>
                  </a:xfrm>
                </p:grpSpPr>
                <p:grpSp>
                  <p:nvGrpSpPr>
                    <p:cNvPr id="33608" name="Group 13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3610" name="Line 135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611" name="Line 135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3609" name="Freeform 1353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585" name="Group 1354"/>
                  <p:cNvGrpSpPr>
                    <a:grpSpLocks/>
                  </p:cNvGrpSpPr>
                  <p:nvPr/>
                </p:nvGrpSpPr>
                <p:grpSpPr bwMode="auto">
                  <a:xfrm rot="20970257" flipH="1">
                    <a:off x="7020" y="5685"/>
                    <a:ext cx="1249" cy="795"/>
                    <a:chOff x="5760" y="4965"/>
                    <a:chExt cx="1249" cy="795"/>
                  </a:xfrm>
                </p:grpSpPr>
                <p:grpSp>
                  <p:nvGrpSpPr>
                    <p:cNvPr id="33604" name="Group 13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3606" name="Line 135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607" name="Line 135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3605" name="Freeform 1358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586" name="Group 1359"/>
                  <p:cNvGrpSpPr>
                    <a:grpSpLocks/>
                  </p:cNvGrpSpPr>
                  <p:nvPr/>
                </p:nvGrpSpPr>
                <p:grpSpPr bwMode="auto">
                  <a:xfrm>
                    <a:off x="8910" y="4950"/>
                    <a:ext cx="720" cy="180"/>
                    <a:chOff x="4140" y="1620"/>
                    <a:chExt cx="1080" cy="180"/>
                  </a:xfrm>
                </p:grpSpPr>
                <p:sp>
                  <p:nvSpPr>
                    <p:cNvPr id="33598" name="Line 13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599" name="Line 13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2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600" name="Line 13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601" name="Line 13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8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602" name="Line 13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603" name="Line 13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587" name="Group 1366"/>
                  <p:cNvGrpSpPr>
                    <a:grpSpLocks/>
                  </p:cNvGrpSpPr>
                  <p:nvPr/>
                </p:nvGrpSpPr>
                <p:grpSpPr bwMode="auto">
                  <a:xfrm>
                    <a:off x="8280" y="6120"/>
                    <a:ext cx="1800" cy="1260"/>
                    <a:chOff x="7740" y="5580"/>
                    <a:chExt cx="2700" cy="1800"/>
                  </a:xfrm>
                </p:grpSpPr>
                <p:sp>
                  <p:nvSpPr>
                    <p:cNvPr id="33591" name="Line 13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592" name="Line 13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593" name="Line 13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28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594" name="Line 137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90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595" name="Line 13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0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596" name="Line 13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4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597" name="Line 137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740" y="5580"/>
                      <a:ext cx="270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588" name="Group 1374"/>
                  <p:cNvGrpSpPr>
                    <a:grpSpLocks/>
                  </p:cNvGrpSpPr>
                  <p:nvPr/>
                </p:nvGrpSpPr>
                <p:grpSpPr bwMode="auto">
                  <a:xfrm>
                    <a:off x="8640" y="7380"/>
                    <a:ext cx="1080" cy="720"/>
                    <a:chOff x="8280" y="7380"/>
                    <a:chExt cx="1620" cy="720"/>
                  </a:xfrm>
                </p:grpSpPr>
                <p:sp>
                  <p:nvSpPr>
                    <p:cNvPr id="33589" name="Rectangle 13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80" y="7380"/>
                      <a:ext cx="1620" cy="720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 w="15875">
                      <a:solidFill>
                        <a:srgbClr val="00008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90" name="Rectangle 13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00" y="774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58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3434" name="Group 1377"/>
                <p:cNvGrpSpPr>
                  <a:grpSpLocks/>
                </p:cNvGrpSpPr>
                <p:nvPr/>
              </p:nvGrpSpPr>
              <p:grpSpPr bwMode="auto">
                <a:xfrm>
                  <a:off x="5940" y="7917"/>
                  <a:ext cx="1642" cy="2072"/>
                  <a:chOff x="3611" y="3750"/>
                  <a:chExt cx="3424" cy="5250"/>
                </a:xfrm>
              </p:grpSpPr>
              <p:grpSp>
                <p:nvGrpSpPr>
                  <p:cNvPr id="33542" name="Group 1378"/>
                  <p:cNvGrpSpPr>
                    <a:grpSpLocks/>
                  </p:cNvGrpSpPr>
                  <p:nvPr/>
                </p:nvGrpSpPr>
                <p:grpSpPr bwMode="auto">
                  <a:xfrm>
                    <a:off x="4680" y="3780"/>
                    <a:ext cx="1260" cy="1260"/>
                    <a:chOff x="4680" y="3780"/>
                    <a:chExt cx="1260" cy="1260"/>
                  </a:xfrm>
                </p:grpSpPr>
                <p:sp>
                  <p:nvSpPr>
                    <p:cNvPr id="33573" name="Oval 13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74" name="Freeform 1380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575" name="Freeform 1381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576" name="Freeform 138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3543" name="Line 1383"/>
                  <p:cNvSpPr>
                    <a:spLocks noChangeShapeType="1"/>
                  </p:cNvSpPr>
                  <p:nvPr/>
                </p:nvSpPr>
                <p:spPr bwMode="auto">
                  <a:xfrm>
                    <a:off x="468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544" name="Line 1384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545" name="Line 1385"/>
                  <p:cNvSpPr>
                    <a:spLocks noChangeShapeType="1"/>
                  </p:cNvSpPr>
                  <p:nvPr/>
                </p:nvSpPr>
                <p:spPr bwMode="auto">
                  <a:xfrm>
                    <a:off x="576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546" name="Line 1386"/>
                  <p:cNvSpPr>
                    <a:spLocks noChangeShapeType="1"/>
                  </p:cNvSpPr>
                  <p:nvPr/>
                </p:nvSpPr>
                <p:spPr bwMode="auto">
                  <a:xfrm>
                    <a:off x="594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547" name="Oval 1387"/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882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548" name="Oval 1388"/>
                  <p:cNvSpPr>
                    <a:spLocks noChangeArrowheads="1"/>
                  </p:cNvSpPr>
                  <p:nvPr/>
                </p:nvSpPr>
                <p:spPr bwMode="auto">
                  <a:xfrm>
                    <a:off x="5580" y="882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3549" name="Group 1389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1275" cy="663"/>
                    <a:chOff x="5760" y="5464"/>
                    <a:chExt cx="1275" cy="663"/>
                  </a:xfrm>
                </p:grpSpPr>
                <p:grpSp>
                  <p:nvGrpSpPr>
                    <p:cNvPr id="33569" name="Group 13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3571" name="Line 1391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572" name="Line 1392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3570" name="Freeform 1393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550" name="Group 1394"/>
                  <p:cNvGrpSpPr>
                    <a:grpSpLocks/>
                  </p:cNvGrpSpPr>
                  <p:nvPr/>
                </p:nvGrpSpPr>
                <p:grpSpPr bwMode="auto">
                  <a:xfrm flipH="1">
                    <a:off x="3611" y="4860"/>
                    <a:ext cx="1249" cy="795"/>
                    <a:chOff x="5760" y="4965"/>
                    <a:chExt cx="1249" cy="795"/>
                  </a:xfrm>
                </p:grpSpPr>
                <p:grpSp>
                  <p:nvGrpSpPr>
                    <p:cNvPr id="33565" name="Group 13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3567" name="Line 139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568" name="Line 139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3566" name="Freeform 1398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551" name="Group 1399"/>
                  <p:cNvGrpSpPr>
                    <a:grpSpLocks/>
                  </p:cNvGrpSpPr>
                  <p:nvPr/>
                </p:nvGrpSpPr>
                <p:grpSpPr bwMode="auto">
                  <a:xfrm>
                    <a:off x="4380" y="3750"/>
                    <a:ext cx="1890" cy="1260"/>
                    <a:chOff x="4230" y="3675"/>
                    <a:chExt cx="2160" cy="1440"/>
                  </a:xfrm>
                </p:grpSpPr>
                <p:grpSp>
                  <p:nvGrpSpPr>
                    <p:cNvPr id="33560" name="Group 14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70" y="3675"/>
                      <a:ext cx="1080" cy="180"/>
                      <a:chOff x="8100" y="3240"/>
                      <a:chExt cx="2160" cy="360"/>
                    </a:xfrm>
                  </p:grpSpPr>
                  <p:sp>
                    <p:nvSpPr>
                      <p:cNvPr id="33563" name="Oval 14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00" y="3240"/>
                        <a:ext cx="1080" cy="36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20000"/>
                          </a:spcBef>
                          <a:buFontTx/>
                          <a:buChar char="•"/>
                        </a:pPr>
                        <a:endParaRPr lang="zh-TW" altLang="en-US" sz="4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564" name="Oval 14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80" y="3240"/>
                        <a:ext cx="1080" cy="36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20000"/>
                          </a:spcBef>
                          <a:buFontTx/>
                          <a:buChar char="•"/>
                        </a:pPr>
                        <a:endParaRPr lang="zh-TW" altLang="en-US" sz="4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3561" name="Oval 1403"/>
                    <p:cNvSpPr>
                      <a:spLocks noChangeArrowheads="1"/>
                    </p:cNvSpPr>
                    <p:nvPr/>
                  </p:nvSpPr>
                  <p:spPr bwMode="auto">
                    <a:xfrm rot="-1770744">
                      <a:off x="6030" y="3675"/>
                      <a:ext cx="360" cy="14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62" name="Oval 1404"/>
                    <p:cNvSpPr>
                      <a:spLocks noChangeArrowheads="1"/>
                    </p:cNvSpPr>
                    <p:nvPr/>
                  </p:nvSpPr>
                  <p:spPr bwMode="auto">
                    <a:xfrm rot="1770744" flipH="1">
                      <a:off x="4230" y="3675"/>
                      <a:ext cx="360" cy="14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3552" name="Group 1405"/>
                  <p:cNvGrpSpPr>
                    <a:grpSpLocks/>
                  </p:cNvGrpSpPr>
                  <p:nvPr/>
                </p:nvGrpSpPr>
                <p:grpSpPr bwMode="auto">
                  <a:xfrm>
                    <a:off x="3780" y="5040"/>
                    <a:ext cx="2880" cy="3090"/>
                    <a:chOff x="3780" y="5040"/>
                    <a:chExt cx="2880" cy="3090"/>
                  </a:xfrm>
                </p:grpSpPr>
                <p:sp>
                  <p:nvSpPr>
                    <p:cNvPr id="33553" name="Line 140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5040"/>
                      <a:ext cx="1260" cy="30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554" name="Line 14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80" y="5040"/>
                      <a:ext cx="1080" cy="30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555" name="Line 14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80" y="8100"/>
                      <a:ext cx="28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556" name="Freeform 1409"/>
                    <p:cNvSpPr>
                      <a:spLocks/>
                    </p:cNvSpPr>
                    <p:nvPr/>
                  </p:nvSpPr>
                  <p:spPr bwMode="auto">
                    <a:xfrm>
                      <a:off x="3780" y="7890"/>
                      <a:ext cx="840" cy="240"/>
                    </a:xfrm>
                    <a:custGeom>
                      <a:avLst/>
                      <a:gdLst>
                        <a:gd name="T0" fmla="*/ 60 w 840"/>
                        <a:gd name="T1" fmla="*/ 4 h 420"/>
                        <a:gd name="T2" fmla="*/ 420 w 840"/>
                        <a:gd name="T3" fmla="*/ 0 h 420"/>
                        <a:gd name="T4" fmla="*/ 780 w 840"/>
                        <a:gd name="T5" fmla="*/ 4 h 420"/>
                        <a:gd name="T6" fmla="*/ 60 w 840"/>
                        <a:gd name="T7" fmla="*/ 4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FF"/>
                    </a:solidFill>
                    <a:ln w="15875">
                      <a:solidFill>
                        <a:srgbClr val="FF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557" name="Freeform 1410"/>
                    <p:cNvSpPr>
                      <a:spLocks/>
                    </p:cNvSpPr>
                    <p:nvPr/>
                  </p:nvSpPr>
                  <p:spPr bwMode="auto">
                    <a:xfrm>
                      <a:off x="5175" y="7890"/>
                      <a:ext cx="840" cy="240"/>
                    </a:xfrm>
                    <a:custGeom>
                      <a:avLst/>
                      <a:gdLst>
                        <a:gd name="T0" fmla="*/ 60 w 840"/>
                        <a:gd name="T1" fmla="*/ 4 h 420"/>
                        <a:gd name="T2" fmla="*/ 420 w 840"/>
                        <a:gd name="T3" fmla="*/ 0 h 420"/>
                        <a:gd name="T4" fmla="*/ 780 w 840"/>
                        <a:gd name="T5" fmla="*/ 4 h 420"/>
                        <a:gd name="T6" fmla="*/ 60 w 840"/>
                        <a:gd name="T7" fmla="*/ 4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FF"/>
                    </a:solidFill>
                    <a:ln w="15875">
                      <a:solidFill>
                        <a:srgbClr val="FF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558" name="Freeform 1411"/>
                    <p:cNvSpPr>
                      <a:spLocks/>
                    </p:cNvSpPr>
                    <p:nvPr/>
                  </p:nvSpPr>
                  <p:spPr bwMode="auto">
                    <a:xfrm>
                      <a:off x="5940" y="7920"/>
                      <a:ext cx="720" cy="210"/>
                    </a:xfrm>
                    <a:custGeom>
                      <a:avLst/>
                      <a:gdLst>
                        <a:gd name="T0" fmla="*/ 18 w 840"/>
                        <a:gd name="T1" fmla="*/ 2 h 420"/>
                        <a:gd name="T2" fmla="*/ 123 w 840"/>
                        <a:gd name="T3" fmla="*/ 0 h 420"/>
                        <a:gd name="T4" fmla="*/ 227 w 840"/>
                        <a:gd name="T5" fmla="*/ 2 h 420"/>
                        <a:gd name="T6" fmla="*/ 18 w 840"/>
                        <a:gd name="T7" fmla="*/ 2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FF"/>
                    </a:solidFill>
                    <a:ln w="15875">
                      <a:solidFill>
                        <a:srgbClr val="FF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559" name="Freeform 1412"/>
                    <p:cNvSpPr>
                      <a:spLocks/>
                    </p:cNvSpPr>
                    <p:nvPr/>
                  </p:nvSpPr>
                  <p:spPr bwMode="auto">
                    <a:xfrm>
                      <a:off x="4500" y="7920"/>
                      <a:ext cx="720" cy="210"/>
                    </a:xfrm>
                    <a:custGeom>
                      <a:avLst/>
                      <a:gdLst>
                        <a:gd name="T0" fmla="*/ 18 w 840"/>
                        <a:gd name="T1" fmla="*/ 2 h 420"/>
                        <a:gd name="T2" fmla="*/ 123 w 840"/>
                        <a:gd name="T3" fmla="*/ 0 h 420"/>
                        <a:gd name="T4" fmla="*/ 227 w 840"/>
                        <a:gd name="T5" fmla="*/ 2 h 420"/>
                        <a:gd name="T6" fmla="*/ 18 w 840"/>
                        <a:gd name="T7" fmla="*/ 2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FF"/>
                    </a:solidFill>
                    <a:ln w="15875">
                      <a:solidFill>
                        <a:srgbClr val="FF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3435" name="Group 1413"/>
                <p:cNvGrpSpPr>
                  <a:grpSpLocks/>
                </p:cNvGrpSpPr>
                <p:nvPr/>
              </p:nvGrpSpPr>
              <p:grpSpPr bwMode="auto">
                <a:xfrm>
                  <a:off x="9474" y="7289"/>
                  <a:ext cx="2590" cy="2700"/>
                  <a:chOff x="3780" y="3060"/>
                  <a:chExt cx="3675" cy="4140"/>
                </a:xfrm>
              </p:grpSpPr>
              <p:grpSp>
                <p:nvGrpSpPr>
                  <p:cNvPr id="33504" name="Group 1414"/>
                  <p:cNvGrpSpPr>
                    <a:grpSpLocks/>
                  </p:cNvGrpSpPr>
                  <p:nvPr/>
                </p:nvGrpSpPr>
                <p:grpSpPr bwMode="auto">
                  <a:xfrm>
                    <a:off x="5040" y="3060"/>
                    <a:ext cx="1260" cy="1260"/>
                    <a:chOff x="4680" y="3780"/>
                    <a:chExt cx="1260" cy="1260"/>
                  </a:xfrm>
                </p:grpSpPr>
                <p:sp>
                  <p:nvSpPr>
                    <p:cNvPr id="33538" name="Oval 14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39" name="Freeform 1416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540" name="Freeform 1417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541" name="Freeform 1418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3505" name="Line 1419"/>
                  <p:cNvSpPr>
                    <a:spLocks noChangeShapeType="1"/>
                  </p:cNvSpPr>
                  <p:nvPr/>
                </p:nvSpPr>
                <p:spPr bwMode="auto">
                  <a:xfrm>
                    <a:off x="5220" y="63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506" name="Line 1420"/>
                  <p:cNvSpPr>
                    <a:spLocks noChangeShapeType="1"/>
                  </p:cNvSpPr>
                  <p:nvPr/>
                </p:nvSpPr>
                <p:spPr bwMode="auto">
                  <a:xfrm>
                    <a:off x="5400" y="63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507" name="Line 1421"/>
                  <p:cNvSpPr>
                    <a:spLocks noChangeShapeType="1"/>
                  </p:cNvSpPr>
                  <p:nvPr/>
                </p:nvSpPr>
                <p:spPr bwMode="auto">
                  <a:xfrm>
                    <a:off x="5760" y="63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508" name="Line 1422"/>
                  <p:cNvSpPr>
                    <a:spLocks noChangeShapeType="1"/>
                  </p:cNvSpPr>
                  <p:nvPr/>
                </p:nvSpPr>
                <p:spPr bwMode="auto">
                  <a:xfrm>
                    <a:off x="5940" y="63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509" name="Oval 1423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702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510" name="Oval 1424"/>
                  <p:cNvSpPr>
                    <a:spLocks noChangeArrowheads="1"/>
                  </p:cNvSpPr>
                  <p:nvPr/>
                </p:nvSpPr>
                <p:spPr bwMode="auto">
                  <a:xfrm>
                    <a:off x="5580" y="702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3511" name="Group 1425"/>
                  <p:cNvGrpSpPr>
                    <a:grpSpLocks/>
                  </p:cNvGrpSpPr>
                  <p:nvPr/>
                </p:nvGrpSpPr>
                <p:grpSpPr bwMode="auto">
                  <a:xfrm rot="3730764">
                    <a:off x="6433" y="4547"/>
                    <a:ext cx="1249" cy="795"/>
                    <a:chOff x="5760" y="4965"/>
                    <a:chExt cx="1249" cy="795"/>
                  </a:xfrm>
                </p:grpSpPr>
                <p:grpSp>
                  <p:nvGrpSpPr>
                    <p:cNvPr id="33534" name="Group 14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3536" name="Line 14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537" name="Line 142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3535" name="Freeform 1429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512" name="Group 1430"/>
                  <p:cNvGrpSpPr>
                    <a:grpSpLocks/>
                  </p:cNvGrpSpPr>
                  <p:nvPr/>
                </p:nvGrpSpPr>
                <p:grpSpPr bwMode="auto">
                  <a:xfrm rot="17464581" flipH="1">
                    <a:off x="3553" y="4547"/>
                    <a:ext cx="1249" cy="795"/>
                    <a:chOff x="5760" y="4965"/>
                    <a:chExt cx="1249" cy="795"/>
                  </a:xfrm>
                </p:grpSpPr>
                <p:grpSp>
                  <p:nvGrpSpPr>
                    <p:cNvPr id="33530" name="Group 14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3532" name="Line 143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533" name="Line 143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3531" name="Freeform 1434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513" name="Group 1435"/>
                  <p:cNvGrpSpPr>
                    <a:grpSpLocks/>
                  </p:cNvGrpSpPr>
                  <p:nvPr/>
                </p:nvGrpSpPr>
                <p:grpSpPr bwMode="auto">
                  <a:xfrm>
                    <a:off x="4680" y="4320"/>
                    <a:ext cx="1800" cy="1260"/>
                    <a:chOff x="7740" y="5580"/>
                    <a:chExt cx="2700" cy="1800"/>
                  </a:xfrm>
                </p:grpSpPr>
                <p:sp>
                  <p:nvSpPr>
                    <p:cNvPr id="33523" name="Line 14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524" name="Line 14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525" name="Line 14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28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526" name="Line 14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90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527" name="Line 14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0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528" name="Line 14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4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529" name="Line 144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740" y="5580"/>
                      <a:ext cx="270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514" name="Group 1443"/>
                  <p:cNvGrpSpPr>
                    <a:grpSpLocks/>
                  </p:cNvGrpSpPr>
                  <p:nvPr/>
                </p:nvGrpSpPr>
                <p:grpSpPr bwMode="auto">
                  <a:xfrm>
                    <a:off x="5040" y="5580"/>
                    <a:ext cx="1080" cy="1440"/>
                    <a:chOff x="8280" y="7380"/>
                    <a:chExt cx="1620" cy="720"/>
                  </a:xfrm>
                </p:grpSpPr>
                <p:sp>
                  <p:nvSpPr>
                    <p:cNvPr id="33521" name="Rectangle 14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80" y="7380"/>
                      <a:ext cx="1620" cy="720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 w="15875">
                      <a:solidFill>
                        <a:srgbClr val="00008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22" name="Rectangle 14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00" y="774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58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3515" name="Group 1446"/>
                  <p:cNvGrpSpPr>
                    <a:grpSpLocks/>
                  </p:cNvGrpSpPr>
                  <p:nvPr/>
                </p:nvGrpSpPr>
                <p:grpSpPr bwMode="auto">
                  <a:xfrm>
                    <a:off x="5040" y="3060"/>
                    <a:ext cx="1200" cy="465"/>
                    <a:chOff x="8820" y="4395"/>
                    <a:chExt cx="1200" cy="465"/>
                  </a:xfrm>
                </p:grpSpPr>
                <p:sp>
                  <p:nvSpPr>
                    <p:cNvPr id="33519" name="Oval 14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40" y="4395"/>
                      <a:ext cx="10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20" name="Oval 1448"/>
                    <p:cNvSpPr>
                      <a:spLocks noChangeArrowheads="1"/>
                    </p:cNvSpPr>
                    <p:nvPr/>
                  </p:nvSpPr>
                  <p:spPr bwMode="auto">
                    <a:xfrm rot="703413">
                      <a:off x="8820" y="4500"/>
                      <a:ext cx="1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3516" name="Group 1449"/>
                  <p:cNvGrpSpPr>
                    <a:grpSpLocks/>
                  </p:cNvGrpSpPr>
                  <p:nvPr/>
                </p:nvGrpSpPr>
                <p:grpSpPr bwMode="auto">
                  <a:xfrm>
                    <a:off x="5400" y="3780"/>
                    <a:ext cx="540" cy="180"/>
                    <a:chOff x="8460" y="5940"/>
                    <a:chExt cx="540" cy="180"/>
                  </a:xfrm>
                </p:grpSpPr>
                <p:sp>
                  <p:nvSpPr>
                    <p:cNvPr id="33517" name="Line 1450"/>
                    <p:cNvSpPr>
                      <a:spLocks noChangeShapeType="1"/>
                    </p:cNvSpPr>
                    <p:nvPr/>
                  </p:nvSpPr>
                  <p:spPr bwMode="auto">
                    <a:xfrm rot="2265785" flipH="1">
                      <a:off x="8460" y="594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518" name="Line 1451"/>
                    <p:cNvSpPr>
                      <a:spLocks noChangeShapeType="1"/>
                    </p:cNvSpPr>
                    <p:nvPr/>
                  </p:nvSpPr>
                  <p:spPr bwMode="auto">
                    <a:xfrm rot="-2265785">
                      <a:off x="8820" y="594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3436" name="Group 1452"/>
                <p:cNvGrpSpPr>
                  <a:grpSpLocks/>
                </p:cNvGrpSpPr>
                <p:nvPr/>
              </p:nvGrpSpPr>
              <p:grpSpPr bwMode="auto">
                <a:xfrm>
                  <a:off x="3604" y="7431"/>
                  <a:ext cx="2511" cy="2558"/>
                  <a:chOff x="2340" y="3960"/>
                  <a:chExt cx="5235" cy="6480"/>
                </a:xfrm>
              </p:grpSpPr>
              <p:grpSp>
                <p:nvGrpSpPr>
                  <p:cNvPr id="33437" name="Group 1453"/>
                  <p:cNvGrpSpPr>
                    <a:grpSpLocks/>
                  </p:cNvGrpSpPr>
                  <p:nvPr/>
                </p:nvGrpSpPr>
                <p:grpSpPr bwMode="auto">
                  <a:xfrm>
                    <a:off x="4320" y="3960"/>
                    <a:ext cx="1260" cy="1260"/>
                    <a:chOff x="4680" y="3780"/>
                    <a:chExt cx="1260" cy="1260"/>
                  </a:xfrm>
                </p:grpSpPr>
                <p:sp>
                  <p:nvSpPr>
                    <p:cNvPr id="33500" name="Oval 14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01" name="Freeform 1455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502" name="Freeform 1456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503" name="Freeform 1457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438" name="Group 1458"/>
                  <p:cNvGrpSpPr>
                    <a:grpSpLocks/>
                  </p:cNvGrpSpPr>
                  <p:nvPr/>
                </p:nvGrpSpPr>
                <p:grpSpPr bwMode="auto">
                  <a:xfrm>
                    <a:off x="3960" y="9540"/>
                    <a:ext cx="1980" cy="900"/>
                    <a:chOff x="6480" y="9540"/>
                    <a:chExt cx="1980" cy="900"/>
                  </a:xfrm>
                </p:grpSpPr>
                <p:sp>
                  <p:nvSpPr>
                    <p:cNvPr id="33494" name="Line 14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495" name="Line 14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496" name="Line 14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497" name="Line 14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498" name="Oval 14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8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499" name="Oval 14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3439" name="Group 1465"/>
                  <p:cNvGrpSpPr>
                    <a:grpSpLocks/>
                  </p:cNvGrpSpPr>
                  <p:nvPr/>
                </p:nvGrpSpPr>
                <p:grpSpPr bwMode="auto">
                  <a:xfrm rot="910168">
                    <a:off x="6300" y="6120"/>
                    <a:ext cx="1275" cy="663"/>
                    <a:chOff x="5760" y="5464"/>
                    <a:chExt cx="1275" cy="663"/>
                  </a:xfrm>
                </p:grpSpPr>
                <p:grpSp>
                  <p:nvGrpSpPr>
                    <p:cNvPr id="33490" name="Group 14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3492" name="Line 1467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493" name="Line 1468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3491" name="Freeform 1469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440" name="Group 1470"/>
                  <p:cNvGrpSpPr>
                    <a:grpSpLocks/>
                  </p:cNvGrpSpPr>
                  <p:nvPr/>
                </p:nvGrpSpPr>
                <p:grpSpPr bwMode="auto">
                  <a:xfrm>
                    <a:off x="4500" y="5220"/>
                    <a:ext cx="900" cy="285"/>
                    <a:chOff x="7200" y="4500"/>
                    <a:chExt cx="900" cy="285"/>
                  </a:xfrm>
                </p:grpSpPr>
                <p:sp>
                  <p:nvSpPr>
                    <p:cNvPr id="33485" name="Oval 14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486" name="Oval 14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8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487" name="Oval 14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460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488" name="Oval 14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4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489" name="Oval 14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2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3441" name="Group 1476"/>
                  <p:cNvGrpSpPr>
                    <a:grpSpLocks/>
                  </p:cNvGrpSpPr>
                  <p:nvPr/>
                </p:nvGrpSpPr>
                <p:grpSpPr bwMode="auto">
                  <a:xfrm rot="762249" flipH="1">
                    <a:off x="3750" y="4233"/>
                    <a:ext cx="600" cy="1191"/>
                    <a:chOff x="5490" y="4635"/>
                    <a:chExt cx="600" cy="831"/>
                  </a:xfrm>
                </p:grpSpPr>
                <p:grpSp>
                  <p:nvGrpSpPr>
                    <p:cNvPr id="33479" name="Group 14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3483" name="Freeform 14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484" name="Freeform 1479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3480" name="Group 14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3481" name="Freeform 14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482" name="Freeform 1482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grpSp>
                <p:nvGrpSpPr>
                  <p:cNvPr id="33442" name="Group 1483"/>
                  <p:cNvGrpSpPr>
                    <a:grpSpLocks/>
                  </p:cNvGrpSpPr>
                  <p:nvPr/>
                </p:nvGrpSpPr>
                <p:grpSpPr bwMode="auto">
                  <a:xfrm>
                    <a:off x="3420" y="5400"/>
                    <a:ext cx="3060" cy="1620"/>
                    <a:chOff x="7380" y="7200"/>
                    <a:chExt cx="2160" cy="1260"/>
                  </a:xfrm>
                </p:grpSpPr>
                <p:grpSp>
                  <p:nvGrpSpPr>
                    <p:cNvPr id="33463" name="Group 14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38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3474" name="Line 148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475" name="Line 14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476" name="Line 148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477" name="Line 148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478" name="Line 148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3464" name="Group 149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846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3469" name="Line 14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470" name="Line 149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471" name="Line 149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472" name="Line 149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473" name="Line 149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3465" name="Group 14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20" y="7200"/>
                      <a:ext cx="1080" cy="180"/>
                      <a:chOff x="7920" y="7200"/>
                      <a:chExt cx="1080" cy="180"/>
                    </a:xfrm>
                  </p:grpSpPr>
                  <p:sp>
                    <p:nvSpPr>
                      <p:cNvPr id="33466" name="Line 149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467" name="Line 149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468" name="Freeform 14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00" y="7200"/>
                        <a:ext cx="720" cy="180"/>
                      </a:xfrm>
                      <a:custGeom>
                        <a:avLst/>
                        <a:gdLst>
                          <a:gd name="T0" fmla="*/ 720 w 720"/>
                          <a:gd name="T1" fmla="*/ 0 h 180"/>
                          <a:gd name="T2" fmla="*/ 360 w 720"/>
                          <a:gd name="T3" fmla="*/ 180 h 180"/>
                          <a:gd name="T4" fmla="*/ 0 w 720"/>
                          <a:gd name="T5" fmla="*/ 0 h 180"/>
                          <a:gd name="T6" fmla="*/ 0 60000 65536"/>
                          <a:gd name="T7" fmla="*/ 0 60000 65536"/>
                          <a:gd name="T8" fmla="*/ 0 60000 65536"/>
                          <a:gd name="T9" fmla="*/ 0 w 720"/>
                          <a:gd name="T10" fmla="*/ 0 h 180"/>
                          <a:gd name="T11" fmla="*/ 720 w 720"/>
                          <a:gd name="T12" fmla="*/ 180 h 18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20" h="180">
                            <a:moveTo>
                              <a:pt x="720" y="0"/>
                            </a:moveTo>
                            <a:cubicBezTo>
                              <a:pt x="600" y="90"/>
                              <a:pt x="480" y="180"/>
                              <a:pt x="360" y="180"/>
                            </a:cubicBezTo>
                            <a:cubicBezTo>
                              <a:pt x="240" y="180"/>
                              <a:pt x="60" y="30"/>
                              <a:pt x="0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sp>
                <p:nvSpPr>
                  <p:cNvPr id="33443" name="AutoShape 1500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780" y="7020"/>
                    <a:ext cx="2340" cy="25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5 w 21600"/>
                      <a:gd name="T13" fmla="*/ 4500 h 21600"/>
                      <a:gd name="T14" fmla="*/ 17105 w 21600"/>
                      <a:gd name="T15" fmla="*/ 171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CCCC"/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33444" name="Group 1501"/>
                  <p:cNvGrpSpPr>
                    <a:grpSpLocks/>
                  </p:cNvGrpSpPr>
                  <p:nvPr/>
                </p:nvGrpSpPr>
                <p:grpSpPr bwMode="auto">
                  <a:xfrm rot="20689832" flipH="1">
                    <a:off x="2340" y="6120"/>
                    <a:ext cx="1275" cy="663"/>
                    <a:chOff x="5760" y="5464"/>
                    <a:chExt cx="1275" cy="663"/>
                  </a:xfrm>
                </p:grpSpPr>
                <p:grpSp>
                  <p:nvGrpSpPr>
                    <p:cNvPr id="33459" name="Group 15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3461" name="Line 1503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462" name="Line 1504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3460" name="Freeform 1505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445" name="Group 1506"/>
                  <p:cNvGrpSpPr>
                    <a:grpSpLocks/>
                  </p:cNvGrpSpPr>
                  <p:nvPr/>
                </p:nvGrpSpPr>
                <p:grpSpPr bwMode="auto">
                  <a:xfrm>
                    <a:off x="4590" y="4053"/>
                    <a:ext cx="720" cy="180"/>
                    <a:chOff x="4140" y="1620"/>
                    <a:chExt cx="1080" cy="180"/>
                  </a:xfrm>
                </p:grpSpPr>
                <p:sp>
                  <p:nvSpPr>
                    <p:cNvPr id="33453" name="Line 15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454" name="Line 150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2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455" name="Line 15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456" name="Line 15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8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457" name="Line 15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458" name="Line 15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446" name="Group 1513"/>
                  <p:cNvGrpSpPr>
                    <a:grpSpLocks/>
                  </p:cNvGrpSpPr>
                  <p:nvPr/>
                </p:nvGrpSpPr>
                <p:grpSpPr bwMode="auto">
                  <a:xfrm rot="-661169">
                    <a:off x="5550" y="4263"/>
                    <a:ext cx="600" cy="1191"/>
                    <a:chOff x="5490" y="4635"/>
                    <a:chExt cx="600" cy="831"/>
                  </a:xfrm>
                </p:grpSpPr>
                <p:grpSp>
                  <p:nvGrpSpPr>
                    <p:cNvPr id="33447" name="Group 15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3451" name="Freeform 15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452" name="Freeform 1516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3448" name="Group 15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3449" name="Freeform 15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3450" name="Freeform 1519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32996" name="Group 1520"/>
            <p:cNvGrpSpPr>
              <a:grpSpLocks/>
            </p:cNvGrpSpPr>
            <p:nvPr/>
          </p:nvGrpSpPr>
          <p:grpSpPr bwMode="auto">
            <a:xfrm>
              <a:off x="748" y="2115"/>
              <a:ext cx="699" cy="284"/>
              <a:chOff x="3960" y="1672"/>
              <a:chExt cx="2955" cy="997"/>
            </a:xfrm>
          </p:grpSpPr>
          <p:grpSp>
            <p:nvGrpSpPr>
              <p:cNvPr id="33287" name="Group 1521"/>
              <p:cNvGrpSpPr>
                <a:grpSpLocks/>
              </p:cNvGrpSpPr>
              <p:nvPr/>
            </p:nvGrpSpPr>
            <p:grpSpPr bwMode="auto">
              <a:xfrm>
                <a:off x="5903" y="2032"/>
                <a:ext cx="1012" cy="637"/>
                <a:chOff x="7020" y="4860"/>
                <a:chExt cx="4309" cy="4140"/>
              </a:xfrm>
            </p:grpSpPr>
            <p:grpSp>
              <p:nvGrpSpPr>
                <p:cNvPr id="33392" name="Group 1522"/>
                <p:cNvGrpSpPr>
                  <a:grpSpLocks/>
                </p:cNvGrpSpPr>
                <p:nvPr/>
              </p:nvGrpSpPr>
              <p:grpSpPr bwMode="auto">
                <a:xfrm>
                  <a:off x="8640" y="48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3427" name="Oval 1523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428" name="Freeform 1524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429" name="Freeform 1525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430" name="Freeform 1526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3393" name="Line 1527"/>
                <p:cNvSpPr>
                  <a:spLocks noChangeShapeType="1"/>
                </p:cNvSpPr>
                <p:nvPr/>
              </p:nvSpPr>
              <p:spPr bwMode="auto">
                <a:xfrm>
                  <a:off x="882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3394" name="Line 1528"/>
                <p:cNvSpPr>
                  <a:spLocks noChangeShapeType="1"/>
                </p:cNvSpPr>
                <p:nvPr/>
              </p:nvSpPr>
              <p:spPr bwMode="auto">
                <a:xfrm>
                  <a:off x="900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3395" name="Line 1529"/>
                <p:cNvSpPr>
                  <a:spLocks noChangeShapeType="1"/>
                </p:cNvSpPr>
                <p:nvPr/>
              </p:nvSpPr>
              <p:spPr bwMode="auto">
                <a:xfrm>
                  <a:off x="93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3396" name="Line 1530"/>
                <p:cNvSpPr>
                  <a:spLocks noChangeShapeType="1"/>
                </p:cNvSpPr>
                <p:nvPr/>
              </p:nvSpPr>
              <p:spPr bwMode="auto">
                <a:xfrm>
                  <a:off x="954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3397" name="Oval 1531"/>
                <p:cNvSpPr>
                  <a:spLocks noChangeArrowheads="1"/>
                </p:cNvSpPr>
                <p:nvPr/>
              </p:nvSpPr>
              <p:spPr bwMode="auto">
                <a:xfrm>
                  <a:off x="82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398" name="Oval 1532"/>
                <p:cNvSpPr>
                  <a:spLocks noChangeArrowheads="1"/>
                </p:cNvSpPr>
                <p:nvPr/>
              </p:nvSpPr>
              <p:spPr bwMode="auto">
                <a:xfrm>
                  <a:off x="91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3399" name="Group 1533"/>
                <p:cNvGrpSpPr>
                  <a:grpSpLocks/>
                </p:cNvGrpSpPr>
                <p:nvPr/>
              </p:nvGrpSpPr>
              <p:grpSpPr bwMode="auto">
                <a:xfrm>
                  <a:off x="10080" y="5580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3423" name="Group 1534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3425" name="Line 15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426" name="Line 15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3424" name="Freeform 1537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400" name="Group 1538"/>
                <p:cNvGrpSpPr>
                  <a:grpSpLocks/>
                </p:cNvGrpSpPr>
                <p:nvPr/>
              </p:nvGrpSpPr>
              <p:grpSpPr bwMode="auto">
                <a:xfrm rot="20970257" flipH="1">
                  <a:off x="7020" y="5685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3419" name="Group 1539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3421" name="Line 15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422" name="Line 15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3420" name="Freeform 1542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401" name="Group 1543"/>
                <p:cNvGrpSpPr>
                  <a:grpSpLocks/>
                </p:cNvGrpSpPr>
                <p:nvPr/>
              </p:nvGrpSpPr>
              <p:grpSpPr bwMode="auto">
                <a:xfrm>
                  <a:off x="8910" y="4950"/>
                  <a:ext cx="720" cy="180"/>
                  <a:chOff x="4140" y="1620"/>
                  <a:chExt cx="1080" cy="180"/>
                </a:xfrm>
              </p:grpSpPr>
              <p:sp>
                <p:nvSpPr>
                  <p:cNvPr id="33413" name="Line 1544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414" name="Line 15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415" name="Line 1546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416" name="Line 15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417" name="Line 1548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418" name="Line 15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402" name="Group 1550"/>
                <p:cNvGrpSpPr>
                  <a:grpSpLocks/>
                </p:cNvGrpSpPr>
                <p:nvPr/>
              </p:nvGrpSpPr>
              <p:grpSpPr bwMode="auto">
                <a:xfrm>
                  <a:off x="8280" y="6120"/>
                  <a:ext cx="1800" cy="1260"/>
                  <a:chOff x="7740" y="5580"/>
                  <a:chExt cx="2700" cy="1800"/>
                </a:xfrm>
              </p:grpSpPr>
              <p:sp>
                <p:nvSpPr>
                  <p:cNvPr id="33406" name="Line 1551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407" name="Line 1552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408" name="Line 1553"/>
                  <p:cNvSpPr>
                    <a:spLocks noChangeShapeType="1"/>
                  </p:cNvSpPr>
                  <p:nvPr/>
                </p:nvSpPr>
                <p:spPr bwMode="auto">
                  <a:xfrm>
                    <a:off x="828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409" name="Line 15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0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410" name="Line 1555"/>
                  <p:cNvSpPr>
                    <a:spLocks noChangeShapeType="1"/>
                  </p:cNvSpPr>
                  <p:nvPr/>
                </p:nvSpPr>
                <p:spPr bwMode="auto">
                  <a:xfrm>
                    <a:off x="990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411" name="Line 15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4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412" name="Line 15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40" y="5580"/>
                    <a:ext cx="27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403" name="Group 1558"/>
                <p:cNvGrpSpPr>
                  <a:grpSpLocks/>
                </p:cNvGrpSpPr>
                <p:nvPr/>
              </p:nvGrpSpPr>
              <p:grpSpPr bwMode="auto">
                <a:xfrm>
                  <a:off x="8640" y="7380"/>
                  <a:ext cx="1080" cy="720"/>
                  <a:chOff x="8280" y="7380"/>
                  <a:chExt cx="1620" cy="720"/>
                </a:xfrm>
              </p:grpSpPr>
              <p:sp>
                <p:nvSpPr>
                  <p:cNvPr id="33404" name="Rectangle 1559"/>
                  <p:cNvSpPr>
                    <a:spLocks noChangeArrowheads="1"/>
                  </p:cNvSpPr>
                  <p:nvPr/>
                </p:nvSpPr>
                <p:spPr bwMode="auto">
                  <a:xfrm>
                    <a:off x="8280" y="7380"/>
                    <a:ext cx="1620" cy="720"/>
                  </a:xfrm>
                  <a:prstGeom prst="rect">
                    <a:avLst/>
                  </a:prstGeom>
                  <a:solidFill>
                    <a:srgbClr val="000080"/>
                  </a:solidFill>
                  <a:ln w="15875">
                    <a:solidFill>
                      <a:srgbClr val="000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405" name="Rectangle 1560"/>
                  <p:cNvSpPr>
                    <a:spLocks noChangeArrowheads="1"/>
                  </p:cNvSpPr>
                  <p:nvPr/>
                </p:nvSpPr>
                <p:spPr bwMode="auto">
                  <a:xfrm>
                    <a:off x="9000" y="774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3288" name="Group 1561"/>
              <p:cNvGrpSpPr>
                <a:grpSpLocks/>
              </p:cNvGrpSpPr>
              <p:nvPr/>
            </p:nvGrpSpPr>
            <p:grpSpPr bwMode="auto">
              <a:xfrm>
                <a:off x="5103" y="1862"/>
                <a:ext cx="804" cy="807"/>
                <a:chOff x="3611" y="3750"/>
                <a:chExt cx="3424" cy="5250"/>
              </a:xfrm>
            </p:grpSpPr>
            <p:grpSp>
              <p:nvGrpSpPr>
                <p:cNvPr id="33357" name="Group 1562"/>
                <p:cNvGrpSpPr>
                  <a:grpSpLocks/>
                </p:cNvGrpSpPr>
                <p:nvPr/>
              </p:nvGrpSpPr>
              <p:grpSpPr bwMode="auto">
                <a:xfrm>
                  <a:off x="4680" y="378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3388" name="Oval 1563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389" name="Freeform 1564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390" name="Freeform 1565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391" name="Freeform 1566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3358" name="Line 1567"/>
                <p:cNvSpPr>
                  <a:spLocks noChangeShapeType="1"/>
                </p:cNvSpPr>
                <p:nvPr/>
              </p:nvSpPr>
              <p:spPr bwMode="auto">
                <a:xfrm>
                  <a:off x="468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3359" name="Line 1568"/>
                <p:cNvSpPr>
                  <a:spLocks noChangeShapeType="1"/>
                </p:cNvSpPr>
                <p:nvPr/>
              </p:nvSpPr>
              <p:spPr bwMode="auto">
                <a:xfrm>
                  <a:off x="48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3360" name="Line 1569"/>
                <p:cNvSpPr>
                  <a:spLocks noChangeShapeType="1"/>
                </p:cNvSpPr>
                <p:nvPr/>
              </p:nvSpPr>
              <p:spPr bwMode="auto">
                <a:xfrm>
                  <a:off x="57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3361" name="Line 1570"/>
                <p:cNvSpPr>
                  <a:spLocks noChangeShapeType="1"/>
                </p:cNvSpPr>
                <p:nvPr/>
              </p:nvSpPr>
              <p:spPr bwMode="auto">
                <a:xfrm>
                  <a:off x="594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3362" name="Oval 1571"/>
                <p:cNvSpPr>
                  <a:spLocks noChangeArrowheads="1"/>
                </p:cNvSpPr>
                <p:nvPr/>
              </p:nvSpPr>
              <p:spPr bwMode="auto">
                <a:xfrm>
                  <a:off x="414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363" name="Oval 1572"/>
                <p:cNvSpPr>
                  <a:spLocks noChangeArrowheads="1"/>
                </p:cNvSpPr>
                <p:nvPr/>
              </p:nvSpPr>
              <p:spPr bwMode="auto">
                <a:xfrm>
                  <a:off x="55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3364" name="Group 1573"/>
                <p:cNvGrpSpPr>
                  <a:grpSpLocks/>
                </p:cNvGrpSpPr>
                <p:nvPr/>
              </p:nvGrpSpPr>
              <p:grpSpPr bwMode="auto">
                <a:xfrm>
                  <a:off x="5760" y="5464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3384" name="Group 1574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3386" name="Line 1575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387" name="Line 1576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3385" name="Freeform 1577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365" name="Group 1578"/>
                <p:cNvGrpSpPr>
                  <a:grpSpLocks/>
                </p:cNvGrpSpPr>
                <p:nvPr/>
              </p:nvGrpSpPr>
              <p:grpSpPr bwMode="auto">
                <a:xfrm flipH="1">
                  <a:off x="3611" y="4860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3380" name="Group 1579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3382" name="Line 15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383" name="Line 158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3381" name="Freeform 1582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366" name="Group 1583"/>
                <p:cNvGrpSpPr>
                  <a:grpSpLocks/>
                </p:cNvGrpSpPr>
                <p:nvPr/>
              </p:nvGrpSpPr>
              <p:grpSpPr bwMode="auto">
                <a:xfrm>
                  <a:off x="4380" y="3750"/>
                  <a:ext cx="1890" cy="1260"/>
                  <a:chOff x="4230" y="3675"/>
                  <a:chExt cx="2160" cy="1440"/>
                </a:xfrm>
              </p:grpSpPr>
              <p:grpSp>
                <p:nvGrpSpPr>
                  <p:cNvPr id="33375" name="Group 1584"/>
                  <p:cNvGrpSpPr>
                    <a:grpSpLocks/>
                  </p:cNvGrpSpPr>
                  <p:nvPr/>
                </p:nvGrpSpPr>
                <p:grpSpPr bwMode="auto">
                  <a:xfrm>
                    <a:off x="4770" y="3675"/>
                    <a:ext cx="1080" cy="180"/>
                    <a:chOff x="8100" y="3240"/>
                    <a:chExt cx="2160" cy="360"/>
                  </a:xfrm>
                </p:grpSpPr>
                <p:sp>
                  <p:nvSpPr>
                    <p:cNvPr id="33378" name="Oval 15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00" y="3240"/>
                      <a:ext cx="10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379" name="Oval 15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3240"/>
                      <a:ext cx="10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376" name="Oval 1587"/>
                  <p:cNvSpPr>
                    <a:spLocks noChangeArrowheads="1"/>
                  </p:cNvSpPr>
                  <p:nvPr/>
                </p:nvSpPr>
                <p:spPr bwMode="auto">
                  <a:xfrm rot="-1770744">
                    <a:off x="6030" y="3675"/>
                    <a:ext cx="360" cy="14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377" name="Oval 1588"/>
                  <p:cNvSpPr>
                    <a:spLocks noChangeArrowheads="1"/>
                  </p:cNvSpPr>
                  <p:nvPr/>
                </p:nvSpPr>
                <p:spPr bwMode="auto">
                  <a:xfrm rot="1770744" flipH="1">
                    <a:off x="4230" y="3675"/>
                    <a:ext cx="360" cy="14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67" name="Group 1589"/>
                <p:cNvGrpSpPr>
                  <a:grpSpLocks/>
                </p:cNvGrpSpPr>
                <p:nvPr/>
              </p:nvGrpSpPr>
              <p:grpSpPr bwMode="auto">
                <a:xfrm>
                  <a:off x="3780" y="5040"/>
                  <a:ext cx="2880" cy="3090"/>
                  <a:chOff x="3780" y="5040"/>
                  <a:chExt cx="2880" cy="3090"/>
                </a:xfrm>
              </p:grpSpPr>
              <p:sp>
                <p:nvSpPr>
                  <p:cNvPr id="33368" name="Line 15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80" y="5040"/>
                    <a:ext cx="1260" cy="30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369" name="Line 1591"/>
                  <p:cNvSpPr>
                    <a:spLocks noChangeShapeType="1"/>
                  </p:cNvSpPr>
                  <p:nvPr/>
                </p:nvSpPr>
                <p:spPr bwMode="auto">
                  <a:xfrm>
                    <a:off x="5580" y="5040"/>
                    <a:ext cx="1080" cy="30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370" name="Line 1592"/>
                  <p:cNvSpPr>
                    <a:spLocks noChangeShapeType="1"/>
                  </p:cNvSpPr>
                  <p:nvPr/>
                </p:nvSpPr>
                <p:spPr bwMode="auto">
                  <a:xfrm>
                    <a:off x="3780" y="8100"/>
                    <a:ext cx="288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371" name="Freeform 1593"/>
                  <p:cNvSpPr>
                    <a:spLocks/>
                  </p:cNvSpPr>
                  <p:nvPr/>
                </p:nvSpPr>
                <p:spPr bwMode="auto">
                  <a:xfrm>
                    <a:off x="3780" y="7890"/>
                    <a:ext cx="840" cy="240"/>
                  </a:xfrm>
                  <a:custGeom>
                    <a:avLst/>
                    <a:gdLst>
                      <a:gd name="T0" fmla="*/ 60 w 840"/>
                      <a:gd name="T1" fmla="*/ 4 h 420"/>
                      <a:gd name="T2" fmla="*/ 420 w 840"/>
                      <a:gd name="T3" fmla="*/ 0 h 420"/>
                      <a:gd name="T4" fmla="*/ 780 w 840"/>
                      <a:gd name="T5" fmla="*/ 4 h 420"/>
                      <a:gd name="T6" fmla="*/ 60 w 840"/>
                      <a:gd name="T7" fmla="*/ 4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372" name="Freeform 1594"/>
                  <p:cNvSpPr>
                    <a:spLocks/>
                  </p:cNvSpPr>
                  <p:nvPr/>
                </p:nvSpPr>
                <p:spPr bwMode="auto">
                  <a:xfrm>
                    <a:off x="5175" y="7890"/>
                    <a:ext cx="840" cy="240"/>
                  </a:xfrm>
                  <a:custGeom>
                    <a:avLst/>
                    <a:gdLst>
                      <a:gd name="T0" fmla="*/ 60 w 840"/>
                      <a:gd name="T1" fmla="*/ 4 h 420"/>
                      <a:gd name="T2" fmla="*/ 420 w 840"/>
                      <a:gd name="T3" fmla="*/ 0 h 420"/>
                      <a:gd name="T4" fmla="*/ 780 w 840"/>
                      <a:gd name="T5" fmla="*/ 4 h 420"/>
                      <a:gd name="T6" fmla="*/ 60 w 840"/>
                      <a:gd name="T7" fmla="*/ 4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373" name="Freeform 1595"/>
                  <p:cNvSpPr>
                    <a:spLocks/>
                  </p:cNvSpPr>
                  <p:nvPr/>
                </p:nvSpPr>
                <p:spPr bwMode="auto">
                  <a:xfrm>
                    <a:off x="5940" y="7920"/>
                    <a:ext cx="720" cy="210"/>
                  </a:xfrm>
                  <a:custGeom>
                    <a:avLst/>
                    <a:gdLst>
                      <a:gd name="T0" fmla="*/ 18 w 840"/>
                      <a:gd name="T1" fmla="*/ 2 h 420"/>
                      <a:gd name="T2" fmla="*/ 123 w 840"/>
                      <a:gd name="T3" fmla="*/ 0 h 420"/>
                      <a:gd name="T4" fmla="*/ 227 w 840"/>
                      <a:gd name="T5" fmla="*/ 2 h 420"/>
                      <a:gd name="T6" fmla="*/ 18 w 840"/>
                      <a:gd name="T7" fmla="*/ 2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374" name="Freeform 1596"/>
                  <p:cNvSpPr>
                    <a:spLocks/>
                  </p:cNvSpPr>
                  <p:nvPr/>
                </p:nvSpPr>
                <p:spPr bwMode="auto">
                  <a:xfrm>
                    <a:off x="4500" y="7920"/>
                    <a:ext cx="720" cy="210"/>
                  </a:xfrm>
                  <a:custGeom>
                    <a:avLst/>
                    <a:gdLst>
                      <a:gd name="T0" fmla="*/ 18 w 840"/>
                      <a:gd name="T1" fmla="*/ 2 h 420"/>
                      <a:gd name="T2" fmla="*/ 123 w 840"/>
                      <a:gd name="T3" fmla="*/ 0 h 420"/>
                      <a:gd name="T4" fmla="*/ 227 w 840"/>
                      <a:gd name="T5" fmla="*/ 2 h 420"/>
                      <a:gd name="T6" fmla="*/ 18 w 840"/>
                      <a:gd name="T7" fmla="*/ 2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33289" name="Group 1597"/>
              <p:cNvGrpSpPr>
                <a:grpSpLocks/>
              </p:cNvGrpSpPr>
              <p:nvPr/>
            </p:nvGrpSpPr>
            <p:grpSpPr bwMode="auto">
              <a:xfrm>
                <a:off x="3960" y="1672"/>
                <a:ext cx="1229" cy="997"/>
                <a:chOff x="2340" y="3960"/>
                <a:chExt cx="5235" cy="6480"/>
              </a:xfrm>
            </p:grpSpPr>
            <p:grpSp>
              <p:nvGrpSpPr>
                <p:cNvPr id="33290" name="Group 1598"/>
                <p:cNvGrpSpPr>
                  <a:grpSpLocks/>
                </p:cNvGrpSpPr>
                <p:nvPr/>
              </p:nvGrpSpPr>
              <p:grpSpPr bwMode="auto">
                <a:xfrm>
                  <a:off x="4320" y="39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3353" name="Oval 1599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354" name="Freeform 1600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355" name="Freeform 1601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356" name="Freeform 1602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291" name="Group 1603"/>
                <p:cNvGrpSpPr>
                  <a:grpSpLocks/>
                </p:cNvGrpSpPr>
                <p:nvPr/>
              </p:nvGrpSpPr>
              <p:grpSpPr bwMode="auto">
                <a:xfrm>
                  <a:off x="3960" y="9540"/>
                  <a:ext cx="1980" cy="900"/>
                  <a:chOff x="6480" y="9540"/>
                  <a:chExt cx="1980" cy="900"/>
                </a:xfrm>
              </p:grpSpPr>
              <p:sp>
                <p:nvSpPr>
                  <p:cNvPr id="33347" name="Line 1604"/>
                  <p:cNvSpPr>
                    <a:spLocks noChangeShapeType="1"/>
                  </p:cNvSpPr>
                  <p:nvPr/>
                </p:nvSpPr>
                <p:spPr bwMode="auto">
                  <a:xfrm>
                    <a:off x="70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348" name="Line 1605"/>
                  <p:cNvSpPr>
                    <a:spLocks noChangeShapeType="1"/>
                  </p:cNvSpPr>
                  <p:nvPr/>
                </p:nvSpPr>
                <p:spPr bwMode="auto">
                  <a:xfrm>
                    <a:off x="720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349" name="Line 1606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350" name="Line 1607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351" name="Oval 1608"/>
                  <p:cNvSpPr>
                    <a:spLocks noChangeArrowheads="1"/>
                  </p:cNvSpPr>
                  <p:nvPr/>
                </p:nvSpPr>
                <p:spPr bwMode="auto">
                  <a:xfrm>
                    <a:off x="648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352" name="Oval 1609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2" name="Group 1610"/>
                <p:cNvGrpSpPr>
                  <a:grpSpLocks/>
                </p:cNvGrpSpPr>
                <p:nvPr/>
              </p:nvGrpSpPr>
              <p:grpSpPr bwMode="auto">
                <a:xfrm rot="910168">
                  <a:off x="630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3343" name="Group 1611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3345" name="Line 1612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346" name="Line 1613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3344" name="Freeform 1614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293" name="Group 1615"/>
                <p:cNvGrpSpPr>
                  <a:grpSpLocks/>
                </p:cNvGrpSpPr>
                <p:nvPr/>
              </p:nvGrpSpPr>
              <p:grpSpPr bwMode="auto">
                <a:xfrm>
                  <a:off x="4500" y="5220"/>
                  <a:ext cx="900" cy="285"/>
                  <a:chOff x="7200" y="4500"/>
                  <a:chExt cx="900" cy="285"/>
                </a:xfrm>
              </p:grpSpPr>
              <p:sp>
                <p:nvSpPr>
                  <p:cNvPr id="33338" name="Oval 1616"/>
                  <p:cNvSpPr>
                    <a:spLocks noChangeArrowheads="1"/>
                  </p:cNvSpPr>
                  <p:nvPr/>
                </p:nvSpPr>
                <p:spPr bwMode="auto">
                  <a:xfrm>
                    <a:off x="720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339" name="Oval 1617"/>
                  <p:cNvSpPr>
                    <a:spLocks noChangeArrowheads="1"/>
                  </p:cNvSpPr>
                  <p:nvPr/>
                </p:nvSpPr>
                <p:spPr bwMode="auto">
                  <a:xfrm>
                    <a:off x="738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340" name="Oval 1618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460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341" name="Oval 1619"/>
                  <p:cNvSpPr>
                    <a:spLocks noChangeArrowheads="1"/>
                  </p:cNvSpPr>
                  <p:nvPr/>
                </p:nvSpPr>
                <p:spPr bwMode="auto">
                  <a:xfrm>
                    <a:off x="774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342" name="Oval 1620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4" name="Group 1621"/>
                <p:cNvGrpSpPr>
                  <a:grpSpLocks/>
                </p:cNvGrpSpPr>
                <p:nvPr/>
              </p:nvGrpSpPr>
              <p:grpSpPr bwMode="auto">
                <a:xfrm rot="762249" flipH="1">
                  <a:off x="3750" y="423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33332" name="Group 1622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3336" name="Freeform 1623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337" name="Freeform 1624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333" name="Group 1625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3334" name="Freeform 1626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335" name="Freeform 1627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3295" name="Group 1628"/>
                <p:cNvGrpSpPr>
                  <a:grpSpLocks/>
                </p:cNvGrpSpPr>
                <p:nvPr/>
              </p:nvGrpSpPr>
              <p:grpSpPr bwMode="auto">
                <a:xfrm>
                  <a:off x="3420" y="5400"/>
                  <a:ext cx="3060" cy="1620"/>
                  <a:chOff x="7380" y="7200"/>
                  <a:chExt cx="2160" cy="1260"/>
                </a:xfrm>
              </p:grpSpPr>
              <p:grpSp>
                <p:nvGrpSpPr>
                  <p:cNvPr id="33316" name="Group 1629"/>
                  <p:cNvGrpSpPr>
                    <a:grpSpLocks/>
                  </p:cNvGrpSpPr>
                  <p:nvPr/>
                </p:nvGrpSpPr>
                <p:grpSpPr bwMode="auto">
                  <a:xfrm>
                    <a:off x="738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3327" name="Line 163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328" name="Line 16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329" name="Line 16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330" name="Line 16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331" name="Line 16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317" name="Group 1635"/>
                  <p:cNvGrpSpPr>
                    <a:grpSpLocks/>
                  </p:cNvGrpSpPr>
                  <p:nvPr/>
                </p:nvGrpSpPr>
                <p:grpSpPr bwMode="auto">
                  <a:xfrm flipH="1">
                    <a:off x="846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3322" name="Line 163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323" name="Line 16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324" name="Line 16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325" name="Line 16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326" name="Line 16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318" name="Group 1641"/>
                  <p:cNvGrpSpPr>
                    <a:grpSpLocks/>
                  </p:cNvGrpSpPr>
                  <p:nvPr/>
                </p:nvGrpSpPr>
                <p:grpSpPr bwMode="auto">
                  <a:xfrm>
                    <a:off x="7920" y="7200"/>
                    <a:ext cx="1080" cy="180"/>
                    <a:chOff x="7920" y="7200"/>
                    <a:chExt cx="1080" cy="180"/>
                  </a:xfrm>
                </p:grpSpPr>
                <p:sp>
                  <p:nvSpPr>
                    <p:cNvPr id="33319" name="Line 16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320" name="Line 16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321" name="Freeform 1644"/>
                    <p:cNvSpPr>
                      <a:spLocks/>
                    </p:cNvSpPr>
                    <p:nvPr/>
                  </p:nvSpPr>
                  <p:spPr bwMode="auto">
                    <a:xfrm>
                      <a:off x="8100" y="7200"/>
                      <a:ext cx="720" cy="180"/>
                    </a:xfrm>
                    <a:custGeom>
                      <a:avLst/>
                      <a:gdLst>
                        <a:gd name="T0" fmla="*/ 720 w 720"/>
                        <a:gd name="T1" fmla="*/ 0 h 180"/>
                        <a:gd name="T2" fmla="*/ 360 w 720"/>
                        <a:gd name="T3" fmla="*/ 180 h 180"/>
                        <a:gd name="T4" fmla="*/ 0 w 720"/>
                        <a:gd name="T5" fmla="*/ 0 h 180"/>
                        <a:gd name="T6" fmla="*/ 0 60000 65536"/>
                        <a:gd name="T7" fmla="*/ 0 60000 65536"/>
                        <a:gd name="T8" fmla="*/ 0 60000 65536"/>
                        <a:gd name="T9" fmla="*/ 0 w 720"/>
                        <a:gd name="T10" fmla="*/ 0 h 180"/>
                        <a:gd name="T11" fmla="*/ 720 w 72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0" h="180">
                          <a:moveTo>
                            <a:pt x="720" y="0"/>
                          </a:moveTo>
                          <a:cubicBezTo>
                            <a:pt x="600" y="90"/>
                            <a:pt x="480" y="180"/>
                            <a:pt x="360" y="180"/>
                          </a:cubicBezTo>
                          <a:cubicBezTo>
                            <a:pt x="240" y="180"/>
                            <a:pt x="60" y="30"/>
                            <a:pt x="0" y="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33296" name="AutoShape 1645"/>
                <p:cNvSpPr>
                  <a:spLocks noChangeArrowheads="1"/>
                </p:cNvSpPr>
                <p:nvPr/>
              </p:nvSpPr>
              <p:spPr bwMode="auto">
                <a:xfrm flipV="1">
                  <a:off x="3780" y="7020"/>
                  <a:ext cx="2340" cy="2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5 w 21600"/>
                    <a:gd name="T13" fmla="*/ 4500 h 21600"/>
                    <a:gd name="T14" fmla="*/ 17105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3297" name="Group 1646"/>
                <p:cNvGrpSpPr>
                  <a:grpSpLocks/>
                </p:cNvGrpSpPr>
                <p:nvPr/>
              </p:nvGrpSpPr>
              <p:grpSpPr bwMode="auto">
                <a:xfrm rot="20689832" flipH="1">
                  <a:off x="234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3312" name="Group 1647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3314" name="Line 1648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315" name="Line 1649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3313" name="Freeform 1650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298" name="Group 1651"/>
                <p:cNvGrpSpPr>
                  <a:grpSpLocks/>
                </p:cNvGrpSpPr>
                <p:nvPr/>
              </p:nvGrpSpPr>
              <p:grpSpPr bwMode="auto">
                <a:xfrm>
                  <a:off x="4590" y="4053"/>
                  <a:ext cx="720" cy="180"/>
                  <a:chOff x="4140" y="1620"/>
                  <a:chExt cx="1080" cy="180"/>
                </a:xfrm>
              </p:grpSpPr>
              <p:sp>
                <p:nvSpPr>
                  <p:cNvPr id="33306" name="Line 1652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307" name="Line 16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308" name="Line 1654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309" name="Line 16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310" name="Line 1656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311" name="Line 16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299" name="Group 1658"/>
                <p:cNvGrpSpPr>
                  <a:grpSpLocks/>
                </p:cNvGrpSpPr>
                <p:nvPr/>
              </p:nvGrpSpPr>
              <p:grpSpPr bwMode="auto">
                <a:xfrm rot="-661169">
                  <a:off x="5550" y="426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33300" name="Group 1659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3304" name="Freeform 1660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305" name="Freeform 1661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301" name="Group 1662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3302" name="Freeform 1663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303" name="Freeform 1664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  <p:grpSp>
          <p:nvGrpSpPr>
            <p:cNvPr id="32997" name="Group 1665"/>
            <p:cNvGrpSpPr>
              <a:grpSpLocks/>
            </p:cNvGrpSpPr>
            <p:nvPr/>
          </p:nvGrpSpPr>
          <p:grpSpPr bwMode="auto">
            <a:xfrm>
              <a:off x="5061" y="2205"/>
              <a:ext cx="699" cy="284"/>
              <a:chOff x="3960" y="1672"/>
              <a:chExt cx="2955" cy="997"/>
            </a:xfrm>
          </p:grpSpPr>
          <p:grpSp>
            <p:nvGrpSpPr>
              <p:cNvPr id="33143" name="Group 1666"/>
              <p:cNvGrpSpPr>
                <a:grpSpLocks/>
              </p:cNvGrpSpPr>
              <p:nvPr/>
            </p:nvGrpSpPr>
            <p:grpSpPr bwMode="auto">
              <a:xfrm>
                <a:off x="5903" y="2032"/>
                <a:ext cx="1012" cy="637"/>
                <a:chOff x="7020" y="4860"/>
                <a:chExt cx="4309" cy="4140"/>
              </a:xfrm>
            </p:grpSpPr>
            <p:grpSp>
              <p:nvGrpSpPr>
                <p:cNvPr id="33248" name="Group 1667"/>
                <p:cNvGrpSpPr>
                  <a:grpSpLocks/>
                </p:cNvGrpSpPr>
                <p:nvPr/>
              </p:nvGrpSpPr>
              <p:grpSpPr bwMode="auto">
                <a:xfrm>
                  <a:off x="8640" y="48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3283" name="Oval 1668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284" name="Freeform 1669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285" name="Freeform 1670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286" name="Freeform 1671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3249" name="Line 1672"/>
                <p:cNvSpPr>
                  <a:spLocks noChangeShapeType="1"/>
                </p:cNvSpPr>
                <p:nvPr/>
              </p:nvSpPr>
              <p:spPr bwMode="auto">
                <a:xfrm>
                  <a:off x="882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3250" name="Line 1673"/>
                <p:cNvSpPr>
                  <a:spLocks noChangeShapeType="1"/>
                </p:cNvSpPr>
                <p:nvPr/>
              </p:nvSpPr>
              <p:spPr bwMode="auto">
                <a:xfrm>
                  <a:off x="900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3251" name="Line 1674"/>
                <p:cNvSpPr>
                  <a:spLocks noChangeShapeType="1"/>
                </p:cNvSpPr>
                <p:nvPr/>
              </p:nvSpPr>
              <p:spPr bwMode="auto">
                <a:xfrm>
                  <a:off x="93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3252" name="Line 1675"/>
                <p:cNvSpPr>
                  <a:spLocks noChangeShapeType="1"/>
                </p:cNvSpPr>
                <p:nvPr/>
              </p:nvSpPr>
              <p:spPr bwMode="auto">
                <a:xfrm>
                  <a:off x="954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3253" name="Oval 1676"/>
                <p:cNvSpPr>
                  <a:spLocks noChangeArrowheads="1"/>
                </p:cNvSpPr>
                <p:nvPr/>
              </p:nvSpPr>
              <p:spPr bwMode="auto">
                <a:xfrm>
                  <a:off x="82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254" name="Oval 1677"/>
                <p:cNvSpPr>
                  <a:spLocks noChangeArrowheads="1"/>
                </p:cNvSpPr>
                <p:nvPr/>
              </p:nvSpPr>
              <p:spPr bwMode="auto">
                <a:xfrm>
                  <a:off x="91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3255" name="Group 1678"/>
                <p:cNvGrpSpPr>
                  <a:grpSpLocks/>
                </p:cNvGrpSpPr>
                <p:nvPr/>
              </p:nvGrpSpPr>
              <p:grpSpPr bwMode="auto">
                <a:xfrm>
                  <a:off x="10080" y="5580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3279" name="Group 1679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3281" name="Line 16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282" name="Line 168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3280" name="Freeform 1682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256" name="Group 1683"/>
                <p:cNvGrpSpPr>
                  <a:grpSpLocks/>
                </p:cNvGrpSpPr>
                <p:nvPr/>
              </p:nvGrpSpPr>
              <p:grpSpPr bwMode="auto">
                <a:xfrm rot="20970257" flipH="1">
                  <a:off x="7020" y="5685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3275" name="Group 1684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3277" name="Line 168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278" name="Line 168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3276" name="Freeform 1687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257" name="Group 1688"/>
                <p:cNvGrpSpPr>
                  <a:grpSpLocks/>
                </p:cNvGrpSpPr>
                <p:nvPr/>
              </p:nvGrpSpPr>
              <p:grpSpPr bwMode="auto">
                <a:xfrm>
                  <a:off x="8910" y="4950"/>
                  <a:ext cx="720" cy="180"/>
                  <a:chOff x="4140" y="1620"/>
                  <a:chExt cx="1080" cy="180"/>
                </a:xfrm>
              </p:grpSpPr>
              <p:sp>
                <p:nvSpPr>
                  <p:cNvPr id="33269" name="Line 1689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270" name="Line 16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271" name="Line 1691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272" name="Line 16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273" name="Line 1693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274" name="Line 16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258" name="Group 1695"/>
                <p:cNvGrpSpPr>
                  <a:grpSpLocks/>
                </p:cNvGrpSpPr>
                <p:nvPr/>
              </p:nvGrpSpPr>
              <p:grpSpPr bwMode="auto">
                <a:xfrm>
                  <a:off x="8280" y="6120"/>
                  <a:ext cx="1800" cy="1260"/>
                  <a:chOff x="7740" y="5580"/>
                  <a:chExt cx="2700" cy="1800"/>
                </a:xfrm>
              </p:grpSpPr>
              <p:sp>
                <p:nvSpPr>
                  <p:cNvPr id="33262" name="Line 1696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263" name="Line 1697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264" name="Line 1698"/>
                  <p:cNvSpPr>
                    <a:spLocks noChangeShapeType="1"/>
                  </p:cNvSpPr>
                  <p:nvPr/>
                </p:nvSpPr>
                <p:spPr bwMode="auto">
                  <a:xfrm>
                    <a:off x="828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265" name="Line 16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0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266" name="Line 1700"/>
                  <p:cNvSpPr>
                    <a:spLocks noChangeShapeType="1"/>
                  </p:cNvSpPr>
                  <p:nvPr/>
                </p:nvSpPr>
                <p:spPr bwMode="auto">
                  <a:xfrm>
                    <a:off x="990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267" name="Line 17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4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268" name="Line 17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40" y="5580"/>
                    <a:ext cx="27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259" name="Group 1703"/>
                <p:cNvGrpSpPr>
                  <a:grpSpLocks/>
                </p:cNvGrpSpPr>
                <p:nvPr/>
              </p:nvGrpSpPr>
              <p:grpSpPr bwMode="auto">
                <a:xfrm>
                  <a:off x="8640" y="7380"/>
                  <a:ext cx="1080" cy="720"/>
                  <a:chOff x="8280" y="7380"/>
                  <a:chExt cx="1620" cy="720"/>
                </a:xfrm>
              </p:grpSpPr>
              <p:sp>
                <p:nvSpPr>
                  <p:cNvPr id="33260" name="Rectangle 1704"/>
                  <p:cNvSpPr>
                    <a:spLocks noChangeArrowheads="1"/>
                  </p:cNvSpPr>
                  <p:nvPr/>
                </p:nvSpPr>
                <p:spPr bwMode="auto">
                  <a:xfrm>
                    <a:off x="8280" y="7380"/>
                    <a:ext cx="1620" cy="720"/>
                  </a:xfrm>
                  <a:prstGeom prst="rect">
                    <a:avLst/>
                  </a:prstGeom>
                  <a:solidFill>
                    <a:srgbClr val="000080"/>
                  </a:solidFill>
                  <a:ln w="15875">
                    <a:solidFill>
                      <a:srgbClr val="000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261" name="Rectangle 1705"/>
                  <p:cNvSpPr>
                    <a:spLocks noChangeArrowheads="1"/>
                  </p:cNvSpPr>
                  <p:nvPr/>
                </p:nvSpPr>
                <p:spPr bwMode="auto">
                  <a:xfrm>
                    <a:off x="9000" y="774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3144" name="Group 1706"/>
              <p:cNvGrpSpPr>
                <a:grpSpLocks/>
              </p:cNvGrpSpPr>
              <p:nvPr/>
            </p:nvGrpSpPr>
            <p:grpSpPr bwMode="auto">
              <a:xfrm>
                <a:off x="5103" y="1862"/>
                <a:ext cx="804" cy="807"/>
                <a:chOff x="3611" y="3750"/>
                <a:chExt cx="3424" cy="5250"/>
              </a:xfrm>
            </p:grpSpPr>
            <p:grpSp>
              <p:nvGrpSpPr>
                <p:cNvPr id="33213" name="Group 1707"/>
                <p:cNvGrpSpPr>
                  <a:grpSpLocks/>
                </p:cNvGrpSpPr>
                <p:nvPr/>
              </p:nvGrpSpPr>
              <p:grpSpPr bwMode="auto">
                <a:xfrm>
                  <a:off x="4680" y="378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3244" name="Oval 1708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245" name="Freeform 1709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246" name="Freeform 1710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247" name="Freeform 1711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3214" name="Line 1712"/>
                <p:cNvSpPr>
                  <a:spLocks noChangeShapeType="1"/>
                </p:cNvSpPr>
                <p:nvPr/>
              </p:nvSpPr>
              <p:spPr bwMode="auto">
                <a:xfrm>
                  <a:off x="468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3215" name="Line 1713"/>
                <p:cNvSpPr>
                  <a:spLocks noChangeShapeType="1"/>
                </p:cNvSpPr>
                <p:nvPr/>
              </p:nvSpPr>
              <p:spPr bwMode="auto">
                <a:xfrm>
                  <a:off x="48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3216" name="Line 1714"/>
                <p:cNvSpPr>
                  <a:spLocks noChangeShapeType="1"/>
                </p:cNvSpPr>
                <p:nvPr/>
              </p:nvSpPr>
              <p:spPr bwMode="auto">
                <a:xfrm>
                  <a:off x="57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3217" name="Line 1715"/>
                <p:cNvSpPr>
                  <a:spLocks noChangeShapeType="1"/>
                </p:cNvSpPr>
                <p:nvPr/>
              </p:nvSpPr>
              <p:spPr bwMode="auto">
                <a:xfrm>
                  <a:off x="594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3218" name="Oval 1716"/>
                <p:cNvSpPr>
                  <a:spLocks noChangeArrowheads="1"/>
                </p:cNvSpPr>
                <p:nvPr/>
              </p:nvSpPr>
              <p:spPr bwMode="auto">
                <a:xfrm>
                  <a:off x="414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219" name="Oval 1717"/>
                <p:cNvSpPr>
                  <a:spLocks noChangeArrowheads="1"/>
                </p:cNvSpPr>
                <p:nvPr/>
              </p:nvSpPr>
              <p:spPr bwMode="auto">
                <a:xfrm>
                  <a:off x="55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3220" name="Group 1718"/>
                <p:cNvGrpSpPr>
                  <a:grpSpLocks/>
                </p:cNvGrpSpPr>
                <p:nvPr/>
              </p:nvGrpSpPr>
              <p:grpSpPr bwMode="auto">
                <a:xfrm>
                  <a:off x="5760" y="5464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3240" name="Group 1719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3242" name="Line 1720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243" name="Line 1721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3241" name="Freeform 1722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221" name="Group 1723"/>
                <p:cNvGrpSpPr>
                  <a:grpSpLocks/>
                </p:cNvGrpSpPr>
                <p:nvPr/>
              </p:nvGrpSpPr>
              <p:grpSpPr bwMode="auto">
                <a:xfrm flipH="1">
                  <a:off x="3611" y="4860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3236" name="Group 1724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3238" name="Line 17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239" name="Line 17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3237" name="Freeform 1727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222" name="Group 1728"/>
                <p:cNvGrpSpPr>
                  <a:grpSpLocks/>
                </p:cNvGrpSpPr>
                <p:nvPr/>
              </p:nvGrpSpPr>
              <p:grpSpPr bwMode="auto">
                <a:xfrm>
                  <a:off x="4380" y="3750"/>
                  <a:ext cx="1890" cy="1260"/>
                  <a:chOff x="4230" y="3675"/>
                  <a:chExt cx="2160" cy="1440"/>
                </a:xfrm>
              </p:grpSpPr>
              <p:grpSp>
                <p:nvGrpSpPr>
                  <p:cNvPr id="33231" name="Group 1729"/>
                  <p:cNvGrpSpPr>
                    <a:grpSpLocks/>
                  </p:cNvGrpSpPr>
                  <p:nvPr/>
                </p:nvGrpSpPr>
                <p:grpSpPr bwMode="auto">
                  <a:xfrm>
                    <a:off x="4770" y="3675"/>
                    <a:ext cx="1080" cy="180"/>
                    <a:chOff x="8100" y="3240"/>
                    <a:chExt cx="2160" cy="360"/>
                  </a:xfrm>
                </p:grpSpPr>
                <p:sp>
                  <p:nvSpPr>
                    <p:cNvPr id="33234" name="Oval 17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00" y="3240"/>
                      <a:ext cx="10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235" name="Oval 17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3240"/>
                      <a:ext cx="10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232" name="Oval 1732"/>
                  <p:cNvSpPr>
                    <a:spLocks noChangeArrowheads="1"/>
                  </p:cNvSpPr>
                  <p:nvPr/>
                </p:nvSpPr>
                <p:spPr bwMode="auto">
                  <a:xfrm rot="-1770744">
                    <a:off x="6030" y="3675"/>
                    <a:ext cx="360" cy="14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233" name="Oval 1733"/>
                  <p:cNvSpPr>
                    <a:spLocks noChangeArrowheads="1"/>
                  </p:cNvSpPr>
                  <p:nvPr/>
                </p:nvSpPr>
                <p:spPr bwMode="auto">
                  <a:xfrm rot="1770744" flipH="1">
                    <a:off x="4230" y="3675"/>
                    <a:ext cx="360" cy="14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23" name="Group 1734"/>
                <p:cNvGrpSpPr>
                  <a:grpSpLocks/>
                </p:cNvGrpSpPr>
                <p:nvPr/>
              </p:nvGrpSpPr>
              <p:grpSpPr bwMode="auto">
                <a:xfrm>
                  <a:off x="3780" y="5040"/>
                  <a:ext cx="2880" cy="3090"/>
                  <a:chOff x="3780" y="5040"/>
                  <a:chExt cx="2880" cy="3090"/>
                </a:xfrm>
              </p:grpSpPr>
              <p:sp>
                <p:nvSpPr>
                  <p:cNvPr id="33224" name="Line 17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80" y="5040"/>
                    <a:ext cx="1260" cy="30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225" name="Line 1736"/>
                  <p:cNvSpPr>
                    <a:spLocks noChangeShapeType="1"/>
                  </p:cNvSpPr>
                  <p:nvPr/>
                </p:nvSpPr>
                <p:spPr bwMode="auto">
                  <a:xfrm>
                    <a:off x="5580" y="5040"/>
                    <a:ext cx="1080" cy="30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226" name="Line 1737"/>
                  <p:cNvSpPr>
                    <a:spLocks noChangeShapeType="1"/>
                  </p:cNvSpPr>
                  <p:nvPr/>
                </p:nvSpPr>
                <p:spPr bwMode="auto">
                  <a:xfrm>
                    <a:off x="3780" y="8100"/>
                    <a:ext cx="288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227" name="Freeform 1738"/>
                  <p:cNvSpPr>
                    <a:spLocks/>
                  </p:cNvSpPr>
                  <p:nvPr/>
                </p:nvSpPr>
                <p:spPr bwMode="auto">
                  <a:xfrm>
                    <a:off x="3780" y="7890"/>
                    <a:ext cx="840" cy="240"/>
                  </a:xfrm>
                  <a:custGeom>
                    <a:avLst/>
                    <a:gdLst>
                      <a:gd name="T0" fmla="*/ 60 w 840"/>
                      <a:gd name="T1" fmla="*/ 4 h 420"/>
                      <a:gd name="T2" fmla="*/ 420 w 840"/>
                      <a:gd name="T3" fmla="*/ 0 h 420"/>
                      <a:gd name="T4" fmla="*/ 780 w 840"/>
                      <a:gd name="T5" fmla="*/ 4 h 420"/>
                      <a:gd name="T6" fmla="*/ 60 w 840"/>
                      <a:gd name="T7" fmla="*/ 4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228" name="Freeform 1739"/>
                  <p:cNvSpPr>
                    <a:spLocks/>
                  </p:cNvSpPr>
                  <p:nvPr/>
                </p:nvSpPr>
                <p:spPr bwMode="auto">
                  <a:xfrm>
                    <a:off x="5175" y="7890"/>
                    <a:ext cx="840" cy="240"/>
                  </a:xfrm>
                  <a:custGeom>
                    <a:avLst/>
                    <a:gdLst>
                      <a:gd name="T0" fmla="*/ 60 w 840"/>
                      <a:gd name="T1" fmla="*/ 4 h 420"/>
                      <a:gd name="T2" fmla="*/ 420 w 840"/>
                      <a:gd name="T3" fmla="*/ 0 h 420"/>
                      <a:gd name="T4" fmla="*/ 780 w 840"/>
                      <a:gd name="T5" fmla="*/ 4 h 420"/>
                      <a:gd name="T6" fmla="*/ 60 w 840"/>
                      <a:gd name="T7" fmla="*/ 4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229" name="Freeform 1740"/>
                  <p:cNvSpPr>
                    <a:spLocks/>
                  </p:cNvSpPr>
                  <p:nvPr/>
                </p:nvSpPr>
                <p:spPr bwMode="auto">
                  <a:xfrm>
                    <a:off x="5940" y="7920"/>
                    <a:ext cx="720" cy="210"/>
                  </a:xfrm>
                  <a:custGeom>
                    <a:avLst/>
                    <a:gdLst>
                      <a:gd name="T0" fmla="*/ 18 w 840"/>
                      <a:gd name="T1" fmla="*/ 2 h 420"/>
                      <a:gd name="T2" fmla="*/ 123 w 840"/>
                      <a:gd name="T3" fmla="*/ 0 h 420"/>
                      <a:gd name="T4" fmla="*/ 227 w 840"/>
                      <a:gd name="T5" fmla="*/ 2 h 420"/>
                      <a:gd name="T6" fmla="*/ 18 w 840"/>
                      <a:gd name="T7" fmla="*/ 2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230" name="Freeform 1741"/>
                  <p:cNvSpPr>
                    <a:spLocks/>
                  </p:cNvSpPr>
                  <p:nvPr/>
                </p:nvSpPr>
                <p:spPr bwMode="auto">
                  <a:xfrm>
                    <a:off x="4500" y="7920"/>
                    <a:ext cx="720" cy="210"/>
                  </a:xfrm>
                  <a:custGeom>
                    <a:avLst/>
                    <a:gdLst>
                      <a:gd name="T0" fmla="*/ 18 w 840"/>
                      <a:gd name="T1" fmla="*/ 2 h 420"/>
                      <a:gd name="T2" fmla="*/ 123 w 840"/>
                      <a:gd name="T3" fmla="*/ 0 h 420"/>
                      <a:gd name="T4" fmla="*/ 227 w 840"/>
                      <a:gd name="T5" fmla="*/ 2 h 420"/>
                      <a:gd name="T6" fmla="*/ 18 w 840"/>
                      <a:gd name="T7" fmla="*/ 2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33145" name="Group 1742"/>
              <p:cNvGrpSpPr>
                <a:grpSpLocks/>
              </p:cNvGrpSpPr>
              <p:nvPr/>
            </p:nvGrpSpPr>
            <p:grpSpPr bwMode="auto">
              <a:xfrm>
                <a:off x="3960" y="1672"/>
                <a:ext cx="1229" cy="997"/>
                <a:chOff x="2340" y="3960"/>
                <a:chExt cx="5235" cy="6480"/>
              </a:xfrm>
            </p:grpSpPr>
            <p:grpSp>
              <p:nvGrpSpPr>
                <p:cNvPr id="33146" name="Group 1743"/>
                <p:cNvGrpSpPr>
                  <a:grpSpLocks/>
                </p:cNvGrpSpPr>
                <p:nvPr/>
              </p:nvGrpSpPr>
              <p:grpSpPr bwMode="auto">
                <a:xfrm>
                  <a:off x="4320" y="39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3209" name="Oval 1744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210" name="Freeform 1745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211" name="Freeform 1746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212" name="Freeform 1747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147" name="Group 1748"/>
                <p:cNvGrpSpPr>
                  <a:grpSpLocks/>
                </p:cNvGrpSpPr>
                <p:nvPr/>
              </p:nvGrpSpPr>
              <p:grpSpPr bwMode="auto">
                <a:xfrm>
                  <a:off x="3960" y="9540"/>
                  <a:ext cx="1980" cy="900"/>
                  <a:chOff x="6480" y="9540"/>
                  <a:chExt cx="1980" cy="900"/>
                </a:xfrm>
              </p:grpSpPr>
              <p:sp>
                <p:nvSpPr>
                  <p:cNvPr id="33203" name="Line 1749"/>
                  <p:cNvSpPr>
                    <a:spLocks noChangeShapeType="1"/>
                  </p:cNvSpPr>
                  <p:nvPr/>
                </p:nvSpPr>
                <p:spPr bwMode="auto">
                  <a:xfrm>
                    <a:off x="70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204" name="Line 1750"/>
                  <p:cNvSpPr>
                    <a:spLocks noChangeShapeType="1"/>
                  </p:cNvSpPr>
                  <p:nvPr/>
                </p:nvSpPr>
                <p:spPr bwMode="auto">
                  <a:xfrm>
                    <a:off x="720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205" name="Line 1751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206" name="Line 1752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207" name="Oval 1753"/>
                  <p:cNvSpPr>
                    <a:spLocks noChangeArrowheads="1"/>
                  </p:cNvSpPr>
                  <p:nvPr/>
                </p:nvSpPr>
                <p:spPr bwMode="auto">
                  <a:xfrm>
                    <a:off x="648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208" name="Oval 1754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148" name="Group 1755"/>
                <p:cNvGrpSpPr>
                  <a:grpSpLocks/>
                </p:cNvGrpSpPr>
                <p:nvPr/>
              </p:nvGrpSpPr>
              <p:grpSpPr bwMode="auto">
                <a:xfrm rot="910168">
                  <a:off x="630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3199" name="Group 1756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3201" name="Line 1757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202" name="Line 1758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3200" name="Freeform 1759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149" name="Group 1760"/>
                <p:cNvGrpSpPr>
                  <a:grpSpLocks/>
                </p:cNvGrpSpPr>
                <p:nvPr/>
              </p:nvGrpSpPr>
              <p:grpSpPr bwMode="auto">
                <a:xfrm>
                  <a:off x="4500" y="5220"/>
                  <a:ext cx="900" cy="285"/>
                  <a:chOff x="7200" y="4500"/>
                  <a:chExt cx="900" cy="285"/>
                </a:xfrm>
              </p:grpSpPr>
              <p:sp>
                <p:nvSpPr>
                  <p:cNvPr id="33194" name="Oval 1761"/>
                  <p:cNvSpPr>
                    <a:spLocks noChangeArrowheads="1"/>
                  </p:cNvSpPr>
                  <p:nvPr/>
                </p:nvSpPr>
                <p:spPr bwMode="auto">
                  <a:xfrm>
                    <a:off x="720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195" name="Oval 1762"/>
                  <p:cNvSpPr>
                    <a:spLocks noChangeArrowheads="1"/>
                  </p:cNvSpPr>
                  <p:nvPr/>
                </p:nvSpPr>
                <p:spPr bwMode="auto">
                  <a:xfrm>
                    <a:off x="738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196" name="Oval 1763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460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197" name="Oval 1764"/>
                  <p:cNvSpPr>
                    <a:spLocks noChangeArrowheads="1"/>
                  </p:cNvSpPr>
                  <p:nvPr/>
                </p:nvSpPr>
                <p:spPr bwMode="auto">
                  <a:xfrm>
                    <a:off x="774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198" name="Oval 1765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150" name="Group 1766"/>
                <p:cNvGrpSpPr>
                  <a:grpSpLocks/>
                </p:cNvGrpSpPr>
                <p:nvPr/>
              </p:nvGrpSpPr>
              <p:grpSpPr bwMode="auto">
                <a:xfrm rot="762249" flipH="1">
                  <a:off x="3750" y="423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33188" name="Group 1767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3192" name="Freeform 1768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193" name="Freeform 1769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189" name="Group 1770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3190" name="Freeform 1771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191" name="Freeform 1772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3151" name="Group 1773"/>
                <p:cNvGrpSpPr>
                  <a:grpSpLocks/>
                </p:cNvGrpSpPr>
                <p:nvPr/>
              </p:nvGrpSpPr>
              <p:grpSpPr bwMode="auto">
                <a:xfrm>
                  <a:off x="3420" y="5400"/>
                  <a:ext cx="3060" cy="1620"/>
                  <a:chOff x="7380" y="7200"/>
                  <a:chExt cx="2160" cy="1260"/>
                </a:xfrm>
              </p:grpSpPr>
              <p:grpSp>
                <p:nvGrpSpPr>
                  <p:cNvPr id="33172" name="Group 1774"/>
                  <p:cNvGrpSpPr>
                    <a:grpSpLocks/>
                  </p:cNvGrpSpPr>
                  <p:nvPr/>
                </p:nvGrpSpPr>
                <p:grpSpPr bwMode="auto">
                  <a:xfrm>
                    <a:off x="738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3183" name="Line 17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184" name="Line 17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185" name="Line 177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186" name="Line 17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187" name="Line 1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173" name="Group 1780"/>
                  <p:cNvGrpSpPr>
                    <a:grpSpLocks/>
                  </p:cNvGrpSpPr>
                  <p:nvPr/>
                </p:nvGrpSpPr>
                <p:grpSpPr bwMode="auto">
                  <a:xfrm flipH="1">
                    <a:off x="846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3178" name="Line 178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179" name="Line 17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180" name="Line 17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181" name="Line 17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182" name="Line 1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174" name="Group 1786"/>
                  <p:cNvGrpSpPr>
                    <a:grpSpLocks/>
                  </p:cNvGrpSpPr>
                  <p:nvPr/>
                </p:nvGrpSpPr>
                <p:grpSpPr bwMode="auto">
                  <a:xfrm>
                    <a:off x="7920" y="7200"/>
                    <a:ext cx="1080" cy="180"/>
                    <a:chOff x="7920" y="7200"/>
                    <a:chExt cx="1080" cy="180"/>
                  </a:xfrm>
                </p:grpSpPr>
                <p:sp>
                  <p:nvSpPr>
                    <p:cNvPr id="33175" name="Line 17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176" name="Line 17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177" name="Freeform 1789"/>
                    <p:cNvSpPr>
                      <a:spLocks/>
                    </p:cNvSpPr>
                    <p:nvPr/>
                  </p:nvSpPr>
                  <p:spPr bwMode="auto">
                    <a:xfrm>
                      <a:off x="8100" y="7200"/>
                      <a:ext cx="720" cy="180"/>
                    </a:xfrm>
                    <a:custGeom>
                      <a:avLst/>
                      <a:gdLst>
                        <a:gd name="T0" fmla="*/ 720 w 720"/>
                        <a:gd name="T1" fmla="*/ 0 h 180"/>
                        <a:gd name="T2" fmla="*/ 360 w 720"/>
                        <a:gd name="T3" fmla="*/ 180 h 180"/>
                        <a:gd name="T4" fmla="*/ 0 w 720"/>
                        <a:gd name="T5" fmla="*/ 0 h 180"/>
                        <a:gd name="T6" fmla="*/ 0 60000 65536"/>
                        <a:gd name="T7" fmla="*/ 0 60000 65536"/>
                        <a:gd name="T8" fmla="*/ 0 60000 65536"/>
                        <a:gd name="T9" fmla="*/ 0 w 720"/>
                        <a:gd name="T10" fmla="*/ 0 h 180"/>
                        <a:gd name="T11" fmla="*/ 720 w 72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0" h="180">
                          <a:moveTo>
                            <a:pt x="720" y="0"/>
                          </a:moveTo>
                          <a:cubicBezTo>
                            <a:pt x="600" y="90"/>
                            <a:pt x="480" y="180"/>
                            <a:pt x="360" y="180"/>
                          </a:cubicBezTo>
                          <a:cubicBezTo>
                            <a:pt x="240" y="180"/>
                            <a:pt x="60" y="30"/>
                            <a:pt x="0" y="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33152" name="AutoShape 1790"/>
                <p:cNvSpPr>
                  <a:spLocks noChangeArrowheads="1"/>
                </p:cNvSpPr>
                <p:nvPr/>
              </p:nvSpPr>
              <p:spPr bwMode="auto">
                <a:xfrm flipV="1">
                  <a:off x="3780" y="7020"/>
                  <a:ext cx="2340" cy="2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5 w 21600"/>
                    <a:gd name="T13" fmla="*/ 4500 h 21600"/>
                    <a:gd name="T14" fmla="*/ 17105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3153" name="Group 1791"/>
                <p:cNvGrpSpPr>
                  <a:grpSpLocks/>
                </p:cNvGrpSpPr>
                <p:nvPr/>
              </p:nvGrpSpPr>
              <p:grpSpPr bwMode="auto">
                <a:xfrm rot="20689832" flipH="1">
                  <a:off x="234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3168" name="Group 1792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3170" name="Line 1793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171" name="Line 1794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3169" name="Freeform 1795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154" name="Group 1796"/>
                <p:cNvGrpSpPr>
                  <a:grpSpLocks/>
                </p:cNvGrpSpPr>
                <p:nvPr/>
              </p:nvGrpSpPr>
              <p:grpSpPr bwMode="auto">
                <a:xfrm>
                  <a:off x="4590" y="4053"/>
                  <a:ext cx="720" cy="180"/>
                  <a:chOff x="4140" y="1620"/>
                  <a:chExt cx="1080" cy="180"/>
                </a:xfrm>
              </p:grpSpPr>
              <p:sp>
                <p:nvSpPr>
                  <p:cNvPr id="33162" name="Line 1797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163" name="Line 17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164" name="Line 1799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165" name="Line 18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166" name="Line 1801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167" name="Line 18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155" name="Group 1803"/>
                <p:cNvGrpSpPr>
                  <a:grpSpLocks/>
                </p:cNvGrpSpPr>
                <p:nvPr/>
              </p:nvGrpSpPr>
              <p:grpSpPr bwMode="auto">
                <a:xfrm rot="-661169">
                  <a:off x="5550" y="426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33156" name="Group 1804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3160" name="Freeform 1805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161" name="Freeform 1806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157" name="Group 1807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3158" name="Freeform 1808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159" name="Freeform 1809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  <p:grpSp>
          <p:nvGrpSpPr>
            <p:cNvPr id="32998" name="Group 1810"/>
            <p:cNvGrpSpPr>
              <a:grpSpLocks/>
            </p:cNvGrpSpPr>
            <p:nvPr/>
          </p:nvGrpSpPr>
          <p:grpSpPr bwMode="auto">
            <a:xfrm>
              <a:off x="4377" y="2205"/>
              <a:ext cx="699" cy="284"/>
              <a:chOff x="3960" y="1672"/>
              <a:chExt cx="2955" cy="997"/>
            </a:xfrm>
          </p:grpSpPr>
          <p:grpSp>
            <p:nvGrpSpPr>
              <p:cNvPr id="32999" name="Group 1811"/>
              <p:cNvGrpSpPr>
                <a:grpSpLocks/>
              </p:cNvGrpSpPr>
              <p:nvPr/>
            </p:nvGrpSpPr>
            <p:grpSpPr bwMode="auto">
              <a:xfrm>
                <a:off x="5903" y="2032"/>
                <a:ext cx="1012" cy="637"/>
                <a:chOff x="7020" y="4860"/>
                <a:chExt cx="4309" cy="4140"/>
              </a:xfrm>
            </p:grpSpPr>
            <p:grpSp>
              <p:nvGrpSpPr>
                <p:cNvPr id="33104" name="Group 1812"/>
                <p:cNvGrpSpPr>
                  <a:grpSpLocks/>
                </p:cNvGrpSpPr>
                <p:nvPr/>
              </p:nvGrpSpPr>
              <p:grpSpPr bwMode="auto">
                <a:xfrm>
                  <a:off x="8640" y="48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3139" name="Oval 1813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140" name="Freeform 1814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141" name="Freeform 1815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142" name="Freeform 1816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3105" name="Line 1817"/>
                <p:cNvSpPr>
                  <a:spLocks noChangeShapeType="1"/>
                </p:cNvSpPr>
                <p:nvPr/>
              </p:nvSpPr>
              <p:spPr bwMode="auto">
                <a:xfrm>
                  <a:off x="882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3106" name="Line 1818"/>
                <p:cNvSpPr>
                  <a:spLocks noChangeShapeType="1"/>
                </p:cNvSpPr>
                <p:nvPr/>
              </p:nvSpPr>
              <p:spPr bwMode="auto">
                <a:xfrm>
                  <a:off x="900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3107" name="Line 1819"/>
                <p:cNvSpPr>
                  <a:spLocks noChangeShapeType="1"/>
                </p:cNvSpPr>
                <p:nvPr/>
              </p:nvSpPr>
              <p:spPr bwMode="auto">
                <a:xfrm>
                  <a:off x="93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3108" name="Line 1820"/>
                <p:cNvSpPr>
                  <a:spLocks noChangeShapeType="1"/>
                </p:cNvSpPr>
                <p:nvPr/>
              </p:nvSpPr>
              <p:spPr bwMode="auto">
                <a:xfrm>
                  <a:off x="954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3109" name="Oval 1821"/>
                <p:cNvSpPr>
                  <a:spLocks noChangeArrowheads="1"/>
                </p:cNvSpPr>
                <p:nvPr/>
              </p:nvSpPr>
              <p:spPr bwMode="auto">
                <a:xfrm>
                  <a:off x="82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110" name="Oval 1822"/>
                <p:cNvSpPr>
                  <a:spLocks noChangeArrowheads="1"/>
                </p:cNvSpPr>
                <p:nvPr/>
              </p:nvSpPr>
              <p:spPr bwMode="auto">
                <a:xfrm>
                  <a:off x="91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3111" name="Group 1823"/>
                <p:cNvGrpSpPr>
                  <a:grpSpLocks/>
                </p:cNvGrpSpPr>
                <p:nvPr/>
              </p:nvGrpSpPr>
              <p:grpSpPr bwMode="auto">
                <a:xfrm>
                  <a:off x="10080" y="5580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3135" name="Group 1824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3137" name="Line 18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138" name="Line 18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3136" name="Freeform 1827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112" name="Group 1828"/>
                <p:cNvGrpSpPr>
                  <a:grpSpLocks/>
                </p:cNvGrpSpPr>
                <p:nvPr/>
              </p:nvGrpSpPr>
              <p:grpSpPr bwMode="auto">
                <a:xfrm rot="20970257" flipH="1">
                  <a:off x="7020" y="5685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3131" name="Group 1829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3133" name="Line 18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134" name="Line 18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3132" name="Freeform 1832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113" name="Group 1833"/>
                <p:cNvGrpSpPr>
                  <a:grpSpLocks/>
                </p:cNvGrpSpPr>
                <p:nvPr/>
              </p:nvGrpSpPr>
              <p:grpSpPr bwMode="auto">
                <a:xfrm>
                  <a:off x="8910" y="4950"/>
                  <a:ext cx="720" cy="180"/>
                  <a:chOff x="4140" y="1620"/>
                  <a:chExt cx="1080" cy="180"/>
                </a:xfrm>
              </p:grpSpPr>
              <p:sp>
                <p:nvSpPr>
                  <p:cNvPr id="33125" name="Line 1834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126" name="Line 18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127" name="Line 1836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128" name="Line 18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129" name="Line 1838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130" name="Line 18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114" name="Group 1840"/>
                <p:cNvGrpSpPr>
                  <a:grpSpLocks/>
                </p:cNvGrpSpPr>
                <p:nvPr/>
              </p:nvGrpSpPr>
              <p:grpSpPr bwMode="auto">
                <a:xfrm>
                  <a:off x="8280" y="6120"/>
                  <a:ext cx="1800" cy="1260"/>
                  <a:chOff x="7740" y="5580"/>
                  <a:chExt cx="2700" cy="1800"/>
                </a:xfrm>
              </p:grpSpPr>
              <p:sp>
                <p:nvSpPr>
                  <p:cNvPr id="33118" name="Line 1841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119" name="Line 1842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120" name="Line 1843"/>
                  <p:cNvSpPr>
                    <a:spLocks noChangeShapeType="1"/>
                  </p:cNvSpPr>
                  <p:nvPr/>
                </p:nvSpPr>
                <p:spPr bwMode="auto">
                  <a:xfrm>
                    <a:off x="828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121" name="Line 18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0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122" name="Line 1845"/>
                  <p:cNvSpPr>
                    <a:spLocks noChangeShapeType="1"/>
                  </p:cNvSpPr>
                  <p:nvPr/>
                </p:nvSpPr>
                <p:spPr bwMode="auto">
                  <a:xfrm>
                    <a:off x="990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123" name="Line 18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4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124" name="Line 18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40" y="5580"/>
                    <a:ext cx="27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115" name="Group 1848"/>
                <p:cNvGrpSpPr>
                  <a:grpSpLocks/>
                </p:cNvGrpSpPr>
                <p:nvPr/>
              </p:nvGrpSpPr>
              <p:grpSpPr bwMode="auto">
                <a:xfrm>
                  <a:off x="8640" y="7380"/>
                  <a:ext cx="1080" cy="720"/>
                  <a:chOff x="8280" y="7380"/>
                  <a:chExt cx="1620" cy="720"/>
                </a:xfrm>
              </p:grpSpPr>
              <p:sp>
                <p:nvSpPr>
                  <p:cNvPr id="33116" name="Rectangle 1849"/>
                  <p:cNvSpPr>
                    <a:spLocks noChangeArrowheads="1"/>
                  </p:cNvSpPr>
                  <p:nvPr/>
                </p:nvSpPr>
                <p:spPr bwMode="auto">
                  <a:xfrm>
                    <a:off x="8280" y="7380"/>
                    <a:ext cx="1620" cy="720"/>
                  </a:xfrm>
                  <a:prstGeom prst="rect">
                    <a:avLst/>
                  </a:prstGeom>
                  <a:solidFill>
                    <a:srgbClr val="000080"/>
                  </a:solidFill>
                  <a:ln w="15875">
                    <a:solidFill>
                      <a:srgbClr val="000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117" name="Rectangle 1850"/>
                  <p:cNvSpPr>
                    <a:spLocks noChangeArrowheads="1"/>
                  </p:cNvSpPr>
                  <p:nvPr/>
                </p:nvSpPr>
                <p:spPr bwMode="auto">
                  <a:xfrm>
                    <a:off x="9000" y="774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3000" name="Group 1851"/>
              <p:cNvGrpSpPr>
                <a:grpSpLocks/>
              </p:cNvGrpSpPr>
              <p:nvPr/>
            </p:nvGrpSpPr>
            <p:grpSpPr bwMode="auto">
              <a:xfrm>
                <a:off x="5103" y="1862"/>
                <a:ext cx="804" cy="807"/>
                <a:chOff x="3611" y="3750"/>
                <a:chExt cx="3424" cy="5250"/>
              </a:xfrm>
            </p:grpSpPr>
            <p:grpSp>
              <p:nvGrpSpPr>
                <p:cNvPr id="33069" name="Group 1852"/>
                <p:cNvGrpSpPr>
                  <a:grpSpLocks/>
                </p:cNvGrpSpPr>
                <p:nvPr/>
              </p:nvGrpSpPr>
              <p:grpSpPr bwMode="auto">
                <a:xfrm>
                  <a:off x="4680" y="378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3100" name="Oval 1853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101" name="Freeform 1854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102" name="Freeform 1855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103" name="Freeform 1856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3070" name="Line 1857"/>
                <p:cNvSpPr>
                  <a:spLocks noChangeShapeType="1"/>
                </p:cNvSpPr>
                <p:nvPr/>
              </p:nvSpPr>
              <p:spPr bwMode="auto">
                <a:xfrm>
                  <a:off x="468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3071" name="Line 1858"/>
                <p:cNvSpPr>
                  <a:spLocks noChangeShapeType="1"/>
                </p:cNvSpPr>
                <p:nvPr/>
              </p:nvSpPr>
              <p:spPr bwMode="auto">
                <a:xfrm>
                  <a:off x="48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3072" name="Line 1859"/>
                <p:cNvSpPr>
                  <a:spLocks noChangeShapeType="1"/>
                </p:cNvSpPr>
                <p:nvPr/>
              </p:nvSpPr>
              <p:spPr bwMode="auto">
                <a:xfrm>
                  <a:off x="57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3073" name="Line 1860"/>
                <p:cNvSpPr>
                  <a:spLocks noChangeShapeType="1"/>
                </p:cNvSpPr>
                <p:nvPr/>
              </p:nvSpPr>
              <p:spPr bwMode="auto">
                <a:xfrm>
                  <a:off x="594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3074" name="Oval 1861"/>
                <p:cNvSpPr>
                  <a:spLocks noChangeArrowheads="1"/>
                </p:cNvSpPr>
                <p:nvPr/>
              </p:nvSpPr>
              <p:spPr bwMode="auto">
                <a:xfrm>
                  <a:off x="414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075" name="Oval 1862"/>
                <p:cNvSpPr>
                  <a:spLocks noChangeArrowheads="1"/>
                </p:cNvSpPr>
                <p:nvPr/>
              </p:nvSpPr>
              <p:spPr bwMode="auto">
                <a:xfrm>
                  <a:off x="55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3076" name="Group 1863"/>
                <p:cNvGrpSpPr>
                  <a:grpSpLocks/>
                </p:cNvGrpSpPr>
                <p:nvPr/>
              </p:nvGrpSpPr>
              <p:grpSpPr bwMode="auto">
                <a:xfrm>
                  <a:off x="5760" y="5464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3096" name="Group 1864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3098" name="Line 1865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099" name="Line 1866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3097" name="Freeform 1867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077" name="Group 1868"/>
                <p:cNvGrpSpPr>
                  <a:grpSpLocks/>
                </p:cNvGrpSpPr>
                <p:nvPr/>
              </p:nvGrpSpPr>
              <p:grpSpPr bwMode="auto">
                <a:xfrm flipH="1">
                  <a:off x="3611" y="4860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3092" name="Group 1869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3094" name="Line 187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095" name="Line 187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3093" name="Freeform 1872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078" name="Group 1873"/>
                <p:cNvGrpSpPr>
                  <a:grpSpLocks/>
                </p:cNvGrpSpPr>
                <p:nvPr/>
              </p:nvGrpSpPr>
              <p:grpSpPr bwMode="auto">
                <a:xfrm>
                  <a:off x="4380" y="3750"/>
                  <a:ext cx="1890" cy="1260"/>
                  <a:chOff x="4230" y="3675"/>
                  <a:chExt cx="2160" cy="1440"/>
                </a:xfrm>
              </p:grpSpPr>
              <p:grpSp>
                <p:nvGrpSpPr>
                  <p:cNvPr id="33087" name="Group 1874"/>
                  <p:cNvGrpSpPr>
                    <a:grpSpLocks/>
                  </p:cNvGrpSpPr>
                  <p:nvPr/>
                </p:nvGrpSpPr>
                <p:grpSpPr bwMode="auto">
                  <a:xfrm>
                    <a:off x="4770" y="3675"/>
                    <a:ext cx="1080" cy="180"/>
                    <a:chOff x="8100" y="3240"/>
                    <a:chExt cx="2160" cy="360"/>
                  </a:xfrm>
                </p:grpSpPr>
                <p:sp>
                  <p:nvSpPr>
                    <p:cNvPr id="33090" name="Oval 18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00" y="3240"/>
                      <a:ext cx="10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091" name="Oval 18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3240"/>
                      <a:ext cx="10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088" name="Oval 1877"/>
                  <p:cNvSpPr>
                    <a:spLocks noChangeArrowheads="1"/>
                  </p:cNvSpPr>
                  <p:nvPr/>
                </p:nvSpPr>
                <p:spPr bwMode="auto">
                  <a:xfrm rot="-1770744">
                    <a:off x="6030" y="3675"/>
                    <a:ext cx="360" cy="14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089" name="Oval 1878"/>
                  <p:cNvSpPr>
                    <a:spLocks noChangeArrowheads="1"/>
                  </p:cNvSpPr>
                  <p:nvPr/>
                </p:nvSpPr>
                <p:spPr bwMode="auto">
                  <a:xfrm rot="1770744" flipH="1">
                    <a:off x="4230" y="3675"/>
                    <a:ext cx="360" cy="14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079" name="Group 1879"/>
                <p:cNvGrpSpPr>
                  <a:grpSpLocks/>
                </p:cNvGrpSpPr>
                <p:nvPr/>
              </p:nvGrpSpPr>
              <p:grpSpPr bwMode="auto">
                <a:xfrm>
                  <a:off x="3780" y="5040"/>
                  <a:ext cx="2880" cy="3090"/>
                  <a:chOff x="3780" y="5040"/>
                  <a:chExt cx="2880" cy="3090"/>
                </a:xfrm>
              </p:grpSpPr>
              <p:sp>
                <p:nvSpPr>
                  <p:cNvPr id="33080" name="Line 18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80" y="5040"/>
                    <a:ext cx="1260" cy="30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081" name="Line 1881"/>
                  <p:cNvSpPr>
                    <a:spLocks noChangeShapeType="1"/>
                  </p:cNvSpPr>
                  <p:nvPr/>
                </p:nvSpPr>
                <p:spPr bwMode="auto">
                  <a:xfrm>
                    <a:off x="5580" y="5040"/>
                    <a:ext cx="1080" cy="30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082" name="Line 1882"/>
                  <p:cNvSpPr>
                    <a:spLocks noChangeShapeType="1"/>
                  </p:cNvSpPr>
                  <p:nvPr/>
                </p:nvSpPr>
                <p:spPr bwMode="auto">
                  <a:xfrm>
                    <a:off x="3780" y="8100"/>
                    <a:ext cx="288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083" name="Freeform 1883"/>
                  <p:cNvSpPr>
                    <a:spLocks/>
                  </p:cNvSpPr>
                  <p:nvPr/>
                </p:nvSpPr>
                <p:spPr bwMode="auto">
                  <a:xfrm>
                    <a:off x="3780" y="7890"/>
                    <a:ext cx="840" cy="240"/>
                  </a:xfrm>
                  <a:custGeom>
                    <a:avLst/>
                    <a:gdLst>
                      <a:gd name="T0" fmla="*/ 60 w 840"/>
                      <a:gd name="T1" fmla="*/ 4 h 420"/>
                      <a:gd name="T2" fmla="*/ 420 w 840"/>
                      <a:gd name="T3" fmla="*/ 0 h 420"/>
                      <a:gd name="T4" fmla="*/ 780 w 840"/>
                      <a:gd name="T5" fmla="*/ 4 h 420"/>
                      <a:gd name="T6" fmla="*/ 60 w 840"/>
                      <a:gd name="T7" fmla="*/ 4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084" name="Freeform 1884"/>
                  <p:cNvSpPr>
                    <a:spLocks/>
                  </p:cNvSpPr>
                  <p:nvPr/>
                </p:nvSpPr>
                <p:spPr bwMode="auto">
                  <a:xfrm>
                    <a:off x="5175" y="7890"/>
                    <a:ext cx="840" cy="240"/>
                  </a:xfrm>
                  <a:custGeom>
                    <a:avLst/>
                    <a:gdLst>
                      <a:gd name="T0" fmla="*/ 60 w 840"/>
                      <a:gd name="T1" fmla="*/ 4 h 420"/>
                      <a:gd name="T2" fmla="*/ 420 w 840"/>
                      <a:gd name="T3" fmla="*/ 0 h 420"/>
                      <a:gd name="T4" fmla="*/ 780 w 840"/>
                      <a:gd name="T5" fmla="*/ 4 h 420"/>
                      <a:gd name="T6" fmla="*/ 60 w 840"/>
                      <a:gd name="T7" fmla="*/ 4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085" name="Freeform 1885"/>
                  <p:cNvSpPr>
                    <a:spLocks/>
                  </p:cNvSpPr>
                  <p:nvPr/>
                </p:nvSpPr>
                <p:spPr bwMode="auto">
                  <a:xfrm>
                    <a:off x="5940" y="7920"/>
                    <a:ext cx="720" cy="210"/>
                  </a:xfrm>
                  <a:custGeom>
                    <a:avLst/>
                    <a:gdLst>
                      <a:gd name="T0" fmla="*/ 18 w 840"/>
                      <a:gd name="T1" fmla="*/ 2 h 420"/>
                      <a:gd name="T2" fmla="*/ 123 w 840"/>
                      <a:gd name="T3" fmla="*/ 0 h 420"/>
                      <a:gd name="T4" fmla="*/ 227 w 840"/>
                      <a:gd name="T5" fmla="*/ 2 h 420"/>
                      <a:gd name="T6" fmla="*/ 18 w 840"/>
                      <a:gd name="T7" fmla="*/ 2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086" name="Freeform 1886"/>
                  <p:cNvSpPr>
                    <a:spLocks/>
                  </p:cNvSpPr>
                  <p:nvPr/>
                </p:nvSpPr>
                <p:spPr bwMode="auto">
                  <a:xfrm>
                    <a:off x="4500" y="7920"/>
                    <a:ext cx="720" cy="210"/>
                  </a:xfrm>
                  <a:custGeom>
                    <a:avLst/>
                    <a:gdLst>
                      <a:gd name="T0" fmla="*/ 18 w 840"/>
                      <a:gd name="T1" fmla="*/ 2 h 420"/>
                      <a:gd name="T2" fmla="*/ 123 w 840"/>
                      <a:gd name="T3" fmla="*/ 0 h 420"/>
                      <a:gd name="T4" fmla="*/ 227 w 840"/>
                      <a:gd name="T5" fmla="*/ 2 h 420"/>
                      <a:gd name="T6" fmla="*/ 18 w 840"/>
                      <a:gd name="T7" fmla="*/ 2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33001" name="Group 1887"/>
              <p:cNvGrpSpPr>
                <a:grpSpLocks/>
              </p:cNvGrpSpPr>
              <p:nvPr/>
            </p:nvGrpSpPr>
            <p:grpSpPr bwMode="auto">
              <a:xfrm>
                <a:off x="3960" y="1672"/>
                <a:ext cx="1229" cy="997"/>
                <a:chOff x="2340" y="3960"/>
                <a:chExt cx="5235" cy="6480"/>
              </a:xfrm>
            </p:grpSpPr>
            <p:grpSp>
              <p:nvGrpSpPr>
                <p:cNvPr id="33002" name="Group 1888"/>
                <p:cNvGrpSpPr>
                  <a:grpSpLocks/>
                </p:cNvGrpSpPr>
                <p:nvPr/>
              </p:nvGrpSpPr>
              <p:grpSpPr bwMode="auto">
                <a:xfrm>
                  <a:off x="4320" y="39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3065" name="Oval 1889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066" name="Freeform 1890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067" name="Freeform 1891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068" name="Freeform 1892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003" name="Group 1893"/>
                <p:cNvGrpSpPr>
                  <a:grpSpLocks/>
                </p:cNvGrpSpPr>
                <p:nvPr/>
              </p:nvGrpSpPr>
              <p:grpSpPr bwMode="auto">
                <a:xfrm>
                  <a:off x="3960" y="9540"/>
                  <a:ext cx="1980" cy="900"/>
                  <a:chOff x="6480" y="9540"/>
                  <a:chExt cx="1980" cy="900"/>
                </a:xfrm>
              </p:grpSpPr>
              <p:sp>
                <p:nvSpPr>
                  <p:cNvPr id="33059" name="Line 1894"/>
                  <p:cNvSpPr>
                    <a:spLocks noChangeShapeType="1"/>
                  </p:cNvSpPr>
                  <p:nvPr/>
                </p:nvSpPr>
                <p:spPr bwMode="auto">
                  <a:xfrm>
                    <a:off x="70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060" name="Line 1895"/>
                  <p:cNvSpPr>
                    <a:spLocks noChangeShapeType="1"/>
                  </p:cNvSpPr>
                  <p:nvPr/>
                </p:nvSpPr>
                <p:spPr bwMode="auto">
                  <a:xfrm>
                    <a:off x="720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061" name="Line 1896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062" name="Line 1897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063" name="Oval 1898"/>
                  <p:cNvSpPr>
                    <a:spLocks noChangeArrowheads="1"/>
                  </p:cNvSpPr>
                  <p:nvPr/>
                </p:nvSpPr>
                <p:spPr bwMode="auto">
                  <a:xfrm>
                    <a:off x="648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064" name="Oval 1899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004" name="Group 1900"/>
                <p:cNvGrpSpPr>
                  <a:grpSpLocks/>
                </p:cNvGrpSpPr>
                <p:nvPr/>
              </p:nvGrpSpPr>
              <p:grpSpPr bwMode="auto">
                <a:xfrm rot="910168">
                  <a:off x="630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3055" name="Group 1901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3057" name="Line 1902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058" name="Line 1903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3056" name="Freeform 1904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005" name="Group 1905"/>
                <p:cNvGrpSpPr>
                  <a:grpSpLocks/>
                </p:cNvGrpSpPr>
                <p:nvPr/>
              </p:nvGrpSpPr>
              <p:grpSpPr bwMode="auto">
                <a:xfrm>
                  <a:off x="4500" y="5220"/>
                  <a:ext cx="900" cy="285"/>
                  <a:chOff x="7200" y="4500"/>
                  <a:chExt cx="900" cy="285"/>
                </a:xfrm>
              </p:grpSpPr>
              <p:sp>
                <p:nvSpPr>
                  <p:cNvPr id="33050" name="Oval 1906"/>
                  <p:cNvSpPr>
                    <a:spLocks noChangeArrowheads="1"/>
                  </p:cNvSpPr>
                  <p:nvPr/>
                </p:nvSpPr>
                <p:spPr bwMode="auto">
                  <a:xfrm>
                    <a:off x="720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051" name="Oval 1907"/>
                  <p:cNvSpPr>
                    <a:spLocks noChangeArrowheads="1"/>
                  </p:cNvSpPr>
                  <p:nvPr/>
                </p:nvSpPr>
                <p:spPr bwMode="auto">
                  <a:xfrm>
                    <a:off x="738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052" name="Oval 1908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460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053" name="Oval 1909"/>
                  <p:cNvSpPr>
                    <a:spLocks noChangeArrowheads="1"/>
                  </p:cNvSpPr>
                  <p:nvPr/>
                </p:nvSpPr>
                <p:spPr bwMode="auto">
                  <a:xfrm>
                    <a:off x="774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054" name="Oval 1910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006" name="Group 1911"/>
                <p:cNvGrpSpPr>
                  <a:grpSpLocks/>
                </p:cNvGrpSpPr>
                <p:nvPr/>
              </p:nvGrpSpPr>
              <p:grpSpPr bwMode="auto">
                <a:xfrm rot="762249" flipH="1">
                  <a:off x="3750" y="423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33044" name="Group 1912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3048" name="Freeform 1913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049" name="Freeform 1914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045" name="Group 1915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3046" name="Freeform 1916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047" name="Freeform 1917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3007" name="Group 1918"/>
                <p:cNvGrpSpPr>
                  <a:grpSpLocks/>
                </p:cNvGrpSpPr>
                <p:nvPr/>
              </p:nvGrpSpPr>
              <p:grpSpPr bwMode="auto">
                <a:xfrm>
                  <a:off x="3420" y="5400"/>
                  <a:ext cx="3060" cy="1620"/>
                  <a:chOff x="7380" y="7200"/>
                  <a:chExt cx="2160" cy="1260"/>
                </a:xfrm>
              </p:grpSpPr>
              <p:grpSp>
                <p:nvGrpSpPr>
                  <p:cNvPr id="33028" name="Group 1919"/>
                  <p:cNvGrpSpPr>
                    <a:grpSpLocks/>
                  </p:cNvGrpSpPr>
                  <p:nvPr/>
                </p:nvGrpSpPr>
                <p:grpSpPr bwMode="auto">
                  <a:xfrm>
                    <a:off x="738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3039" name="Line 192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040" name="Line 19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041" name="Line 19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042" name="Line 19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043" name="Line 19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029" name="Group 1925"/>
                  <p:cNvGrpSpPr>
                    <a:grpSpLocks/>
                  </p:cNvGrpSpPr>
                  <p:nvPr/>
                </p:nvGrpSpPr>
                <p:grpSpPr bwMode="auto">
                  <a:xfrm flipH="1">
                    <a:off x="846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3034" name="Line 192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035" name="Line 19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036" name="Line 19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037" name="Line 19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038" name="Line 19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030" name="Group 1931"/>
                  <p:cNvGrpSpPr>
                    <a:grpSpLocks/>
                  </p:cNvGrpSpPr>
                  <p:nvPr/>
                </p:nvGrpSpPr>
                <p:grpSpPr bwMode="auto">
                  <a:xfrm>
                    <a:off x="7920" y="7200"/>
                    <a:ext cx="1080" cy="180"/>
                    <a:chOff x="7920" y="7200"/>
                    <a:chExt cx="1080" cy="180"/>
                  </a:xfrm>
                </p:grpSpPr>
                <p:sp>
                  <p:nvSpPr>
                    <p:cNvPr id="33031" name="Line 19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032" name="Line 19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033" name="Freeform 1934"/>
                    <p:cNvSpPr>
                      <a:spLocks/>
                    </p:cNvSpPr>
                    <p:nvPr/>
                  </p:nvSpPr>
                  <p:spPr bwMode="auto">
                    <a:xfrm>
                      <a:off x="8100" y="7200"/>
                      <a:ext cx="720" cy="180"/>
                    </a:xfrm>
                    <a:custGeom>
                      <a:avLst/>
                      <a:gdLst>
                        <a:gd name="T0" fmla="*/ 720 w 720"/>
                        <a:gd name="T1" fmla="*/ 0 h 180"/>
                        <a:gd name="T2" fmla="*/ 360 w 720"/>
                        <a:gd name="T3" fmla="*/ 180 h 180"/>
                        <a:gd name="T4" fmla="*/ 0 w 720"/>
                        <a:gd name="T5" fmla="*/ 0 h 180"/>
                        <a:gd name="T6" fmla="*/ 0 60000 65536"/>
                        <a:gd name="T7" fmla="*/ 0 60000 65536"/>
                        <a:gd name="T8" fmla="*/ 0 60000 65536"/>
                        <a:gd name="T9" fmla="*/ 0 w 720"/>
                        <a:gd name="T10" fmla="*/ 0 h 180"/>
                        <a:gd name="T11" fmla="*/ 720 w 72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0" h="180">
                          <a:moveTo>
                            <a:pt x="720" y="0"/>
                          </a:moveTo>
                          <a:cubicBezTo>
                            <a:pt x="600" y="90"/>
                            <a:pt x="480" y="180"/>
                            <a:pt x="360" y="180"/>
                          </a:cubicBezTo>
                          <a:cubicBezTo>
                            <a:pt x="240" y="180"/>
                            <a:pt x="60" y="30"/>
                            <a:pt x="0" y="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33008" name="AutoShape 1935"/>
                <p:cNvSpPr>
                  <a:spLocks noChangeArrowheads="1"/>
                </p:cNvSpPr>
                <p:nvPr/>
              </p:nvSpPr>
              <p:spPr bwMode="auto">
                <a:xfrm flipV="1">
                  <a:off x="3780" y="7020"/>
                  <a:ext cx="2340" cy="2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5 w 21600"/>
                    <a:gd name="T13" fmla="*/ 4500 h 21600"/>
                    <a:gd name="T14" fmla="*/ 17105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3009" name="Group 1936"/>
                <p:cNvGrpSpPr>
                  <a:grpSpLocks/>
                </p:cNvGrpSpPr>
                <p:nvPr/>
              </p:nvGrpSpPr>
              <p:grpSpPr bwMode="auto">
                <a:xfrm rot="20689832" flipH="1">
                  <a:off x="234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3024" name="Group 1937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3026" name="Line 1938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027" name="Line 1939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3025" name="Freeform 1940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010" name="Group 1941"/>
                <p:cNvGrpSpPr>
                  <a:grpSpLocks/>
                </p:cNvGrpSpPr>
                <p:nvPr/>
              </p:nvGrpSpPr>
              <p:grpSpPr bwMode="auto">
                <a:xfrm>
                  <a:off x="4590" y="4053"/>
                  <a:ext cx="720" cy="180"/>
                  <a:chOff x="4140" y="1620"/>
                  <a:chExt cx="1080" cy="180"/>
                </a:xfrm>
              </p:grpSpPr>
              <p:sp>
                <p:nvSpPr>
                  <p:cNvPr id="33018" name="Line 1942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019" name="Line 19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020" name="Line 1944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021" name="Line 19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022" name="Line 1946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023" name="Line 19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3011" name="Group 1948"/>
                <p:cNvGrpSpPr>
                  <a:grpSpLocks/>
                </p:cNvGrpSpPr>
                <p:nvPr/>
              </p:nvGrpSpPr>
              <p:grpSpPr bwMode="auto">
                <a:xfrm rot="-661169">
                  <a:off x="5550" y="426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33012" name="Group 1949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3016" name="Freeform 1950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017" name="Freeform 1951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3013" name="Group 1952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3014" name="Freeform 1953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3015" name="Freeform 1954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</p:grpSp>
      <p:grpSp>
        <p:nvGrpSpPr>
          <p:cNvPr id="29703" name="Group 1955"/>
          <p:cNvGrpSpPr>
            <a:grpSpLocks/>
          </p:cNvGrpSpPr>
          <p:nvPr/>
        </p:nvGrpSpPr>
        <p:grpSpPr bwMode="auto">
          <a:xfrm>
            <a:off x="2640013" y="2997201"/>
            <a:ext cx="7834312" cy="403225"/>
            <a:chOff x="748" y="2478"/>
            <a:chExt cx="4935" cy="254"/>
          </a:xfrm>
        </p:grpSpPr>
        <p:grpSp>
          <p:nvGrpSpPr>
            <p:cNvPr id="31588" name="Group 1956"/>
            <p:cNvGrpSpPr>
              <a:grpSpLocks/>
            </p:cNvGrpSpPr>
            <p:nvPr/>
          </p:nvGrpSpPr>
          <p:grpSpPr bwMode="auto">
            <a:xfrm>
              <a:off x="1746" y="2478"/>
              <a:ext cx="2495" cy="225"/>
              <a:chOff x="600" y="3057"/>
              <a:chExt cx="13980" cy="1132"/>
            </a:xfrm>
          </p:grpSpPr>
          <p:grpSp>
            <p:nvGrpSpPr>
              <p:cNvPr id="32314" name="Group 1957"/>
              <p:cNvGrpSpPr>
                <a:grpSpLocks/>
              </p:cNvGrpSpPr>
              <p:nvPr/>
            </p:nvGrpSpPr>
            <p:grpSpPr bwMode="auto">
              <a:xfrm>
                <a:off x="600" y="3057"/>
                <a:ext cx="10020" cy="1118"/>
                <a:chOff x="940" y="4317"/>
                <a:chExt cx="15971" cy="2378"/>
              </a:xfrm>
            </p:grpSpPr>
            <p:grpSp>
              <p:nvGrpSpPr>
                <p:cNvPr id="32499" name="Group 1958"/>
                <p:cNvGrpSpPr>
                  <a:grpSpLocks/>
                </p:cNvGrpSpPr>
                <p:nvPr/>
              </p:nvGrpSpPr>
              <p:grpSpPr bwMode="auto">
                <a:xfrm>
                  <a:off x="3780" y="4317"/>
                  <a:ext cx="2033" cy="2072"/>
                  <a:chOff x="10620" y="7197"/>
                  <a:chExt cx="2590" cy="2700"/>
                </a:xfrm>
              </p:grpSpPr>
              <p:grpSp>
                <p:nvGrpSpPr>
                  <p:cNvPr id="32958" name="Group 1959"/>
                  <p:cNvGrpSpPr>
                    <a:grpSpLocks/>
                  </p:cNvGrpSpPr>
                  <p:nvPr/>
                </p:nvGrpSpPr>
                <p:grpSpPr bwMode="auto">
                  <a:xfrm>
                    <a:off x="11508" y="7197"/>
                    <a:ext cx="888" cy="822"/>
                    <a:chOff x="4680" y="3780"/>
                    <a:chExt cx="1260" cy="1260"/>
                  </a:xfrm>
                </p:grpSpPr>
                <p:sp>
                  <p:nvSpPr>
                    <p:cNvPr id="32991" name="Oval 19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992" name="Freeform 1961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993" name="Freeform 1962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994" name="Freeform 1963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2959" name="Line 1964"/>
                  <p:cNvSpPr>
                    <a:spLocks noChangeShapeType="1"/>
                  </p:cNvSpPr>
                  <p:nvPr/>
                </p:nvSpPr>
                <p:spPr bwMode="auto">
                  <a:xfrm>
                    <a:off x="11635" y="931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960" name="Line 1965"/>
                  <p:cNvSpPr>
                    <a:spLocks noChangeShapeType="1"/>
                  </p:cNvSpPr>
                  <p:nvPr/>
                </p:nvSpPr>
                <p:spPr bwMode="auto">
                  <a:xfrm>
                    <a:off x="11762" y="931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961" name="Line 1966"/>
                  <p:cNvSpPr>
                    <a:spLocks noChangeShapeType="1"/>
                  </p:cNvSpPr>
                  <p:nvPr/>
                </p:nvSpPr>
                <p:spPr bwMode="auto">
                  <a:xfrm>
                    <a:off x="12015" y="931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962" name="Line 1967"/>
                  <p:cNvSpPr>
                    <a:spLocks noChangeShapeType="1"/>
                  </p:cNvSpPr>
                  <p:nvPr/>
                </p:nvSpPr>
                <p:spPr bwMode="auto">
                  <a:xfrm>
                    <a:off x="12142" y="931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963" name="Oval 1968"/>
                  <p:cNvSpPr>
                    <a:spLocks noChangeArrowheads="1"/>
                  </p:cNvSpPr>
                  <p:nvPr/>
                </p:nvSpPr>
                <p:spPr bwMode="auto">
                  <a:xfrm>
                    <a:off x="11254" y="9780"/>
                    <a:ext cx="635" cy="11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964" name="Oval 1969"/>
                  <p:cNvSpPr>
                    <a:spLocks noChangeArrowheads="1"/>
                  </p:cNvSpPr>
                  <p:nvPr/>
                </p:nvSpPr>
                <p:spPr bwMode="auto">
                  <a:xfrm>
                    <a:off x="11889" y="9780"/>
                    <a:ext cx="634" cy="11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2965" name="Group 1970"/>
                  <p:cNvGrpSpPr>
                    <a:grpSpLocks/>
                  </p:cNvGrpSpPr>
                  <p:nvPr/>
                </p:nvGrpSpPr>
                <p:grpSpPr bwMode="auto">
                  <a:xfrm rot="3730764">
                    <a:off x="12523" y="8146"/>
                    <a:ext cx="814" cy="560"/>
                    <a:chOff x="5760" y="4965"/>
                    <a:chExt cx="1249" cy="795"/>
                  </a:xfrm>
                </p:grpSpPr>
                <p:grpSp>
                  <p:nvGrpSpPr>
                    <p:cNvPr id="32987" name="Group 19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2989" name="Line 197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990" name="Line 197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2988" name="Freeform 1974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966" name="Group 1975"/>
                  <p:cNvGrpSpPr>
                    <a:grpSpLocks/>
                  </p:cNvGrpSpPr>
                  <p:nvPr/>
                </p:nvGrpSpPr>
                <p:grpSpPr bwMode="auto">
                  <a:xfrm rot="17464581" flipH="1">
                    <a:off x="10493" y="8146"/>
                    <a:ext cx="814" cy="560"/>
                    <a:chOff x="5760" y="4965"/>
                    <a:chExt cx="1249" cy="795"/>
                  </a:xfrm>
                </p:grpSpPr>
                <p:grpSp>
                  <p:nvGrpSpPr>
                    <p:cNvPr id="32983" name="Group 19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2985" name="Line 197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986" name="Line 197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2984" name="Freeform 1979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967" name="Group 1980"/>
                  <p:cNvGrpSpPr>
                    <a:grpSpLocks/>
                  </p:cNvGrpSpPr>
                  <p:nvPr/>
                </p:nvGrpSpPr>
                <p:grpSpPr bwMode="auto">
                  <a:xfrm>
                    <a:off x="11254" y="8019"/>
                    <a:ext cx="1269" cy="821"/>
                    <a:chOff x="7740" y="5580"/>
                    <a:chExt cx="2700" cy="1800"/>
                  </a:xfrm>
                </p:grpSpPr>
                <p:sp>
                  <p:nvSpPr>
                    <p:cNvPr id="32976" name="Line 19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977" name="Line 19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978" name="Line 19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28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979" name="Line 198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90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980" name="Line 19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0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981" name="Line 198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4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982" name="Line 198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740" y="5580"/>
                      <a:ext cx="270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2968" name="Rectangle 1988"/>
                  <p:cNvSpPr>
                    <a:spLocks noChangeArrowheads="1"/>
                  </p:cNvSpPr>
                  <p:nvPr/>
                </p:nvSpPr>
                <p:spPr bwMode="auto">
                  <a:xfrm>
                    <a:off x="11508" y="8840"/>
                    <a:ext cx="761" cy="940"/>
                  </a:xfrm>
                  <a:prstGeom prst="rect">
                    <a:avLst/>
                  </a:prstGeom>
                  <a:solidFill>
                    <a:srgbClr val="008000"/>
                  </a:solidFill>
                  <a:ln w="15875">
                    <a:solidFill>
                      <a:srgbClr val="000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969" name="Rectangle 1989"/>
                  <p:cNvSpPr>
                    <a:spLocks noChangeArrowheads="1"/>
                  </p:cNvSpPr>
                  <p:nvPr/>
                </p:nvSpPr>
                <p:spPr bwMode="auto">
                  <a:xfrm>
                    <a:off x="11846" y="9310"/>
                    <a:ext cx="85" cy="47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2970" name="Group 1990"/>
                  <p:cNvGrpSpPr>
                    <a:grpSpLocks/>
                  </p:cNvGrpSpPr>
                  <p:nvPr/>
                </p:nvGrpSpPr>
                <p:grpSpPr bwMode="auto">
                  <a:xfrm flipH="1">
                    <a:off x="11566" y="7197"/>
                    <a:ext cx="846" cy="303"/>
                    <a:chOff x="8820" y="4395"/>
                    <a:chExt cx="1200" cy="465"/>
                  </a:xfrm>
                </p:grpSpPr>
                <p:sp>
                  <p:nvSpPr>
                    <p:cNvPr id="32974" name="Oval 19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40" y="4395"/>
                      <a:ext cx="10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975" name="Oval 1992"/>
                    <p:cNvSpPr>
                      <a:spLocks noChangeArrowheads="1"/>
                    </p:cNvSpPr>
                    <p:nvPr/>
                  </p:nvSpPr>
                  <p:spPr bwMode="auto">
                    <a:xfrm rot="703413">
                      <a:off x="8820" y="4500"/>
                      <a:ext cx="1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2971" name="Group 1993"/>
                  <p:cNvGrpSpPr>
                    <a:grpSpLocks/>
                  </p:cNvGrpSpPr>
                  <p:nvPr/>
                </p:nvGrpSpPr>
                <p:grpSpPr bwMode="auto">
                  <a:xfrm>
                    <a:off x="11762" y="7667"/>
                    <a:ext cx="380" cy="117"/>
                    <a:chOff x="8460" y="5940"/>
                    <a:chExt cx="540" cy="180"/>
                  </a:xfrm>
                </p:grpSpPr>
                <p:sp>
                  <p:nvSpPr>
                    <p:cNvPr id="32972" name="Line 1994"/>
                    <p:cNvSpPr>
                      <a:spLocks noChangeShapeType="1"/>
                    </p:cNvSpPr>
                    <p:nvPr/>
                  </p:nvSpPr>
                  <p:spPr bwMode="auto">
                    <a:xfrm rot="2265785" flipH="1">
                      <a:off x="8460" y="594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973" name="Line 1995"/>
                    <p:cNvSpPr>
                      <a:spLocks noChangeShapeType="1"/>
                    </p:cNvSpPr>
                    <p:nvPr/>
                  </p:nvSpPr>
                  <p:spPr bwMode="auto">
                    <a:xfrm rot="-2265785">
                      <a:off x="8820" y="594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2500" name="Group 1996"/>
                <p:cNvGrpSpPr>
                  <a:grpSpLocks/>
                </p:cNvGrpSpPr>
                <p:nvPr/>
              </p:nvGrpSpPr>
              <p:grpSpPr bwMode="auto">
                <a:xfrm>
                  <a:off x="5617" y="4455"/>
                  <a:ext cx="1970" cy="1964"/>
                  <a:chOff x="13140" y="7377"/>
                  <a:chExt cx="2511" cy="2558"/>
                </a:xfrm>
              </p:grpSpPr>
              <p:grpSp>
                <p:nvGrpSpPr>
                  <p:cNvPr id="32891" name="Group 1997"/>
                  <p:cNvGrpSpPr>
                    <a:grpSpLocks/>
                  </p:cNvGrpSpPr>
                  <p:nvPr/>
                </p:nvGrpSpPr>
                <p:grpSpPr bwMode="auto">
                  <a:xfrm>
                    <a:off x="14090" y="7377"/>
                    <a:ext cx="604" cy="497"/>
                    <a:chOff x="4680" y="3780"/>
                    <a:chExt cx="1260" cy="1260"/>
                  </a:xfrm>
                </p:grpSpPr>
                <p:sp>
                  <p:nvSpPr>
                    <p:cNvPr id="32954" name="Oval 19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955" name="Freeform 1999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956" name="Freeform 2000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957" name="Freeform 200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892" name="Group 2002"/>
                  <p:cNvGrpSpPr>
                    <a:grpSpLocks/>
                  </p:cNvGrpSpPr>
                  <p:nvPr/>
                </p:nvGrpSpPr>
                <p:grpSpPr bwMode="auto">
                  <a:xfrm>
                    <a:off x="13917" y="9580"/>
                    <a:ext cx="950" cy="355"/>
                    <a:chOff x="6480" y="9540"/>
                    <a:chExt cx="1980" cy="900"/>
                  </a:xfrm>
                </p:grpSpPr>
                <p:sp>
                  <p:nvSpPr>
                    <p:cNvPr id="32948" name="Line 20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949" name="Line 20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950" name="Line 20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951" name="Line 20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952" name="Oval 20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8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953" name="Oval 20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2893" name="Group 2009"/>
                  <p:cNvGrpSpPr>
                    <a:grpSpLocks/>
                  </p:cNvGrpSpPr>
                  <p:nvPr/>
                </p:nvGrpSpPr>
                <p:grpSpPr bwMode="auto">
                  <a:xfrm rot="910168">
                    <a:off x="15039" y="8230"/>
                    <a:ext cx="612" cy="261"/>
                    <a:chOff x="5760" y="5464"/>
                    <a:chExt cx="1275" cy="663"/>
                  </a:xfrm>
                </p:grpSpPr>
                <p:grpSp>
                  <p:nvGrpSpPr>
                    <p:cNvPr id="32944" name="Group 20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2946" name="Line 2011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947" name="Line 2012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2945" name="Freeform 2013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894" name="Group 2014"/>
                  <p:cNvGrpSpPr>
                    <a:grpSpLocks/>
                  </p:cNvGrpSpPr>
                  <p:nvPr/>
                </p:nvGrpSpPr>
                <p:grpSpPr bwMode="auto">
                  <a:xfrm>
                    <a:off x="14176" y="7874"/>
                    <a:ext cx="432" cy="113"/>
                    <a:chOff x="7200" y="4500"/>
                    <a:chExt cx="900" cy="285"/>
                  </a:xfrm>
                </p:grpSpPr>
                <p:sp>
                  <p:nvSpPr>
                    <p:cNvPr id="32939" name="Oval 20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940" name="Oval 20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8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941" name="Oval 20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460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942" name="Oval 20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4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943" name="Oval 20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2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2895" name="Group 2020"/>
                  <p:cNvGrpSpPr>
                    <a:grpSpLocks/>
                  </p:cNvGrpSpPr>
                  <p:nvPr/>
                </p:nvGrpSpPr>
                <p:grpSpPr bwMode="auto">
                  <a:xfrm rot="762249" flipH="1">
                    <a:off x="13816" y="7485"/>
                    <a:ext cx="288" cy="470"/>
                    <a:chOff x="5490" y="4635"/>
                    <a:chExt cx="600" cy="831"/>
                  </a:xfrm>
                </p:grpSpPr>
                <p:grpSp>
                  <p:nvGrpSpPr>
                    <p:cNvPr id="32933" name="Group 20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2937" name="Freeform 20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938" name="Freeform 2023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2934" name="Group 20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2935" name="Freeform 20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936" name="Freeform 2026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grpSp>
                <p:nvGrpSpPr>
                  <p:cNvPr id="32896" name="Group 2027"/>
                  <p:cNvGrpSpPr>
                    <a:grpSpLocks/>
                  </p:cNvGrpSpPr>
                  <p:nvPr/>
                </p:nvGrpSpPr>
                <p:grpSpPr bwMode="auto">
                  <a:xfrm>
                    <a:off x="13658" y="7945"/>
                    <a:ext cx="1468" cy="640"/>
                    <a:chOff x="7380" y="7200"/>
                    <a:chExt cx="2160" cy="1260"/>
                  </a:xfrm>
                </p:grpSpPr>
                <p:grpSp>
                  <p:nvGrpSpPr>
                    <p:cNvPr id="32917" name="Group 20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38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2928" name="Line 202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929" name="Line 20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930" name="Line 203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931" name="Line 20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932" name="Line 20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2918" name="Group 2034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846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2923" name="Line 203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924" name="Line 203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925" name="Line 203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926" name="Line 20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927" name="Line 20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2919" name="Group 20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20" y="7200"/>
                      <a:ext cx="1080" cy="180"/>
                      <a:chOff x="7920" y="7200"/>
                      <a:chExt cx="1080" cy="180"/>
                    </a:xfrm>
                  </p:grpSpPr>
                  <p:sp>
                    <p:nvSpPr>
                      <p:cNvPr id="32920" name="Line 20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921" name="Line 20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922" name="Freeform 20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00" y="7200"/>
                        <a:ext cx="720" cy="180"/>
                      </a:xfrm>
                      <a:custGeom>
                        <a:avLst/>
                        <a:gdLst>
                          <a:gd name="T0" fmla="*/ 720 w 720"/>
                          <a:gd name="T1" fmla="*/ 0 h 180"/>
                          <a:gd name="T2" fmla="*/ 360 w 720"/>
                          <a:gd name="T3" fmla="*/ 180 h 180"/>
                          <a:gd name="T4" fmla="*/ 0 w 720"/>
                          <a:gd name="T5" fmla="*/ 0 h 180"/>
                          <a:gd name="T6" fmla="*/ 0 60000 65536"/>
                          <a:gd name="T7" fmla="*/ 0 60000 65536"/>
                          <a:gd name="T8" fmla="*/ 0 60000 65536"/>
                          <a:gd name="T9" fmla="*/ 0 w 720"/>
                          <a:gd name="T10" fmla="*/ 0 h 180"/>
                          <a:gd name="T11" fmla="*/ 720 w 720"/>
                          <a:gd name="T12" fmla="*/ 180 h 18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20" h="180">
                            <a:moveTo>
                              <a:pt x="720" y="0"/>
                            </a:moveTo>
                            <a:cubicBezTo>
                              <a:pt x="600" y="90"/>
                              <a:pt x="480" y="180"/>
                              <a:pt x="360" y="180"/>
                            </a:cubicBezTo>
                            <a:cubicBezTo>
                              <a:pt x="240" y="180"/>
                              <a:pt x="60" y="30"/>
                              <a:pt x="0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sp>
                <p:nvSpPr>
                  <p:cNvPr id="32897" name="AutoShape 204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3831" y="8585"/>
                    <a:ext cx="1122" cy="9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5 w 21600"/>
                      <a:gd name="T13" fmla="*/ 4494 h 21600"/>
                      <a:gd name="T14" fmla="*/ 17095 w 21600"/>
                      <a:gd name="T15" fmla="*/ 17106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93366"/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32898" name="Group 2045"/>
                  <p:cNvGrpSpPr>
                    <a:grpSpLocks/>
                  </p:cNvGrpSpPr>
                  <p:nvPr/>
                </p:nvGrpSpPr>
                <p:grpSpPr bwMode="auto">
                  <a:xfrm rot="20689832" flipH="1">
                    <a:off x="13140" y="8230"/>
                    <a:ext cx="612" cy="261"/>
                    <a:chOff x="5760" y="5464"/>
                    <a:chExt cx="1275" cy="663"/>
                  </a:xfrm>
                </p:grpSpPr>
                <p:grpSp>
                  <p:nvGrpSpPr>
                    <p:cNvPr id="32913" name="Group 20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2915" name="Line 2047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916" name="Line 2048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2914" name="Freeform 2049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899" name="Group 2050"/>
                  <p:cNvGrpSpPr>
                    <a:grpSpLocks/>
                  </p:cNvGrpSpPr>
                  <p:nvPr/>
                </p:nvGrpSpPr>
                <p:grpSpPr bwMode="auto">
                  <a:xfrm>
                    <a:off x="14219" y="7414"/>
                    <a:ext cx="346" cy="71"/>
                    <a:chOff x="4140" y="1620"/>
                    <a:chExt cx="1080" cy="180"/>
                  </a:xfrm>
                </p:grpSpPr>
                <p:sp>
                  <p:nvSpPr>
                    <p:cNvPr id="32907" name="Line 20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908" name="Line 20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2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909" name="Line 20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910" name="Line 20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8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911" name="Line 20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912" name="Line 20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900" name="Group 2057"/>
                  <p:cNvGrpSpPr>
                    <a:grpSpLocks/>
                  </p:cNvGrpSpPr>
                  <p:nvPr/>
                </p:nvGrpSpPr>
                <p:grpSpPr bwMode="auto">
                  <a:xfrm rot="-661169">
                    <a:off x="14680" y="7497"/>
                    <a:ext cx="287" cy="470"/>
                    <a:chOff x="5490" y="4635"/>
                    <a:chExt cx="600" cy="831"/>
                  </a:xfrm>
                </p:grpSpPr>
                <p:grpSp>
                  <p:nvGrpSpPr>
                    <p:cNvPr id="32901" name="Group 20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2905" name="Freeform 20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906" name="Freeform 2060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2902" name="Group 20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2903" name="Freeform 20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904" name="Freeform 2063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  <p:grpSp>
              <p:nvGrpSpPr>
                <p:cNvPr id="32501" name="Group 2064"/>
                <p:cNvGrpSpPr>
                  <a:grpSpLocks/>
                </p:cNvGrpSpPr>
                <p:nvPr/>
              </p:nvGrpSpPr>
              <p:grpSpPr bwMode="auto">
                <a:xfrm>
                  <a:off x="7356" y="4870"/>
                  <a:ext cx="1288" cy="1590"/>
                  <a:chOff x="4736" y="4317"/>
                  <a:chExt cx="1642" cy="2072"/>
                </a:xfrm>
              </p:grpSpPr>
              <p:grpSp>
                <p:nvGrpSpPr>
                  <p:cNvPr id="32857" name="Group 2065"/>
                  <p:cNvGrpSpPr>
                    <a:grpSpLocks/>
                  </p:cNvGrpSpPr>
                  <p:nvPr/>
                </p:nvGrpSpPr>
                <p:grpSpPr bwMode="auto">
                  <a:xfrm>
                    <a:off x="5249" y="4329"/>
                    <a:ext cx="604" cy="497"/>
                    <a:chOff x="4680" y="3780"/>
                    <a:chExt cx="1260" cy="1260"/>
                  </a:xfrm>
                </p:grpSpPr>
                <p:sp>
                  <p:nvSpPr>
                    <p:cNvPr id="32887" name="Oval 20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888" name="Freeform 2067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889" name="Freeform 2068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890" name="Freeform 2069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2858" name="Line 2070"/>
                  <p:cNvSpPr>
                    <a:spLocks noChangeShapeType="1"/>
                  </p:cNvSpPr>
                  <p:nvPr/>
                </p:nvSpPr>
                <p:spPr bwMode="auto">
                  <a:xfrm>
                    <a:off x="5249" y="6034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859" name="Line 2071"/>
                  <p:cNvSpPr>
                    <a:spLocks noChangeShapeType="1"/>
                  </p:cNvSpPr>
                  <p:nvPr/>
                </p:nvSpPr>
                <p:spPr bwMode="auto">
                  <a:xfrm>
                    <a:off x="5335" y="6034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860" name="Line 2072"/>
                  <p:cNvSpPr>
                    <a:spLocks noChangeShapeType="1"/>
                  </p:cNvSpPr>
                  <p:nvPr/>
                </p:nvSpPr>
                <p:spPr bwMode="auto">
                  <a:xfrm>
                    <a:off x="5767" y="6034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861" name="Line 2073"/>
                  <p:cNvSpPr>
                    <a:spLocks noChangeShapeType="1"/>
                  </p:cNvSpPr>
                  <p:nvPr/>
                </p:nvSpPr>
                <p:spPr bwMode="auto">
                  <a:xfrm>
                    <a:off x="5853" y="6034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862" name="Oval 2074"/>
                  <p:cNvSpPr>
                    <a:spLocks noChangeArrowheads="1"/>
                  </p:cNvSpPr>
                  <p:nvPr/>
                </p:nvSpPr>
                <p:spPr bwMode="auto">
                  <a:xfrm>
                    <a:off x="4990" y="6318"/>
                    <a:ext cx="431" cy="7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863" name="Oval 2075"/>
                  <p:cNvSpPr>
                    <a:spLocks noChangeArrowheads="1"/>
                  </p:cNvSpPr>
                  <p:nvPr/>
                </p:nvSpPr>
                <p:spPr bwMode="auto">
                  <a:xfrm>
                    <a:off x="5680" y="6318"/>
                    <a:ext cx="432" cy="7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2864" name="Group 2076"/>
                  <p:cNvGrpSpPr>
                    <a:grpSpLocks/>
                  </p:cNvGrpSpPr>
                  <p:nvPr/>
                </p:nvGrpSpPr>
                <p:grpSpPr bwMode="auto">
                  <a:xfrm>
                    <a:off x="5767" y="4993"/>
                    <a:ext cx="611" cy="262"/>
                    <a:chOff x="5760" y="5464"/>
                    <a:chExt cx="1275" cy="663"/>
                  </a:xfrm>
                </p:grpSpPr>
                <p:grpSp>
                  <p:nvGrpSpPr>
                    <p:cNvPr id="32883" name="Group 20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2885" name="Line 2078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886" name="Line 2079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2884" name="Freeform 2080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865" name="Group 2081"/>
                  <p:cNvGrpSpPr>
                    <a:grpSpLocks/>
                  </p:cNvGrpSpPr>
                  <p:nvPr/>
                </p:nvGrpSpPr>
                <p:grpSpPr bwMode="auto">
                  <a:xfrm flipH="1">
                    <a:off x="4736" y="4755"/>
                    <a:ext cx="599" cy="314"/>
                    <a:chOff x="5760" y="4965"/>
                    <a:chExt cx="1249" cy="795"/>
                  </a:xfrm>
                </p:grpSpPr>
                <p:grpSp>
                  <p:nvGrpSpPr>
                    <p:cNvPr id="32879" name="Group 20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2881" name="Line 208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882" name="Line 208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2880" name="Freeform 2085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866" name="Group 2086"/>
                  <p:cNvGrpSpPr>
                    <a:grpSpLocks/>
                  </p:cNvGrpSpPr>
                  <p:nvPr/>
                </p:nvGrpSpPr>
                <p:grpSpPr bwMode="auto">
                  <a:xfrm>
                    <a:off x="5105" y="4317"/>
                    <a:ext cx="906" cy="497"/>
                    <a:chOff x="4230" y="3675"/>
                    <a:chExt cx="2160" cy="1440"/>
                  </a:xfrm>
                </p:grpSpPr>
                <p:grpSp>
                  <p:nvGrpSpPr>
                    <p:cNvPr id="32874" name="Group 20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70" y="3675"/>
                      <a:ext cx="1080" cy="180"/>
                      <a:chOff x="8100" y="3240"/>
                      <a:chExt cx="2160" cy="360"/>
                    </a:xfrm>
                  </p:grpSpPr>
                  <p:sp>
                    <p:nvSpPr>
                      <p:cNvPr id="32877" name="Oval 20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00" y="3240"/>
                        <a:ext cx="1080" cy="36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20000"/>
                          </a:spcBef>
                          <a:buFontTx/>
                          <a:buChar char="•"/>
                        </a:pPr>
                        <a:endParaRPr lang="zh-TW" altLang="en-US" sz="4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2878" name="Oval 20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80" y="3240"/>
                        <a:ext cx="1080" cy="36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20000"/>
                          </a:spcBef>
                          <a:buFontTx/>
                          <a:buChar char="•"/>
                        </a:pPr>
                        <a:endParaRPr lang="zh-TW" altLang="en-US" sz="4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2875" name="Oval 2090"/>
                    <p:cNvSpPr>
                      <a:spLocks noChangeArrowheads="1"/>
                    </p:cNvSpPr>
                    <p:nvPr/>
                  </p:nvSpPr>
                  <p:spPr bwMode="auto">
                    <a:xfrm rot="-1770744">
                      <a:off x="6030" y="3675"/>
                      <a:ext cx="360" cy="14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876" name="Oval 2091"/>
                    <p:cNvSpPr>
                      <a:spLocks noChangeArrowheads="1"/>
                    </p:cNvSpPr>
                    <p:nvPr/>
                  </p:nvSpPr>
                  <p:spPr bwMode="auto">
                    <a:xfrm rot="1770744" flipH="1">
                      <a:off x="4230" y="3675"/>
                      <a:ext cx="360" cy="14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2867" name="Line 20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17" y="4826"/>
                    <a:ext cx="604" cy="120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868" name="Line 2093"/>
                  <p:cNvSpPr>
                    <a:spLocks noChangeShapeType="1"/>
                  </p:cNvSpPr>
                  <p:nvPr/>
                </p:nvSpPr>
                <p:spPr bwMode="auto">
                  <a:xfrm>
                    <a:off x="5680" y="4826"/>
                    <a:ext cx="518" cy="120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869" name="Line 2094"/>
                  <p:cNvSpPr>
                    <a:spLocks noChangeShapeType="1"/>
                  </p:cNvSpPr>
                  <p:nvPr/>
                </p:nvSpPr>
                <p:spPr bwMode="auto">
                  <a:xfrm>
                    <a:off x="4817" y="6034"/>
                    <a:ext cx="1381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870" name="Freeform 2095"/>
                  <p:cNvSpPr>
                    <a:spLocks/>
                  </p:cNvSpPr>
                  <p:nvPr/>
                </p:nvSpPr>
                <p:spPr bwMode="auto">
                  <a:xfrm>
                    <a:off x="4817" y="5951"/>
                    <a:ext cx="403" cy="95"/>
                  </a:xfrm>
                  <a:custGeom>
                    <a:avLst/>
                    <a:gdLst>
                      <a:gd name="T0" fmla="*/ 0 w 840"/>
                      <a:gd name="T1" fmla="*/ 0 h 420"/>
                      <a:gd name="T2" fmla="*/ 1 w 840"/>
                      <a:gd name="T3" fmla="*/ 0 h 420"/>
                      <a:gd name="T4" fmla="*/ 2 w 840"/>
                      <a:gd name="T5" fmla="*/ 0 h 420"/>
                      <a:gd name="T6" fmla="*/ 0 w 840"/>
                      <a:gd name="T7" fmla="*/ 0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00FFFF"/>
                  </a:solidFill>
                  <a:ln w="15875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871" name="Freeform 2096"/>
                  <p:cNvSpPr>
                    <a:spLocks/>
                  </p:cNvSpPr>
                  <p:nvPr/>
                </p:nvSpPr>
                <p:spPr bwMode="auto">
                  <a:xfrm>
                    <a:off x="5486" y="5951"/>
                    <a:ext cx="403" cy="95"/>
                  </a:xfrm>
                  <a:custGeom>
                    <a:avLst/>
                    <a:gdLst>
                      <a:gd name="T0" fmla="*/ 0 w 840"/>
                      <a:gd name="T1" fmla="*/ 0 h 420"/>
                      <a:gd name="T2" fmla="*/ 1 w 840"/>
                      <a:gd name="T3" fmla="*/ 0 h 420"/>
                      <a:gd name="T4" fmla="*/ 2 w 840"/>
                      <a:gd name="T5" fmla="*/ 0 h 420"/>
                      <a:gd name="T6" fmla="*/ 0 w 840"/>
                      <a:gd name="T7" fmla="*/ 0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00FFFF"/>
                  </a:solidFill>
                  <a:ln w="15875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872" name="Freeform 2097"/>
                  <p:cNvSpPr>
                    <a:spLocks/>
                  </p:cNvSpPr>
                  <p:nvPr/>
                </p:nvSpPr>
                <p:spPr bwMode="auto">
                  <a:xfrm>
                    <a:off x="5853" y="5963"/>
                    <a:ext cx="345" cy="83"/>
                  </a:xfrm>
                  <a:custGeom>
                    <a:avLst/>
                    <a:gdLst>
                      <a:gd name="T0" fmla="*/ 0 w 840"/>
                      <a:gd name="T1" fmla="*/ 0 h 420"/>
                      <a:gd name="T2" fmla="*/ 0 w 840"/>
                      <a:gd name="T3" fmla="*/ 0 h 420"/>
                      <a:gd name="T4" fmla="*/ 1 w 840"/>
                      <a:gd name="T5" fmla="*/ 0 h 420"/>
                      <a:gd name="T6" fmla="*/ 0 w 840"/>
                      <a:gd name="T7" fmla="*/ 0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00FFFF"/>
                  </a:solidFill>
                  <a:ln w="15875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873" name="Freeform 2098"/>
                  <p:cNvSpPr>
                    <a:spLocks/>
                  </p:cNvSpPr>
                  <p:nvPr/>
                </p:nvSpPr>
                <p:spPr bwMode="auto">
                  <a:xfrm>
                    <a:off x="5162" y="5963"/>
                    <a:ext cx="346" cy="83"/>
                  </a:xfrm>
                  <a:custGeom>
                    <a:avLst/>
                    <a:gdLst>
                      <a:gd name="T0" fmla="*/ 0 w 840"/>
                      <a:gd name="T1" fmla="*/ 0 h 420"/>
                      <a:gd name="T2" fmla="*/ 0 w 840"/>
                      <a:gd name="T3" fmla="*/ 0 h 420"/>
                      <a:gd name="T4" fmla="*/ 1 w 840"/>
                      <a:gd name="T5" fmla="*/ 0 h 420"/>
                      <a:gd name="T6" fmla="*/ 0 w 840"/>
                      <a:gd name="T7" fmla="*/ 0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00FFFF"/>
                  </a:solidFill>
                  <a:ln w="15875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2502" name="Group 2099"/>
                <p:cNvGrpSpPr>
                  <a:grpSpLocks/>
                </p:cNvGrpSpPr>
                <p:nvPr/>
              </p:nvGrpSpPr>
              <p:grpSpPr bwMode="auto">
                <a:xfrm>
                  <a:off x="8442" y="5207"/>
                  <a:ext cx="1622" cy="1255"/>
                  <a:chOff x="8460" y="4497"/>
                  <a:chExt cx="2067" cy="1634"/>
                </a:xfrm>
              </p:grpSpPr>
              <p:grpSp>
                <p:nvGrpSpPr>
                  <p:cNvPr id="32819" name="Group 2100"/>
                  <p:cNvGrpSpPr>
                    <a:grpSpLocks/>
                  </p:cNvGrpSpPr>
                  <p:nvPr/>
                </p:nvGrpSpPr>
                <p:grpSpPr bwMode="auto">
                  <a:xfrm>
                    <a:off x="9237" y="4497"/>
                    <a:ext cx="605" cy="497"/>
                    <a:chOff x="4680" y="3780"/>
                    <a:chExt cx="1260" cy="1260"/>
                  </a:xfrm>
                </p:grpSpPr>
                <p:sp>
                  <p:nvSpPr>
                    <p:cNvPr id="32853" name="Oval 2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854" name="Freeform 2102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855" name="Freeform 2103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856" name="Freeform 2104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2820" name="Line 2105"/>
                  <p:cNvSpPr>
                    <a:spLocks noChangeShapeType="1"/>
                  </p:cNvSpPr>
                  <p:nvPr/>
                </p:nvSpPr>
                <p:spPr bwMode="auto">
                  <a:xfrm>
                    <a:off x="9323" y="577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821" name="Line 2106"/>
                  <p:cNvSpPr>
                    <a:spLocks noChangeShapeType="1"/>
                  </p:cNvSpPr>
                  <p:nvPr/>
                </p:nvSpPr>
                <p:spPr bwMode="auto">
                  <a:xfrm>
                    <a:off x="9410" y="577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822" name="Line 2107"/>
                  <p:cNvSpPr>
                    <a:spLocks noChangeShapeType="1"/>
                  </p:cNvSpPr>
                  <p:nvPr/>
                </p:nvSpPr>
                <p:spPr bwMode="auto">
                  <a:xfrm>
                    <a:off x="9582" y="577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823" name="Line 2108"/>
                  <p:cNvSpPr>
                    <a:spLocks noChangeShapeType="1"/>
                  </p:cNvSpPr>
                  <p:nvPr/>
                </p:nvSpPr>
                <p:spPr bwMode="auto">
                  <a:xfrm>
                    <a:off x="9669" y="577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824" name="Oval 2109"/>
                  <p:cNvSpPr>
                    <a:spLocks noChangeArrowheads="1"/>
                  </p:cNvSpPr>
                  <p:nvPr/>
                </p:nvSpPr>
                <p:spPr bwMode="auto">
                  <a:xfrm>
                    <a:off x="9064" y="6060"/>
                    <a:ext cx="432" cy="7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825" name="Oval 2110"/>
                  <p:cNvSpPr>
                    <a:spLocks noChangeArrowheads="1"/>
                  </p:cNvSpPr>
                  <p:nvPr/>
                </p:nvSpPr>
                <p:spPr bwMode="auto">
                  <a:xfrm>
                    <a:off x="9496" y="6060"/>
                    <a:ext cx="432" cy="7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2826" name="Group 2111"/>
                  <p:cNvGrpSpPr>
                    <a:grpSpLocks/>
                  </p:cNvGrpSpPr>
                  <p:nvPr/>
                </p:nvGrpSpPr>
                <p:grpSpPr bwMode="auto">
                  <a:xfrm>
                    <a:off x="9928" y="4781"/>
                    <a:ext cx="599" cy="314"/>
                    <a:chOff x="5760" y="4965"/>
                    <a:chExt cx="1249" cy="795"/>
                  </a:xfrm>
                </p:grpSpPr>
                <p:grpSp>
                  <p:nvGrpSpPr>
                    <p:cNvPr id="32849" name="Group 21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2851" name="Line 211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852" name="Line 211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2850" name="Freeform 2115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827" name="Group 2116"/>
                  <p:cNvGrpSpPr>
                    <a:grpSpLocks/>
                  </p:cNvGrpSpPr>
                  <p:nvPr/>
                </p:nvGrpSpPr>
                <p:grpSpPr bwMode="auto">
                  <a:xfrm rot="20970257" flipH="1">
                    <a:off x="8460" y="4823"/>
                    <a:ext cx="599" cy="313"/>
                    <a:chOff x="5760" y="4965"/>
                    <a:chExt cx="1249" cy="795"/>
                  </a:xfrm>
                </p:grpSpPr>
                <p:grpSp>
                  <p:nvGrpSpPr>
                    <p:cNvPr id="32845" name="Group 21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2847" name="Line 211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848" name="Line 211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2846" name="Freeform 2120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828" name="Group 2121"/>
                  <p:cNvGrpSpPr>
                    <a:grpSpLocks/>
                  </p:cNvGrpSpPr>
                  <p:nvPr/>
                </p:nvGrpSpPr>
                <p:grpSpPr bwMode="auto">
                  <a:xfrm>
                    <a:off x="9367" y="4533"/>
                    <a:ext cx="345" cy="71"/>
                    <a:chOff x="4140" y="1620"/>
                    <a:chExt cx="1080" cy="180"/>
                  </a:xfrm>
                </p:grpSpPr>
                <p:sp>
                  <p:nvSpPr>
                    <p:cNvPr id="32839" name="Line 21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840" name="Line 21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2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841" name="Line 2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842" name="Line 21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8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843" name="Line 21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844" name="Line 21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829" name="Group 2128"/>
                  <p:cNvGrpSpPr>
                    <a:grpSpLocks/>
                  </p:cNvGrpSpPr>
                  <p:nvPr/>
                </p:nvGrpSpPr>
                <p:grpSpPr bwMode="auto">
                  <a:xfrm>
                    <a:off x="9064" y="4994"/>
                    <a:ext cx="864" cy="498"/>
                    <a:chOff x="7740" y="5580"/>
                    <a:chExt cx="2700" cy="1800"/>
                  </a:xfrm>
                </p:grpSpPr>
                <p:sp>
                  <p:nvSpPr>
                    <p:cNvPr id="32832" name="Line 2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833" name="Line 21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834" name="Line 2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28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835" name="Line 21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90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836" name="Line 2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0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837" name="Line 21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4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838" name="Line 213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740" y="5580"/>
                      <a:ext cx="270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2830" name="Rectangle 2136"/>
                  <p:cNvSpPr>
                    <a:spLocks noChangeArrowheads="1"/>
                  </p:cNvSpPr>
                  <p:nvPr/>
                </p:nvSpPr>
                <p:spPr bwMode="auto">
                  <a:xfrm>
                    <a:off x="9237" y="5492"/>
                    <a:ext cx="518" cy="284"/>
                  </a:xfrm>
                  <a:prstGeom prst="rect">
                    <a:avLst/>
                  </a:prstGeom>
                  <a:solidFill>
                    <a:srgbClr val="993300"/>
                  </a:solidFill>
                  <a:ln w="15875">
                    <a:solidFill>
                      <a:srgbClr val="000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831" name="Rectangle 2137"/>
                  <p:cNvSpPr>
                    <a:spLocks noChangeArrowheads="1"/>
                  </p:cNvSpPr>
                  <p:nvPr/>
                </p:nvSpPr>
                <p:spPr bwMode="auto">
                  <a:xfrm>
                    <a:off x="9467" y="5634"/>
                    <a:ext cx="58" cy="142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503" name="Group 2138"/>
                <p:cNvGrpSpPr>
                  <a:grpSpLocks/>
                </p:cNvGrpSpPr>
                <p:nvPr/>
              </p:nvGrpSpPr>
              <p:grpSpPr bwMode="auto">
                <a:xfrm>
                  <a:off x="9855" y="4593"/>
                  <a:ext cx="1970" cy="1964"/>
                  <a:chOff x="13140" y="7377"/>
                  <a:chExt cx="2511" cy="2558"/>
                </a:xfrm>
              </p:grpSpPr>
              <p:grpSp>
                <p:nvGrpSpPr>
                  <p:cNvPr id="32752" name="Group 2139"/>
                  <p:cNvGrpSpPr>
                    <a:grpSpLocks/>
                  </p:cNvGrpSpPr>
                  <p:nvPr/>
                </p:nvGrpSpPr>
                <p:grpSpPr bwMode="auto">
                  <a:xfrm>
                    <a:off x="14090" y="7377"/>
                    <a:ext cx="604" cy="497"/>
                    <a:chOff x="4680" y="3780"/>
                    <a:chExt cx="1260" cy="1260"/>
                  </a:xfrm>
                </p:grpSpPr>
                <p:sp>
                  <p:nvSpPr>
                    <p:cNvPr id="32815" name="Oval 2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816" name="Freeform 2141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817" name="Freeform 2142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818" name="Freeform 2143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753" name="Group 2144"/>
                  <p:cNvGrpSpPr>
                    <a:grpSpLocks/>
                  </p:cNvGrpSpPr>
                  <p:nvPr/>
                </p:nvGrpSpPr>
                <p:grpSpPr bwMode="auto">
                  <a:xfrm>
                    <a:off x="13917" y="9580"/>
                    <a:ext cx="950" cy="355"/>
                    <a:chOff x="6480" y="9540"/>
                    <a:chExt cx="1980" cy="900"/>
                  </a:xfrm>
                </p:grpSpPr>
                <p:sp>
                  <p:nvSpPr>
                    <p:cNvPr id="32809" name="Line 2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810" name="Line 2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811" name="Line 21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812" name="Line 2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813" name="Oval 2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8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814" name="Oval 2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2754" name="Group 2151"/>
                  <p:cNvGrpSpPr>
                    <a:grpSpLocks/>
                  </p:cNvGrpSpPr>
                  <p:nvPr/>
                </p:nvGrpSpPr>
                <p:grpSpPr bwMode="auto">
                  <a:xfrm rot="910168">
                    <a:off x="15039" y="8230"/>
                    <a:ext cx="612" cy="261"/>
                    <a:chOff x="5760" y="5464"/>
                    <a:chExt cx="1275" cy="663"/>
                  </a:xfrm>
                </p:grpSpPr>
                <p:grpSp>
                  <p:nvGrpSpPr>
                    <p:cNvPr id="32805" name="Group 2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2807" name="Line 2153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808" name="Line 2154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2806" name="Freeform 2155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755" name="Group 2156"/>
                  <p:cNvGrpSpPr>
                    <a:grpSpLocks/>
                  </p:cNvGrpSpPr>
                  <p:nvPr/>
                </p:nvGrpSpPr>
                <p:grpSpPr bwMode="auto">
                  <a:xfrm>
                    <a:off x="14176" y="7874"/>
                    <a:ext cx="432" cy="113"/>
                    <a:chOff x="7200" y="4500"/>
                    <a:chExt cx="900" cy="285"/>
                  </a:xfrm>
                </p:grpSpPr>
                <p:sp>
                  <p:nvSpPr>
                    <p:cNvPr id="32800" name="Oval 2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801" name="Oval 2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8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802" name="Oval 2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460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803" name="Oval 2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4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804" name="Oval 2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2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2756" name="Group 2162"/>
                  <p:cNvGrpSpPr>
                    <a:grpSpLocks/>
                  </p:cNvGrpSpPr>
                  <p:nvPr/>
                </p:nvGrpSpPr>
                <p:grpSpPr bwMode="auto">
                  <a:xfrm rot="762249" flipH="1">
                    <a:off x="13816" y="7485"/>
                    <a:ext cx="288" cy="470"/>
                    <a:chOff x="5490" y="4635"/>
                    <a:chExt cx="600" cy="831"/>
                  </a:xfrm>
                </p:grpSpPr>
                <p:grpSp>
                  <p:nvGrpSpPr>
                    <p:cNvPr id="32794" name="Group 21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2798" name="Freeform 21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799" name="Freeform 2165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2795" name="Group 2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2796" name="Freeform 21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797" name="Freeform 2168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grpSp>
                <p:nvGrpSpPr>
                  <p:cNvPr id="32757" name="Group 2169"/>
                  <p:cNvGrpSpPr>
                    <a:grpSpLocks/>
                  </p:cNvGrpSpPr>
                  <p:nvPr/>
                </p:nvGrpSpPr>
                <p:grpSpPr bwMode="auto">
                  <a:xfrm>
                    <a:off x="13658" y="7945"/>
                    <a:ext cx="1468" cy="640"/>
                    <a:chOff x="7380" y="7200"/>
                    <a:chExt cx="2160" cy="1260"/>
                  </a:xfrm>
                </p:grpSpPr>
                <p:grpSp>
                  <p:nvGrpSpPr>
                    <p:cNvPr id="32778" name="Group 21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38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2789" name="Line 217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790" name="Line 21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791" name="Line 217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792" name="Line 21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793" name="Line 21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2779" name="Group 2176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846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2784" name="Line 217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785" name="Line 21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786" name="Line 217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787" name="Line 21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788" name="Line 21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2780" name="Group 21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20" y="7200"/>
                      <a:ext cx="1080" cy="180"/>
                      <a:chOff x="7920" y="7200"/>
                      <a:chExt cx="1080" cy="180"/>
                    </a:xfrm>
                  </p:grpSpPr>
                  <p:sp>
                    <p:nvSpPr>
                      <p:cNvPr id="32781" name="Line 21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782" name="Line 21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783" name="Freeform 21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00" y="7200"/>
                        <a:ext cx="720" cy="180"/>
                      </a:xfrm>
                      <a:custGeom>
                        <a:avLst/>
                        <a:gdLst>
                          <a:gd name="T0" fmla="*/ 720 w 720"/>
                          <a:gd name="T1" fmla="*/ 0 h 180"/>
                          <a:gd name="T2" fmla="*/ 360 w 720"/>
                          <a:gd name="T3" fmla="*/ 180 h 180"/>
                          <a:gd name="T4" fmla="*/ 0 w 720"/>
                          <a:gd name="T5" fmla="*/ 0 h 180"/>
                          <a:gd name="T6" fmla="*/ 0 60000 65536"/>
                          <a:gd name="T7" fmla="*/ 0 60000 65536"/>
                          <a:gd name="T8" fmla="*/ 0 60000 65536"/>
                          <a:gd name="T9" fmla="*/ 0 w 720"/>
                          <a:gd name="T10" fmla="*/ 0 h 180"/>
                          <a:gd name="T11" fmla="*/ 720 w 720"/>
                          <a:gd name="T12" fmla="*/ 180 h 18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20" h="180">
                            <a:moveTo>
                              <a:pt x="720" y="0"/>
                            </a:moveTo>
                            <a:cubicBezTo>
                              <a:pt x="600" y="90"/>
                              <a:pt x="480" y="180"/>
                              <a:pt x="360" y="180"/>
                            </a:cubicBezTo>
                            <a:cubicBezTo>
                              <a:pt x="240" y="180"/>
                              <a:pt x="60" y="30"/>
                              <a:pt x="0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sp>
                <p:nvSpPr>
                  <p:cNvPr id="32758" name="AutoShape 218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3831" y="8585"/>
                    <a:ext cx="1122" cy="9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5 w 21600"/>
                      <a:gd name="T13" fmla="*/ 4494 h 21600"/>
                      <a:gd name="T14" fmla="*/ 17095 w 21600"/>
                      <a:gd name="T15" fmla="*/ 17106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9CC"/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32759" name="Group 2187"/>
                  <p:cNvGrpSpPr>
                    <a:grpSpLocks/>
                  </p:cNvGrpSpPr>
                  <p:nvPr/>
                </p:nvGrpSpPr>
                <p:grpSpPr bwMode="auto">
                  <a:xfrm rot="20689832" flipH="1">
                    <a:off x="13140" y="8230"/>
                    <a:ext cx="612" cy="261"/>
                    <a:chOff x="5760" y="5464"/>
                    <a:chExt cx="1275" cy="663"/>
                  </a:xfrm>
                </p:grpSpPr>
                <p:grpSp>
                  <p:nvGrpSpPr>
                    <p:cNvPr id="32774" name="Group 21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2776" name="Line 2189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777" name="Line 2190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2775" name="Freeform 2191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760" name="Group 2192"/>
                  <p:cNvGrpSpPr>
                    <a:grpSpLocks/>
                  </p:cNvGrpSpPr>
                  <p:nvPr/>
                </p:nvGrpSpPr>
                <p:grpSpPr bwMode="auto">
                  <a:xfrm>
                    <a:off x="14219" y="7414"/>
                    <a:ext cx="346" cy="71"/>
                    <a:chOff x="4140" y="1620"/>
                    <a:chExt cx="1080" cy="180"/>
                  </a:xfrm>
                </p:grpSpPr>
                <p:sp>
                  <p:nvSpPr>
                    <p:cNvPr id="32768" name="Line 21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769" name="Line 219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2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770" name="Line 2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771" name="Line 219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8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772" name="Line 21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773" name="Line 219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761" name="Group 2199"/>
                  <p:cNvGrpSpPr>
                    <a:grpSpLocks/>
                  </p:cNvGrpSpPr>
                  <p:nvPr/>
                </p:nvGrpSpPr>
                <p:grpSpPr bwMode="auto">
                  <a:xfrm rot="-661169">
                    <a:off x="14680" y="7497"/>
                    <a:ext cx="287" cy="470"/>
                    <a:chOff x="5490" y="4635"/>
                    <a:chExt cx="600" cy="831"/>
                  </a:xfrm>
                </p:grpSpPr>
                <p:grpSp>
                  <p:nvGrpSpPr>
                    <p:cNvPr id="32762" name="Group 22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2766" name="Freeform 22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767" name="Freeform 2202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2763" name="Group 22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2764" name="Freeform 22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765" name="Freeform 2205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  <p:grpSp>
              <p:nvGrpSpPr>
                <p:cNvPr id="32504" name="Group 2206"/>
                <p:cNvGrpSpPr>
                  <a:grpSpLocks/>
                </p:cNvGrpSpPr>
                <p:nvPr/>
              </p:nvGrpSpPr>
              <p:grpSpPr bwMode="auto">
                <a:xfrm>
                  <a:off x="11691" y="4517"/>
                  <a:ext cx="2033" cy="2072"/>
                  <a:chOff x="10260" y="3857"/>
                  <a:chExt cx="2590" cy="2700"/>
                </a:xfrm>
              </p:grpSpPr>
              <p:grpSp>
                <p:nvGrpSpPr>
                  <p:cNvPr id="32715" name="Group 2207"/>
                  <p:cNvGrpSpPr>
                    <a:grpSpLocks/>
                  </p:cNvGrpSpPr>
                  <p:nvPr/>
                </p:nvGrpSpPr>
                <p:grpSpPr bwMode="auto">
                  <a:xfrm>
                    <a:off x="11148" y="3857"/>
                    <a:ext cx="888" cy="822"/>
                    <a:chOff x="4680" y="3780"/>
                    <a:chExt cx="1260" cy="1260"/>
                  </a:xfrm>
                </p:grpSpPr>
                <p:sp>
                  <p:nvSpPr>
                    <p:cNvPr id="32748" name="Oval 2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749" name="Freeform 2209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750" name="Freeform 2210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751" name="Freeform 221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2716" name="Line 2212"/>
                  <p:cNvSpPr>
                    <a:spLocks noChangeShapeType="1"/>
                  </p:cNvSpPr>
                  <p:nvPr/>
                </p:nvSpPr>
                <p:spPr bwMode="auto">
                  <a:xfrm>
                    <a:off x="11275" y="597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717" name="Line 2213"/>
                  <p:cNvSpPr>
                    <a:spLocks noChangeShapeType="1"/>
                  </p:cNvSpPr>
                  <p:nvPr/>
                </p:nvSpPr>
                <p:spPr bwMode="auto">
                  <a:xfrm>
                    <a:off x="11402" y="597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718" name="Line 2214"/>
                  <p:cNvSpPr>
                    <a:spLocks noChangeShapeType="1"/>
                  </p:cNvSpPr>
                  <p:nvPr/>
                </p:nvSpPr>
                <p:spPr bwMode="auto">
                  <a:xfrm>
                    <a:off x="11655" y="597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719" name="Line 2215"/>
                  <p:cNvSpPr>
                    <a:spLocks noChangeShapeType="1"/>
                  </p:cNvSpPr>
                  <p:nvPr/>
                </p:nvSpPr>
                <p:spPr bwMode="auto">
                  <a:xfrm>
                    <a:off x="11782" y="597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720" name="Oval 2216"/>
                  <p:cNvSpPr>
                    <a:spLocks noChangeArrowheads="1"/>
                  </p:cNvSpPr>
                  <p:nvPr/>
                </p:nvSpPr>
                <p:spPr bwMode="auto">
                  <a:xfrm>
                    <a:off x="10894" y="6440"/>
                    <a:ext cx="635" cy="11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721" name="Oval 2217"/>
                  <p:cNvSpPr>
                    <a:spLocks noChangeArrowheads="1"/>
                  </p:cNvSpPr>
                  <p:nvPr/>
                </p:nvSpPr>
                <p:spPr bwMode="auto">
                  <a:xfrm>
                    <a:off x="11529" y="6440"/>
                    <a:ext cx="634" cy="11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2722" name="Group 2218"/>
                  <p:cNvGrpSpPr>
                    <a:grpSpLocks/>
                  </p:cNvGrpSpPr>
                  <p:nvPr/>
                </p:nvGrpSpPr>
                <p:grpSpPr bwMode="auto">
                  <a:xfrm rot="3730764">
                    <a:off x="12163" y="4806"/>
                    <a:ext cx="814" cy="560"/>
                    <a:chOff x="5760" y="4965"/>
                    <a:chExt cx="1249" cy="795"/>
                  </a:xfrm>
                </p:grpSpPr>
                <p:grpSp>
                  <p:nvGrpSpPr>
                    <p:cNvPr id="32744" name="Group 22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2746" name="Line 222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747" name="Line 222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2745" name="Freeform 2222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723" name="Group 2223"/>
                  <p:cNvGrpSpPr>
                    <a:grpSpLocks/>
                  </p:cNvGrpSpPr>
                  <p:nvPr/>
                </p:nvGrpSpPr>
                <p:grpSpPr bwMode="auto">
                  <a:xfrm rot="17464581" flipH="1">
                    <a:off x="10133" y="4806"/>
                    <a:ext cx="814" cy="560"/>
                    <a:chOff x="5760" y="4965"/>
                    <a:chExt cx="1249" cy="795"/>
                  </a:xfrm>
                </p:grpSpPr>
                <p:grpSp>
                  <p:nvGrpSpPr>
                    <p:cNvPr id="32740" name="Group 22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2742" name="Line 222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743" name="Line 222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2741" name="Freeform 2227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724" name="Group 2228"/>
                  <p:cNvGrpSpPr>
                    <a:grpSpLocks/>
                  </p:cNvGrpSpPr>
                  <p:nvPr/>
                </p:nvGrpSpPr>
                <p:grpSpPr bwMode="auto">
                  <a:xfrm>
                    <a:off x="10894" y="4679"/>
                    <a:ext cx="1269" cy="821"/>
                    <a:chOff x="7740" y="5580"/>
                    <a:chExt cx="2700" cy="1800"/>
                  </a:xfrm>
                </p:grpSpPr>
                <p:sp>
                  <p:nvSpPr>
                    <p:cNvPr id="32733" name="Line 22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734" name="Line 22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735" name="Line 22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28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736" name="Line 22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90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737" name="Line 22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0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738" name="Line 22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4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739" name="Line 223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740" y="5580"/>
                      <a:ext cx="270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2725" name="Rectangle 2236"/>
                  <p:cNvSpPr>
                    <a:spLocks noChangeArrowheads="1"/>
                  </p:cNvSpPr>
                  <p:nvPr/>
                </p:nvSpPr>
                <p:spPr bwMode="auto">
                  <a:xfrm>
                    <a:off x="11148" y="5500"/>
                    <a:ext cx="761" cy="940"/>
                  </a:xfrm>
                  <a:prstGeom prst="rect">
                    <a:avLst/>
                  </a:prstGeom>
                  <a:solidFill>
                    <a:srgbClr val="808080"/>
                  </a:solidFill>
                  <a:ln w="15875">
                    <a:solidFill>
                      <a:srgbClr val="000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726" name="Rectangle 2237"/>
                  <p:cNvSpPr>
                    <a:spLocks noChangeArrowheads="1"/>
                  </p:cNvSpPr>
                  <p:nvPr/>
                </p:nvSpPr>
                <p:spPr bwMode="auto">
                  <a:xfrm>
                    <a:off x="11486" y="5970"/>
                    <a:ext cx="85" cy="47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2727" name="Group 2238"/>
                  <p:cNvGrpSpPr>
                    <a:grpSpLocks/>
                  </p:cNvGrpSpPr>
                  <p:nvPr/>
                </p:nvGrpSpPr>
                <p:grpSpPr bwMode="auto">
                  <a:xfrm>
                    <a:off x="11148" y="3857"/>
                    <a:ext cx="846" cy="303"/>
                    <a:chOff x="8820" y="4395"/>
                    <a:chExt cx="1200" cy="465"/>
                  </a:xfrm>
                </p:grpSpPr>
                <p:sp>
                  <p:nvSpPr>
                    <p:cNvPr id="32731" name="Oval 2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40" y="4395"/>
                      <a:ext cx="10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732" name="Oval 2240"/>
                    <p:cNvSpPr>
                      <a:spLocks noChangeArrowheads="1"/>
                    </p:cNvSpPr>
                    <p:nvPr/>
                  </p:nvSpPr>
                  <p:spPr bwMode="auto">
                    <a:xfrm rot="703413">
                      <a:off x="8820" y="4500"/>
                      <a:ext cx="1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2728" name="Group 2241"/>
                  <p:cNvGrpSpPr>
                    <a:grpSpLocks/>
                  </p:cNvGrpSpPr>
                  <p:nvPr/>
                </p:nvGrpSpPr>
                <p:grpSpPr bwMode="auto">
                  <a:xfrm>
                    <a:off x="11402" y="4327"/>
                    <a:ext cx="380" cy="117"/>
                    <a:chOff x="8460" y="5940"/>
                    <a:chExt cx="540" cy="180"/>
                  </a:xfrm>
                </p:grpSpPr>
                <p:sp>
                  <p:nvSpPr>
                    <p:cNvPr id="32729" name="Line 2242"/>
                    <p:cNvSpPr>
                      <a:spLocks noChangeShapeType="1"/>
                    </p:cNvSpPr>
                    <p:nvPr/>
                  </p:nvSpPr>
                  <p:spPr bwMode="auto">
                    <a:xfrm rot="2265785" flipH="1">
                      <a:off x="8460" y="594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730" name="Line 2243"/>
                    <p:cNvSpPr>
                      <a:spLocks noChangeShapeType="1"/>
                    </p:cNvSpPr>
                    <p:nvPr/>
                  </p:nvSpPr>
                  <p:spPr bwMode="auto">
                    <a:xfrm rot="-2265785">
                      <a:off x="8820" y="594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2505" name="Group 2244"/>
                <p:cNvGrpSpPr>
                  <a:grpSpLocks/>
                </p:cNvGrpSpPr>
                <p:nvPr/>
              </p:nvGrpSpPr>
              <p:grpSpPr bwMode="auto">
                <a:xfrm>
                  <a:off x="13528" y="5284"/>
                  <a:ext cx="1622" cy="1254"/>
                  <a:chOff x="12600" y="4857"/>
                  <a:chExt cx="2067" cy="1634"/>
                </a:xfrm>
              </p:grpSpPr>
              <p:grpSp>
                <p:nvGrpSpPr>
                  <p:cNvPr id="32677" name="Group 2245"/>
                  <p:cNvGrpSpPr>
                    <a:grpSpLocks/>
                  </p:cNvGrpSpPr>
                  <p:nvPr/>
                </p:nvGrpSpPr>
                <p:grpSpPr bwMode="auto">
                  <a:xfrm>
                    <a:off x="13377" y="4857"/>
                    <a:ext cx="605" cy="497"/>
                    <a:chOff x="4680" y="3780"/>
                    <a:chExt cx="1260" cy="1260"/>
                  </a:xfrm>
                </p:grpSpPr>
                <p:sp>
                  <p:nvSpPr>
                    <p:cNvPr id="32711" name="Oval 2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712" name="Freeform 2247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713" name="Freeform 2248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714" name="Freeform 2249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2678" name="Line 2250"/>
                  <p:cNvSpPr>
                    <a:spLocks noChangeShapeType="1"/>
                  </p:cNvSpPr>
                  <p:nvPr/>
                </p:nvSpPr>
                <p:spPr bwMode="auto">
                  <a:xfrm>
                    <a:off x="13463" y="613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679" name="Line 2251"/>
                  <p:cNvSpPr>
                    <a:spLocks noChangeShapeType="1"/>
                  </p:cNvSpPr>
                  <p:nvPr/>
                </p:nvSpPr>
                <p:spPr bwMode="auto">
                  <a:xfrm>
                    <a:off x="13550" y="613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680" name="Line 2252"/>
                  <p:cNvSpPr>
                    <a:spLocks noChangeShapeType="1"/>
                  </p:cNvSpPr>
                  <p:nvPr/>
                </p:nvSpPr>
                <p:spPr bwMode="auto">
                  <a:xfrm>
                    <a:off x="13722" y="613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681" name="Line 2253"/>
                  <p:cNvSpPr>
                    <a:spLocks noChangeShapeType="1"/>
                  </p:cNvSpPr>
                  <p:nvPr/>
                </p:nvSpPr>
                <p:spPr bwMode="auto">
                  <a:xfrm>
                    <a:off x="13809" y="613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682" name="Oval 2254"/>
                  <p:cNvSpPr>
                    <a:spLocks noChangeArrowheads="1"/>
                  </p:cNvSpPr>
                  <p:nvPr/>
                </p:nvSpPr>
                <p:spPr bwMode="auto">
                  <a:xfrm>
                    <a:off x="13204" y="6420"/>
                    <a:ext cx="432" cy="7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683" name="Oval 2255"/>
                  <p:cNvSpPr>
                    <a:spLocks noChangeArrowheads="1"/>
                  </p:cNvSpPr>
                  <p:nvPr/>
                </p:nvSpPr>
                <p:spPr bwMode="auto">
                  <a:xfrm>
                    <a:off x="13636" y="6420"/>
                    <a:ext cx="432" cy="7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2684" name="Group 2256"/>
                  <p:cNvGrpSpPr>
                    <a:grpSpLocks/>
                  </p:cNvGrpSpPr>
                  <p:nvPr/>
                </p:nvGrpSpPr>
                <p:grpSpPr bwMode="auto">
                  <a:xfrm>
                    <a:off x="14068" y="5141"/>
                    <a:ext cx="599" cy="314"/>
                    <a:chOff x="5760" y="4965"/>
                    <a:chExt cx="1249" cy="795"/>
                  </a:xfrm>
                </p:grpSpPr>
                <p:grpSp>
                  <p:nvGrpSpPr>
                    <p:cNvPr id="32707" name="Group 22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2709" name="Line 225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710" name="Line 225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2708" name="Freeform 2260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685" name="Group 2261"/>
                  <p:cNvGrpSpPr>
                    <a:grpSpLocks/>
                  </p:cNvGrpSpPr>
                  <p:nvPr/>
                </p:nvGrpSpPr>
                <p:grpSpPr bwMode="auto">
                  <a:xfrm rot="20970257" flipH="1">
                    <a:off x="12600" y="5183"/>
                    <a:ext cx="599" cy="313"/>
                    <a:chOff x="5760" y="4965"/>
                    <a:chExt cx="1249" cy="795"/>
                  </a:xfrm>
                </p:grpSpPr>
                <p:grpSp>
                  <p:nvGrpSpPr>
                    <p:cNvPr id="32703" name="Group 22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2705" name="Line 226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706" name="Line 226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2704" name="Freeform 2265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686" name="Group 2266"/>
                  <p:cNvGrpSpPr>
                    <a:grpSpLocks/>
                  </p:cNvGrpSpPr>
                  <p:nvPr/>
                </p:nvGrpSpPr>
                <p:grpSpPr bwMode="auto">
                  <a:xfrm>
                    <a:off x="13507" y="4893"/>
                    <a:ext cx="345" cy="71"/>
                    <a:chOff x="4140" y="1620"/>
                    <a:chExt cx="1080" cy="180"/>
                  </a:xfrm>
                </p:grpSpPr>
                <p:sp>
                  <p:nvSpPr>
                    <p:cNvPr id="32697" name="Line 2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698" name="Line 226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2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699" name="Line 22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700" name="Line 227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8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701" name="Line 22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702" name="Line 22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687" name="Group 2273"/>
                  <p:cNvGrpSpPr>
                    <a:grpSpLocks/>
                  </p:cNvGrpSpPr>
                  <p:nvPr/>
                </p:nvGrpSpPr>
                <p:grpSpPr bwMode="auto">
                  <a:xfrm>
                    <a:off x="13204" y="5354"/>
                    <a:ext cx="864" cy="498"/>
                    <a:chOff x="7740" y="5580"/>
                    <a:chExt cx="2700" cy="1800"/>
                  </a:xfrm>
                </p:grpSpPr>
                <p:sp>
                  <p:nvSpPr>
                    <p:cNvPr id="32690" name="Line 22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691" name="Line 22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692" name="Line 22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28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693" name="Line 227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90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694" name="Line 22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0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695" name="Line 22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4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696" name="Line 228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740" y="5580"/>
                      <a:ext cx="270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2688" name="Rectangle 2281"/>
                  <p:cNvSpPr>
                    <a:spLocks noChangeArrowheads="1"/>
                  </p:cNvSpPr>
                  <p:nvPr/>
                </p:nvSpPr>
                <p:spPr bwMode="auto">
                  <a:xfrm>
                    <a:off x="13377" y="5852"/>
                    <a:ext cx="518" cy="284"/>
                  </a:xfrm>
                  <a:prstGeom prst="rect">
                    <a:avLst/>
                  </a:prstGeom>
                  <a:solidFill>
                    <a:srgbClr val="00FF00"/>
                  </a:solidFill>
                  <a:ln w="1587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689" name="Rectangle 2282"/>
                  <p:cNvSpPr>
                    <a:spLocks noChangeArrowheads="1"/>
                  </p:cNvSpPr>
                  <p:nvPr/>
                </p:nvSpPr>
                <p:spPr bwMode="auto">
                  <a:xfrm>
                    <a:off x="13607" y="5994"/>
                    <a:ext cx="58" cy="142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506" name="Group 2283"/>
                <p:cNvGrpSpPr>
                  <a:grpSpLocks/>
                </p:cNvGrpSpPr>
                <p:nvPr/>
              </p:nvGrpSpPr>
              <p:grpSpPr bwMode="auto">
                <a:xfrm>
                  <a:off x="14940" y="4731"/>
                  <a:ext cx="1971" cy="1964"/>
                  <a:chOff x="14400" y="4137"/>
                  <a:chExt cx="2511" cy="2558"/>
                </a:xfrm>
              </p:grpSpPr>
              <p:grpSp>
                <p:nvGrpSpPr>
                  <p:cNvPr id="32610" name="Group 2284"/>
                  <p:cNvGrpSpPr>
                    <a:grpSpLocks/>
                  </p:cNvGrpSpPr>
                  <p:nvPr/>
                </p:nvGrpSpPr>
                <p:grpSpPr bwMode="auto">
                  <a:xfrm>
                    <a:off x="15350" y="4137"/>
                    <a:ext cx="604" cy="497"/>
                    <a:chOff x="4680" y="3780"/>
                    <a:chExt cx="1260" cy="1260"/>
                  </a:xfrm>
                </p:grpSpPr>
                <p:sp>
                  <p:nvSpPr>
                    <p:cNvPr id="32673" name="Oval 22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674" name="Freeform 2286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675" name="Freeform 2287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676" name="Freeform 2288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611" name="Group 2289"/>
                  <p:cNvGrpSpPr>
                    <a:grpSpLocks/>
                  </p:cNvGrpSpPr>
                  <p:nvPr/>
                </p:nvGrpSpPr>
                <p:grpSpPr bwMode="auto">
                  <a:xfrm>
                    <a:off x="15177" y="6340"/>
                    <a:ext cx="950" cy="355"/>
                    <a:chOff x="6480" y="9540"/>
                    <a:chExt cx="1980" cy="900"/>
                  </a:xfrm>
                </p:grpSpPr>
                <p:sp>
                  <p:nvSpPr>
                    <p:cNvPr id="32667" name="Line 22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668" name="Line 22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669" name="Line 22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670" name="Line 22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671" name="Oval 2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8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672" name="Oval 22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2612" name="Group 2296"/>
                  <p:cNvGrpSpPr>
                    <a:grpSpLocks/>
                  </p:cNvGrpSpPr>
                  <p:nvPr/>
                </p:nvGrpSpPr>
                <p:grpSpPr bwMode="auto">
                  <a:xfrm rot="910168">
                    <a:off x="16299" y="4990"/>
                    <a:ext cx="612" cy="261"/>
                    <a:chOff x="5760" y="5464"/>
                    <a:chExt cx="1275" cy="663"/>
                  </a:xfrm>
                </p:grpSpPr>
                <p:grpSp>
                  <p:nvGrpSpPr>
                    <p:cNvPr id="32663" name="Group 22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2665" name="Line 2298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666" name="Line 2299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2664" name="Freeform 2300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613" name="Group 2301"/>
                  <p:cNvGrpSpPr>
                    <a:grpSpLocks/>
                  </p:cNvGrpSpPr>
                  <p:nvPr/>
                </p:nvGrpSpPr>
                <p:grpSpPr bwMode="auto">
                  <a:xfrm>
                    <a:off x="15436" y="4634"/>
                    <a:ext cx="432" cy="113"/>
                    <a:chOff x="7200" y="4500"/>
                    <a:chExt cx="900" cy="285"/>
                  </a:xfrm>
                </p:grpSpPr>
                <p:sp>
                  <p:nvSpPr>
                    <p:cNvPr id="32658" name="Oval 23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659" name="Oval 23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8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660" name="Oval 23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460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661" name="Oval 23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4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662" name="Oval 23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2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2614" name="Group 2307"/>
                  <p:cNvGrpSpPr>
                    <a:grpSpLocks/>
                  </p:cNvGrpSpPr>
                  <p:nvPr/>
                </p:nvGrpSpPr>
                <p:grpSpPr bwMode="auto">
                  <a:xfrm rot="762249" flipH="1">
                    <a:off x="15076" y="4245"/>
                    <a:ext cx="288" cy="470"/>
                    <a:chOff x="5490" y="4635"/>
                    <a:chExt cx="600" cy="831"/>
                  </a:xfrm>
                </p:grpSpPr>
                <p:grpSp>
                  <p:nvGrpSpPr>
                    <p:cNvPr id="32652" name="Group 23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2656" name="Freeform 23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657" name="Freeform 2310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2653" name="Group 23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2654" name="Freeform 23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655" name="Freeform 2313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grpSp>
                <p:nvGrpSpPr>
                  <p:cNvPr id="32615" name="Group 2314"/>
                  <p:cNvGrpSpPr>
                    <a:grpSpLocks/>
                  </p:cNvGrpSpPr>
                  <p:nvPr/>
                </p:nvGrpSpPr>
                <p:grpSpPr bwMode="auto">
                  <a:xfrm>
                    <a:off x="14918" y="4705"/>
                    <a:ext cx="1468" cy="640"/>
                    <a:chOff x="7380" y="7200"/>
                    <a:chExt cx="2160" cy="1260"/>
                  </a:xfrm>
                </p:grpSpPr>
                <p:grpSp>
                  <p:nvGrpSpPr>
                    <p:cNvPr id="32636" name="Group 23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38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2647" name="Line 231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648" name="Line 23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649" name="Line 231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650" name="Line 23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651" name="Line 23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2637" name="Group 2321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846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2642" name="Line 232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643" name="Line 23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644" name="Line 232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645" name="Line 23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646" name="Line 23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2638" name="Group 23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20" y="7200"/>
                      <a:ext cx="1080" cy="180"/>
                      <a:chOff x="7920" y="7200"/>
                      <a:chExt cx="1080" cy="180"/>
                    </a:xfrm>
                  </p:grpSpPr>
                  <p:sp>
                    <p:nvSpPr>
                      <p:cNvPr id="32639" name="Line 23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640" name="Line 23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641" name="Freeform 23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00" y="7200"/>
                        <a:ext cx="720" cy="180"/>
                      </a:xfrm>
                      <a:custGeom>
                        <a:avLst/>
                        <a:gdLst>
                          <a:gd name="T0" fmla="*/ 720 w 720"/>
                          <a:gd name="T1" fmla="*/ 0 h 180"/>
                          <a:gd name="T2" fmla="*/ 360 w 720"/>
                          <a:gd name="T3" fmla="*/ 180 h 180"/>
                          <a:gd name="T4" fmla="*/ 0 w 720"/>
                          <a:gd name="T5" fmla="*/ 0 h 180"/>
                          <a:gd name="T6" fmla="*/ 0 60000 65536"/>
                          <a:gd name="T7" fmla="*/ 0 60000 65536"/>
                          <a:gd name="T8" fmla="*/ 0 60000 65536"/>
                          <a:gd name="T9" fmla="*/ 0 w 720"/>
                          <a:gd name="T10" fmla="*/ 0 h 180"/>
                          <a:gd name="T11" fmla="*/ 720 w 720"/>
                          <a:gd name="T12" fmla="*/ 180 h 18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20" h="180">
                            <a:moveTo>
                              <a:pt x="720" y="0"/>
                            </a:moveTo>
                            <a:cubicBezTo>
                              <a:pt x="600" y="90"/>
                              <a:pt x="480" y="180"/>
                              <a:pt x="360" y="180"/>
                            </a:cubicBezTo>
                            <a:cubicBezTo>
                              <a:pt x="240" y="180"/>
                              <a:pt x="60" y="30"/>
                              <a:pt x="0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sp>
                <p:nvSpPr>
                  <p:cNvPr id="32616" name="AutoShape 233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5091" y="5345"/>
                    <a:ext cx="1122" cy="9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5 w 21600"/>
                      <a:gd name="T13" fmla="*/ 4494 h 21600"/>
                      <a:gd name="T14" fmla="*/ 17095 w 21600"/>
                      <a:gd name="T15" fmla="*/ 17106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32617" name="Group 2332"/>
                  <p:cNvGrpSpPr>
                    <a:grpSpLocks/>
                  </p:cNvGrpSpPr>
                  <p:nvPr/>
                </p:nvGrpSpPr>
                <p:grpSpPr bwMode="auto">
                  <a:xfrm rot="20689832" flipH="1">
                    <a:off x="14400" y="4990"/>
                    <a:ext cx="612" cy="261"/>
                    <a:chOff x="5760" y="5464"/>
                    <a:chExt cx="1275" cy="663"/>
                  </a:xfrm>
                </p:grpSpPr>
                <p:grpSp>
                  <p:nvGrpSpPr>
                    <p:cNvPr id="32632" name="Group 23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2634" name="Line 2334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635" name="Line 2335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2633" name="Freeform 2336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618" name="Group 2337"/>
                  <p:cNvGrpSpPr>
                    <a:grpSpLocks/>
                  </p:cNvGrpSpPr>
                  <p:nvPr/>
                </p:nvGrpSpPr>
                <p:grpSpPr bwMode="auto">
                  <a:xfrm>
                    <a:off x="15479" y="4174"/>
                    <a:ext cx="346" cy="71"/>
                    <a:chOff x="4140" y="1620"/>
                    <a:chExt cx="1080" cy="180"/>
                  </a:xfrm>
                </p:grpSpPr>
                <p:sp>
                  <p:nvSpPr>
                    <p:cNvPr id="32626" name="Line 23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627" name="Line 23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2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628" name="Line 23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629" name="Line 23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8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630" name="Line 23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631" name="Line 23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619" name="Group 2344"/>
                  <p:cNvGrpSpPr>
                    <a:grpSpLocks/>
                  </p:cNvGrpSpPr>
                  <p:nvPr/>
                </p:nvGrpSpPr>
                <p:grpSpPr bwMode="auto">
                  <a:xfrm rot="-661169">
                    <a:off x="15940" y="4257"/>
                    <a:ext cx="287" cy="470"/>
                    <a:chOff x="5490" y="4635"/>
                    <a:chExt cx="600" cy="831"/>
                  </a:xfrm>
                </p:grpSpPr>
                <p:grpSp>
                  <p:nvGrpSpPr>
                    <p:cNvPr id="32620" name="Group 23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2624" name="Freeform 23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625" name="Freeform 2347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2621" name="Group 23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2622" name="Freeform 23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623" name="Freeform 2350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  <p:grpSp>
              <p:nvGrpSpPr>
                <p:cNvPr id="32507" name="Group 2351"/>
                <p:cNvGrpSpPr>
                  <a:grpSpLocks/>
                </p:cNvGrpSpPr>
                <p:nvPr/>
              </p:nvGrpSpPr>
              <p:grpSpPr bwMode="auto">
                <a:xfrm>
                  <a:off x="2620" y="4777"/>
                  <a:ext cx="1288" cy="1590"/>
                  <a:chOff x="1620" y="4857"/>
                  <a:chExt cx="1288" cy="1590"/>
                </a:xfrm>
              </p:grpSpPr>
              <p:grpSp>
                <p:nvGrpSpPr>
                  <p:cNvPr id="32575" name="Group 2352"/>
                  <p:cNvGrpSpPr>
                    <a:grpSpLocks/>
                  </p:cNvGrpSpPr>
                  <p:nvPr/>
                </p:nvGrpSpPr>
                <p:grpSpPr bwMode="auto">
                  <a:xfrm>
                    <a:off x="2022" y="4866"/>
                    <a:ext cx="474" cy="382"/>
                    <a:chOff x="4680" y="3780"/>
                    <a:chExt cx="1260" cy="1260"/>
                  </a:xfrm>
                </p:grpSpPr>
                <p:sp>
                  <p:nvSpPr>
                    <p:cNvPr id="32606" name="Oval 23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607" name="Freeform 2354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608" name="Freeform 2355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609" name="Freeform 2356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2576" name="Line 2357"/>
                  <p:cNvSpPr>
                    <a:spLocks noChangeShapeType="1"/>
                  </p:cNvSpPr>
                  <p:nvPr/>
                </p:nvSpPr>
                <p:spPr bwMode="auto">
                  <a:xfrm>
                    <a:off x="2022" y="6175"/>
                    <a:ext cx="0" cy="21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577" name="Line 2358"/>
                  <p:cNvSpPr>
                    <a:spLocks noChangeShapeType="1"/>
                  </p:cNvSpPr>
                  <p:nvPr/>
                </p:nvSpPr>
                <p:spPr bwMode="auto">
                  <a:xfrm>
                    <a:off x="2090" y="6175"/>
                    <a:ext cx="0" cy="21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578" name="Line 2359"/>
                  <p:cNvSpPr>
                    <a:spLocks noChangeShapeType="1"/>
                  </p:cNvSpPr>
                  <p:nvPr/>
                </p:nvSpPr>
                <p:spPr bwMode="auto">
                  <a:xfrm>
                    <a:off x="2429" y="6175"/>
                    <a:ext cx="0" cy="21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579" name="Line 2360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6175"/>
                    <a:ext cx="0" cy="21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580" name="Oval 2361"/>
                  <p:cNvSpPr>
                    <a:spLocks noChangeArrowheads="1"/>
                  </p:cNvSpPr>
                  <p:nvPr/>
                </p:nvSpPr>
                <p:spPr bwMode="auto">
                  <a:xfrm>
                    <a:off x="1819" y="6393"/>
                    <a:ext cx="338" cy="5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581" name="Oval 2362"/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6393"/>
                    <a:ext cx="339" cy="5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2582" name="Group 2363"/>
                  <p:cNvGrpSpPr>
                    <a:grpSpLocks/>
                  </p:cNvGrpSpPr>
                  <p:nvPr/>
                </p:nvGrpSpPr>
                <p:grpSpPr bwMode="auto">
                  <a:xfrm>
                    <a:off x="2429" y="5376"/>
                    <a:ext cx="479" cy="201"/>
                    <a:chOff x="5760" y="5464"/>
                    <a:chExt cx="1275" cy="663"/>
                  </a:xfrm>
                </p:grpSpPr>
                <p:grpSp>
                  <p:nvGrpSpPr>
                    <p:cNvPr id="32602" name="Group 2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2604" name="Line 2365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605" name="Line 2366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2603" name="Freeform 2367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583" name="Group 2368"/>
                  <p:cNvGrpSpPr>
                    <a:grpSpLocks/>
                  </p:cNvGrpSpPr>
                  <p:nvPr/>
                </p:nvGrpSpPr>
                <p:grpSpPr bwMode="auto">
                  <a:xfrm flipH="1">
                    <a:off x="1620" y="5193"/>
                    <a:ext cx="470" cy="241"/>
                    <a:chOff x="5760" y="4965"/>
                    <a:chExt cx="1249" cy="795"/>
                  </a:xfrm>
                </p:grpSpPr>
                <p:grpSp>
                  <p:nvGrpSpPr>
                    <p:cNvPr id="32598" name="Group 23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2600" name="Line 237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601" name="Line 237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2599" name="Freeform 2372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584" name="Group 2373"/>
                  <p:cNvGrpSpPr>
                    <a:grpSpLocks/>
                  </p:cNvGrpSpPr>
                  <p:nvPr/>
                </p:nvGrpSpPr>
                <p:grpSpPr bwMode="auto">
                  <a:xfrm>
                    <a:off x="1909" y="4857"/>
                    <a:ext cx="711" cy="381"/>
                    <a:chOff x="4230" y="3675"/>
                    <a:chExt cx="2160" cy="1440"/>
                  </a:xfrm>
                </p:grpSpPr>
                <p:grpSp>
                  <p:nvGrpSpPr>
                    <p:cNvPr id="32593" name="Group 23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70" y="3675"/>
                      <a:ext cx="1080" cy="180"/>
                      <a:chOff x="8100" y="3240"/>
                      <a:chExt cx="2160" cy="360"/>
                    </a:xfrm>
                  </p:grpSpPr>
                  <p:sp>
                    <p:nvSpPr>
                      <p:cNvPr id="32596" name="Oval 23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00" y="3240"/>
                        <a:ext cx="1080" cy="36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20000"/>
                          </a:spcBef>
                          <a:buFontTx/>
                          <a:buChar char="•"/>
                        </a:pPr>
                        <a:endParaRPr lang="zh-TW" altLang="en-US" sz="4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2597" name="Oval 23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80" y="3240"/>
                        <a:ext cx="1080" cy="36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20000"/>
                          </a:spcBef>
                          <a:buFontTx/>
                          <a:buChar char="•"/>
                        </a:pPr>
                        <a:endParaRPr lang="zh-TW" altLang="en-US" sz="4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2594" name="Oval 2377"/>
                    <p:cNvSpPr>
                      <a:spLocks noChangeArrowheads="1"/>
                    </p:cNvSpPr>
                    <p:nvPr/>
                  </p:nvSpPr>
                  <p:spPr bwMode="auto">
                    <a:xfrm rot="-1770744">
                      <a:off x="6030" y="3675"/>
                      <a:ext cx="360" cy="14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95" name="Oval 2378"/>
                    <p:cNvSpPr>
                      <a:spLocks noChangeArrowheads="1"/>
                    </p:cNvSpPr>
                    <p:nvPr/>
                  </p:nvSpPr>
                  <p:spPr bwMode="auto">
                    <a:xfrm rot="1770744" flipH="1">
                      <a:off x="4230" y="3675"/>
                      <a:ext cx="360" cy="14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2585" name="Line 23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84" y="5248"/>
                    <a:ext cx="473" cy="927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586" name="Line 2380"/>
                  <p:cNvSpPr>
                    <a:spLocks noChangeShapeType="1"/>
                  </p:cNvSpPr>
                  <p:nvPr/>
                </p:nvSpPr>
                <p:spPr bwMode="auto">
                  <a:xfrm>
                    <a:off x="2360" y="5248"/>
                    <a:ext cx="407" cy="927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587" name="Line 2381"/>
                  <p:cNvSpPr>
                    <a:spLocks noChangeShapeType="1"/>
                  </p:cNvSpPr>
                  <p:nvPr/>
                </p:nvSpPr>
                <p:spPr bwMode="auto">
                  <a:xfrm>
                    <a:off x="1684" y="6175"/>
                    <a:ext cx="1083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32588" name="Group 2382"/>
                  <p:cNvGrpSpPr>
                    <a:grpSpLocks/>
                  </p:cNvGrpSpPr>
                  <p:nvPr/>
                </p:nvGrpSpPr>
                <p:grpSpPr bwMode="auto">
                  <a:xfrm>
                    <a:off x="1684" y="6111"/>
                    <a:ext cx="1083" cy="73"/>
                    <a:chOff x="1684" y="6111"/>
                    <a:chExt cx="1083" cy="73"/>
                  </a:xfrm>
                </p:grpSpPr>
                <p:sp>
                  <p:nvSpPr>
                    <p:cNvPr id="32589" name="Freeform 2383"/>
                    <p:cNvSpPr>
                      <a:spLocks/>
                    </p:cNvSpPr>
                    <p:nvPr/>
                  </p:nvSpPr>
                  <p:spPr bwMode="auto">
                    <a:xfrm>
                      <a:off x="1684" y="6111"/>
                      <a:ext cx="316" cy="73"/>
                    </a:xfrm>
                    <a:custGeom>
                      <a:avLst/>
                      <a:gdLst>
                        <a:gd name="T0" fmla="*/ 0 w 840"/>
                        <a:gd name="T1" fmla="*/ 0 h 420"/>
                        <a:gd name="T2" fmla="*/ 0 w 840"/>
                        <a:gd name="T3" fmla="*/ 0 h 420"/>
                        <a:gd name="T4" fmla="*/ 0 w 840"/>
                        <a:gd name="T5" fmla="*/ 0 h 420"/>
                        <a:gd name="T6" fmla="*/ 0 w 840"/>
                        <a:gd name="T7" fmla="*/ 0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5875">
                      <a:solidFill>
                        <a:srgbClr val="FF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590" name="Freeform 2384"/>
                    <p:cNvSpPr>
                      <a:spLocks/>
                    </p:cNvSpPr>
                    <p:nvPr/>
                  </p:nvSpPr>
                  <p:spPr bwMode="auto">
                    <a:xfrm>
                      <a:off x="2208" y="6111"/>
                      <a:ext cx="316" cy="73"/>
                    </a:xfrm>
                    <a:custGeom>
                      <a:avLst/>
                      <a:gdLst>
                        <a:gd name="T0" fmla="*/ 0 w 840"/>
                        <a:gd name="T1" fmla="*/ 0 h 420"/>
                        <a:gd name="T2" fmla="*/ 0 w 840"/>
                        <a:gd name="T3" fmla="*/ 0 h 420"/>
                        <a:gd name="T4" fmla="*/ 0 w 840"/>
                        <a:gd name="T5" fmla="*/ 0 h 420"/>
                        <a:gd name="T6" fmla="*/ 0 w 840"/>
                        <a:gd name="T7" fmla="*/ 0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5875">
                      <a:solidFill>
                        <a:srgbClr val="FF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591" name="Freeform 2385"/>
                    <p:cNvSpPr>
                      <a:spLocks/>
                    </p:cNvSpPr>
                    <p:nvPr/>
                  </p:nvSpPr>
                  <p:spPr bwMode="auto">
                    <a:xfrm>
                      <a:off x="2496" y="6120"/>
                      <a:ext cx="271" cy="64"/>
                    </a:xfrm>
                    <a:custGeom>
                      <a:avLst/>
                      <a:gdLst>
                        <a:gd name="T0" fmla="*/ 0 w 840"/>
                        <a:gd name="T1" fmla="*/ 0 h 420"/>
                        <a:gd name="T2" fmla="*/ 0 w 840"/>
                        <a:gd name="T3" fmla="*/ 0 h 420"/>
                        <a:gd name="T4" fmla="*/ 0 w 840"/>
                        <a:gd name="T5" fmla="*/ 0 h 420"/>
                        <a:gd name="T6" fmla="*/ 0 w 840"/>
                        <a:gd name="T7" fmla="*/ 0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5875">
                      <a:solidFill>
                        <a:srgbClr val="FF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592" name="Freeform 2386"/>
                    <p:cNvSpPr>
                      <a:spLocks/>
                    </p:cNvSpPr>
                    <p:nvPr/>
                  </p:nvSpPr>
                  <p:spPr bwMode="auto">
                    <a:xfrm>
                      <a:off x="1954" y="6120"/>
                      <a:ext cx="272" cy="64"/>
                    </a:xfrm>
                    <a:custGeom>
                      <a:avLst/>
                      <a:gdLst>
                        <a:gd name="T0" fmla="*/ 0 w 840"/>
                        <a:gd name="T1" fmla="*/ 0 h 420"/>
                        <a:gd name="T2" fmla="*/ 0 w 840"/>
                        <a:gd name="T3" fmla="*/ 0 h 420"/>
                        <a:gd name="T4" fmla="*/ 0 w 840"/>
                        <a:gd name="T5" fmla="*/ 0 h 420"/>
                        <a:gd name="T6" fmla="*/ 0 w 840"/>
                        <a:gd name="T7" fmla="*/ 0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5875">
                      <a:solidFill>
                        <a:srgbClr val="FF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2508" name="Group 2387"/>
                <p:cNvGrpSpPr>
                  <a:grpSpLocks/>
                </p:cNvGrpSpPr>
                <p:nvPr/>
              </p:nvGrpSpPr>
              <p:grpSpPr bwMode="auto">
                <a:xfrm>
                  <a:off x="1685" y="4397"/>
                  <a:ext cx="474" cy="382"/>
                  <a:chOff x="4680" y="3780"/>
                  <a:chExt cx="1260" cy="1260"/>
                </a:xfrm>
              </p:grpSpPr>
              <p:sp>
                <p:nvSpPr>
                  <p:cNvPr id="32571" name="Oval 2388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572" name="Freeform 2389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573" name="Freeform 2390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574" name="Freeform 2391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2509" name="Group 2392"/>
                <p:cNvGrpSpPr>
                  <a:grpSpLocks/>
                </p:cNvGrpSpPr>
                <p:nvPr/>
              </p:nvGrpSpPr>
              <p:grpSpPr bwMode="auto">
                <a:xfrm>
                  <a:off x="1550" y="6088"/>
                  <a:ext cx="745" cy="273"/>
                  <a:chOff x="6480" y="9540"/>
                  <a:chExt cx="1980" cy="900"/>
                </a:xfrm>
              </p:grpSpPr>
              <p:sp>
                <p:nvSpPr>
                  <p:cNvPr id="32565" name="Line 2393"/>
                  <p:cNvSpPr>
                    <a:spLocks noChangeShapeType="1"/>
                  </p:cNvSpPr>
                  <p:nvPr/>
                </p:nvSpPr>
                <p:spPr bwMode="auto">
                  <a:xfrm>
                    <a:off x="70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566" name="Line 2394"/>
                  <p:cNvSpPr>
                    <a:spLocks noChangeShapeType="1"/>
                  </p:cNvSpPr>
                  <p:nvPr/>
                </p:nvSpPr>
                <p:spPr bwMode="auto">
                  <a:xfrm>
                    <a:off x="720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567" name="Line 2395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568" name="Line 2396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569" name="Oval 2397"/>
                  <p:cNvSpPr>
                    <a:spLocks noChangeArrowheads="1"/>
                  </p:cNvSpPr>
                  <p:nvPr/>
                </p:nvSpPr>
                <p:spPr bwMode="auto">
                  <a:xfrm>
                    <a:off x="648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570" name="Oval 2398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510" name="Group 2399"/>
                <p:cNvGrpSpPr>
                  <a:grpSpLocks/>
                </p:cNvGrpSpPr>
                <p:nvPr/>
              </p:nvGrpSpPr>
              <p:grpSpPr bwMode="auto">
                <a:xfrm rot="910168">
                  <a:off x="2430" y="5052"/>
                  <a:ext cx="480" cy="200"/>
                  <a:chOff x="5760" y="5464"/>
                  <a:chExt cx="1275" cy="663"/>
                </a:xfrm>
              </p:grpSpPr>
              <p:grpSp>
                <p:nvGrpSpPr>
                  <p:cNvPr id="32561" name="Group 2400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2563" name="Line 2401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564" name="Line 2402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2562" name="Freeform 2403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2511" name="Group 2404"/>
                <p:cNvGrpSpPr>
                  <a:grpSpLocks/>
                </p:cNvGrpSpPr>
                <p:nvPr/>
              </p:nvGrpSpPr>
              <p:grpSpPr bwMode="auto">
                <a:xfrm>
                  <a:off x="1753" y="4779"/>
                  <a:ext cx="339" cy="86"/>
                  <a:chOff x="7200" y="4500"/>
                  <a:chExt cx="900" cy="285"/>
                </a:xfrm>
              </p:grpSpPr>
              <p:sp>
                <p:nvSpPr>
                  <p:cNvPr id="32556" name="Oval 2405"/>
                  <p:cNvSpPr>
                    <a:spLocks noChangeArrowheads="1"/>
                  </p:cNvSpPr>
                  <p:nvPr/>
                </p:nvSpPr>
                <p:spPr bwMode="auto">
                  <a:xfrm>
                    <a:off x="720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557" name="Oval 2406"/>
                  <p:cNvSpPr>
                    <a:spLocks noChangeArrowheads="1"/>
                  </p:cNvSpPr>
                  <p:nvPr/>
                </p:nvSpPr>
                <p:spPr bwMode="auto">
                  <a:xfrm>
                    <a:off x="738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558" name="Oval 2407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460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559" name="Oval 2408"/>
                  <p:cNvSpPr>
                    <a:spLocks noChangeArrowheads="1"/>
                  </p:cNvSpPr>
                  <p:nvPr/>
                </p:nvSpPr>
                <p:spPr bwMode="auto">
                  <a:xfrm>
                    <a:off x="774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560" name="Oval 2409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512" name="Group 2410"/>
                <p:cNvGrpSpPr>
                  <a:grpSpLocks/>
                </p:cNvGrpSpPr>
                <p:nvPr/>
              </p:nvGrpSpPr>
              <p:grpSpPr bwMode="auto">
                <a:xfrm rot="762249" flipH="1">
                  <a:off x="1470" y="4480"/>
                  <a:ext cx="226" cy="361"/>
                  <a:chOff x="5490" y="4635"/>
                  <a:chExt cx="600" cy="831"/>
                </a:xfrm>
              </p:grpSpPr>
              <p:grpSp>
                <p:nvGrpSpPr>
                  <p:cNvPr id="32550" name="Group 2411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2554" name="Freeform 2412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555" name="Freeform 2413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551" name="Group 2414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2552" name="Freeform 2415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553" name="Freeform 2416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2513" name="Group 2417"/>
                <p:cNvGrpSpPr>
                  <a:grpSpLocks/>
                </p:cNvGrpSpPr>
                <p:nvPr/>
              </p:nvGrpSpPr>
              <p:grpSpPr bwMode="auto">
                <a:xfrm>
                  <a:off x="1346" y="4833"/>
                  <a:ext cx="1152" cy="491"/>
                  <a:chOff x="7380" y="7200"/>
                  <a:chExt cx="2160" cy="1260"/>
                </a:xfrm>
              </p:grpSpPr>
              <p:grpSp>
                <p:nvGrpSpPr>
                  <p:cNvPr id="32534" name="Group 2418"/>
                  <p:cNvGrpSpPr>
                    <a:grpSpLocks/>
                  </p:cNvGrpSpPr>
                  <p:nvPr/>
                </p:nvGrpSpPr>
                <p:grpSpPr bwMode="auto">
                  <a:xfrm>
                    <a:off x="738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2545" name="Line 241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546" name="Line 24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547" name="Line 24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548" name="Line 24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549" name="Line 24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535" name="Group 2424"/>
                  <p:cNvGrpSpPr>
                    <a:grpSpLocks/>
                  </p:cNvGrpSpPr>
                  <p:nvPr/>
                </p:nvGrpSpPr>
                <p:grpSpPr bwMode="auto">
                  <a:xfrm flipH="1">
                    <a:off x="846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2540" name="Line 242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541" name="Line 24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542" name="Line 24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543" name="Line 24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544" name="Line 24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536" name="Group 2430"/>
                  <p:cNvGrpSpPr>
                    <a:grpSpLocks/>
                  </p:cNvGrpSpPr>
                  <p:nvPr/>
                </p:nvGrpSpPr>
                <p:grpSpPr bwMode="auto">
                  <a:xfrm>
                    <a:off x="7920" y="7200"/>
                    <a:ext cx="1080" cy="180"/>
                    <a:chOff x="7920" y="7200"/>
                    <a:chExt cx="1080" cy="180"/>
                  </a:xfrm>
                </p:grpSpPr>
                <p:sp>
                  <p:nvSpPr>
                    <p:cNvPr id="32537" name="Line 24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538" name="Line 24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539" name="Freeform 2433"/>
                    <p:cNvSpPr>
                      <a:spLocks/>
                    </p:cNvSpPr>
                    <p:nvPr/>
                  </p:nvSpPr>
                  <p:spPr bwMode="auto">
                    <a:xfrm>
                      <a:off x="8100" y="7200"/>
                      <a:ext cx="720" cy="180"/>
                    </a:xfrm>
                    <a:custGeom>
                      <a:avLst/>
                      <a:gdLst>
                        <a:gd name="T0" fmla="*/ 720 w 720"/>
                        <a:gd name="T1" fmla="*/ 0 h 180"/>
                        <a:gd name="T2" fmla="*/ 360 w 720"/>
                        <a:gd name="T3" fmla="*/ 180 h 180"/>
                        <a:gd name="T4" fmla="*/ 0 w 720"/>
                        <a:gd name="T5" fmla="*/ 0 h 180"/>
                        <a:gd name="T6" fmla="*/ 0 60000 65536"/>
                        <a:gd name="T7" fmla="*/ 0 60000 65536"/>
                        <a:gd name="T8" fmla="*/ 0 60000 65536"/>
                        <a:gd name="T9" fmla="*/ 0 w 720"/>
                        <a:gd name="T10" fmla="*/ 0 h 180"/>
                        <a:gd name="T11" fmla="*/ 720 w 72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0" h="180">
                          <a:moveTo>
                            <a:pt x="720" y="0"/>
                          </a:moveTo>
                          <a:cubicBezTo>
                            <a:pt x="600" y="90"/>
                            <a:pt x="480" y="180"/>
                            <a:pt x="360" y="180"/>
                          </a:cubicBezTo>
                          <a:cubicBezTo>
                            <a:pt x="240" y="180"/>
                            <a:pt x="60" y="30"/>
                            <a:pt x="0" y="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32514" name="AutoShape 2434"/>
                <p:cNvSpPr>
                  <a:spLocks noChangeArrowheads="1"/>
                </p:cNvSpPr>
                <p:nvPr/>
              </p:nvSpPr>
              <p:spPr bwMode="auto">
                <a:xfrm flipV="1">
                  <a:off x="1482" y="5324"/>
                  <a:ext cx="880" cy="76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92 w 21600"/>
                    <a:gd name="T13" fmla="*/ 4495 h 21600"/>
                    <a:gd name="T14" fmla="*/ 17108 w 21600"/>
                    <a:gd name="T15" fmla="*/ 1710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99CC"/>
                    </a:gs>
                    <a:gs pos="100000">
                      <a:srgbClr val="76475E"/>
                    </a:gs>
                  </a:gsLst>
                  <a:lin ang="2700000" scaled="1"/>
                </a:gra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2515" name="Group 2435"/>
                <p:cNvGrpSpPr>
                  <a:grpSpLocks/>
                </p:cNvGrpSpPr>
                <p:nvPr/>
              </p:nvGrpSpPr>
              <p:grpSpPr bwMode="auto">
                <a:xfrm rot="20689832" flipH="1">
                  <a:off x="940" y="5052"/>
                  <a:ext cx="480" cy="200"/>
                  <a:chOff x="5760" y="5464"/>
                  <a:chExt cx="1275" cy="663"/>
                </a:xfrm>
              </p:grpSpPr>
              <p:grpSp>
                <p:nvGrpSpPr>
                  <p:cNvPr id="32530" name="Group 2436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2532" name="Line 2437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533" name="Line 2438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2531" name="Freeform 2439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2516" name="Group 2440"/>
                <p:cNvGrpSpPr>
                  <a:grpSpLocks/>
                </p:cNvGrpSpPr>
                <p:nvPr/>
              </p:nvGrpSpPr>
              <p:grpSpPr bwMode="auto">
                <a:xfrm>
                  <a:off x="1787" y="4425"/>
                  <a:ext cx="271" cy="55"/>
                  <a:chOff x="4140" y="1620"/>
                  <a:chExt cx="1080" cy="180"/>
                </a:xfrm>
              </p:grpSpPr>
              <p:sp>
                <p:nvSpPr>
                  <p:cNvPr id="32524" name="Line 2441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525" name="Line 24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526" name="Line 2443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527" name="Line 24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528" name="Line 2445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529" name="Line 24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2517" name="Group 2447"/>
                <p:cNvGrpSpPr>
                  <a:grpSpLocks/>
                </p:cNvGrpSpPr>
                <p:nvPr/>
              </p:nvGrpSpPr>
              <p:grpSpPr bwMode="auto">
                <a:xfrm rot="-661169">
                  <a:off x="2148" y="4489"/>
                  <a:ext cx="225" cy="361"/>
                  <a:chOff x="5490" y="4635"/>
                  <a:chExt cx="600" cy="831"/>
                </a:xfrm>
              </p:grpSpPr>
              <p:grpSp>
                <p:nvGrpSpPr>
                  <p:cNvPr id="32518" name="Group 2448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2522" name="Freeform 2449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523" name="Freeform 2450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519" name="Group 2451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2520" name="Freeform 2452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521" name="Freeform 2453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32315" name="Group 2454"/>
              <p:cNvGrpSpPr>
                <a:grpSpLocks/>
              </p:cNvGrpSpPr>
              <p:nvPr/>
            </p:nvGrpSpPr>
            <p:grpSpPr bwMode="auto">
              <a:xfrm>
                <a:off x="10440" y="3137"/>
                <a:ext cx="4140" cy="1052"/>
                <a:chOff x="3604" y="7289"/>
                <a:chExt cx="8460" cy="2700"/>
              </a:xfrm>
            </p:grpSpPr>
            <p:grpSp>
              <p:nvGrpSpPr>
                <p:cNvPr id="32316" name="Group 2455"/>
                <p:cNvGrpSpPr>
                  <a:grpSpLocks/>
                </p:cNvGrpSpPr>
                <p:nvPr/>
              </p:nvGrpSpPr>
              <p:grpSpPr bwMode="auto">
                <a:xfrm>
                  <a:off x="7575" y="8355"/>
                  <a:ext cx="2067" cy="1634"/>
                  <a:chOff x="7020" y="4860"/>
                  <a:chExt cx="4309" cy="4140"/>
                </a:xfrm>
              </p:grpSpPr>
              <p:grpSp>
                <p:nvGrpSpPr>
                  <p:cNvPr id="32460" name="Group 2456"/>
                  <p:cNvGrpSpPr>
                    <a:grpSpLocks/>
                  </p:cNvGrpSpPr>
                  <p:nvPr/>
                </p:nvGrpSpPr>
                <p:grpSpPr bwMode="auto">
                  <a:xfrm>
                    <a:off x="8640" y="4860"/>
                    <a:ext cx="1260" cy="1260"/>
                    <a:chOff x="4680" y="3780"/>
                    <a:chExt cx="1260" cy="1260"/>
                  </a:xfrm>
                </p:grpSpPr>
                <p:sp>
                  <p:nvSpPr>
                    <p:cNvPr id="32495" name="Oval 24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496" name="Freeform 2458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497" name="Freeform 2459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498" name="Freeform 2460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2461" name="Line 2461"/>
                  <p:cNvSpPr>
                    <a:spLocks noChangeShapeType="1"/>
                  </p:cNvSpPr>
                  <p:nvPr/>
                </p:nvSpPr>
                <p:spPr bwMode="auto">
                  <a:xfrm>
                    <a:off x="882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462" name="Line 2462"/>
                  <p:cNvSpPr>
                    <a:spLocks noChangeShapeType="1"/>
                  </p:cNvSpPr>
                  <p:nvPr/>
                </p:nvSpPr>
                <p:spPr bwMode="auto">
                  <a:xfrm>
                    <a:off x="900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463" name="Line 2463"/>
                  <p:cNvSpPr>
                    <a:spLocks noChangeShapeType="1"/>
                  </p:cNvSpPr>
                  <p:nvPr/>
                </p:nvSpPr>
                <p:spPr bwMode="auto">
                  <a:xfrm>
                    <a:off x="936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464" name="Line 2464"/>
                  <p:cNvSpPr>
                    <a:spLocks noChangeShapeType="1"/>
                  </p:cNvSpPr>
                  <p:nvPr/>
                </p:nvSpPr>
                <p:spPr bwMode="auto">
                  <a:xfrm>
                    <a:off x="954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465" name="Oval 2465"/>
                  <p:cNvSpPr>
                    <a:spLocks noChangeArrowheads="1"/>
                  </p:cNvSpPr>
                  <p:nvPr/>
                </p:nvSpPr>
                <p:spPr bwMode="auto">
                  <a:xfrm>
                    <a:off x="8280" y="882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466" name="Oval 2466"/>
                  <p:cNvSpPr>
                    <a:spLocks noChangeArrowheads="1"/>
                  </p:cNvSpPr>
                  <p:nvPr/>
                </p:nvSpPr>
                <p:spPr bwMode="auto">
                  <a:xfrm>
                    <a:off x="9180" y="882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2467" name="Group 2467"/>
                  <p:cNvGrpSpPr>
                    <a:grpSpLocks/>
                  </p:cNvGrpSpPr>
                  <p:nvPr/>
                </p:nvGrpSpPr>
                <p:grpSpPr bwMode="auto">
                  <a:xfrm>
                    <a:off x="10080" y="5580"/>
                    <a:ext cx="1249" cy="795"/>
                    <a:chOff x="5760" y="4965"/>
                    <a:chExt cx="1249" cy="795"/>
                  </a:xfrm>
                </p:grpSpPr>
                <p:grpSp>
                  <p:nvGrpSpPr>
                    <p:cNvPr id="32491" name="Group 24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2493" name="Line 246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494" name="Line 247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2492" name="Freeform 2471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468" name="Group 2472"/>
                  <p:cNvGrpSpPr>
                    <a:grpSpLocks/>
                  </p:cNvGrpSpPr>
                  <p:nvPr/>
                </p:nvGrpSpPr>
                <p:grpSpPr bwMode="auto">
                  <a:xfrm rot="20970257" flipH="1">
                    <a:off x="7020" y="5685"/>
                    <a:ext cx="1249" cy="795"/>
                    <a:chOff x="5760" y="4965"/>
                    <a:chExt cx="1249" cy="795"/>
                  </a:xfrm>
                </p:grpSpPr>
                <p:grpSp>
                  <p:nvGrpSpPr>
                    <p:cNvPr id="32487" name="Group 24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2489" name="Line 247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490" name="Line 247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2488" name="Freeform 2476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469" name="Group 2477"/>
                  <p:cNvGrpSpPr>
                    <a:grpSpLocks/>
                  </p:cNvGrpSpPr>
                  <p:nvPr/>
                </p:nvGrpSpPr>
                <p:grpSpPr bwMode="auto">
                  <a:xfrm>
                    <a:off x="8910" y="4950"/>
                    <a:ext cx="720" cy="180"/>
                    <a:chOff x="4140" y="1620"/>
                    <a:chExt cx="1080" cy="180"/>
                  </a:xfrm>
                </p:grpSpPr>
                <p:sp>
                  <p:nvSpPr>
                    <p:cNvPr id="32481" name="Line 24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482" name="Line 24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2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483" name="Line 24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484" name="Line 248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8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485" name="Line 24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486" name="Line 24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470" name="Group 2484"/>
                  <p:cNvGrpSpPr>
                    <a:grpSpLocks/>
                  </p:cNvGrpSpPr>
                  <p:nvPr/>
                </p:nvGrpSpPr>
                <p:grpSpPr bwMode="auto">
                  <a:xfrm>
                    <a:off x="8280" y="6120"/>
                    <a:ext cx="1800" cy="1260"/>
                    <a:chOff x="7740" y="5580"/>
                    <a:chExt cx="2700" cy="1800"/>
                  </a:xfrm>
                </p:grpSpPr>
                <p:sp>
                  <p:nvSpPr>
                    <p:cNvPr id="32474" name="Line 24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475" name="Line 24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476" name="Line 24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28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477" name="Line 248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90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478" name="Line 24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0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479" name="Line 249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4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480" name="Line 249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740" y="5580"/>
                      <a:ext cx="270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471" name="Group 2492"/>
                  <p:cNvGrpSpPr>
                    <a:grpSpLocks/>
                  </p:cNvGrpSpPr>
                  <p:nvPr/>
                </p:nvGrpSpPr>
                <p:grpSpPr bwMode="auto">
                  <a:xfrm>
                    <a:off x="8640" y="7380"/>
                    <a:ext cx="1080" cy="720"/>
                    <a:chOff x="8280" y="7380"/>
                    <a:chExt cx="1620" cy="720"/>
                  </a:xfrm>
                </p:grpSpPr>
                <p:sp>
                  <p:nvSpPr>
                    <p:cNvPr id="32472" name="Rectangle 24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80" y="7380"/>
                      <a:ext cx="1620" cy="720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 w="15875">
                      <a:solidFill>
                        <a:srgbClr val="00008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473" name="Rectangle 2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00" y="774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58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2317" name="Group 2495"/>
                <p:cNvGrpSpPr>
                  <a:grpSpLocks/>
                </p:cNvGrpSpPr>
                <p:nvPr/>
              </p:nvGrpSpPr>
              <p:grpSpPr bwMode="auto">
                <a:xfrm>
                  <a:off x="5940" y="7917"/>
                  <a:ext cx="1642" cy="2072"/>
                  <a:chOff x="3611" y="3750"/>
                  <a:chExt cx="3424" cy="5250"/>
                </a:xfrm>
              </p:grpSpPr>
              <p:grpSp>
                <p:nvGrpSpPr>
                  <p:cNvPr id="32425" name="Group 2496"/>
                  <p:cNvGrpSpPr>
                    <a:grpSpLocks/>
                  </p:cNvGrpSpPr>
                  <p:nvPr/>
                </p:nvGrpSpPr>
                <p:grpSpPr bwMode="auto">
                  <a:xfrm>
                    <a:off x="4680" y="3780"/>
                    <a:ext cx="1260" cy="1260"/>
                    <a:chOff x="4680" y="3780"/>
                    <a:chExt cx="1260" cy="1260"/>
                  </a:xfrm>
                </p:grpSpPr>
                <p:sp>
                  <p:nvSpPr>
                    <p:cNvPr id="32456" name="Oval 24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457" name="Freeform 2498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458" name="Freeform 2499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459" name="Freeform 2500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2426" name="Line 2501"/>
                  <p:cNvSpPr>
                    <a:spLocks noChangeShapeType="1"/>
                  </p:cNvSpPr>
                  <p:nvPr/>
                </p:nvSpPr>
                <p:spPr bwMode="auto">
                  <a:xfrm>
                    <a:off x="468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427" name="Line 2502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428" name="Line 2503"/>
                  <p:cNvSpPr>
                    <a:spLocks noChangeShapeType="1"/>
                  </p:cNvSpPr>
                  <p:nvPr/>
                </p:nvSpPr>
                <p:spPr bwMode="auto">
                  <a:xfrm>
                    <a:off x="576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429" name="Line 2504"/>
                  <p:cNvSpPr>
                    <a:spLocks noChangeShapeType="1"/>
                  </p:cNvSpPr>
                  <p:nvPr/>
                </p:nvSpPr>
                <p:spPr bwMode="auto">
                  <a:xfrm>
                    <a:off x="594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430" name="Oval 2505"/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882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431" name="Oval 2506"/>
                  <p:cNvSpPr>
                    <a:spLocks noChangeArrowheads="1"/>
                  </p:cNvSpPr>
                  <p:nvPr/>
                </p:nvSpPr>
                <p:spPr bwMode="auto">
                  <a:xfrm>
                    <a:off x="5580" y="882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2432" name="Group 2507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1275" cy="663"/>
                    <a:chOff x="5760" y="5464"/>
                    <a:chExt cx="1275" cy="663"/>
                  </a:xfrm>
                </p:grpSpPr>
                <p:grpSp>
                  <p:nvGrpSpPr>
                    <p:cNvPr id="32452" name="Group 25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2454" name="Line 2509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455" name="Line 2510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2453" name="Freeform 2511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433" name="Group 2512"/>
                  <p:cNvGrpSpPr>
                    <a:grpSpLocks/>
                  </p:cNvGrpSpPr>
                  <p:nvPr/>
                </p:nvGrpSpPr>
                <p:grpSpPr bwMode="auto">
                  <a:xfrm flipH="1">
                    <a:off x="3611" y="4860"/>
                    <a:ext cx="1249" cy="795"/>
                    <a:chOff x="5760" y="4965"/>
                    <a:chExt cx="1249" cy="795"/>
                  </a:xfrm>
                </p:grpSpPr>
                <p:grpSp>
                  <p:nvGrpSpPr>
                    <p:cNvPr id="32448" name="Group 25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2450" name="Line 251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451" name="Line 251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2449" name="Freeform 2516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434" name="Group 2517"/>
                  <p:cNvGrpSpPr>
                    <a:grpSpLocks/>
                  </p:cNvGrpSpPr>
                  <p:nvPr/>
                </p:nvGrpSpPr>
                <p:grpSpPr bwMode="auto">
                  <a:xfrm>
                    <a:off x="4380" y="3750"/>
                    <a:ext cx="1890" cy="1260"/>
                    <a:chOff x="4230" y="3675"/>
                    <a:chExt cx="2160" cy="1440"/>
                  </a:xfrm>
                </p:grpSpPr>
                <p:grpSp>
                  <p:nvGrpSpPr>
                    <p:cNvPr id="32443" name="Group 25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70" y="3675"/>
                      <a:ext cx="1080" cy="180"/>
                      <a:chOff x="8100" y="3240"/>
                      <a:chExt cx="2160" cy="360"/>
                    </a:xfrm>
                  </p:grpSpPr>
                  <p:sp>
                    <p:nvSpPr>
                      <p:cNvPr id="32446" name="Oval 25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00" y="3240"/>
                        <a:ext cx="1080" cy="36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20000"/>
                          </a:spcBef>
                          <a:buFontTx/>
                          <a:buChar char="•"/>
                        </a:pPr>
                        <a:endParaRPr lang="zh-TW" altLang="en-US" sz="4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2447" name="Oval 25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80" y="3240"/>
                        <a:ext cx="1080" cy="36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20000"/>
                          </a:spcBef>
                          <a:buFontTx/>
                          <a:buChar char="•"/>
                        </a:pPr>
                        <a:endParaRPr lang="zh-TW" altLang="en-US" sz="4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2444" name="Oval 2521"/>
                    <p:cNvSpPr>
                      <a:spLocks noChangeArrowheads="1"/>
                    </p:cNvSpPr>
                    <p:nvPr/>
                  </p:nvSpPr>
                  <p:spPr bwMode="auto">
                    <a:xfrm rot="-1770744">
                      <a:off x="6030" y="3675"/>
                      <a:ext cx="360" cy="14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445" name="Oval 2522"/>
                    <p:cNvSpPr>
                      <a:spLocks noChangeArrowheads="1"/>
                    </p:cNvSpPr>
                    <p:nvPr/>
                  </p:nvSpPr>
                  <p:spPr bwMode="auto">
                    <a:xfrm rot="1770744" flipH="1">
                      <a:off x="4230" y="3675"/>
                      <a:ext cx="360" cy="14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2435" name="Group 2523"/>
                  <p:cNvGrpSpPr>
                    <a:grpSpLocks/>
                  </p:cNvGrpSpPr>
                  <p:nvPr/>
                </p:nvGrpSpPr>
                <p:grpSpPr bwMode="auto">
                  <a:xfrm>
                    <a:off x="3780" y="5040"/>
                    <a:ext cx="2880" cy="3090"/>
                    <a:chOff x="3780" y="5040"/>
                    <a:chExt cx="2880" cy="3090"/>
                  </a:xfrm>
                </p:grpSpPr>
                <p:sp>
                  <p:nvSpPr>
                    <p:cNvPr id="32436" name="Line 252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5040"/>
                      <a:ext cx="1260" cy="30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437" name="Line 25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80" y="5040"/>
                      <a:ext cx="1080" cy="30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438" name="Line 25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80" y="8100"/>
                      <a:ext cx="28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439" name="Freeform 2527"/>
                    <p:cNvSpPr>
                      <a:spLocks/>
                    </p:cNvSpPr>
                    <p:nvPr/>
                  </p:nvSpPr>
                  <p:spPr bwMode="auto">
                    <a:xfrm>
                      <a:off x="3780" y="7890"/>
                      <a:ext cx="840" cy="240"/>
                    </a:xfrm>
                    <a:custGeom>
                      <a:avLst/>
                      <a:gdLst>
                        <a:gd name="T0" fmla="*/ 60 w 840"/>
                        <a:gd name="T1" fmla="*/ 4 h 420"/>
                        <a:gd name="T2" fmla="*/ 420 w 840"/>
                        <a:gd name="T3" fmla="*/ 0 h 420"/>
                        <a:gd name="T4" fmla="*/ 780 w 840"/>
                        <a:gd name="T5" fmla="*/ 4 h 420"/>
                        <a:gd name="T6" fmla="*/ 60 w 840"/>
                        <a:gd name="T7" fmla="*/ 4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FF"/>
                    </a:solidFill>
                    <a:ln w="15875">
                      <a:solidFill>
                        <a:srgbClr val="FF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440" name="Freeform 2528"/>
                    <p:cNvSpPr>
                      <a:spLocks/>
                    </p:cNvSpPr>
                    <p:nvPr/>
                  </p:nvSpPr>
                  <p:spPr bwMode="auto">
                    <a:xfrm>
                      <a:off x="5175" y="7890"/>
                      <a:ext cx="840" cy="240"/>
                    </a:xfrm>
                    <a:custGeom>
                      <a:avLst/>
                      <a:gdLst>
                        <a:gd name="T0" fmla="*/ 60 w 840"/>
                        <a:gd name="T1" fmla="*/ 4 h 420"/>
                        <a:gd name="T2" fmla="*/ 420 w 840"/>
                        <a:gd name="T3" fmla="*/ 0 h 420"/>
                        <a:gd name="T4" fmla="*/ 780 w 840"/>
                        <a:gd name="T5" fmla="*/ 4 h 420"/>
                        <a:gd name="T6" fmla="*/ 60 w 840"/>
                        <a:gd name="T7" fmla="*/ 4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FF"/>
                    </a:solidFill>
                    <a:ln w="15875">
                      <a:solidFill>
                        <a:srgbClr val="FF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441" name="Freeform 2529"/>
                    <p:cNvSpPr>
                      <a:spLocks/>
                    </p:cNvSpPr>
                    <p:nvPr/>
                  </p:nvSpPr>
                  <p:spPr bwMode="auto">
                    <a:xfrm>
                      <a:off x="5940" y="7920"/>
                      <a:ext cx="720" cy="210"/>
                    </a:xfrm>
                    <a:custGeom>
                      <a:avLst/>
                      <a:gdLst>
                        <a:gd name="T0" fmla="*/ 18 w 840"/>
                        <a:gd name="T1" fmla="*/ 2 h 420"/>
                        <a:gd name="T2" fmla="*/ 123 w 840"/>
                        <a:gd name="T3" fmla="*/ 0 h 420"/>
                        <a:gd name="T4" fmla="*/ 227 w 840"/>
                        <a:gd name="T5" fmla="*/ 2 h 420"/>
                        <a:gd name="T6" fmla="*/ 18 w 840"/>
                        <a:gd name="T7" fmla="*/ 2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FF"/>
                    </a:solidFill>
                    <a:ln w="15875">
                      <a:solidFill>
                        <a:srgbClr val="FF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442" name="Freeform 2530"/>
                    <p:cNvSpPr>
                      <a:spLocks/>
                    </p:cNvSpPr>
                    <p:nvPr/>
                  </p:nvSpPr>
                  <p:spPr bwMode="auto">
                    <a:xfrm>
                      <a:off x="4500" y="7920"/>
                      <a:ext cx="720" cy="210"/>
                    </a:xfrm>
                    <a:custGeom>
                      <a:avLst/>
                      <a:gdLst>
                        <a:gd name="T0" fmla="*/ 18 w 840"/>
                        <a:gd name="T1" fmla="*/ 2 h 420"/>
                        <a:gd name="T2" fmla="*/ 123 w 840"/>
                        <a:gd name="T3" fmla="*/ 0 h 420"/>
                        <a:gd name="T4" fmla="*/ 227 w 840"/>
                        <a:gd name="T5" fmla="*/ 2 h 420"/>
                        <a:gd name="T6" fmla="*/ 18 w 840"/>
                        <a:gd name="T7" fmla="*/ 2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FF"/>
                    </a:solidFill>
                    <a:ln w="15875">
                      <a:solidFill>
                        <a:srgbClr val="FF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2318" name="Group 2531"/>
                <p:cNvGrpSpPr>
                  <a:grpSpLocks/>
                </p:cNvGrpSpPr>
                <p:nvPr/>
              </p:nvGrpSpPr>
              <p:grpSpPr bwMode="auto">
                <a:xfrm>
                  <a:off x="9474" y="7289"/>
                  <a:ext cx="2590" cy="2700"/>
                  <a:chOff x="3780" y="3060"/>
                  <a:chExt cx="3675" cy="4140"/>
                </a:xfrm>
              </p:grpSpPr>
              <p:grpSp>
                <p:nvGrpSpPr>
                  <p:cNvPr id="32387" name="Group 2532"/>
                  <p:cNvGrpSpPr>
                    <a:grpSpLocks/>
                  </p:cNvGrpSpPr>
                  <p:nvPr/>
                </p:nvGrpSpPr>
                <p:grpSpPr bwMode="auto">
                  <a:xfrm>
                    <a:off x="5040" y="3060"/>
                    <a:ext cx="1260" cy="1260"/>
                    <a:chOff x="4680" y="3780"/>
                    <a:chExt cx="1260" cy="1260"/>
                  </a:xfrm>
                </p:grpSpPr>
                <p:sp>
                  <p:nvSpPr>
                    <p:cNvPr id="32421" name="Oval 25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422" name="Freeform 2534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423" name="Freeform 2535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424" name="Freeform 2536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2388" name="Line 2537"/>
                  <p:cNvSpPr>
                    <a:spLocks noChangeShapeType="1"/>
                  </p:cNvSpPr>
                  <p:nvPr/>
                </p:nvSpPr>
                <p:spPr bwMode="auto">
                  <a:xfrm>
                    <a:off x="5220" y="63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389" name="Line 2538"/>
                  <p:cNvSpPr>
                    <a:spLocks noChangeShapeType="1"/>
                  </p:cNvSpPr>
                  <p:nvPr/>
                </p:nvSpPr>
                <p:spPr bwMode="auto">
                  <a:xfrm>
                    <a:off x="5400" y="63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390" name="Line 2539"/>
                  <p:cNvSpPr>
                    <a:spLocks noChangeShapeType="1"/>
                  </p:cNvSpPr>
                  <p:nvPr/>
                </p:nvSpPr>
                <p:spPr bwMode="auto">
                  <a:xfrm>
                    <a:off x="5760" y="63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391" name="Line 2540"/>
                  <p:cNvSpPr>
                    <a:spLocks noChangeShapeType="1"/>
                  </p:cNvSpPr>
                  <p:nvPr/>
                </p:nvSpPr>
                <p:spPr bwMode="auto">
                  <a:xfrm>
                    <a:off x="5940" y="63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392" name="Oval 2541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702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393" name="Oval 2542"/>
                  <p:cNvSpPr>
                    <a:spLocks noChangeArrowheads="1"/>
                  </p:cNvSpPr>
                  <p:nvPr/>
                </p:nvSpPr>
                <p:spPr bwMode="auto">
                  <a:xfrm>
                    <a:off x="5580" y="702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2394" name="Group 2543"/>
                  <p:cNvGrpSpPr>
                    <a:grpSpLocks/>
                  </p:cNvGrpSpPr>
                  <p:nvPr/>
                </p:nvGrpSpPr>
                <p:grpSpPr bwMode="auto">
                  <a:xfrm rot="3730764">
                    <a:off x="6433" y="4547"/>
                    <a:ext cx="1249" cy="795"/>
                    <a:chOff x="5760" y="4965"/>
                    <a:chExt cx="1249" cy="795"/>
                  </a:xfrm>
                </p:grpSpPr>
                <p:grpSp>
                  <p:nvGrpSpPr>
                    <p:cNvPr id="32417" name="Group 25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2419" name="Line 254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420" name="Line 254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2418" name="Freeform 2547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395" name="Group 2548"/>
                  <p:cNvGrpSpPr>
                    <a:grpSpLocks/>
                  </p:cNvGrpSpPr>
                  <p:nvPr/>
                </p:nvGrpSpPr>
                <p:grpSpPr bwMode="auto">
                  <a:xfrm rot="17464581" flipH="1">
                    <a:off x="3553" y="4547"/>
                    <a:ext cx="1249" cy="795"/>
                    <a:chOff x="5760" y="4965"/>
                    <a:chExt cx="1249" cy="795"/>
                  </a:xfrm>
                </p:grpSpPr>
                <p:grpSp>
                  <p:nvGrpSpPr>
                    <p:cNvPr id="32413" name="Group 25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2415" name="Line 255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416" name="Line 255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2414" name="Freeform 2552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396" name="Group 2553"/>
                  <p:cNvGrpSpPr>
                    <a:grpSpLocks/>
                  </p:cNvGrpSpPr>
                  <p:nvPr/>
                </p:nvGrpSpPr>
                <p:grpSpPr bwMode="auto">
                  <a:xfrm>
                    <a:off x="4680" y="4320"/>
                    <a:ext cx="1800" cy="1260"/>
                    <a:chOff x="7740" y="5580"/>
                    <a:chExt cx="2700" cy="1800"/>
                  </a:xfrm>
                </p:grpSpPr>
                <p:sp>
                  <p:nvSpPr>
                    <p:cNvPr id="32406" name="Line 25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407" name="Line 25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408" name="Line 25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28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409" name="Line 25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90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410" name="Line 25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0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411" name="Line 25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4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412" name="Line 256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740" y="5580"/>
                      <a:ext cx="270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397" name="Group 2561"/>
                  <p:cNvGrpSpPr>
                    <a:grpSpLocks/>
                  </p:cNvGrpSpPr>
                  <p:nvPr/>
                </p:nvGrpSpPr>
                <p:grpSpPr bwMode="auto">
                  <a:xfrm>
                    <a:off x="5040" y="5580"/>
                    <a:ext cx="1080" cy="1440"/>
                    <a:chOff x="8280" y="7380"/>
                    <a:chExt cx="1620" cy="720"/>
                  </a:xfrm>
                </p:grpSpPr>
                <p:sp>
                  <p:nvSpPr>
                    <p:cNvPr id="32404" name="Rectangle 25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80" y="7380"/>
                      <a:ext cx="1620" cy="720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 w="15875">
                      <a:solidFill>
                        <a:srgbClr val="00008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405" name="Rectangle 25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00" y="774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58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2398" name="Group 2564"/>
                  <p:cNvGrpSpPr>
                    <a:grpSpLocks/>
                  </p:cNvGrpSpPr>
                  <p:nvPr/>
                </p:nvGrpSpPr>
                <p:grpSpPr bwMode="auto">
                  <a:xfrm>
                    <a:off x="5040" y="3060"/>
                    <a:ext cx="1200" cy="465"/>
                    <a:chOff x="8820" y="4395"/>
                    <a:chExt cx="1200" cy="465"/>
                  </a:xfrm>
                </p:grpSpPr>
                <p:sp>
                  <p:nvSpPr>
                    <p:cNvPr id="32402" name="Oval 25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40" y="4395"/>
                      <a:ext cx="10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403" name="Oval 2566"/>
                    <p:cNvSpPr>
                      <a:spLocks noChangeArrowheads="1"/>
                    </p:cNvSpPr>
                    <p:nvPr/>
                  </p:nvSpPr>
                  <p:spPr bwMode="auto">
                    <a:xfrm rot="703413">
                      <a:off x="8820" y="4500"/>
                      <a:ext cx="1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2399" name="Group 2567"/>
                  <p:cNvGrpSpPr>
                    <a:grpSpLocks/>
                  </p:cNvGrpSpPr>
                  <p:nvPr/>
                </p:nvGrpSpPr>
                <p:grpSpPr bwMode="auto">
                  <a:xfrm>
                    <a:off x="5400" y="3780"/>
                    <a:ext cx="540" cy="180"/>
                    <a:chOff x="8460" y="5940"/>
                    <a:chExt cx="540" cy="180"/>
                  </a:xfrm>
                </p:grpSpPr>
                <p:sp>
                  <p:nvSpPr>
                    <p:cNvPr id="32400" name="Line 2568"/>
                    <p:cNvSpPr>
                      <a:spLocks noChangeShapeType="1"/>
                    </p:cNvSpPr>
                    <p:nvPr/>
                  </p:nvSpPr>
                  <p:spPr bwMode="auto">
                    <a:xfrm rot="2265785" flipH="1">
                      <a:off x="8460" y="594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401" name="Line 2569"/>
                    <p:cNvSpPr>
                      <a:spLocks noChangeShapeType="1"/>
                    </p:cNvSpPr>
                    <p:nvPr/>
                  </p:nvSpPr>
                  <p:spPr bwMode="auto">
                    <a:xfrm rot="-2265785">
                      <a:off x="8820" y="594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2319" name="Group 2570"/>
                <p:cNvGrpSpPr>
                  <a:grpSpLocks/>
                </p:cNvGrpSpPr>
                <p:nvPr/>
              </p:nvGrpSpPr>
              <p:grpSpPr bwMode="auto">
                <a:xfrm>
                  <a:off x="3604" y="7431"/>
                  <a:ext cx="2511" cy="2558"/>
                  <a:chOff x="2340" y="3960"/>
                  <a:chExt cx="5235" cy="6480"/>
                </a:xfrm>
              </p:grpSpPr>
              <p:grpSp>
                <p:nvGrpSpPr>
                  <p:cNvPr id="32320" name="Group 2571"/>
                  <p:cNvGrpSpPr>
                    <a:grpSpLocks/>
                  </p:cNvGrpSpPr>
                  <p:nvPr/>
                </p:nvGrpSpPr>
                <p:grpSpPr bwMode="auto">
                  <a:xfrm>
                    <a:off x="4320" y="3960"/>
                    <a:ext cx="1260" cy="1260"/>
                    <a:chOff x="4680" y="3780"/>
                    <a:chExt cx="1260" cy="1260"/>
                  </a:xfrm>
                </p:grpSpPr>
                <p:sp>
                  <p:nvSpPr>
                    <p:cNvPr id="32383" name="Oval 25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384" name="Freeform 2573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385" name="Freeform 2574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386" name="Freeform 257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321" name="Group 2576"/>
                  <p:cNvGrpSpPr>
                    <a:grpSpLocks/>
                  </p:cNvGrpSpPr>
                  <p:nvPr/>
                </p:nvGrpSpPr>
                <p:grpSpPr bwMode="auto">
                  <a:xfrm>
                    <a:off x="3960" y="9540"/>
                    <a:ext cx="1980" cy="900"/>
                    <a:chOff x="6480" y="9540"/>
                    <a:chExt cx="1980" cy="900"/>
                  </a:xfrm>
                </p:grpSpPr>
                <p:sp>
                  <p:nvSpPr>
                    <p:cNvPr id="32377" name="Line 25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378" name="Line 25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379" name="Line 25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380" name="Line 25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381" name="Oval 25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8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382" name="Oval 25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2322" name="Group 2583"/>
                  <p:cNvGrpSpPr>
                    <a:grpSpLocks/>
                  </p:cNvGrpSpPr>
                  <p:nvPr/>
                </p:nvGrpSpPr>
                <p:grpSpPr bwMode="auto">
                  <a:xfrm rot="910168">
                    <a:off x="6300" y="6120"/>
                    <a:ext cx="1275" cy="663"/>
                    <a:chOff x="5760" y="5464"/>
                    <a:chExt cx="1275" cy="663"/>
                  </a:xfrm>
                </p:grpSpPr>
                <p:grpSp>
                  <p:nvGrpSpPr>
                    <p:cNvPr id="32373" name="Group 25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2375" name="Line 2585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376" name="Line 2586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2374" name="Freeform 2587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323" name="Group 2588"/>
                  <p:cNvGrpSpPr>
                    <a:grpSpLocks/>
                  </p:cNvGrpSpPr>
                  <p:nvPr/>
                </p:nvGrpSpPr>
                <p:grpSpPr bwMode="auto">
                  <a:xfrm>
                    <a:off x="4500" y="5220"/>
                    <a:ext cx="900" cy="285"/>
                    <a:chOff x="7200" y="4500"/>
                    <a:chExt cx="900" cy="285"/>
                  </a:xfrm>
                </p:grpSpPr>
                <p:sp>
                  <p:nvSpPr>
                    <p:cNvPr id="32368" name="Oval 25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369" name="Oval 25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8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370" name="Oval 25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460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371" name="Oval 25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4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372" name="Oval 25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2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2324" name="Group 2594"/>
                  <p:cNvGrpSpPr>
                    <a:grpSpLocks/>
                  </p:cNvGrpSpPr>
                  <p:nvPr/>
                </p:nvGrpSpPr>
                <p:grpSpPr bwMode="auto">
                  <a:xfrm rot="762249" flipH="1">
                    <a:off x="3750" y="4233"/>
                    <a:ext cx="600" cy="1191"/>
                    <a:chOff x="5490" y="4635"/>
                    <a:chExt cx="600" cy="831"/>
                  </a:xfrm>
                </p:grpSpPr>
                <p:grpSp>
                  <p:nvGrpSpPr>
                    <p:cNvPr id="32362" name="Group 25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2366" name="Freeform 25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367" name="Freeform 2597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2363" name="Group 25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2364" name="Freeform 25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365" name="Freeform 2600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grpSp>
                <p:nvGrpSpPr>
                  <p:cNvPr id="32325" name="Group 2601"/>
                  <p:cNvGrpSpPr>
                    <a:grpSpLocks/>
                  </p:cNvGrpSpPr>
                  <p:nvPr/>
                </p:nvGrpSpPr>
                <p:grpSpPr bwMode="auto">
                  <a:xfrm>
                    <a:off x="3420" y="5400"/>
                    <a:ext cx="3060" cy="1620"/>
                    <a:chOff x="7380" y="7200"/>
                    <a:chExt cx="2160" cy="1260"/>
                  </a:xfrm>
                </p:grpSpPr>
                <p:grpSp>
                  <p:nvGrpSpPr>
                    <p:cNvPr id="32346" name="Group 26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38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2357" name="Line 260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358" name="Line 260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359" name="Line 260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360" name="Line 26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361" name="Line 260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2347" name="Group 2608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846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2352" name="Line 260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353" name="Line 26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354" name="Line 261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355" name="Line 26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356" name="Line 26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2348" name="Group 26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20" y="7200"/>
                      <a:ext cx="1080" cy="180"/>
                      <a:chOff x="7920" y="7200"/>
                      <a:chExt cx="1080" cy="180"/>
                    </a:xfrm>
                  </p:grpSpPr>
                  <p:sp>
                    <p:nvSpPr>
                      <p:cNvPr id="32349" name="Line 26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350" name="Line 26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351" name="Freeform 26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00" y="7200"/>
                        <a:ext cx="720" cy="180"/>
                      </a:xfrm>
                      <a:custGeom>
                        <a:avLst/>
                        <a:gdLst>
                          <a:gd name="T0" fmla="*/ 720 w 720"/>
                          <a:gd name="T1" fmla="*/ 0 h 180"/>
                          <a:gd name="T2" fmla="*/ 360 w 720"/>
                          <a:gd name="T3" fmla="*/ 180 h 180"/>
                          <a:gd name="T4" fmla="*/ 0 w 720"/>
                          <a:gd name="T5" fmla="*/ 0 h 180"/>
                          <a:gd name="T6" fmla="*/ 0 60000 65536"/>
                          <a:gd name="T7" fmla="*/ 0 60000 65536"/>
                          <a:gd name="T8" fmla="*/ 0 60000 65536"/>
                          <a:gd name="T9" fmla="*/ 0 w 720"/>
                          <a:gd name="T10" fmla="*/ 0 h 180"/>
                          <a:gd name="T11" fmla="*/ 720 w 720"/>
                          <a:gd name="T12" fmla="*/ 180 h 18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20" h="180">
                            <a:moveTo>
                              <a:pt x="720" y="0"/>
                            </a:moveTo>
                            <a:cubicBezTo>
                              <a:pt x="600" y="90"/>
                              <a:pt x="480" y="180"/>
                              <a:pt x="360" y="180"/>
                            </a:cubicBezTo>
                            <a:cubicBezTo>
                              <a:pt x="240" y="180"/>
                              <a:pt x="60" y="30"/>
                              <a:pt x="0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sp>
                <p:nvSpPr>
                  <p:cNvPr id="32326" name="AutoShape 26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780" y="7020"/>
                    <a:ext cx="2340" cy="25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5 w 21600"/>
                      <a:gd name="T13" fmla="*/ 4500 h 21600"/>
                      <a:gd name="T14" fmla="*/ 17105 w 21600"/>
                      <a:gd name="T15" fmla="*/ 171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CCCC"/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32327" name="Group 2619"/>
                  <p:cNvGrpSpPr>
                    <a:grpSpLocks/>
                  </p:cNvGrpSpPr>
                  <p:nvPr/>
                </p:nvGrpSpPr>
                <p:grpSpPr bwMode="auto">
                  <a:xfrm rot="20689832" flipH="1">
                    <a:off x="2340" y="6120"/>
                    <a:ext cx="1275" cy="663"/>
                    <a:chOff x="5760" y="5464"/>
                    <a:chExt cx="1275" cy="663"/>
                  </a:xfrm>
                </p:grpSpPr>
                <p:grpSp>
                  <p:nvGrpSpPr>
                    <p:cNvPr id="32342" name="Group 26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2344" name="Line 2621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345" name="Line 2622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2343" name="Freeform 2623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328" name="Group 2624"/>
                  <p:cNvGrpSpPr>
                    <a:grpSpLocks/>
                  </p:cNvGrpSpPr>
                  <p:nvPr/>
                </p:nvGrpSpPr>
                <p:grpSpPr bwMode="auto">
                  <a:xfrm>
                    <a:off x="4590" y="4053"/>
                    <a:ext cx="720" cy="180"/>
                    <a:chOff x="4140" y="1620"/>
                    <a:chExt cx="1080" cy="180"/>
                  </a:xfrm>
                </p:grpSpPr>
                <p:sp>
                  <p:nvSpPr>
                    <p:cNvPr id="32336" name="Line 26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337" name="Line 26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2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338" name="Line 26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339" name="Line 26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8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340" name="Line 26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341" name="Line 26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329" name="Group 2631"/>
                  <p:cNvGrpSpPr>
                    <a:grpSpLocks/>
                  </p:cNvGrpSpPr>
                  <p:nvPr/>
                </p:nvGrpSpPr>
                <p:grpSpPr bwMode="auto">
                  <a:xfrm rot="-661169">
                    <a:off x="5550" y="4263"/>
                    <a:ext cx="600" cy="1191"/>
                    <a:chOff x="5490" y="4635"/>
                    <a:chExt cx="600" cy="831"/>
                  </a:xfrm>
                </p:grpSpPr>
                <p:grpSp>
                  <p:nvGrpSpPr>
                    <p:cNvPr id="32330" name="Group 26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2334" name="Freeform 26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335" name="Freeform 2634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2331" name="Group 26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2332" name="Freeform 26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2333" name="Freeform 2637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31589" name="Group 2638"/>
            <p:cNvGrpSpPr>
              <a:grpSpLocks/>
            </p:cNvGrpSpPr>
            <p:nvPr/>
          </p:nvGrpSpPr>
          <p:grpSpPr bwMode="auto">
            <a:xfrm>
              <a:off x="1338" y="2478"/>
              <a:ext cx="427" cy="193"/>
              <a:chOff x="3960" y="1672"/>
              <a:chExt cx="2955" cy="997"/>
            </a:xfrm>
          </p:grpSpPr>
          <p:grpSp>
            <p:nvGrpSpPr>
              <p:cNvPr id="32170" name="Group 2639"/>
              <p:cNvGrpSpPr>
                <a:grpSpLocks/>
              </p:cNvGrpSpPr>
              <p:nvPr/>
            </p:nvGrpSpPr>
            <p:grpSpPr bwMode="auto">
              <a:xfrm>
                <a:off x="5903" y="2032"/>
                <a:ext cx="1012" cy="637"/>
                <a:chOff x="7020" y="4860"/>
                <a:chExt cx="4309" cy="4140"/>
              </a:xfrm>
            </p:grpSpPr>
            <p:grpSp>
              <p:nvGrpSpPr>
                <p:cNvPr id="32275" name="Group 2640"/>
                <p:cNvGrpSpPr>
                  <a:grpSpLocks/>
                </p:cNvGrpSpPr>
                <p:nvPr/>
              </p:nvGrpSpPr>
              <p:grpSpPr bwMode="auto">
                <a:xfrm>
                  <a:off x="8640" y="48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2310" name="Oval 2641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311" name="Freeform 2642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312" name="Freeform 2643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313" name="Freeform 2644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2276" name="Line 2645"/>
                <p:cNvSpPr>
                  <a:spLocks noChangeShapeType="1"/>
                </p:cNvSpPr>
                <p:nvPr/>
              </p:nvSpPr>
              <p:spPr bwMode="auto">
                <a:xfrm>
                  <a:off x="882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2277" name="Line 2646"/>
                <p:cNvSpPr>
                  <a:spLocks noChangeShapeType="1"/>
                </p:cNvSpPr>
                <p:nvPr/>
              </p:nvSpPr>
              <p:spPr bwMode="auto">
                <a:xfrm>
                  <a:off x="900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2278" name="Line 2647"/>
                <p:cNvSpPr>
                  <a:spLocks noChangeShapeType="1"/>
                </p:cNvSpPr>
                <p:nvPr/>
              </p:nvSpPr>
              <p:spPr bwMode="auto">
                <a:xfrm>
                  <a:off x="93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2279" name="Line 2648"/>
                <p:cNvSpPr>
                  <a:spLocks noChangeShapeType="1"/>
                </p:cNvSpPr>
                <p:nvPr/>
              </p:nvSpPr>
              <p:spPr bwMode="auto">
                <a:xfrm>
                  <a:off x="954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2280" name="Oval 2649"/>
                <p:cNvSpPr>
                  <a:spLocks noChangeArrowheads="1"/>
                </p:cNvSpPr>
                <p:nvPr/>
              </p:nvSpPr>
              <p:spPr bwMode="auto">
                <a:xfrm>
                  <a:off x="82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281" name="Oval 2650"/>
                <p:cNvSpPr>
                  <a:spLocks noChangeArrowheads="1"/>
                </p:cNvSpPr>
                <p:nvPr/>
              </p:nvSpPr>
              <p:spPr bwMode="auto">
                <a:xfrm>
                  <a:off x="91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2282" name="Group 2651"/>
                <p:cNvGrpSpPr>
                  <a:grpSpLocks/>
                </p:cNvGrpSpPr>
                <p:nvPr/>
              </p:nvGrpSpPr>
              <p:grpSpPr bwMode="auto">
                <a:xfrm>
                  <a:off x="10080" y="5580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2306" name="Group 2652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2308" name="Line 26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309" name="Line 26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2307" name="Freeform 2655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2283" name="Group 2656"/>
                <p:cNvGrpSpPr>
                  <a:grpSpLocks/>
                </p:cNvGrpSpPr>
                <p:nvPr/>
              </p:nvGrpSpPr>
              <p:grpSpPr bwMode="auto">
                <a:xfrm rot="20970257" flipH="1">
                  <a:off x="7020" y="5685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2302" name="Group 2657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2304" name="Line 26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305" name="Line 26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2303" name="Freeform 2660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2284" name="Group 2661"/>
                <p:cNvGrpSpPr>
                  <a:grpSpLocks/>
                </p:cNvGrpSpPr>
                <p:nvPr/>
              </p:nvGrpSpPr>
              <p:grpSpPr bwMode="auto">
                <a:xfrm>
                  <a:off x="8910" y="4950"/>
                  <a:ext cx="720" cy="180"/>
                  <a:chOff x="4140" y="1620"/>
                  <a:chExt cx="1080" cy="180"/>
                </a:xfrm>
              </p:grpSpPr>
              <p:sp>
                <p:nvSpPr>
                  <p:cNvPr id="32296" name="Line 2662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297" name="Line 26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298" name="Line 2664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299" name="Line 26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300" name="Line 2666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301" name="Line 26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2285" name="Group 2668"/>
                <p:cNvGrpSpPr>
                  <a:grpSpLocks/>
                </p:cNvGrpSpPr>
                <p:nvPr/>
              </p:nvGrpSpPr>
              <p:grpSpPr bwMode="auto">
                <a:xfrm>
                  <a:off x="8280" y="6120"/>
                  <a:ext cx="1800" cy="1260"/>
                  <a:chOff x="7740" y="5580"/>
                  <a:chExt cx="2700" cy="1800"/>
                </a:xfrm>
              </p:grpSpPr>
              <p:sp>
                <p:nvSpPr>
                  <p:cNvPr id="32289" name="Line 2669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290" name="Line 2670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291" name="Line 2671"/>
                  <p:cNvSpPr>
                    <a:spLocks noChangeShapeType="1"/>
                  </p:cNvSpPr>
                  <p:nvPr/>
                </p:nvSpPr>
                <p:spPr bwMode="auto">
                  <a:xfrm>
                    <a:off x="828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292" name="Line 26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0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293" name="Line 2673"/>
                  <p:cNvSpPr>
                    <a:spLocks noChangeShapeType="1"/>
                  </p:cNvSpPr>
                  <p:nvPr/>
                </p:nvSpPr>
                <p:spPr bwMode="auto">
                  <a:xfrm>
                    <a:off x="990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294" name="Line 26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4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295" name="Line 26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40" y="5580"/>
                    <a:ext cx="27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2286" name="Group 2676"/>
                <p:cNvGrpSpPr>
                  <a:grpSpLocks/>
                </p:cNvGrpSpPr>
                <p:nvPr/>
              </p:nvGrpSpPr>
              <p:grpSpPr bwMode="auto">
                <a:xfrm>
                  <a:off x="8640" y="7380"/>
                  <a:ext cx="1080" cy="720"/>
                  <a:chOff x="8280" y="7380"/>
                  <a:chExt cx="1620" cy="720"/>
                </a:xfrm>
              </p:grpSpPr>
              <p:sp>
                <p:nvSpPr>
                  <p:cNvPr id="32287" name="Rectangle 2677"/>
                  <p:cNvSpPr>
                    <a:spLocks noChangeArrowheads="1"/>
                  </p:cNvSpPr>
                  <p:nvPr/>
                </p:nvSpPr>
                <p:spPr bwMode="auto">
                  <a:xfrm>
                    <a:off x="8280" y="7380"/>
                    <a:ext cx="1620" cy="720"/>
                  </a:xfrm>
                  <a:prstGeom prst="rect">
                    <a:avLst/>
                  </a:prstGeom>
                  <a:solidFill>
                    <a:srgbClr val="000080"/>
                  </a:solidFill>
                  <a:ln w="15875">
                    <a:solidFill>
                      <a:srgbClr val="000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288" name="Rectangle 2678"/>
                  <p:cNvSpPr>
                    <a:spLocks noChangeArrowheads="1"/>
                  </p:cNvSpPr>
                  <p:nvPr/>
                </p:nvSpPr>
                <p:spPr bwMode="auto">
                  <a:xfrm>
                    <a:off x="9000" y="774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2171" name="Group 2679"/>
              <p:cNvGrpSpPr>
                <a:grpSpLocks/>
              </p:cNvGrpSpPr>
              <p:nvPr/>
            </p:nvGrpSpPr>
            <p:grpSpPr bwMode="auto">
              <a:xfrm>
                <a:off x="5103" y="1862"/>
                <a:ext cx="804" cy="807"/>
                <a:chOff x="3611" y="3750"/>
                <a:chExt cx="3424" cy="5250"/>
              </a:xfrm>
            </p:grpSpPr>
            <p:grpSp>
              <p:nvGrpSpPr>
                <p:cNvPr id="32240" name="Group 2680"/>
                <p:cNvGrpSpPr>
                  <a:grpSpLocks/>
                </p:cNvGrpSpPr>
                <p:nvPr/>
              </p:nvGrpSpPr>
              <p:grpSpPr bwMode="auto">
                <a:xfrm>
                  <a:off x="4680" y="378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2271" name="Oval 2681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272" name="Freeform 2682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273" name="Freeform 2683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274" name="Freeform 2684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2241" name="Line 2685"/>
                <p:cNvSpPr>
                  <a:spLocks noChangeShapeType="1"/>
                </p:cNvSpPr>
                <p:nvPr/>
              </p:nvSpPr>
              <p:spPr bwMode="auto">
                <a:xfrm>
                  <a:off x="468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2242" name="Line 2686"/>
                <p:cNvSpPr>
                  <a:spLocks noChangeShapeType="1"/>
                </p:cNvSpPr>
                <p:nvPr/>
              </p:nvSpPr>
              <p:spPr bwMode="auto">
                <a:xfrm>
                  <a:off x="48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2243" name="Line 2687"/>
                <p:cNvSpPr>
                  <a:spLocks noChangeShapeType="1"/>
                </p:cNvSpPr>
                <p:nvPr/>
              </p:nvSpPr>
              <p:spPr bwMode="auto">
                <a:xfrm>
                  <a:off x="57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2244" name="Line 2688"/>
                <p:cNvSpPr>
                  <a:spLocks noChangeShapeType="1"/>
                </p:cNvSpPr>
                <p:nvPr/>
              </p:nvSpPr>
              <p:spPr bwMode="auto">
                <a:xfrm>
                  <a:off x="594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2245" name="Oval 2689"/>
                <p:cNvSpPr>
                  <a:spLocks noChangeArrowheads="1"/>
                </p:cNvSpPr>
                <p:nvPr/>
              </p:nvSpPr>
              <p:spPr bwMode="auto">
                <a:xfrm>
                  <a:off x="414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246" name="Oval 2690"/>
                <p:cNvSpPr>
                  <a:spLocks noChangeArrowheads="1"/>
                </p:cNvSpPr>
                <p:nvPr/>
              </p:nvSpPr>
              <p:spPr bwMode="auto">
                <a:xfrm>
                  <a:off x="55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2247" name="Group 2691"/>
                <p:cNvGrpSpPr>
                  <a:grpSpLocks/>
                </p:cNvGrpSpPr>
                <p:nvPr/>
              </p:nvGrpSpPr>
              <p:grpSpPr bwMode="auto">
                <a:xfrm>
                  <a:off x="5760" y="5464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2267" name="Group 2692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2269" name="Line 2693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270" name="Line 2694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2268" name="Freeform 2695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2248" name="Group 2696"/>
                <p:cNvGrpSpPr>
                  <a:grpSpLocks/>
                </p:cNvGrpSpPr>
                <p:nvPr/>
              </p:nvGrpSpPr>
              <p:grpSpPr bwMode="auto">
                <a:xfrm flipH="1">
                  <a:off x="3611" y="4860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2263" name="Group 2697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2265" name="Line 269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266" name="Line 269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2264" name="Freeform 2700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2249" name="Group 2701"/>
                <p:cNvGrpSpPr>
                  <a:grpSpLocks/>
                </p:cNvGrpSpPr>
                <p:nvPr/>
              </p:nvGrpSpPr>
              <p:grpSpPr bwMode="auto">
                <a:xfrm>
                  <a:off x="4380" y="3750"/>
                  <a:ext cx="1890" cy="1260"/>
                  <a:chOff x="4230" y="3675"/>
                  <a:chExt cx="2160" cy="1440"/>
                </a:xfrm>
              </p:grpSpPr>
              <p:grpSp>
                <p:nvGrpSpPr>
                  <p:cNvPr id="32258" name="Group 2702"/>
                  <p:cNvGrpSpPr>
                    <a:grpSpLocks/>
                  </p:cNvGrpSpPr>
                  <p:nvPr/>
                </p:nvGrpSpPr>
                <p:grpSpPr bwMode="auto">
                  <a:xfrm>
                    <a:off x="4770" y="3675"/>
                    <a:ext cx="1080" cy="180"/>
                    <a:chOff x="8100" y="3240"/>
                    <a:chExt cx="2160" cy="360"/>
                  </a:xfrm>
                </p:grpSpPr>
                <p:sp>
                  <p:nvSpPr>
                    <p:cNvPr id="32261" name="Oval 27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00" y="3240"/>
                      <a:ext cx="10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262" name="Oval 27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3240"/>
                      <a:ext cx="10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2259" name="Oval 2705"/>
                  <p:cNvSpPr>
                    <a:spLocks noChangeArrowheads="1"/>
                  </p:cNvSpPr>
                  <p:nvPr/>
                </p:nvSpPr>
                <p:spPr bwMode="auto">
                  <a:xfrm rot="-1770744">
                    <a:off x="6030" y="3675"/>
                    <a:ext cx="360" cy="14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260" name="Oval 2706"/>
                  <p:cNvSpPr>
                    <a:spLocks noChangeArrowheads="1"/>
                  </p:cNvSpPr>
                  <p:nvPr/>
                </p:nvSpPr>
                <p:spPr bwMode="auto">
                  <a:xfrm rot="1770744" flipH="1">
                    <a:off x="4230" y="3675"/>
                    <a:ext cx="360" cy="14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250" name="Group 2707"/>
                <p:cNvGrpSpPr>
                  <a:grpSpLocks/>
                </p:cNvGrpSpPr>
                <p:nvPr/>
              </p:nvGrpSpPr>
              <p:grpSpPr bwMode="auto">
                <a:xfrm>
                  <a:off x="3780" y="5040"/>
                  <a:ext cx="2880" cy="3090"/>
                  <a:chOff x="3780" y="5040"/>
                  <a:chExt cx="2880" cy="3090"/>
                </a:xfrm>
              </p:grpSpPr>
              <p:sp>
                <p:nvSpPr>
                  <p:cNvPr id="32251" name="Line 27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80" y="5040"/>
                    <a:ext cx="1260" cy="30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252" name="Line 2709"/>
                  <p:cNvSpPr>
                    <a:spLocks noChangeShapeType="1"/>
                  </p:cNvSpPr>
                  <p:nvPr/>
                </p:nvSpPr>
                <p:spPr bwMode="auto">
                  <a:xfrm>
                    <a:off x="5580" y="5040"/>
                    <a:ext cx="1080" cy="30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253" name="Line 2710"/>
                  <p:cNvSpPr>
                    <a:spLocks noChangeShapeType="1"/>
                  </p:cNvSpPr>
                  <p:nvPr/>
                </p:nvSpPr>
                <p:spPr bwMode="auto">
                  <a:xfrm>
                    <a:off x="3780" y="8100"/>
                    <a:ext cx="288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254" name="Freeform 2711"/>
                  <p:cNvSpPr>
                    <a:spLocks/>
                  </p:cNvSpPr>
                  <p:nvPr/>
                </p:nvSpPr>
                <p:spPr bwMode="auto">
                  <a:xfrm>
                    <a:off x="3780" y="7890"/>
                    <a:ext cx="840" cy="240"/>
                  </a:xfrm>
                  <a:custGeom>
                    <a:avLst/>
                    <a:gdLst>
                      <a:gd name="T0" fmla="*/ 60 w 840"/>
                      <a:gd name="T1" fmla="*/ 4 h 420"/>
                      <a:gd name="T2" fmla="*/ 420 w 840"/>
                      <a:gd name="T3" fmla="*/ 0 h 420"/>
                      <a:gd name="T4" fmla="*/ 780 w 840"/>
                      <a:gd name="T5" fmla="*/ 4 h 420"/>
                      <a:gd name="T6" fmla="*/ 60 w 840"/>
                      <a:gd name="T7" fmla="*/ 4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255" name="Freeform 2712"/>
                  <p:cNvSpPr>
                    <a:spLocks/>
                  </p:cNvSpPr>
                  <p:nvPr/>
                </p:nvSpPr>
                <p:spPr bwMode="auto">
                  <a:xfrm>
                    <a:off x="5175" y="7890"/>
                    <a:ext cx="840" cy="240"/>
                  </a:xfrm>
                  <a:custGeom>
                    <a:avLst/>
                    <a:gdLst>
                      <a:gd name="T0" fmla="*/ 60 w 840"/>
                      <a:gd name="T1" fmla="*/ 4 h 420"/>
                      <a:gd name="T2" fmla="*/ 420 w 840"/>
                      <a:gd name="T3" fmla="*/ 0 h 420"/>
                      <a:gd name="T4" fmla="*/ 780 w 840"/>
                      <a:gd name="T5" fmla="*/ 4 h 420"/>
                      <a:gd name="T6" fmla="*/ 60 w 840"/>
                      <a:gd name="T7" fmla="*/ 4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256" name="Freeform 2713"/>
                  <p:cNvSpPr>
                    <a:spLocks/>
                  </p:cNvSpPr>
                  <p:nvPr/>
                </p:nvSpPr>
                <p:spPr bwMode="auto">
                  <a:xfrm>
                    <a:off x="5940" y="7920"/>
                    <a:ext cx="720" cy="210"/>
                  </a:xfrm>
                  <a:custGeom>
                    <a:avLst/>
                    <a:gdLst>
                      <a:gd name="T0" fmla="*/ 18 w 840"/>
                      <a:gd name="T1" fmla="*/ 2 h 420"/>
                      <a:gd name="T2" fmla="*/ 123 w 840"/>
                      <a:gd name="T3" fmla="*/ 0 h 420"/>
                      <a:gd name="T4" fmla="*/ 227 w 840"/>
                      <a:gd name="T5" fmla="*/ 2 h 420"/>
                      <a:gd name="T6" fmla="*/ 18 w 840"/>
                      <a:gd name="T7" fmla="*/ 2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257" name="Freeform 2714"/>
                  <p:cNvSpPr>
                    <a:spLocks/>
                  </p:cNvSpPr>
                  <p:nvPr/>
                </p:nvSpPr>
                <p:spPr bwMode="auto">
                  <a:xfrm>
                    <a:off x="4500" y="7920"/>
                    <a:ext cx="720" cy="210"/>
                  </a:xfrm>
                  <a:custGeom>
                    <a:avLst/>
                    <a:gdLst>
                      <a:gd name="T0" fmla="*/ 18 w 840"/>
                      <a:gd name="T1" fmla="*/ 2 h 420"/>
                      <a:gd name="T2" fmla="*/ 123 w 840"/>
                      <a:gd name="T3" fmla="*/ 0 h 420"/>
                      <a:gd name="T4" fmla="*/ 227 w 840"/>
                      <a:gd name="T5" fmla="*/ 2 h 420"/>
                      <a:gd name="T6" fmla="*/ 18 w 840"/>
                      <a:gd name="T7" fmla="*/ 2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32172" name="Group 2715"/>
              <p:cNvGrpSpPr>
                <a:grpSpLocks/>
              </p:cNvGrpSpPr>
              <p:nvPr/>
            </p:nvGrpSpPr>
            <p:grpSpPr bwMode="auto">
              <a:xfrm>
                <a:off x="3960" y="1672"/>
                <a:ext cx="1229" cy="997"/>
                <a:chOff x="2340" y="3960"/>
                <a:chExt cx="5235" cy="6480"/>
              </a:xfrm>
            </p:grpSpPr>
            <p:grpSp>
              <p:nvGrpSpPr>
                <p:cNvPr id="32173" name="Group 2716"/>
                <p:cNvGrpSpPr>
                  <a:grpSpLocks/>
                </p:cNvGrpSpPr>
                <p:nvPr/>
              </p:nvGrpSpPr>
              <p:grpSpPr bwMode="auto">
                <a:xfrm>
                  <a:off x="4320" y="39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2236" name="Oval 2717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237" name="Freeform 2718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238" name="Freeform 2719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239" name="Freeform 2720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2174" name="Group 2721"/>
                <p:cNvGrpSpPr>
                  <a:grpSpLocks/>
                </p:cNvGrpSpPr>
                <p:nvPr/>
              </p:nvGrpSpPr>
              <p:grpSpPr bwMode="auto">
                <a:xfrm>
                  <a:off x="3960" y="9540"/>
                  <a:ext cx="1980" cy="900"/>
                  <a:chOff x="6480" y="9540"/>
                  <a:chExt cx="1980" cy="900"/>
                </a:xfrm>
              </p:grpSpPr>
              <p:sp>
                <p:nvSpPr>
                  <p:cNvPr id="32230" name="Line 2722"/>
                  <p:cNvSpPr>
                    <a:spLocks noChangeShapeType="1"/>
                  </p:cNvSpPr>
                  <p:nvPr/>
                </p:nvSpPr>
                <p:spPr bwMode="auto">
                  <a:xfrm>
                    <a:off x="70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231" name="Line 2723"/>
                  <p:cNvSpPr>
                    <a:spLocks noChangeShapeType="1"/>
                  </p:cNvSpPr>
                  <p:nvPr/>
                </p:nvSpPr>
                <p:spPr bwMode="auto">
                  <a:xfrm>
                    <a:off x="720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232" name="Line 2724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233" name="Line 2725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234" name="Oval 2726"/>
                  <p:cNvSpPr>
                    <a:spLocks noChangeArrowheads="1"/>
                  </p:cNvSpPr>
                  <p:nvPr/>
                </p:nvSpPr>
                <p:spPr bwMode="auto">
                  <a:xfrm>
                    <a:off x="648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235" name="Oval 2727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175" name="Group 2728"/>
                <p:cNvGrpSpPr>
                  <a:grpSpLocks/>
                </p:cNvGrpSpPr>
                <p:nvPr/>
              </p:nvGrpSpPr>
              <p:grpSpPr bwMode="auto">
                <a:xfrm rot="910168">
                  <a:off x="630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2226" name="Group 2729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2228" name="Line 2730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229" name="Line 2731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2227" name="Freeform 2732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2176" name="Group 2733"/>
                <p:cNvGrpSpPr>
                  <a:grpSpLocks/>
                </p:cNvGrpSpPr>
                <p:nvPr/>
              </p:nvGrpSpPr>
              <p:grpSpPr bwMode="auto">
                <a:xfrm>
                  <a:off x="4500" y="5220"/>
                  <a:ext cx="900" cy="285"/>
                  <a:chOff x="7200" y="4500"/>
                  <a:chExt cx="900" cy="285"/>
                </a:xfrm>
              </p:grpSpPr>
              <p:sp>
                <p:nvSpPr>
                  <p:cNvPr id="32221" name="Oval 2734"/>
                  <p:cNvSpPr>
                    <a:spLocks noChangeArrowheads="1"/>
                  </p:cNvSpPr>
                  <p:nvPr/>
                </p:nvSpPr>
                <p:spPr bwMode="auto">
                  <a:xfrm>
                    <a:off x="720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222" name="Oval 2735"/>
                  <p:cNvSpPr>
                    <a:spLocks noChangeArrowheads="1"/>
                  </p:cNvSpPr>
                  <p:nvPr/>
                </p:nvSpPr>
                <p:spPr bwMode="auto">
                  <a:xfrm>
                    <a:off x="738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223" name="Oval 2736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460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224" name="Oval 2737"/>
                  <p:cNvSpPr>
                    <a:spLocks noChangeArrowheads="1"/>
                  </p:cNvSpPr>
                  <p:nvPr/>
                </p:nvSpPr>
                <p:spPr bwMode="auto">
                  <a:xfrm>
                    <a:off x="774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225" name="Oval 2738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177" name="Group 2739"/>
                <p:cNvGrpSpPr>
                  <a:grpSpLocks/>
                </p:cNvGrpSpPr>
                <p:nvPr/>
              </p:nvGrpSpPr>
              <p:grpSpPr bwMode="auto">
                <a:xfrm rot="762249" flipH="1">
                  <a:off x="3750" y="423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32215" name="Group 2740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2219" name="Freeform 2741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220" name="Freeform 2742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216" name="Group 2743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2217" name="Freeform 2744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218" name="Freeform 2745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2178" name="Group 2746"/>
                <p:cNvGrpSpPr>
                  <a:grpSpLocks/>
                </p:cNvGrpSpPr>
                <p:nvPr/>
              </p:nvGrpSpPr>
              <p:grpSpPr bwMode="auto">
                <a:xfrm>
                  <a:off x="3420" y="5400"/>
                  <a:ext cx="3060" cy="1620"/>
                  <a:chOff x="7380" y="7200"/>
                  <a:chExt cx="2160" cy="1260"/>
                </a:xfrm>
              </p:grpSpPr>
              <p:grpSp>
                <p:nvGrpSpPr>
                  <p:cNvPr id="32199" name="Group 2747"/>
                  <p:cNvGrpSpPr>
                    <a:grpSpLocks/>
                  </p:cNvGrpSpPr>
                  <p:nvPr/>
                </p:nvGrpSpPr>
                <p:grpSpPr bwMode="auto">
                  <a:xfrm>
                    <a:off x="738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2210" name="Line 274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211" name="Line 27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212" name="Line 27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213" name="Line 27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214" name="Line 27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200" name="Group 2753"/>
                  <p:cNvGrpSpPr>
                    <a:grpSpLocks/>
                  </p:cNvGrpSpPr>
                  <p:nvPr/>
                </p:nvGrpSpPr>
                <p:grpSpPr bwMode="auto">
                  <a:xfrm flipH="1">
                    <a:off x="846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2205" name="Line 275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206" name="Line 27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207" name="Line 27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208" name="Line 27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209" name="Line 27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201" name="Group 2759"/>
                  <p:cNvGrpSpPr>
                    <a:grpSpLocks/>
                  </p:cNvGrpSpPr>
                  <p:nvPr/>
                </p:nvGrpSpPr>
                <p:grpSpPr bwMode="auto">
                  <a:xfrm>
                    <a:off x="7920" y="7200"/>
                    <a:ext cx="1080" cy="180"/>
                    <a:chOff x="7920" y="7200"/>
                    <a:chExt cx="1080" cy="180"/>
                  </a:xfrm>
                </p:grpSpPr>
                <p:sp>
                  <p:nvSpPr>
                    <p:cNvPr id="32202" name="Line 27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203" name="Line 27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204" name="Freeform 2762"/>
                    <p:cNvSpPr>
                      <a:spLocks/>
                    </p:cNvSpPr>
                    <p:nvPr/>
                  </p:nvSpPr>
                  <p:spPr bwMode="auto">
                    <a:xfrm>
                      <a:off x="8100" y="7200"/>
                      <a:ext cx="720" cy="180"/>
                    </a:xfrm>
                    <a:custGeom>
                      <a:avLst/>
                      <a:gdLst>
                        <a:gd name="T0" fmla="*/ 720 w 720"/>
                        <a:gd name="T1" fmla="*/ 0 h 180"/>
                        <a:gd name="T2" fmla="*/ 360 w 720"/>
                        <a:gd name="T3" fmla="*/ 180 h 180"/>
                        <a:gd name="T4" fmla="*/ 0 w 720"/>
                        <a:gd name="T5" fmla="*/ 0 h 180"/>
                        <a:gd name="T6" fmla="*/ 0 60000 65536"/>
                        <a:gd name="T7" fmla="*/ 0 60000 65536"/>
                        <a:gd name="T8" fmla="*/ 0 60000 65536"/>
                        <a:gd name="T9" fmla="*/ 0 w 720"/>
                        <a:gd name="T10" fmla="*/ 0 h 180"/>
                        <a:gd name="T11" fmla="*/ 720 w 72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0" h="180">
                          <a:moveTo>
                            <a:pt x="720" y="0"/>
                          </a:moveTo>
                          <a:cubicBezTo>
                            <a:pt x="600" y="90"/>
                            <a:pt x="480" y="180"/>
                            <a:pt x="360" y="180"/>
                          </a:cubicBezTo>
                          <a:cubicBezTo>
                            <a:pt x="240" y="180"/>
                            <a:pt x="60" y="30"/>
                            <a:pt x="0" y="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32179" name="AutoShape 2763"/>
                <p:cNvSpPr>
                  <a:spLocks noChangeArrowheads="1"/>
                </p:cNvSpPr>
                <p:nvPr/>
              </p:nvSpPr>
              <p:spPr bwMode="auto">
                <a:xfrm flipV="1">
                  <a:off x="3780" y="7020"/>
                  <a:ext cx="2340" cy="2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5 w 21600"/>
                    <a:gd name="T13" fmla="*/ 4500 h 21600"/>
                    <a:gd name="T14" fmla="*/ 17105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2180" name="Group 2764"/>
                <p:cNvGrpSpPr>
                  <a:grpSpLocks/>
                </p:cNvGrpSpPr>
                <p:nvPr/>
              </p:nvGrpSpPr>
              <p:grpSpPr bwMode="auto">
                <a:xfrm rot="20689832" flipH="1">
                  <a:off x="234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2195" name="Group 2765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2197" name="Line 2766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198" name="Line 2767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2196" name="Freeform 2768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2181" name="Group 2769"/>
                <p:cNvGrpSpPr>
                  <a:grpSpLocks/>
                </p:cNvGrpSpPr>
                <p:nvPr/>
              </p:nvGrpSpPr>
              <p:grpSpPr bwMode="auto">
                <a:xfrm>
                  <a:off x="4590" y="4053"/>
                  <a:ext cx="720" cy="180"/>
                  <a:chOff x="4140" y="1620"/>
                  <a:chExt cx="1080" cy="180"/>
                </a:xfrm>
              </p:grpSpPr>
              <p:sp>
                <p:nvSpPr>
                  <p:cNvPr id="32189" name="Line 2770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190" name="Line 27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191" name="Line 2772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192" name="Line 27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193" name="Line 2774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194" name="Line 27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2182" name="Group 2776"/>
                <p:cNvGrpSpPr>
                  <a:grpSpLocks/>
                </p:cNvGrpSpPr>
                <p:nvPr/>
              </p:nvGrpSpPr>
              <p:grpSpPr bwMode="auto">
                <a:xfrm rot="-661169">
                  <a:off x="5550" y="426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32183" name="Group 2777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2187" name="Freeform 2778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188" name="Freeform 2779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184" name="Group 2780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2185" name="Freeform 2781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186" name="Freeform 2782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  <p:grpSp>
          <p:nvGrpSpPr>
            <p:cNvPr id="31590" name="Group 2783"/>
            <p:cNvGrpSpPr>
              <a:grpSpLocks/>
            </p:cNvGrpSpPr>
            <p:nvPr/>
          </p:nvGrpSpPr>
          <p:grpSpPr bwMode="auto">
            <a:xfrm>
              <a:off x="4241" y="2568"/>
              <a:ext cx="431" cy="147"/>
              <a:chOff x="3960" y="1672"/>
              <a:chExt cx="2955" cy="997"/>
            </a:xfrm>
          </p:grpSpPr>
          <p:grpSp>
            <p:nvGrpSpPr>
              <p:cNvPr id="32026" name="Group 2784"/>
              <p:cNvGrpSpPr>
                <a:grpSpLocks/>
              </p:cNvGrpSpPr>
              <p:nvPr/>
            </p:nvGrpSpPr>
            <p:grpSpPr bwMode="auto">
              <a:xfrm>
                <a:off x="5903" y="2032"/>
                <a:ext cx="1012" cy="637"/>
                <a:chOff x="7020" y="4860"/>
                <a:chExt cx="4309" cy="4140"/>
              </a:xfrm>
            </p:grpSpPr>
            <p:grpSp>
              <p:nvGrpSpPr>
                <p:cNvPr id="32131" name="Group 2785"/>
                <p:cNvGrpSpPr>
                  <a:grpSpLocks/>
                </p:cNvGrpSpPr>
                <p:nvPr/>
              </p:nvGrpSpPr>
              <p:grpSpPr bwMode="auto">
                <a:xfrm>
                  <a:off x="8640" y="48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2166" name="Oval 2786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167" name="Freeform 2787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168" name="Freeform 2788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169" name="Freeform 2789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2132" name="Line 2790"/>
                <p:cNvSpPr>
                  <a:spLocks noChangeShapeType="1"/>
                </p:cNvSpPr>
                <p:nvPr/>
              </p:nvSpPr>
              <p:spPr bwMode="auto">
                <a:xfrm>
                  <a:off x="882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2133" name="Line 2791"/>
                <p:cNvSpPr>
                  <a:spLocks noChangeShapeType="1"/>
                </p:cNvSpPr>
                <p:nvPr/>
              </p:nvSpPr>
              <p:spPr bwMode="auto">
                <a:xfrm>
                  <a:off x="900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2134" name="Line 2792"/>
                <p:cNvSpPr>
                  <a:spLocks noChangeShapeType="1"/>
                </p:cNvSpPr>
                <p:nvPr/>
              </p:nvSpPr>
              <p:spPr bwMode="auto">
                <a:xfrm>
                  <a:off x="93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2135" name="Line 2793"/>
                <p:cNvSpPr>
                  <a:spLocks noChangeShapeType="1"/>
                </p:cNvSpPr>
                <p:nvPr/>
              </p:nvSpPr>
              <p:spPr bwMode="auto">
                <a:xfrm>
                  <a:off x="954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2136" name="Oval 2794"/>
                <p:cNvSpPr>
                  <a:spLocks noChangeArrowheads="1"/>
                </p:cNvSpPr>
                <p:nvPr/>
              </p:nvSpPr>
              <p:spPr bwMode="auto">
                <a:xfrm>
                  <a:off x="82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137" name="Oval 2795"/>
                <p:cNvSpPr>
                  <a:spLocks noChangeArrowheads="1"/>
                </p:cNvSpPr>
                <p:nvPr/>
              </p:nvSpPr>
              <p:spPr bwMode="auto">
                <a:xfrm>
                  <a:off x="91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2138" name="Group 2796"/>
                <p:cNvGrpSpPr>
                  <a:grpSpLocks/>
                </p:cNvGrpSpPr>
                <p:nvPr/>
              </p:nvGrpSpPr>
              <p:grpSpPr bwMode="auto">
                <a:xfrm>
                  <a:off x="10080" y="5580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2162" name="Group 2797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2164" name="Line 279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165" name="Line 279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2163" name="Freeform 2800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2139" name="Group 2801"/>
                <p:cNvGrpSpPr>
                  <a:grpSpLocks/>
                </p:cNvGrpSpPr>
                <p:nvPr/>
              </p:nvGrpSpPr>
              <p:grpSpPr bwMode="auto">
                <a:xfrm rot="20970257" flipH="1">
                  <a:off x="7020" y="5685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2158" name="Group 2802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2160" name="Line 280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161" name="Line 280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2159" name="Freeform 2805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2140" name="Group 2806"/>
                <p:cNvGrpSpPr>
                  <a:grpSpLocks/>
                </p:cNvGrpSpPr>
                <p:nvPr/>
              </p:nvGrpSpPr>
              <p:grpSpPr bwMode="auto">
                <a:xfrm>
                  <a:off x="8910" y="4950"/>
                  <a:ext cx="720" cy="180"/>
                  <a:chOff x="4140" y="1620"/>
                  <a:chExt cx="1080" cy="180"/>
                </a:xfrm>
              </p:grpSpPr>
              <p:sp>
                <p:nvSpPr>
                  <p:cNvPr id="32152" name="Line 2807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153" name="Line 28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154" name="Line 2809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155" name="Line 28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156" name="Line 2811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157" name="Line 28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2141" name="Group 2813"/>
                <p:cNvGrpSpPr>
                  <a:grpSpLocks/>
                </p:cNvGrpSpPr>
                <p:nvPr/>
              </p:nvGrpSpPr>
              <p:grpSpPr bwMode="auto">
                <a:xfrm>
                  <a:off x="8280" y="6120"/>
                  <a:ext cx="1800" cy="1260"/>
                  <a:chOff x="7740" y="5580"/>
                  <a:chExt cx="2700" cy="1800"/>
                </a:xfrm>
              </p:grpSpPr>
              <p:sp>
                <p:nvSpPr>
                  <p:cNvPr id="32145" name="Line 2814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146" name="Line 2815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147" name="Line 2816"/>
                  <p:cNvSpPr>
                    <a:spLocks noChangeShapeType="1"/>
                  </p:cNvSpPr>
                  <p:nvPr/>
                </p:nvSpPr>
                <p:spPr bwMode="auto">
                  <a:xfrm>
                    <a:off x="828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148" name="Line 28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0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149" name="Line 2818"/>
                  <p:cNvSpPr>
                    <a:spLocks noChangeShapeType="1"/>
                  </p:cNvSpPr>
                  <p:nvPr/>
                </p:nvSpPr>
                <p:spPr bwMode="auto">
                  <a:xfrm>
                    <a:off x="990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150" name="Line 28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4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151" name="Line 28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40" y="5580"/>
                    <a:ext cx="27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2142" name="Group 2821"/>
                <p:cNvGrpSpPr>
                  <a:grpSpLocks/>
                </p:cNvGrpSpPr>
                <p:nvPr/>
              </p:nvGrpSpPr>
              <p:grpSpPr bwMode="auto">
                <a:xfrm>
                  <a:off x="8640" y="7380"/>
                  <a:ext cx="1080" cy="720"/>
                  <a:chOff x="8280" y="7380"/>
                  <a:chExt cx="1620" cy="720"/>
                </a:xfrm>
              </p:grpSpPr>
              <p:sp>
                <p:nvSpPr>
                  <p:cNvPr id="32143" name="Rectangle 2822"/>
                  <p:cNvSpPr>
                    <a:spLocks noChangeArrowheads="1"/>
                  </p:cNvSpPr>
                  <p:nvPr/>
                </p:nvSpPr>
                <p:spPr bwMode="auto">
                  <a:xfrm>
                    <a:off x="8280" y="7380"/>
                    <a:ext cx="1620" cy="720"/>
                  </a:xfrm>
                  <a:prstGeom prst="rect">
                    <a:avLst/>
                  </a:prstGeom>
                  <a:solidFill>
                    <a:srgbClr val="000080"/>
                  </a:solidFill>
                  <a:ln w="15875">
                    <a:solidFill>
                      <a:srgbClr val="000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144" name="Rectangle 2823"/>
                  <p:cNvSpPr>
                    <a:spLocks noChangeArrowheads="1"/>
                  </p:cNvSpPr>
                  <p:nvPr/>
                </p:nvSpPr>
                <p:spPr bwMode="auto">
                  <a:xfrm>
                    <a:off x="9000" y="774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2027" name="Group 2824"/>
              <p:cNvGrpSpPr>
                <a:grpSpLocks/>
              </p:cNvGrpSpPr>
              <p:nvPr/>
            </p:nvGrpSpPr>
            <p:grpSpPr bwMode="auto">
              <a:xfrm>
                <a:off x="5103" y="1862"/>
                <a:ext cx="804" cy="807"/>
                <a:chOff x="3611" y="3750"/>
                <a:chExt cx="3424" cy="5250"/>
              </a:xfrm>
            </p:grpSpPr>
            <p:grpSp>
              <p:nvGrpSpPr>
                <p:cNvPr id="32096" name="Group 2825"/>
                <p:cNvGrpSpPr>
                  <a:grpSpLocks/>
                </p:cNvGrpSpPr>
                <p:nvPr/>
              </p:nvGrpSpPr>
              <p:grpSpPr bwMode="auto">
                <a:xfrm>
                  <a:off x="4680" y="378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2127" name="Oval 2826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128" name="Freeform 2827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129" name="Freeform 2828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130" name="Freeform 2829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2097" name="Line 2830"/>
                <p:cNvSpPr>
                  <a:spLocks noChangeShapeType="1"/>
                </p:cNvSpPr>
                <p:nvPr/>
              </p:nvSpPr>
              <p:spPr bwMode="auto">
                <a:xfrm>
                  <a:off x="468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2098" name="Line 2831"/>
                <p:cNvSpPr>
                  <a:spLocks noChangeShapeType="1"/>
                </p:cNvSpPr>
                <p:nvPr/>
              </p:nvSpPr>
              <p:spPr bwMode="auto">
                <a:xfrm>
                  <a:off x="48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2099" name="Line 2832"/>
                <p:cNvSpPr>
                  <a:spLocks noChangeShapeType="1"/>
                </p:cNvSpPr>
                <p:nvPr/>
              </p:nvSpPr>
              <p:spPr bwMode="auto">
                <a:xfrm>
                  <a:off x="57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2100" name="Line 2833"/>
                <p:cNvSpPr>
                  <a:spLocks noChangeShapeType="1"/>
                </p:cNvSpPr>
                <p:nvPr/>
              </p:nvSpPr>
              <p:spPr bwMode="auto">
                <a:xfrm>
                  <a:off x="594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2101" name="Oval 2834"/>
                <p:cNvSpPr>
                  <a:spLocks noChangeArrowheads="1"/>
                </p:cNvSpPr>
                <p:nvPr/>
              </p:nvSpPr>
              <p:spPr bwMode="auto">
                <a:xfrm>
                  <a:off x="414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102" name="Oval 2835"/>
                <p:cNvSpPr>
                  <a:spLocks noChangeArrowheads="1"/>
                </p:cNvSpPr>
                <p:nvPr/>
              </p:nvSpPr>
              <p:spPr bwMode="auto">
                <a:xfrm>
                  <a:off x="55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2103" name="Group 2836"/>
                <p:cNvGrpSpPr>
                  <a:grpSpLocks/>
                </p:cNvGrpSpPr>
                <p:nvPr/>
              </p:nvGrpSpPr>
              <p:grpSpPr bwMode="auto">
                <a:xfrm>
                  <a:off x="5760" y="5464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2123" name="Group 2837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2125" name="Line 2838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126" name="Line 2839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2124" name="Freeform 2840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2104" name="Group 2841"/>
                <p:cNvGrpSpPr>
                  <a:grpSpLocks/>
                </p:cNvGrpSpPr>
                <p:nvPr/>
              </p:nvGrpSpPr>
              <p:grpSpPr bwMode="auto">
                <a:xfrm flipH="1">
                  <a:off x="3611" y="4860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2119" name="Group 2842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2121" name="Line 28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122" name="Line 28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2120" name="Freeform 2845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2105" name="Group 2846"/>
                <p:cNvGrpSpPr>
                  <a:grpSpLocks/>
                </p:cNvGrpSpPr>
                <p:nvPr/>
              </p:nvGrpSpPr>
              <p:grpSpPr bwMode="auto">
                <a:xfrm>
                  <a:off x="4380" y="3750"/>
                  <a:ext cx="1890" cy="1260"/>
                  <a:chOff x="4230" y="3675"/>
                  <a:chExt cx="2160" cy="1440"/>
                </a:xfrm>
              </p:grpSpPr>
              <p:grpSp>
                <p:nvGrpSpPr>
                  <p:cNvPr id="32114" name="Group 2847"/>
                  <p:cNvGrpSpPr>
                    <a:grpSpLocks/>
                  </p:cNvGrpSpPr>
                  <p:nvPr/>
                </p:nvGrpSpPr>
                <p:grpSpPr bwMode="auto">
                  <a:xfrm>
                    <a:off x="4770" y="3675"/>
                    <a:ext cx="1080" cy="180"/>
                    <a:chOff x="8100" y="3240"/>
                    <a:chExt cx="2160" cy="360"/>
                  </a:xfrm>
                </p:grpSpPr>
                <p:sp>
                  <p:nvSpPr>
                    <p:cNvPr id="32117" name="Oval 28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00" y="3240"/>
                      <a:ext cx="10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118" name="Oval 28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3240"/>
                      <a:ext cx="10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2115" name="Oval 2850"/>
                  <p:cNvSpPr>
                    <a:spLocks noChangeArrowheads="1"/>
                  </p:cNvSpPr>
                  <p:nvPr/>
                </p:nvSpPr>
                <p:spPr bwMode="auto">
                  <a:xfrm rot="-1770744">
                    <a:off x="6030" y="3675"/>
                    <a:ext cx="360" cy="14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116" name="Oval 2851"/>
                  <p:cNvSpPr>
                    <a:spLocks noChangeArrowheads="1"/>
                  </p:cNvSpPr>
                  <p:nvPr/>
                </p:nvSpPr>
                <p:spPr bwMode="auto">
                  <a:xfrm rot="1770744" flipH="1">
                    <a:off x="4230" y="3675"/>
                    <a:ext cx="360" cy="14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106" name="Group 2852"/>
                <p:cNvGrpSpPr>
                  <a:grpSpLocks/>
                </p:cNvGrpSpPr>
                <p:nvPr/>
              </p:nvGrpSpPr>
              <p:grpSpPr bwMode="auto">
                <a:xfrm>
                  <a:off x="3780" y="5040"/>
                  <a:ext cx="2880" cy="3090"/>
                  <a:chOff x="3780" y="5040"/>
                  <a:chExt cx="2880" cy="3090"/>
                </a:xfrm>
              </p:grpSpPr>
              <p:sp>
                <p:nvSpPr>
                  <p:cNvPr id="32107" name="Line 28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80" y="5040"/>
                    <a:ext cx="1260" cy="30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108" name="Line 2854"/>
                  <p:cNvSpPr>
                    <a:spLocks noChangeShapeType="1"/>
                  </p:cNvSpPr>
                  <p:nvPr/>
                </p:nvSpPr>
                <p:spPr bwMode="auto">
                  <a:xfrm>
                    <a:off x="5580" y="5040"/>
                    <a:ext cx="1080" cy="30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109" name="Line 2855"/>
                  <p:cNvSpPr>
                    <a:spLocks noChangeShapeType="1"/>
                  </p:cNvSpPr>
                  <p:nvPr/>
                </p:nvSpPr>
                <p:spPr bwMode="auto">
                  <a:xfrm>
                    <a:off x="3780" y="8100"/>
                    <a:ext cx="288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110" name="Freeform 2856"/>
                  <p:cNvSpPr>
                    <a:spLocks/>
                  </p:cNvSpPr>
                  <p:nvPr/>
                </p:nvSpPr>
                <p:spPr bwMode="auto">
                  <a:xfrm>
                    <a:off x="3780" y="7890"/>
                    <a:ext cx="840" cy="240"/>
                  </a:xfrm>
                  <a:custGeom>
                    <a:avLst/>
                    <a:gdLst>
                      <a:gd name="T0" fmla="*/ 60 w 840"/>
                      <a:gd name="T1" fmla="*/ 4 h 420"/>
                      <a:gd name="T2" fmla="*/ 420 w 840"/>
                      <a:gd name="T3" fmla="*/ 0 h 420"/>
                      <a:gd name="T4" fmla="*/ 780 w 840"/>
                      <a:gd name="T5" fmla="*/ 4 h 420"/>
                      <a:gd name="T6" fmla="*/ 60 w 840"/>
                      <a:gd name="T7" fmla="*/ 4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111" name="Freeform 2857"/>
                  <p:cNvSpPr>
                    <a:spLocks/>
                  </p:cNvSpPr>
                  <p:nvPr/>
                </p:nvSpPr>
                <p:spPr bwMode="auto">
                  <a:xfrm>
                    <a:off x="5175" y="7890"/>
                    <a:ext cx="840" cy="240"/>
                  </a:xfrm>
                  <a:custGeom>
                    <a:avLst/>
                    <a:gdLst>
                      <a:gd name="T0" fmla="*/ 60 w 840"/>
                      <a:gd name="T1" fmla="*/ 4 h 420"/>
                      <a:gd name="T2" fmla="*/ 420 w 840"/>
                      <a:gd name="T3" fmla="*/ 0 h 420"/>
                      <a:gd name="T4" fmla="*/ 780 w 840"/>
                      <a:gd name="T5" fmla="*/ 4 h 420"/>
                      <a:gd name="T6" fmla="*/ 60 w 840"/>
                      <a:gd name="T7" fmla="*/ 4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112" name="Freeform 2858"/>
                  <p:cNvSpPr>
                    <a:spLocks/>
                  </p:cNvSpPr>
                  <p:nvPr/>
                </p:nvSpPr>
                <p:spPr bwMode="auto">
                  <a:xfrm>
                    <a:off x="5940" y="7920"/>
                    <a:ext cx="720" cy="210"/>
                  </a:xfrm>
                  <a:custGeom>
                    <a:avLst/>
                    <a:gdLst>
                      <a:gd name="T0" fmla="*/ 18 w 840"/>
                      <a:gd name="T1" fmla="*/ 2 h 420"/>
                      <a:gd name="T2" fmla="*/ 123 w 840"/>
                      <a:gd name="T3" fmla="*/ 0 h 420"/>
                      <a:gd name="T4" fmla="*/ 227 w 840"/>
                      <a:gd name="T5" fmla="*/ 2 h 420"/>
                      <a:gd name="T6" fmla="*/ 18 w 840"/>
                      <a:gd name="T7" fmla="*/ 2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113" name="Freeform 2859"/>
                  <p:cNvSpPr>
                    <a:spLocks/>
                  </p:cNvSpPr>
                  <p:nvPr/>
                </p:nvSpPr>
                <p:spPr bwMode="auto">
                  <a:xfrm>
                    <a:off x="4500" y="7920"/>
                    <a:ext cx="720" cy="210"/>
                  </a:xfrm>
                  <a:custGeom>
                    <a:avLst/>
                    <a:gdLst>
                      <a:gd name="T0" fmla="*/ 18 w 840"/>
                      <a:gd name="T1" fmla="*/ 2 h 420"/>
                      <a:gd name="T2" fmla="*/ 123 w 840"/>
                      <a:gd name="T3" fmla="*/ 0 h 420"/>
                      <a:gd name="T4" fmla="*/ 227 w 840"/>
                      <a:gd name="T5" fmla="*/ 2 h 420"/>
                      <a:gd name="T6" fmla="*/ 18 w 840"/>
                      <a:gd name="T7" fmla="*/ 2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32028" name="Group 2860"/>
              <p:cNvGrpSpPr>
                <a:grpSpLocks/>
              </p:cNvGrpSpPr>
              <p:nvPr/>
            </p:nvGrpSpPr>
            <p:grpSpPr bwMode="auto">
              <a:xfrm>
                <a:off x="3960" y="1672"/>
                <a:ext cx="1229" cy="997"/>
                <a:chOff x="2340" y="3960"/>
                <a:chExt cx="5235" cy="6480"/>
              </a:xfrm>
            </p:grpSpPr>
            <p:grpSp>
              <p:nvGrpSpPr>
                <p:cNvPr id="32029" name="Group 2861"/>
                <p:cNvGrpSpPr>
                  <a:grpSpLocks/>
                </p:cNvGrpSpPr>
                <p:nvPr/>
              </p:nvGrpSpPr>
              <p:grpSpPr bwMode="auto">
                <a:xfrm>
                  <a:off x="4320" y="39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2092" name="Oval 2862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093" name="Freeform 2863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094" name="Freeform 2864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095" name="Freeform 2865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2030" name="Group 2866"/>
                <p:cNvGrpSpPr>
                  <a:grpSpLocks/>
                </p:cNvGrpSpPr>
                <p:nvPr/>
              </p:nvGrpSpPr>
              <p:grpSpPr bwMode="auto">
                <a:xfrm>
                  <a:off x="3960" y="9540"/>
                  <a:ext cx="1980" cy="900"/>
                  <a:chOff x="6480" y="9540"/>
                  <a:chExt cx="1980" cy="900"/>
                </a:xfrm>
              </p:grpSpPr>
              <p:sp>
                <p:nvSpPr>
                  <p:cNvPr id="32086" name="Line 2867"/>
                  <p:cNvSpPr>
                    <a:spLocks noChangeShapeType="1"/>
                  </p:cNvSpPr>
                  <p:nvPr/>
                </p:nvSpPr>
                <p:spPr bwMode="auto">
                  <a:xfrm>
                    <a:off x="70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087" name="Line 2868"/>
                  <p:cNvSpPr>
                    <a:spLocks noChangeShapeType="1"/>
                  </p:cNvSpPr>
                  <p:nvPr/>
                </p:nvSpPr>
                <p:spPr bwMode="auto">
                  <a:xfrm>
                    <a:off x="720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088" name="Line 2869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089" name="Line 2870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090" name="Oval 2871"/>
                  <p:cNvSpPr>
                    <a:spLocks noChangeArrowheads="1"/>
                  </p:cNvSpPr>
                  <p:nvPr/>
                </p:nvSpPr>
                <p:spPr bwMode="auto">
                  <a:xfrm>
                    <a:off x="648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091" name="Oval 2872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031" name="Group 2873"/>
                <p:cNvGrpSpPr>
                  <a:grpSpLocks/>
                </p:cNvGrpSpPr>
                <p:nvPr/>
              </p:nvGrpSpPr>
              <p:grpSpPr bwMode="auto">
                <a:xfrm rot="910168">
                  <a:off x="630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2082" name="Group 2874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2084" name="Line 2875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085" name="Line 2876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2083" name="Freeform 2877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2032" name="Group 2878"/>
                <p:cNvGrpSpPr>
                  <a:grpSpLocks/>
                </p:cNvGrpSpPr>
                <p:nvPr/>
              </p:nvGrpSpPr>
              <p:grpSpPr bwMode="auto">
                <a:xfrm>
                  <a:off x="4500" y="5220"/>
                  <a:ext cx="900" cy="285"/>
                  <a:chOff x="7200" y="4500"/>
                  <a:chExt cx="900" cy="285"/>
                </a:xfrm>
              </p:grpSpPr>
              <p:sp>
                <p:nvSpPr>
                  <p:cNvPr id="32077" name="Oval 2879"/>
                  <p:cNvSpPr>
                    <a:spLocks noChangeArrowheads="1"/>
                  </p:cNvSpPr>
                  <p:nvPr/>
                </p:nvSpPr>
                <p:spPr bwMode="auto">
                  <a:xfrm>
                    <a:off x="720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078" name="Oval 2880"/>
                  <p:cNvSpPr>
                    <a:spLocks noChangeArrowheads="1"/>
                  </p:cNvSpPr>
                  <p:nvPr/>
                </p:nvSpPr>
                <p:spPr bwMode="auto">
                  <a:xfrm>
                    <a:off x="738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079" name="Oval 2881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460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080" name="Oval 2882"/>
                  <p:cNvSpPr>
                    <a:spLocks noChangeArrowheads="1"/>
                  </p:cNvSpPr>
                  <p:nvPr/>
                </p:nvSpPr>
                <p:spPr bwMode="auto">
                  <a:xfrm>
                    <a:off x="774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081" name="Oval 2883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033" name="Group 2884"/>
                <p:cNvGrpSpPr>
                  <a:grpSpLocks/>
                </p:cNvGrpSpPr>
                <p:nvPr/>
              </p:nvGrpSpPr>
              <p:grpSpPr bwMode="auto">
                <a:xfrm rot="762249" flipH="1">
                  <a:off x="3750" y="423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32071" name="Group 2885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2075" name="Freeform 2886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076" name="Freeform 2887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072" name="Group 2888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2073" name="Freeform 2889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074" name="Freeform 2890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2034" name="Group 2891"/>
                <p:cNvGrpSpPr>
                  <a:grpSpLocks/>
                </p:cNvGrpSpPr>
                <p:nvPr/>
              </p:nvGrpSpPr>
              <p:grpSpPr bwMode="auto">
                <a:xfrm>
                  <a:off x="3420" y="5400"/>
                  <a:ext cx="3060" cy="1620"/>
                  <a:chOff x="7380" y="7200"/>
                  <a:chExt cx="2160" cy="1260"/>
                </a:xfrm>
              </p:grpSpPr>
              <p:grpSp>
                <p:nvGrpSpPr>
                  <p:cNvPr id="32055" name="Group 2892"/>
                  <p:cNvGrpSpPr>
                    <a:grpSpLocks/>
                  </p:cNvGrpSpPr>
                  <p:nvPr/>
                </p:nvGrpSpPr>
                <p:grpSpPr bwMode="auto">
                  <a:xfrm>
                    <a:off x="738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2066" name="Line 289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067" name="Line 28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068" name="Line 289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069" name="Line 28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070" name="Line 28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056" name="Group 2898"/>
                  <p:cNvGrpSpPr>
                    <a:grpSpLocks/>
                  </p:cNvGrpSpPr>
                  <p:nvPr/>
                </p:nvGrpSpPr>
                <p:grpSpPr bwMode="auto">
                  <a:xfrm flipH="1">
                    <a:off x="846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2061" name="Line 289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062" name="Line 29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063" name="Line 29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064" name="Line 29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065" name="Line 29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057" name="Group 2904"/>
                  <p:cNvGrpSpPr>
                    <a:grpSpLocks/>
                  </p:cNvGrpSpPr>
                  <p:nvPr/>
                </p:nvGrpSpPr>
                <p:grpSpPr bwMode="auto">
                  <a:xfrm>
                    <a:off x="7920" y="7200"/>
                    <a:ext cx="1080" cy="180"/>
                    <a:chOff x="7920" y="7200"/>
                    <a:chExt cx="1080" cy="180"/>
                  </a:xfrm>
                </p:grpSpPr>
                <p:sp>
                  <p:nvSpPr>
                    <p:cNvPr id="32058" name="Line 29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059" name="Line 29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060" name="Freeform 2907"/>
                    <p:cNvSpPr>
                      <a:spLocks/>
                    </p:cNvSpPr>
                    <p:nvPr/>
                  </p:nvSpPr>
                  <p:spPr bwMode="auto">
                    <a:xfrm>
                      <a:off x="8100" y="7200"/>
                      <a:ext cx="720" cy="180"/>
                    </a:xfrm>
                    <a:custGeom>
                      <a:avLst/>
                      <a:gdLst>
                        <a:gd name="T0" fmla="*/ 720 w 720"/>
                        <a:gd name="T1" fmla="*/ 0 h 180"/>
                        <a:gd name="T2" fmla="*/ 360 w 720"/>
                        <a:gd name="T3" fmla="*/ 180 h 180"/>
                        <a:gd name="T4" fmla="*/ 0 w 720"/>
                        <a:gd name="T5" fmla="*/ 0 h 180"/>
                        <a:gd name="T6" fmla="*/ 0 60000 65536"/>
                        <a:gd name="T7" fmla="*/ 0 60000 65536"/>
                        <a:gd name="T8" fmla="*/ 0 60000 65536"/>
                        <a:gd name="T9" fmla="*/ 0 w 720"/>
                        <a:gd name="T10" fmla="*/ 0 h 180"/>
                        <a:gd name="T11" fmla="*/ 720 w 72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0" h="180">
                          <a:moveTo>
                            <a:pt x="720" y="0"/>
                          </a:moveTo>
                          <a:cubicBezTo>
                            <a:pt x="600" y="90"/>
                            <a:pt x="480" y="180"/>
                            <a:pt x="360" y="180"/>
                          </a:cubicBezTo>
                          <a:cubicBezTo>
                            <a:pt x="240" y="180"/>
                            <a:pt x="60" y="30"/>
                            <a:pt x="0" y="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32035" name="AutoShape 2908"/>
                <p:cNvSpPr>
                  <a:spLocks noChangeArrowheads="1"/>
                </p:cNvSpPr>
                <p:nvPr/>
              </p:nvSpPr>
              <p:spPr bwMode="auto">
                <a:xfrm flipV="1">
                  <a:off x="3780" y="7020"/>
                  <a:ext cx="2340" cy="2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5 w 21600"/>
                    <a:gd name="T13" fmla="*/ 4500 h 21600"/>
                    <a:gd name="T14" fmla="*/ 17105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2036" name="Group 2909"/>
                <p:cNvGrpSpPr>
                  <a:grpSpLocks/>
                </p:cNvGrpSpPr>
                <p:nvPr/>
              </p:nvGrpSpPr>
              <p:grpSpPr bwMode="auto">
                <a:xfrm rot="20689832" flipH="1">
                  <a:off x="234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2051" name="Group 2910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2053" name="Line 2911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054" name="Line 2912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2052" name="Freeform 2913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2037" name="Group 2914"/>
                <p:cNvGrpSpPr>
                  <a:grpSpLocks/>
                </p:cNvGrpSpPr>
                <p:nvPr/>
              </p:nvGrpSpPr>
              <p:grpSpPr bwMode="auto">
                <a:xfrm>
                  <a:off x="4590" y="4053"/>
                  <a:ext cx="720" cy="180"/>
                  <a:chOff x="4140" y="1620"/>
                  <a:chExt cx="1080" cy="180"/>
                </a:xfrm>
              </p:grpSpPr>
              <p:sp>
                <p:nvSpPr>
                  <p:cNvPr id="32045" name="Line 2915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046" name="Line 29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047" name="Line 2917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048" name="Line 29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049" name="Line 2919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050" name="Line 29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2038" name="Group 2921"/>
                <p:cNvGrpSpPr>
                  <a:grpSpLocks/>
                </p:cNvGrpSpPr>
                <p:nvPr/>
              </p:nvGrpSpPr>
              <p:grpSpPr bwMode="auto">
                <a:xfrm rot="-661169">
                  <a:off x="5550" y="426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32039" name="Group 2922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2043" name="Freeform 2923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044" name="Freeform 2924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2040" name="Group 2925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2041" name="Freeform 2926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042" name="Freeform 2927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  <p:grpSp>
          <p:nvGrpSpPr>
            <p:cNvPr id="31591" name="Group 2928"/>
            <p:cNvGrpSpPr>
              <a:grpSpLocks/>
            </p:cNvGrpSpPr>
            <p:nvPr/>
          </p:nvGrpSpPr>
          <p:grpSpPr bwMode="auto">
            <a:xfrm>
              <a:off x="748" y="2478"/>
              <a:ext cx="608" cy="192"/>
              <a:chOff x="3960" y="1672"/>
              <a:chExt cx="2955" cy="997"/>
            </a:xfrm>
          </p:grpSpPr>
          <p:grpSp>
            <p:nvGrpSpPr>
              <p:cNvPr id="31882" name="Group 2929"/>
              <p:cNvGrpSpPr>
                <a:grpSpLocks/>
              </p:cNvGrpSpPr>
              <p:nvPr/>
            </p:nvGrpSpPr>
            <p:grpSpPr bwMode="auto">
              <a:xfrm>
                <a:off x="5903" y="2032"/>
                <a:ext cx="1012" cy="637"/>
                <a:chOff x="7020" y="4860"/>
                <a:chExt cx="4309" cy="4140"/>
              </a:xfrm>
            </p:grpSpPr>
            <p:grpSp>
              <p:nvGrpSpPr>
                <p:cNvPr id="31987" name="Group 2930"/>
                <p:cNvGrpSpPr>
                  <a:grpSpLocks/>
                </p:cNvGrpSpPr>
                <p:nvPr/>
              </p:nvGrpSpPr>
              <p:grpSpPr bwMode="auto">
                <a:xfrm>
                  <a:off x="8640" y="48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2022" name="Oval 2931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023" name="Freeform 2932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024" name="Freeform 2933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025" name="Freeform 2934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1988" name="Line 2935"/>
                <p:cNvSpPr>
                  <a:spLocks noChangeShapeType="1"/>
                </p:cNvSpPr>
                <p:nvPr/>
              </p:nvSpPr>
              <p:spPr bwMode="auto">
                <a:xfrm>
                  <a:off x="882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989" name="Line 2936"/>
                <p:cNvSpPr>
                  <a:spLocks noChangeShapeType="1"/>
                </p:cNvSpPr>
                <p:nvPr/>
              </p:nvSpPr>
              <p:spPr bwMode="auto">
                <a:xfrm>
                  <a:off x="900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990" name="Line 2937"/>
                <p:cNvSpPr>
                  <a:spLocks noChangeShapeType="1"/>
                </p:cNvSpPr>
                <p:nvPr/>
              </p:nvSpPr>
              <p:spPr bwMode="auto">
                <a:xfrm>
                  <a:off x="93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991" name="Line 2938"/>
                <p:cNvSpPr>
                  <a:spLocks noChangeShapeType="1"/>
                </p:cNvSpPr>
                <p:nvPr/>
              </p:nvSpPr>
              <p:spPr bwMode="auto">
                <a:xfrm>
                  <a:off x="954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992" name="Oval 2939"/>
                <p:cNvSpPr>
                  <a:spLocks noChangeArrowheads="1"/>
                </p:cNvSpPr>
                <p:nvPr/>
              </p:nvSpPr>
              <p:spPr bwMode="auto">
                <a:xfrm>
                  <a:off x="82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993" name="Oval 2940"/>
                <p:cNvSpPr>
                  <a:spLocks noChangeArrowheads="1"/>
                </p:cNvSpPr>
                <p:nvPr/>
              </p:nvSpPr>
              <p:spPr bwMode="auto">
                <a:xfrm>
                  <a:off x="91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1994" name="Group 2941"/>
                <p:cNvGrpSpPr>
                  <a:grpSpLocks/>
                </p:cNvGrpSpPr>
                <p:nvPr/>
              </p:nvGrpSpPr>
              <p:grpSpPr bwMode="auto">
                <a:xfrm>
                  <a:off x="10080" y="5580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2018" name="Group 2942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2020" name="Line 29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021" name="Line 29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2019" name="Freeform 2945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995" name="Group 2946"/>
                <p:cNvGrpSpPr>
                  <a:grpSpLocks/>
                </p:cNvGrpSpPr>
                <p:nvPr/>
              </p:nvGrpSpPr>
              <p:grpSpPr bwMode="auto">
                <a:xfrm rot="20970257" flipH="1">
                  <a:off x="7020" y="5685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2014" name="Group 2947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2016" name="Line 29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2017" name="Line 29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2015" name="Freeform 2950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996" name="Group 2951"/>
                <p:cNvGrpSpPr>
                  <a:grpSpLocks/>
                </p:cNvGrpSpPr>
                <p:nvPr/>
              </p:nvGrpSpPr>
              <p:grpSpPr bwMode="auto">
                <a:xfrm>
                  <a:off x="8910" y="4950"/>
                  <a:ext cx="720" cy="180"/>
                  <a:chOff x="4140" y="1620"/>
                  <a:chExt cx="1080" cy="180"/>
                </a:xfrm>
              </p:grpSpPr>
              <p:sp>
                <p:nvSpPr>
                  <p:cNvPr id="32008" name="Line 2952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009" name="Line 29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010" name="Line 2954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011" name="Line 29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012" name="Line 2956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013" name="Line 29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997" name="Group 2958"/>
                <p:cNvGrpSpPr>
                  <a:grpSpLocks/>
                </p:cNvGrpSpPr>
                <p:nvPr/>
              </p:nvGrpSpPr>
              <p:grpSpPr bwMode="auto">
                <a:xfrm>
                  <a:off x="8280" y="6120"/>
                  <a:ext cx="1800" cy="1260"/>
                  <a:chOff x="7740" y="5580"/>
                  <a:chExt cx="2700" cy="1800"/>
                </a:xfrm>
              </p:grpSpPr>
              <p:sp>
                <p:nvSpPr>
                  <p:cNvPr id="32001" name="Line 2959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002" name="Line 2960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003" name="Line 2961"/>
                  <p:cNvSpPr>
                    <a:spLocks noChangeShapeType="1"/>
                  </p:cNvSpPr>
                  <p:nvPr/>
                </p:nvSpPr>
                <p:spPr bwMode="auto">
                  <a:xfrm>
                    <a:off x="828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004" name="Line 29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0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005" name="Line 2963"/>
                  <p:cNvSpPr>
                    <a:spLocks noChangeShapeType="1"/>
                  </p:cNvSpPr>
                  <p:nvPr/>
                </p:nvSpPr>
                <p:spPr bwMode="auto">
                  <a:xfrm>
                    <a:off x="990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006" name="Line 29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4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007" name="Line 29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40" y="5580"/>
                    <a:ext cx="27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998" name="Group 2966"/>
                <p:cNvGrpSpPr>
                  <a:grpSpLocks/>
                </p:cNvGrpSpPr>
                <p:nvPr/>
              </p:nvGrpSpPr>
              <p:grpSpPr bwMode="auto">
                <a:xfrm>
                  <a:off x="8640" y="7380"/>
                  <a:ext cx="1080" cy="720"/>
                  <a:chOff x="8280" y="7380"/>
                  <a:chExt cx="1620" cy="720"/>
                </a:xfrm>
              </p:grpSpPr>
              <p:sp>
                <p:nvSpPr>
                  <p:cNvPr id="31999" name="Rectangle 2967"/>
                  <p:cNvSpPr>
                    <a:spLocks noChangeArrowheads="1"/>
                  </p:cNvSpPr>
                  <p:nvPr/>
                </p:nvSpPr>
                <p:spPr bwMode="auto">
                  <a:xfrm>
                    <a:off x="8280" y="7380"/>
                    <a:ext cx="1620" cy="720"/>
                  </a:xfrm>
                  <a:prstGeom prst="rect">
                    <a:avLst/>
                  </a:prstGeom>
                  <a:solidFill>
                    <a:srgbClr val="000080"/>
                  </a:solidFill>
                  <a:ln w="15875">
                    <a:solidFill>
                      <a:srgbClr val="000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000" name="Rectangle 2968"/>
                  <p:cNvSpPr>
                    <a:spLocks noChangeArrowheads="1"/>
                  </p:cNvSpPr>
                  <p:nvPr/>
                </p:nvSpPr>
                <p:spPr bwMode="auto">
                  <a:xfrm>
                    <a:off x="9000" y="774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1883" name="Group 2969"/>
              <p:cNvGrpSpPr>
                <a:grpSpLocks/>
              </p:cNvGrpSpPr>
              <p:nvPr/>
            </p:nvGrpSpPr>
            <p:grpSpPr bwMode="auto">
              <a:xfrm>
                <a:off x="5103" y="1862"/>
                <a:ext cx="804" cy="807"/>
                <a:chOff x="3611" y="3750"/>
                <a:chExt cx="3424" cy="5250"/>
              </a:xfrm>
            </p:grpSpPr>
            <p:grpSp>
              <p:nvGrpSpPr>
                <p:cNvPr id="31952" name="Group 2970"/>
                <p:cNvGrpSpPr>
                  <a:grpSpLocks/>
                </p:cNvGrpSpPr>
                <p:nvPr/>
              </p:nvGrpSpPr>
              <p:grpSpPr bwMode="auto">
                <a:xfrm>
                  <a:off x="4680" y="378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1983" name="Oval 2971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984" name="Freeform 2972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985" name="Freeform 2973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986" name="Freeform 2974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1953" name="Line 2975"/>
                <p:cNvSpPr>
                  <a:spLocks noChangeShapeType="1"/>
                </p:cNvSpPr>
                <p:nvPr/>
              </p:nvSpPr>
              <p:spPr bwMode="auto">
                <a:xfrm>
                  <a:off x="468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954" name="Line 2976"/>
                <p:cNvSpPr>
                  <a:spLocks noChangeShapeType="1"/>
                </p:cNvSpPr>
                <p:nvPr/>
              </p:nvSpPr>
              <p:spPr bwMode="auto">
                <a:xfrm>
                  <a:off x="48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955" name="Line 2977"/>
                <p:cNvSpPr>
                  <a:spLocks noChangeShapeType="1"/>
                </p:cNvSpPr>
                <p:nvPr/>
              </p:nvSpPr>
              <p:spPr bwMode="auto">
                <a:xfrm>
                  <a:off x="57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956" name="Line 2978"/>
                <p:cNvSpPr>
                  <a:spLocks noChangeShapeType="1"/>
                </p:cNvSpPr>
                <p:nvPr/>
              </p:nvSpPr>
              <p:spPr bwMode="auto">
                <a:xfrm>
                  <a:off x="594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957" name="Oval 2979"/>
                <p:cNvSpPr>
                  <a:spLocks noChangeArrowheads="1"/>
                </p:cNvSpPr>
                <p:nvPr/>
              </p:nvSpPr>
              <p:spPr bwMode="auto">
                <a:xfrm>
                  <a:off x="414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958" name="Oval 2980"/>
                <p:cNvSpPr>
                  <a:spLocks noChangeArrowheads="1"/>
                </p:cNvSpPr>
                <p:nvPr/>
              </p:nvSpPr>
              <p:spPr bwMode="auto">
                <a:xfrm>
                  <a:off x="55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1959" name="Group 2981"/>
                <p:cNvGrpSpPr>
                  <a:grpSpLocks/>
                </p:cNvGrpSpPr>
                <p:nvPr/>
              </p:nvGrpSpPr>
              <p:grpSpPr bwMode="auto">
                <a:xfrm>
                  <a:off x="5760" y="5464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1979" name="Group 2982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1981" name="Line 2983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982" name="Line 2984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1980" name="Freeform 2985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960" name="Group 2986"/>
                <p:cNvGrpSpPr>
                  <a:grpSpLocks/>
                </p:cNvGrpSpPr>
                <p:nvPr/>
              </p:nvGrpSpPr>
              <p:grpSpPr bwMode="auto">
                <a:xfrm flipH="1">
                  <a:off x="3611" y="4860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1975" name="Group 2987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1977" name="Line 298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978" name="Line 298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1976" name="Freeform 2990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961" name="Group 2991"/>
                <p:cNvGrpSpPr>
                  <a:grpSpLocks/>
                </p:cNvGrpSpPr>
                <p:nvPr/>
              </p:nvGrpSpPr>
              <p:grpSpPr bwMode="auto">
                <a:xfrm>
                  <a:off x="4380" y="3750"/>
                  <a:ext cx="1890" cy="1260"/>
                  <a:chOff x="4230" y="3675"/>
                  <a:chExt cx="2160" cy="1440"/>
                </a:xfrm>
              </p:grpSpPr>
              <p:grpSp>
                <p:nvGrpSpPr>
                  <p:cNvPr id="31970" name="Group 2992"/>
                  <p:cNvGrpSpPr>
                    <a:grpSpLocks/>
                  </p:cNvGrpSpPr>
                  <p:nvPr/>
                </p:nvGrpSpPr>
                <p:grpSpPr bwMode="auto">
                  <a:xfrm>
                    <a:off x="4770" y="3675"/>
                    <a:ext cx="1080" cy="180"/>
                    <a:chOff x="8100" y="3240"/>
                    <a:chExt cx="2160" cy="360"/>
                  </a:xfrm>
                </p:grpSpPr>
                <p:sp>
                  <p:nvSpPr>
                    <p:cNvPr id="31973" name="Oval 29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00" y="3240"/>
                      <a:ext cx="10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974" name="Oval 29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3240"/>
                      <a:ext cx="10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1971" name="Oval 2995"/>
                  <p:cNvSpPr>
                    <a:spLocks noChangeArrowheads="1"/>
                  </p:cNvSpPr>
                  <p:nvPr/>
                </p:nvSpPr>
                <p:spPr bwMode="auto">
                  <a:xfrm rot="-1770744">
                    <a:off x="6030" y="3675"/>
                    <a:ext cx="360" cy="14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972" name="Oval 2996"/>
                  <p:cNvSpPr>
                    <a:spLocks noChangeArrowheads="1"/>
                  </p:cNvSpPr>
                  <p:nvPr/>
                </p:nvSpPr>
                <p:spPr bwMode="auto">
                  <a:xfrm rot="1770744" flipH="1">
                    <a:off x="4230" y="3675"/>
                    <a:ext cx="360" cy="14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1962" name="Group 2997"/>
                <p:cNvGrpSpPr>
                  <a:grpSpLocks/>
                </p:cNvGrpSpPr>
                <p:nvPr/>
              </p:nvGrpSpPr>
              <p:grpSpPr bwMode="auto">
                <a:xfrm>
                  <a:off x="3780" y="5040"/>
                  <a:ext cx="2880" cy="3090"/>
                  <a:chOff x="3780" y="5040"/>
                  <a:chExt cx="2880" cy="3090"/>
                </a:xfrm>
              </p:grpSpPr>
              <p:sp>
                <p:nvSpPr>
                  <p:cNvPr id="31963" name="Line 29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80" y="5040"/>
                    <a:ext cx="1260" cy="30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964" name="Line 2999"/>
                  <p:cNvSpPr>
                    <a:spLocks noChangeShapeType="1"/>
                  </p:cNvSpPr>
                  <p:nvPr/>
                </p:nvSpPr>
                <p:spPr bwMode="auto">
                  <a:xfrm>
                    <a:off x="5580" y="5040"/>
                    <a:ext cx="1080" cy="30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965" name="Line 3000"/>
                  <p:cNvSpPr>
                    <a:spLocks noChangeShapeType="1"/>
                  </p:cNvSpPr>
                  <p:nvPr/>
                </p:nvSpPr>
                <p:spPr bwMode="auto">
                  <a:xfrm>
                    <a:off x="3780" y="8100"/>
                    <a:ext cx="288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966" name="Freeform 3001"/>
                  <p:cNvSpPr>
                    <a:spLocks/>
                  </p:cNvSpPr>
                  <p:nvPr/>
                </p:nvSpPr>
                <p:spPr bwMode="auto">
                  <a:xfrm>
                    <a:off x="3780" y="7890"/>
                    <a:ext cx="840" cy="240"/>
                  </a:xfrm>
                  <a:custGeom>
                    <a:avLst/>
                    <a:gdLst>
                      <a:gd name="T0" fmla="*/ 60 w 840"/>
                      <a:gd name="T1" fmla="*/ 4 h 420"/>
                      <a:gd name="T2" fmla="*/ 420 w 840"/>
                      <a:gd name="T3" fmla="*/ 0 h 420"/>
                      <a:gd name="T4" fmla="*/ 780 w 840"/>
                      <a:gd name="T5" fmla="*/ 4 h 420"/>
                      <a:gd name="T6" fmla="*/ 60 w 840"/>
                      <a:gd name="T7" fmla="*/ 4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967" name="Freeform 3002"/>
                  <p:cNvSpPr>
                    <a:spLocks/>
                  </p:cNvSpPr>
                  <p:nvPr/>
                </p:nvSpPr>
                <p:spPr bwMode="auto">
                  <a:xfrm>
                    <a:off x="5175" y="7890"/>
                    <a:ext cx="840" cy="240"/>
                  </a:xfrm>
                  <a:custGeom>
                    <a:avLst/>
                    <a:gdLst>
                      <a:gd name="T0" fmla="*/ 60 w 840"/>
                      <a:gd name="T1" fmla="*/ 4 h 420"/>
                      <a:gd name="T2" fmla="*/ 420 w 840"/>
                      <a:gd name="T3" fmla="*/ 0 h 420"/>
                      <a:gd name="T4" fmla="*/ 780 w 840"/>
                      <a:gd name="T5" fmla="*/ 4 h 420"/>
                      <a:gd name="T6" fmla="*/ 60 w 840"/>
                      <a:gd name="T7" fmla="*/ 4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968" name="Freeform 3003"/>
                  <p:cNvSpPr>
                    <a:spLocks/>
                  </p:cNvSpPr>
                  <p:nvPr/>
                </p:nvSpPr>
                <p:spPr bwMode="auto">
                  <a:xfrm>
                    <a:off x="5940" y="7920"/>
                    <a:ext cx="720" cy="210"/>
                  </a:xfrm>
                  <a:custGeom>
                    <a:avLst/>
                    <a:gdLst>
                      <a:gd name="T0" fmla="*/ 18 w 840"/>
                      <a:gd name="T1" fmla="*/ 2 h 420"/>
                      <a:gd name="T2" fmla="*/ 123 w 840"/>
                      <a:gd name="T3" fmla="*/ 0 h 420"/>
                      <a:gd name="T4" fmla="*/ 227 w 840"/>
                      <a:gd name="T5" fmla="*/ 2 h 420"/>
                      <a:gd name="T6" fmla="*/ 18 w 840"/>
                      <a:gd name="T7" fmla="*/ 2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969" name="Freeform 3004"/>
                  <p:cNvSpPr>
                    <a:spLocks/>
                  </p:cNvSpPr>
                  <p:nvPr/>
                </p:nvSpPr>
                <p:spPr bwMode="auto">
                  <a:xfrm>
                    <a:off x="4500" y="7920"/>
                    <a:ext cx="720" cy="210"/>
                  </a:xfrm>
                  <a:custGeom>
                    <a:avLst/>
                    <a:gdLst>
                      <a:gd name="T0" fmla="*/ 18 w 840"/>
                      <a:gd name="T1" fmla="*/ 2 h 420"/>
                      <a:gd name="T2" fmla="*/ 123 w 840"/>
                      <a:gd name="T3" fmla="*/ 0 h 420"/>
                      <a:gd name="T4" fmla="*/ 227 w 840"/>
                      <a:gd name="T5" fmla="*/ 2 h 420"/>
                      <a:gd name="T6" fmla="*/ 18 w 840"/>
                      <a:gd name="T7" fmla="*/ 2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31884" name="Group 3005"/>
              <p:cNvGrpSpPr>
                <a:grpSpLocks/>
              </p:cNvGrpSpPr>
              <p:nvPr/>
            </p:nvGrpSpPr>
            <p:grpSpPr bwMode="auto">
              <a:xfrm>
                <a:off x="3960" y="1672"/>
                <a:ext cx="1229" cy="997"/>
                <a:chOff x="2340" y="3960"/>
                <a:chExt cx="5235" cy="6480"/>
              </a:xfrm>
            </p:grpSpPr>
            <p:grpSp>
              <p:nvGrpSpPr>
                <p:cNvPr id="31885" name="Group 3006"/>
                <p:cNvGrpSpPr>
                  <a:grpSpLocks/>
                </p:cNvGrpSpPr>
                <p:nvPr/>
              </p:nvGrpSpPr>
              <p:grpSpPr bwMode="auto">
                <a:xfrm>
                  <a:off x="4320" y="39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1948" name="Oval 3007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949" name="Freeform 3008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950" name="Freeform 3009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951" name="Freeform 3010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886" name="Group 3011"/>
                <p:cNvGrpSpPr>
                  <a:grpSpLocks/>
                </p:cNvGrpSpPr>
                <p:nvPr/>
              </p:nvGrpSpPr>
              <p:grpSpPr bwMode="auto">
                <a:xfrm>
                  <a:off x="3960" y="9540"/>
                  <a:ext cx="1980" cy="900"/>
                  <a:chOff x="6480" y="9540"/>
                  <a:chExt cx="1980" cy="900"/>
                </a:xfrm>
              </p:grpSpPr>
              <p:sp>
                <p:nvSpPr>
                  <p:cNvPr id="31942" name="Line 3012"/>
                  <p:cNvSpPr>
                    <a:spLocks noChangeShapeType="1"/>
                  </p:cNvSpPr>
                  <p:nvPr/>
                </p:nvSpPr>
                <p:spPr bwMode="auto">
                  <a:xfrm>
                    <a:off x="70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943" name="Line 3013"/>
                  <p:cNvSpPr>
                    <a:spLocks noChangeShapeType="1"/>
                  </p:cNvSpPr>
                  <p:nvPr/>
                </p:nvSpPr>
                <p:spPr bwMode="auto">
                  <a:xfrm>
                    <a:off x="720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944" name="Line 3014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945" name="Line 3015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946" name="Oval 3016"/>
                  <p:cNvSpPr>
                    <a:spLocks noChangeArrowheads="1"/>
                  </p:cNvSpPr>
                  <p:nvPr/>
                </p:nvSpPr>
                <p:spPr bwMode="auto">
                  <a:xfrm>
                    <a:off x="648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947" name="Oval 3017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1887" name="Group 3018"/>
                <p:cNvGrpSpPr>
                  <a:grpSpLocks/>
                </p:cNvGrpSpPr>
                <p:nvPr/>
              </p:nvGrpSpPr>
              <p:grpSpPr bwMode="auto">
                <a:xfrm rot="910168">
                  <a:off x="630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1938" name="Group 3019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1940" name="Line 3020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941" name="Line 3021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1939" name="Freeform 3022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888" name="Group 3023"/>
                <p:cNvGrpSpPr>
                  <a:grpSpLocks/>
                </p:cNvGrpSpPr>
                <p:nvPr/>
              </p:nvGrpSpPr>
              <p:grpSpPr bwMode="auto">
                <a:xfrm>
                  <a:off x="4500" y="5220"/>
                  <a:ext cx="900" cy="285"/>
                  <a:chOff x="7200" y="4500"/>
                  <a:chExt cx="900" cy="285"/>
                </a:xfrm>
              </p:grpSpPr>
              <p:sp>
                <p:nvSpPr>
                  <p:cNvPr id="31933" name="Oval 3024"/>
                  <p:cNvSpPr>
                    <a:spLocks noChangeArrowheads="1"/>
                  </p:cNvSpPr>
                  <p:nvPr/>
                </p:nvSpPr>
                <p:spPr bwMode="auto">
                  <a:xfrm>
                    <a:off x="720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934" name="Oval 3025"/>
                  <p:cNvSpPr>
                    <a:spLocks noChangeArrowheads="1"/>
                  </p:cNvSpPr>
                  <p:nvPr/>
                </p:nvSpPr>
                <p:spPr bwMode="auto">
                  <a:xfrm>
                    <a:off x="738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935" name="Oval 3026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460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936" name="Oval 3027"/>
                  <p:cNvSpPr>
                    <a:spLocks noChangeArrowheads="1"/>
                  </p:cNvSpPr>
                  <p:nvPr/>
                </p:nvSpPr>
                <p:spPr bwMode="auto">
                  <a:xfrm>
                    <a:off x="774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937" name="Oval 3028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1889" name="Group 3029"/>
                <p:cNvGrpSpPr>
                  <a:grpSpLocks/>
                </p:cNvGrpSpPr>
                <p:nvPr/>
              </p:nvGrpSpPr>
              <p:grpSpPr bwMode="auto">
                <a:xfrm rot="762249" flipH="1">
                  <a:off x="3750" y="423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31927" name="Group 3030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1931" name="Freeform 3031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932" name="Freeform 3032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928" name="Group 3033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1929" name="Freeform 3034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930" name="Freeform 3035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1890" name="Group 3036"/>
                <p:cNvGrpSpPr>
                  <a:grpSpLocks/>
                </p:cNvGrpSpPr>
                <p:nvPr/>
              </p:nvGrpSpPr>
              <p:grpSpPr bwMode="auto">
                <a:xfrm>
                  <a:off x="3420" y="5400"/>
                  <a:ext cx="3060" cy="1620"/>
                  <a:chOff x="7380" y="7200"/>
                  <a:chExt cx="2160" cy="1260"/>
                </a:xfrm>
              </p:grpSpPr>
              <p:grpSp>
                <p:nvGrpSpPr>
                  <p:cNvPr id="31911" name="Group 3037"/>
                  <p:cNvGrpSpPr>
                    <a:grpSpLocks/>
                  </p:cNvGrpSpPr>
                  <p:nvPr/>
                </p:nvGrpSpPr>
                <p:grpSpPr bwMode="auto">
                  <a:xfrm>
                    <a:off x="738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1922" name="Line 303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923" name="Line 30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924" name="Line 30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925" name="Line 30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926" name="Line 30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912" name="Group 3043"/>
                  <p:cNvGrpSpPr>
                    <a:grpSpLocks/>
                  </p:cNvGrpSpPr>
                  <p:nvPr/>
                </p:nvGrpSpPr>
                <p:grpSpPr bwMode="auto">
                  <a:xfrm flipH="1">
                    <a:off x="846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1917" name="Line 304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918" name="Line 30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919" name="Line 30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920" name="Line 30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921" name="Line 30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913" name="Group 3049"/>
                  <p:cNvGrpSpPr>
                    <a:grpSpLocks/>
                  </p:cNvGrpSpPr>
                  <p:nvPr/>
                </p:nvGrpSpPr>
                <p:grpSpPr bwMode="auto">
                  <a:xfrm>
                    <a:off x="7920" y="7200"/>
                    <a:ext cx="1080" cy="180"/>
                    <a:chOff x="7920" y="7200"/>
                    <a:chExt cx="1080" cy="180"/>
                  </a:xfrm>
                </p:grpSpPr>
                <p:sp>
                  <p:nvSpPr>
                    <p:cNvPr id="31914" name="Line 30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915" name="Line 30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916" name="Freeform 3052"/>
                    <p:cNvSpPr>
                      <a:spLocks/>
                    </p:cNvSpPr>
                    <p:nvPr/>
                  </p:nvSpPr>
                  <p:spPr bwMode="auto">
                    <a:xfrm>
                      <a:off x="8100" y="7200"/>
                      <a:ext cx="720" cy="180"/>
                    </a:xfrm>
                    <a:custGeom>
                      <a:avLst/>
                      <a:gdLst>
                        <a:gd name="T0" fmla="*/ 720 w 720"/>
                        <a:gd name="T1" fmla="*/ 0 h 180"/>
                        <a:gd name="T2" fmla="*/ 360 w 720"/>
                        <a:gd name="T3" fmla="*/ 180 h 180"/>
                        <a:gd name="T4" fmla="*/ 0 w 720"/>
                        <a:gd name="T5" fmla="*/ 0 h 180"/>
                        <a:gd name="T6" fmla="*/ 0 60000 65536"/>
                        <a:gd name="T7" fmla="*/ 0 60000 65536"/>
                        <a:gd name="T8" fmla="*/ 0 60000 65536"/>
                        <a:gd name="T9" fmla="*/ 0 w 720"/>
                        <a:gd name="T10" fmla="*/ 0 h 180"/>
                        <a:gd name="T11" fmla="*/ 720 w 72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0" h="180">
                          <a:moveTo>
                            <a:pt x="720" y="0"/>
                          </a:moveTo>
                          <a:cubicBezTo>
                            <a:pt x="600" y="90"/>
                            <a:pt x="480" y="180"/>
                            <a:pt x="360" y="180"/>
                          </a:cubicBezTo>
                          <a:cubicBezTo>
                            <a:pt x="240" y="180"/>
                            <a:pt x="60" y="30"/>
                            <a:pt x="0" y="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31891" name="AutoShape 3053"/>
                <p:cNvSpPr>
                  <a:spLocks noChangeArrowheads="1"/>
                </p:cNvSpPr>
                <p:nvPr/>
              </p:nvSpPr>
              <p:spPr bwMode="auto">
                <a:xfrm flipV="1">
                  <a:off x="3780" y="7020"/>
                  <a:ext cx="2340" cy="2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5 w 21600"/>
                    <a:gd name="T13" fmla="*/ 4500 h 21600"/>
                    <a:gd name="T14" fmla="*/ 17105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1892" name="Group 3054"/>
                <p:cNvGrpSpPr>
                  <a:grpSpLocks/>
                </p:cNvGrpSpPr>
                <p:nvPr/>
              </p:nvGrpSpPr>
              <p:grpSpPr bwMode="auto">
                <a:xfrm rot="20689832" flipH="1">
                  <a:off x="234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1907" name="Group 3055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1909" name="Line 3056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910" name="Line 3057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1908" name="Freeform 3058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893" name="Group 3059"/>
                <p:cNvGrpSpPr>
                  <a:grpSpLocks/>
                </p:cNvGrpSpPr>
                <p:nvPr/>
              </p:nvGrpSpPr>
              <p:grpSpPr bwMode="auto">
                <a:xfrm>
                  <a:off x="4590" y="4053"/>
                  <a:ext cx="720" cy="180"/>
                  <a:chOff x="4140" y="1620"/>
                  <a:chExt cx="1080" cy="180"/>
                </a:xfrm>
              </p:grpSpPr>
              <p:sp>
                <p:nvSpPr>
                  <p:cNvPr id="31901" name="Line 3060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902" name="Line 30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903" name="Line 3062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904" name="Line 30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905" name="Line 3064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906" name="Line 30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894" name="Group 3066"/>
                <p:cNvGrpSpPr>
                  <a:grpSpLocks/>
                </p:cNvGrpSpPr>
                <p:nvPr/>
              </p:nvGrpSpPr>
              <p:grpSpPr bwMode="auto">
                <a:xfrm rot="-661169">
                  <a:off x="5550" y="426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31895" name="Group 3067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1899" name="Freeform 3068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900" name="Freeform 3069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896" name="Group 3070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1897" name="Freeform 3071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898" name="Freeform 3072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  <p:grpSp>
          <p:nvGrpSpPr>
            <p:cNvPr id="31592" name="Group 3073"/>
            <p:cNvGrpSpPr>
              <a:grpSpLocks/>
            </p:cNvGrpSpPr>
            <p:nvPr/>
          </p:nvGrpSpPr>
          <p:grpSpPr bwMode="auto">
            <a:xfrm>
              <a:off x="4649" y="2523"/>
              <a:ext cx="608" cy="192"/>
              <a:chOff x="3960" y="1672"/>
              <a:chExt cx="2955" cy="997"/>
            </a:xfrm>
          </p:grpSpPr>
          <p:grpSp>
            <p:nvGrpSpPr>
              <p:cNvPr id="31738" name="Group 3074"/>
              <p:cNvGrpSpPr>
                <a:grpSpLocks/>
              </p:cNvGrpSpPr>
              <p:nvPr/>
            </p:nvGrpSpPr>
            <p:grpSpPr bwMode="auto">
              <a:xfrm>
                <a:off x="5903" y="2032"/>
                <a:ext cx="1012" cy="637"/>
                <a:chOff x="7020" y="4860"/>
                <a:chExt cx="4309" cy="4140"/>
              </a:xfrm>
            </p:grpSpPr>
            <p:grpSp>
              <p:nvGrpSpPr>
                <p:cNvPr id="31843" name="Group 3075"/>
                <p:cNvGrpSpPr>
                  <a:grpSpLocks/>
                </p:cNvGrpSpPr>
                <p:nvPr/>
              </p:nvGrpSpPr>
              <p:grpSpPr bwMode="auto">
                <a:xfrm>
                  <a:off x="8640" y="48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1878" name="Oval 3076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879" name="Freeform 3077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880" name="Freeform 3078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881" name="Freeform 3079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1844" name="Line 3080"/>
                <p:cNvSpPr>
                  <a:spLocks noChangeShapeType="1"/>
                </p:cNvSpPr>
                <p:nvPr/>
              </p:nvSpPr>
              <p:spPr bwMode="auto">
                <a:xfrm>
                  <a:off x="882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845" name="Line 3081"/>
                <p:cNvSpPr>
                  <a:spLocks noChangeShapeType="1"/>
                </p:cNvSpPr>
                <p:nvPr/>
              </p:nvSpPr>
              <p:spPr bwMode="auto">
                <a:xfrm>
                  <a:off x="900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846" name="Line 3082"/>
                <p:cNvSpPr>
                  <a:spLocks noChangeShapeType="1"/>
                </p:cNvSpPr>
                <p:nvPr/>
              </p:nvSpPr>
              <p:spPr bwMode="auto">
                <a:xfrm>
                  <a:off x="93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847" name="Line 3083"/>
                <p:cNvSpPr>
                  <a:spLocks noChangeShapeType="1"/>
                </p:cNvSpPr>
                <p:nvPr/>
              </p:nvSpPr>
              <p:spPr bwMode="auto">
                <a:xfrm>
                  <a:off x="954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848" name="Oval 3084"/>
                <p:cNvSpPr>
                  <a:spLocks noChangeArrowheads="1"/>
                </p:cNvSpPr>
                <p:nvPr/>
              </p:nvSpPr>
              <p:spPr bwMode="auto">
                <a:xfrm>
                  <a:off x="82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849" name="Oval 3085"/>
                <p:cNvSpPr>
                  <a:spLocks noChangeArrowheads="1"/>
                </p:cNvSpPr>
                <p:nvPr/>
              </p:nvSpPr>
              <p:spPr bwMode="auto">
                <a:xfrm>
                  <a:off x="91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1850" name="Group 3086"/>
                <p:cNvGrpSpPr>
                  <a:grpSpLocks/>
                </p:cNvGrpSpPr>
                <p:nvPr/>
              </p:nvGrpSpPr>
              <p:grpSpPr bwMode="auto">
                <a:xfrm>
                  <a:off x="10080" y="5580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1874" name="Group 3087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1876" name="Line 308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877" name="Line 308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1875" name="Freeform 3090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851" name="Group 3091"/>
                <p:cNvGrpSpPr>
                  <a:grpSpLocks/>
                </p:cNvGrpSpPr>
                <p:nvPr/>
              </p:nvGrpSpPr>
              <p:grpSpPr bwMode="auto">
                <a:xfrm rot="20970257" flipH="1">
                  <a:off x="7020" y="5685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1870" name="Group 3092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1872" name="Line 309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873" name="Line 309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1871" name="Freeform 3095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852" name="Group 3096"/>
                <p:cNvGrpSpPr>
                  <a:grpSpLocks/>
                </p:cNvGrpSpPr>
                <p:nvPr/>
              </p:nvGrpSpPr>
              <p:grpSpPr bwMode="auto">
                <a:xfrm>
                  <a:off x="8910" y="4950"/>
                  <a:ext cx="720" cy="180"/>
                  <a:chOff x="4140" y="1620"/>
                  <a:chExt cx="1080" cy="180"/>
                </a:xfrm>
              </p:grpSpPr>
              <p:sp>
                <p:nvSpPr>
                  <p:cNvPr id="31864" name="Line 3097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865" name="Line 30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866" name="Line 3099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867" name="Line 3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868" name="Line 3101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869" name="Line 3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853" name="Group 3103"/>
                <p:cNvGrpSpPr>
                  <a:grpSpLocks/>
                </p:cNvGrpSpPr>
                <p:nvPr/>
              </p:nvGrpSpPr>
              <p:grpSpPr bwMode="auto">
                <a:xfrm>
                  <a:off x="8280" y="6120"/>
                  <a:ext cx="1800" cy="1260"/>
                  <a:chOff x="7740" y="5580"/>
                  <a:chExt cx="2700" cy="1800"/>
                </a:xfrm>
              </p:grpSpPr>
              <p:sp>
                <p:nvSpPr>
                  <p:cNvPr id="31857" name="Line 3104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858" name="Line 3105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859" name="Line 3106"/>
                  <p:cNvSpPr>
                    <a:spLocks noChangeShapeType="1"/>
                  </p:cNvSpPr>
                  <p:nvPr/>
                </p:nvSpPr>
                <p:spPr bwMode="auto">
                  <a:xfrm>
                    <a:off x="828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860" name="Line 31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0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861" name="Line 3108"/>
                  <p:cNvSpPr>
                    <a:spLocks noChangeShapeType="1"/>
                  </p:cNvSpPr>
                  <p:nvPr/>
                </p:nvSpPr>
                <p:spPr bwMode="auto">
                  <a:xfrm>
                    <a:off x="990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862" name="Line 31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4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863" name="Line 3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40" y="5580"/>
                    <a:ext cx="27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854" name="Group 3111"/>
                <p:cNvGrpSpPr>
                  <a:grpSpLocks/>
                </p:cNvGrpSpPr>
                <p:nvPr/>
              </p:nvGrpSpPr>
              <p:grpSpPr bwMode="auto">
                <a:xfrm>
                  <a:off x="8640" y="7380"/>
                  <a:ext cx="1080" cy="720"/>
                  <a:chOff x="8280" y="7380"/>
                  <a:chExt cx="1620" cy="720"/>
                </a:xfrm>
              </p:grpSpPr>
              <p:sp>
                <p:nvSpPr>
                  <p:cNvPr id="31855" name="Rectangle 3112"/>
                  <p:cNvSpPr>
                    <a:spLocks noChangeArrowheads="1"/>
                  </p:cNvSpPr>
                  <p:nvPr/>
                </p:nvSpPr>
                <p:spPr bwMode="auto">
                  <a:xfrm>
                    <a:off x="8280" y="7380"/>
                    <a:ext cx="1620" cy="720"/>
                  </a:xfrm>
                  <a:prstGeom prst="rect">
                    <a:avLst/>
                  </a:prstGeom>
                  <a:solidFill>
                    <a:srgbClr val="000080"/>
                  </a:solidFill>
                  <a:ln w="15875">
                    <a:solidFill>
                      <a:srgbClr val="000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856" name="Rectangle 3113"/>
                  <p:cNvSpPr>
                    <a:spLocks noChangeArrowheads="1"/>
                  </p:cNvSpPr>
                  <p:nvPr/>
                </p:nvSpPr>
                <p:spPr bwMode="auto">
                  <a:xfrm>
                    <a:off x="9000" y="774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1739" name="Group 3114"/>
              <p:cNvGrpSpPr>
                <a:grpSpLocks/>
              </p:cNvGrpSpPr>
              <p:nvPr/>
            </p:nvGrpSpPr>
            <p:grpSpPr bwMode="auto">
              <a:xfrm>
                <a:off x="5103" y="1862"/>
                <a:ext cx="804" cy="807"/>
                <a:chOff x="3611" y="3750"/>
                <a:chExt cx="3424" cy="5250"/>
              </a:xfrm>
            </p:grpSpPr>
            <p:grpSp>
              <p:nvGrpSpPr>
                <p:cNvPr id="31808" name="Group 3115"/>
                <p:cNvGrpSpPr>
                  <a:grpSpLocks/>
                </p:cNvGrpSpPr>
                <p:nvPr/>
              </p:nvGrpSpPr>
              <p:grpSpPr bwMode="auto">
                <a:xfrm>
                  <a:off x="4680" y="378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1839" name="Oval 3116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840" name="Freeform 3117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841" name="Freeform 3118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842" name="Freeform 3119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1809" name="Line 3120"/>
                <p:cNvSpPr>
                  <a:spLocks noChangeShapeType="1"/>
                </p:cNvSpPr>
                <p:nvPr/>
              </p:nvSpPr>
              <p:spPr bwMode="auto">
                <a:xfrm>
                  <a:off x="468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810" name="Line 3121"/>
                <p:cNvSpPr>
                  <a:spLocks noChangeShapeType="1"/>
                </p:cNvSpPr>
                <p:nvPr/>
              </p:nvSpPr>
              <p:spPr bwMode="auto">
                <a:xfrm>
                  <a:off x="48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811" name="Line 3122"/>
                <p:cNvSpPr>
                  <a:spLocks noChangeShapeType="1"/>
                </p:cNvSpPr>
                <p:nvPr/>
              </p:nvSpPr>
              <p:spPr bwMode="auto">
                <a:xfrm>
                  <a:off x="57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812" name="Line 3123"/>
                <p:cNvSpPr>
                  <a:spLocks noChangeShapeType="1"/>
                </p:cNvSpPr>
                <p:nvPr/>
              </p:nvSpPr>
              <p:spPr bwMode="auto">
                <a:xfrm>
                  <a:off x="594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813" name="Oval 3124"/>
                <p:cNvSpPr>
                  <a:spLocks noChangeArrowheads="1"/>
                </p:cNvSpPr>
                <p:nvPr/>
              </p:nvSpPr>
              <p:spPr bwMode="auto">
                <a:xfrm>
                  <a:off x="414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814" name="Oval 3125"/>
                <p:cNvSpPr>
                  <a:spLocks noChangeArrowheads="1"/>
                </p:cNvSpPr>
                <p:nvPr/>
              </p:nvSpPr>
              <p:spPr bwMode="auto">
                <a:xfrm>
                  <a:off x="55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1815" name="Group 3126"/>
                <p:cNvGrpSpPr>
                  <a:grpSpLocks/>
                </p:cNvGrpSpPr>
                <p:nvPr/>
              </p:nvGrpSpPr>
              <p:grpSpPr bwMode="auto">
                <a:xfrm>
                  <a:off x="5760" y="5464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1835" name="Group 3127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1837" name="Line 3128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838" name="Line 3129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1836" name="Freeform 3130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816" name="Group 3131"/>
                <p:cNvGrpSpPr>
                  <a:grpSpLocks/>
                </p:cNvGrpSpPr>
                <p:nvPr/>
              </p:nvGrpSpPr>
              <p:grpSpPr bwMode="auto">
                <a:xfrm flipH="1">
                  <a:off x="3611" y="4860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1831" name="Group 3132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1833" name="Line 31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834" name="Line 31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1832" name="Freeform 3135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817" name="Group 3136"/>
                <p:cNvGrpSpPr>
                  <a:grpSpLocks/>
                </p:cNvGrpSpPr>
                <p:nvPr/>
              </p:nvGrpSpPr>
              <p:grpSpPr bwMode="auto">
                <a:xfrm>
                  <a:off x="4380" y="3750"/>
                  <a:ext cx="1890" cy="1260"/>
                  <a:chOff x="4230" y="3675"/>
                  <a:chExt cx="2160" cy="1440"/>
                </a:xfrm>
              </p:grpSpPr>
              <p:grpSp>
                <p:nvGrpSpPr>
                  <p:cNvPr id="31826" name="Group 3137"/>
                  <p:cNvGrpSpPr>
                    <a:grpSpLocks/>
                  </p:cNvGrpSpPr>
                  <p:nvPr/>
                </p:nvGrpSpPr>
                <p:grpSpPr bwMode="auto">
                  <a:xfrm>
                    <a:off x="4770" y="3675"/>
                    <a:ext cx="1080" cy="180"/>
                    <a:chOff x="8100" y="3240"/>
                    <a:chExt cx="2160" cy="360"/>
                  </a:xfrm>
                </p:grpSpPr>
                <p:sp>
                  <p:nvSpPr>
                    <p:cNvPr id="31829" name="Oval 3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00" y="3240"/>
                      <a:ext cx="10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830" name="Oval 3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3240"/>
                      <a:ext cx="10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1827" name="Oval 3140"/>
                  <p:cNvSpPr>
                    <a:spLocks noChangeArrowheads="1"/>
                  </p:cNvSpPr>
                  <p:nvPr/>
                </p:nvSpPr>
                <p:spPr bwMode="auto">
                  <a:xfrm rot="-1770744">
                    <a:off x="6030" y="3675"/>
                    <a:ext cx="360" cy="14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828" name="Oval 3141"/>
                  <p:cNvSpPr>
                    <a:spLocks noChangeArrowheads="1"/>
                  </p:cNvSpPr>
                  <p:nvPr/>
                </p:nvSpPr>
                <p:spPr bwMode="auto">
                  <a:xfrm rot="1770744" flipH="1">
                    <a:off x="4230" y="3675"/>
                    <a:ext cx="360" cy="14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1818" name="Group 3142"/>
                <p:cNvGrpSpPr>
                  <a:grpSpLocks/>
                </p:cNvGrpSpPr>
                <p:nvPr/>
              </p:nvGrpSpPr>
              <p:grpSpPr bwMode="auto">
                <a:xfrm>
                  <a:off x="3780" y="5040"/>
                  <a:ext cx="2880" cy="3090"/>
                  <a:chOff x="3780" y="5040"/>
                  <a:chExt cx="2880" cy="3090"/>
                </a:xfrm>
              </p:grpSpPr>
              <p:sp>
                <p:nvSpPr>
                  <p:cNvPr id="31819" name="Line 31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80" y="5040"/>
                    <a:ext cx="1260" cy="30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820" name="Line 3144"/>
                  <p:cNvSpPr>
                    <a:spLocks noChangeShapeType="1"/>
                  </p:cNvSpPr>
                  <p:nvPr/>
                </p:nvSpPr>
                <p:spPr bwMode="auto">
                  <a:xfrm>
                    <a:off x="5580" y="5040"/>
                    <a:ext cx="1080" cy="30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821" name="Line 3145"/>
                  <p:cNvSpPr>
                    <a:spLocks noChangeShapeType="1"/>
                  </p:cNvSpPr>
                  <p:nvPr/>
                </p:nvSpPr>
                <p:spPr bwMode="auto">
                  <a:xfrm>
                    <a:off x="3780" y="8100"/>
                    <a:ext cx="288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822" name="Freeform 3146"/>
                  <p:cNvSpPr>
                    <a:spLocks/>
                  </p:cNvSpPr>
                  <p:nvPr/>
                </p:nvSpPr>
                <p:spPr bwMode="auto">
                  <a:xfrm>
                    <a:off x="3780" y="7890"/>
                    <a:ext cx="840" cy="240"/>
                  </a:xfrm>
                  <a:custGeom>
                    <a:avLst/>
                    <a:gdLst>
                      <a:gd name="T0" fmla="*/ 60 w 840"/>
                      <a:gd name="T1" fmla="*/ 4 h 420"/>
                      <a:gd name="T2" fmla="*/ 420 w 840"/>
                      <a:gd name="T3" fmla="*/ 0 h 420"/>
                      <a:gd name="T4" fmla="*/ 780 w 840"/>
                      <a:gd name="T5" fmla="*/ 4 h 420"/>
                      <a:gd name="T6" fmla="*/ 60 w 840"/>
                      <a:gd name="T7" fmla="*/ 4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823" name="Freeform 3147"/>
                  <p:cNvSpPr>
                    <a:spLocks/>
                  </p:cNvSpPr>
                  <p:nvPr/>
                </p:nvSpPr>
                <p:spPr bwMode="auto">
                  <a:xfrm>
                    <a:off x="5175" y="7890"/>
                    <a:ext cx="840" cy="240"/>
                  </a:xfrm>
                  <a:custGeom>
                    <a:avLst/>
                    <a:gdLst>
                      <a:gd name="T0" fmla="*/ 60 w 840"/>
                      <a:gd name="T1" fmla="*/ 4 h 420"/>
                      <a:gd name="T2" fmla="*/ 420 w 840"/>
                      <a:gd name="T3" fmla="*/ 0 h 420"/>
                      <a:gd name="T4" fmla="*/ 780 w 840"/>
                      <a:gd name="T5" fmla="*/ 4 h 420"/>
                      <a:gd name="T6" fmla="*/ 60 w 840"/>
                      <a:gd name="T7" fmla="*/ 4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824" name="Freeform 3148"/>
                  <p:cNvSpPr>
                    <a:spLocks/>
                  </p:cNvSpPr>
                  <p:nvPr/>
                </p:nvSpPr>
                <p:spPr bwMode="auto">
                  <a:xfrm>
                    <a:off x="5940" y="7920"/>
                    <a:ext cx="720" cy="210"/>
                  </a:xfrm>
                  <a:custGeom>
                    <a:avLst/>
                    <a:gdLst>
                      <a:gd name="T0" fmla="*/ 18 w 840"/>
                      <a:gd name="T1" fmla="*/ 2 h 420"/>
                      <a:gd name="T2" fmla="*/ 123 w 840"/>
                      <a:gd name="T3" fmla="*/ 0 h 420"/>
                      <a:gd name="T4" fmla="*/ 227 w 840"/>
                      <a:gd name="T5" fmla="*/ 2 h 420"/>
                      <a:gd name="T6" fmla="*/ 18 w 840"/>
                      <a:gd name="T7" fmla="*/ 2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825" name="Freeform 3149"/>
                  <p:cNvSpPr>
                    <a:spLocks/>
                  </p:cNvSpPr>
                  <p:nvPr/>
                </p:nvSpPr>
                <p:spPr bwMode="auto">
                  <a:xfrm>
                    <a:off x="4500" y="7920"/>
                    <a:ext cx="720" cy="210"/>
                  </a:xfrm>
                  <a:custGeom>
                    <a:avLst/>
                    <a:gdLst>
                      <a:gd name="T0" fmla="*/ 18 w 840"/>
                      <a:gd name="T1" fmla="*/ 2 h 420"/>
                      <a:gd name="T2" fmla="*/ 123 w 840"/>
                      <a:gd name="T3" fmla="*/ 0 h 420"/>
                      <a:gd name="T4" fmla="*/ 227 w 840"/>
                      <a:gd name="T5" fmla="*/ 2 h 420"/>
                      <a:gd name="T6" fmla="*/ 18 w 840"/>
                      <a:gd name="T7" fmla="*/ 2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31740" name="Group 3150"/>
              <p:cNvGrpSpPr>
                <a:grpSpLocks/>
              </p:cNvGrpSpPr>
              <p:nvPr/>
            </p:nvGrpSpPr>
            <p:grpSpPr bwMode="auto">
              <a:xfrm>
                <a:off x="3960" y="1672"/>
                <a:ext cx="1229" cy="997"/>
                <a:chOff x="2340" y="3960"/>
                <a:chExt cx="5235" cy="6480"/>
              </a:xfrm>
            </p:grpSpPr>
            <p:grpSp>
              <p:nvGrpSpPr>
                <p:cNvPr id="31741" name="Group 3151"/>
                <p:cNvGrpSpPr>
                  <a:grpSpLocks/>
                </p:cNvGrpSpPr>
                <p:nvPr/>
              </p:nvGrpSpPr>
              <p:grpSpPr bwMode="auto">
                <a:xfrm>
                  <a:off x="4320" y="39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1804" name="Oval 3152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805" name="Freeform 3153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806" name="Freeform 3154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807" name="Freeform 3155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742" name="Group 3156"/>
                <p:cNvGrpSpPr>
                  <a:grpSpLocks/>
                </p:cNvGrpSpPr>
                <p:nvPr/>
              </p:nvGrpSpPr>
              <p:grpSpPr bwMode="auto">
                <a:xfrm>
                  <a:off x="3960" y="9540"/>
                  <a:ext cx="1980" cy="900"/>
                  <a:chOff x="6480" y="9540"/>
                  <a:chExt cx="1980" cy="900"/>
                </a:xfrm>
              </p:grpSpPr>
              <p:sp>
                <p:nvSpPr>
                  <p:cNvPr id="31798" name="Line 3157"/>
                  <p:cNvSpPr>
                    <a:spLocks noChangeShapeType="1"/>
                  </p:cNvSpPr>
                  <p:nvPr/>
                </p:nvSpPr>
                <p:spPr bwMode="auto">
                  <a:xfrm>
                    <a:off x="70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799" name="Line 3158"/>
                  <p:cNvSpPr>
                    <a:spLocks noChangeShapeType="1"/>
                  </p:cNvSpPr>
                  <p:nvPr/>
                </p:nvSpPr>
                <p:spPr bwMode="auto">
                  <a:xfrm>
                    <a:off x="720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800" name="Line 3159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801" name="Line 3160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802" name="Oval 3161"/>
                  <p:cNvSpPr>
                    <a:spLocks noChangeArrowheads="1"/>
                  </p:cNvSpPr>
                  <p:nvPr/>
                </p:nvSpPr>
                <p:spPr bwMode="auto">
                  <a:xfrm>
                    <a:off x="648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803" name="Oval 3162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1743" name="Group 3163"/>
                <p:cNvGrpSpPr>
                  <a:grpSpLocks/>
                </p:cNvGrpSpPr>
                <p:nvPr/>
              </p:nvGrpSpPr>
              <p:grpSpPr bwMode="auto">
                <a:xfrm rot="910168">
                  <a:off x="630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1794" name="Group 3164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1796" name="Line 3165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797" name="Line 3166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1795" name="Freeform 3167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744" name="Group 3168"/>
                <p:cNvGrpSpPr>
                  <a:grpSpLocks/>
                </p:cNvGrpSpPr>
                <p:nvPr/>
              </p:nvGrpSpPr>
              <p:grpSpPr bwMode="auto">
                <a:xfrm>
                  <a:off x="4500" y="5220"/>
                  <a:ext cx="900" cy="285"/>
                  <a:chOff x="7200" y="4500"/>
                  <a:chExt cx="900" cy="285"/>
                </a:xfrm>
              </p:grpSpPr>
              <p:sp>
                <p:nvSpPr>
                  <p:cNvPr id="31789" name="Oval 3169"/>
                  <p:cNvSpPr>
                    <a:spLocks noChangeArrowheads="1"/>
                  </p:cNvSpPr>
                  <p:nvPr/>
                </p:nvSpPr>
                <p:spPr bwMode="auto">
                  <a:xfrm>
                    <a:off x="720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790" name="Oval 3170"/>
                  <p:cNvSpPr>
                    <a:spLocks noChangeArrowheads="1"/>
                  </p:cNvSpPr>
                  <p:nvPr/>
                </p:nvSpPr>
                <p:spPr bwMode="auto">
                  <a:xfrm>
                    <a:off x="738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791" name="Oval 3171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460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792" name="Oval 3172"/>
                  <p:cNvSpPr>
                    <a:spLocks noChangeArrowheads="1"/>
                  </p:cNvSpPr>
                  <p:nvPr/>
                </p:nvSpPr>
                <p:spPr bwMode="auto">
                  <a:xfrm>
                    <a:off x="774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793" name="Oval 3173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1745" name="Group 3174"/>
                <p:cNvGrpSpPr>
                  <a:grpSpLocks/>
                </p:cNvGrpSpPr>
                <p:nvPr/>
              </p:nvGrpSpPr>
              <p:grpSpPr bwMode="auto">
                <a:xfrm rot="762249" flipH="1">
                  <a:off x="3750" y="423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31783" name="Group 3175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1787" name="Freeform 3176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788" name="Freeform 3177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784" name="Group 3178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1785" name="Freeform 3179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786" name="Freeform 3180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1746" name="Group 3181"/>
                <p:cNvGrpSpPr>
                  <a:grpSpLocks/>
                </p:cNvGrpSpPr>
                <p:nvPr/>
              </p:nvGrpSpPr>
              <p:grpSpPr bwMode="auto">
                <a:xfrm>
                  <a:off x="3420" y="5400"/>
                  <a:ext cx="3060" cy="1620"/>
                  <a:chOff x="7380" y="7200"/>
                  <a:chExt cx="2160" cy="1260"/>
                </a:xfrm>
              </p:grpSpPr>
              <p:grpSp>
                <p:nvGrpSpPr>
                  <p:cNvPr id="31767" name="Group 3182"/>
                  <p:cNvGrpSpPr>
                    <a:grpSpLocks/>
                  </p:cNvGrpSpPr>
                  <p:nvPr/>
                </p:nvGrpSpPr>
                <p:grpSpPr bwMode="auto">
                  <a:xfrm>
                    <a:off x="738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1778" name="Line 318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779" name="Line 31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780" name="Line 318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781" name="Line 31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782" name="Line 31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768" name="Group 3188"/>
                  <p:cNvGrpSpPr>
                    <a:grpSpLocks/>
                  </p:cNvGrpSpPr>
                  <p:nvPr/>
                </p:nvGrpSpPr>
                <p:grpSpPr bwMode="auto">
                  <a:xfrm flipH="1">
                    <a:off x="846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1773" name="Line 318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774" name="Line 31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775" name="Line 319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776" name="Line 3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777" name="Line 31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769" name="Group 3194"/>
                  <p:cNvGrpSpPr>
                    <a:grpSpLocks/>
                  </p:cNvGrpSpPr>
                  <p:nvPr/>
                </p:nvGrpSpPr>
                <p:grpSpPr bwMode="auto">
                  <a:xfrm>
                    <a:off x="7920" y="7200"/>
                    <a:ext cx="1080" cy="180"/>
                    <a:chOff x="7920" y="7200"/>
                    <a:chExt cx="1080" cy="180"/>
                  </a:xfrm>
                </p:grpSpPr>
                <p:sp>
                  <p:nvSpPr>
                    <p:cNvPr id="31770" name="Line 3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771" name="Line 31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772" name="Freeform 3197"/>
                    <p:cNvSpPr>
                      <a:spLocks/>
                    </p:cNvSpPr>
                    <p:nvPr/>
                  </p:nvSpPr>
                  <p:spPr bwMode="auto">
                    <a:xfrm>
                      <a:off x="8100" y="7200"/>
                      <a:ext cx="720" cy="180"/>
                    </a:xfrm>
                    <a:custGeom>
                      <a:avLst/>
                      <a:gdLst>
                        <a:gd name="T0" fmla="*/ 720 w 720"/>
                        <a:gd name="T1" fmla="*/ 0 h 180"/>
                        <a:gd name="T2" fmla="*/ 360 w 720"/>
                        <a:gd name="T3" fmla="*/ 180 h 180"/>
                        <a:gd name="T4" fmla="*/ 0 w 720"/>
                        <a:gd name="T5" fmla="*/ 0 h 180"/>
                        <a:gd name="T6" fmla="*/ 0 60000 65536"/>
                        <a:gd name="T7" fmla="*/ 0 60000 65536"/>
                        <a:gd name="T8" fmla="*/ 0 60000 65536"/>
                        <a:gd name="T9" fmla="*/ 0 w 720"/>
                        <a:gd name="T10" fmla="*/ 0 h 180"/>
                        <a:gd name="T11" fmla="*/ 720 w 72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0" h="180">
                          <a:moveTo>
                            <a:pt x="720" y="0"/>
                          </a:moveTo>
                          <a:cubicBezTo>
                            <a:pt x="600" y="90"/>
                            <a:pt x="480" y="180"/>
                            <a:pt x="360" y="180"/>
                          </a:cubicBezTo>
                          <a:cubicBezTo>
                            <a:pt x="240" y="180"/>
                            <a:pt x="60" y="30"/>
                            <a:pt x="0" y="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31747" name="AutoShape 3198"/>
                <p:cNvSpPr>
                  <a:spLocks noChangeArrowheads="1"/>
                </p:cNvSpPr>
                <p:nvPr/>
              </p:nvSpPr>
              <p:spPr bwMode="auto">
                <a:xfrm flipV="1">
                  <a:off x="3780" y="7020"/>
                  <a:ext cx="2340" cy="2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5 w 21600"/>
                    <a:gd name="T13" fmla="*/ 4500 h 21600"/>
                    <a:gd name="T14" fmla="*/ 17105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1748" name="Group 3199"/>
                <p:cNvGrpSpPr>
                  <a:grpSpLocks/>
                </p:cNvGrpSpPr>
                <p:nvPr/>
              </p:nvGrpSpPr>
              <p:grpSpPr bwMode="auto">
                <a:xfrm rot="20689832" flipH="1">
                  <a:off x="234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1763" name="Group 3200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1765" name="Line 3201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766" name="Line 3202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1764" name="Freeform 3203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749" name="Group 3204"/>
                <p:cNvGrpSpPr>
                  <a:grpSpLocks/>
                </p:cNvGrpSpPr>
                <p:nvPr/>
              </p:nvGrpSpPr>
              <p:grpSpPr bwMode="auto">
                <a:xfrm>
                  <a:off x="4590" y="4053"/>
                  <a:ext cx="720" cy="180"/>
                  <a:chOff x="4140" y="1620"/>
                  <a:chExt cx="1080" cy="180"/>
                </a:xfrm>
              </p:grpSpPr>
              <p:sp>
                <p:nvSpPr>
                  <p:cNvPr id="31757" name="Line 3205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758" name="Line 32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759" name="Line 3207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760" name="Line 32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761" name="Line 3209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762" name="Line 32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750" name="Group 3211"/>
                <p:cNvGrpSpPr>
                  <a:grpSpLocks/>
                </p:cNvGrpSpPr>
                <p:nvPr/>
              </p:nvGrpSpPr>
              <p:grpSpPr bwMode="auto">
                <a:xfrm rot="-661169">
                  <a:off x="5550" y="426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31751" name="Group 3212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1755" name="Freeform 3213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756" name="Freeform 3214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752" name="Group 3215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1753" name="Freeform 3216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754" name="Freeform 3217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  <p:grpSp>
          <p:nvGrpSpPr>
            <p:cNvPr id="31593" name="Group 3218"/>
            <p:cNvGrpSpPr>
              <a:grpSpLocks/>
            </p:cNvGrpSpPr>
            <p:nvPr/>
          </p:nvGrpSpPr>
          <p:grpSpPr bwMode="auto">
            <a:xfrm>
              <a:off x="5229" y="2550"/>
              <a:ext cx="454" cy="182"/>
              <a:chOff x="3960" y="1672"/>
              <a:chExt cx="2955" cy="997"/>
            </a:xfrm>
          </p:grpSpPr>
          <p:grpSp>
            <p:nvGrpSpPr>
              <p:cNvPr id="31594" name="Group 3219"/>
              <p:cNvGrpSpPr>
                <a:grpSpLocks/>
              </p:cNvGrpSpPr>
              <p:nvPr/>
            </p:nvGrpSpPr>
            <p:grpSpPr bwMode="auto">
              <a:xfrm>
                <a:off x="5903" y="2032"/>
                <a:ext cx="1012" cy="637"/>
                <a:chOff x="7020" y="4860"/>
                <a:chExt cx="4309" cy="4140"/>
              </a:xfrm>
            </p:grpSpPr>
            <p:grpSp>
              <p:nvGrpSpPr>
                <p:cNvPr id="31699" name="Group 3220"/>
                <p:cNvGrpSpPr>
                  <a:grpSpLocks/>
                </p:cNvGrpSpPr>
                <p:nvPr/>
              </p:nvGrpSpPr>
              <p:grpSpPr bwMode="auto">
                <a:xfrm>
                  <a:off x="8640" y="48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1734" name="Oval 3221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735" name="Freeform 3222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736" name="Freeform 3223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737" name="Freeform 3224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1700" name="Line 3225"/>
                <p:cNvSpPr>
                  <a:spLocks noChangeShapeType="1"/>
                </p:cNvSpPr>
                <p:nvPr/>
              </p:nvSpPr>
              <p:spPr bwMode="auto">
                <a:xfrm>
                  <a:off x="882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701" name="Line 3226"/>
                <p:cNvSpPr>
                  <a:spLocks noChangeShapeType="1"/>
                </p:cNvSpPr>
                <p:nvPr/>
              </p:nvSpPr>
              <p:spPr bwMode="auto">
                <a:xfrm>
                  <a:off x="900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702" name="Line 3227"/>
                <p:cNvSpPr>
                  <a:spLocks noChangeShapeType="1"/>
                </p:cNvSpPr>
                <p:nvPr/>
              </p:nvSpPr>
              <p:spPr bwMode="auto">
                <a:xfrm>
                  <a:off x="93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703" name="Line 3228"/>
                <p:cNvSpPr>
                  <a:spLocks noChangeShapeType="1"/>
                </p:cNvSpPr>
                <p:nvPr/>
              </p:nvSpPr>
              <p:spPr bwMode="auto">
                <a:xfrm>
                  <a:off x="954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704" name="Oval 3229"/>
                <p:cNvSpPr>
                  <a:spLocks noChangeArrowheads="1"/>
                </p:cNvSpPr>
                <p:nvPr/>
              </p:nvSpPr>
              <p:spPr bwMode="auto">
                <a:xfrm>
                  <a:off x="82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705" name="Oval 3230"/>
                <p:cNvSpPr>
                  <a:spLocks noChangeArrowheads="1"/>
                </p:cNvSpPr>
                <p:nvPr/>
              </p:nvSpPr>
              <p:spPr bwMode="auto">
                <a:xfrm>
                  <a:off x="91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1706" name="Group 3231"/>
                <p:cNvGrpSpPr>
                  <a:grpSpLocks/>
                </p:cNvGrpSpPr>
                <p:nvPr/>
              </p:nvGrpSpPr>
              <p:grpSpPr bwMode="auto">
                <a:xfrm>
                  <a:off x="10080" y="5580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1730" name="Group 3232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1732" name="Line 32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733" name="Line 32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1731" name="Freeform 3235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707" name="Group 3236"/>
                <p:cNvGrpSpPr>
                  <a:grpSpLocks/>
                </p:cNvGrpSpPr>
                <p:nvPr/>
              </p:nvGrpSpPr>
              <p:grpSpPr bwMode="auto">
                <a:xfrm rot="20970257" flipH="1">
                  <a:off x="7020" y="5685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1726" name="Group 3237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1728" name="Line 32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729" name="Line 32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1727" name="Freeform 3240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708" name="Group 3241"/>
                <p:cNvGrpSpPr>
                  <a:grpSpLocks/>
                </p:cNvGrpSpPr>
                <p:nvPr/>
              </p:nvGrpSpPr>
              <p:grpSpPr bwMode="auto">
                <a:xfrm>
                  <a:off x="8910" y="4950"/>
                  <a:ext cx="720" cy="180"/>
                  <a:chOff x="4140" y="1620"/>
                  <a:chExt cx="1080" cy="180"/>
                </a:xfrm>
              </p:grpSpPr>
              <p:sp>
                <p:nvSpPr>
                  <p:cNvPr id="31720" name="Line 3242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721" name="Line 32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722" name="Line 3244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723" name="Line 32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724" name="Line 3246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725" name="Line 32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709" name="Group 3248"/>
                <p:cNvGrpSpPr>
                  <a:grpSpLocks/>
                </p:cNvGrpSpPr>
                <p:nvPr/>
              </p:nvGrpSpPr>
              <p:grpSpPr bwMode="auto">
                <a:xfrm>
                  <a:off x="8280" y="6120"/>
                  <a:ext cx="1800" cy="1260"/>
                  <a:chOff x="7740" y="5580"/>
                  <a:chExt cx="2700" cy="1800"/>
                </a:xfrm>
              </p:grpSpPr>
              <p:sp>
                <p:nvSpPr>
                  <p:cNvPr id="31713" name="Line 3249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714" name="Line 3250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715" name="Line 3251"/>
                  <p:cNvSpPr>
                    <a:spLocks noChangeShapeType="1"/>
                  </p:cNvSpPr>
                  <p:nvPr/>
                </p:nvSpPr>
                <p:spPr bwMode="auto">
                  <a:xfrm>
                    <a:off x="828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716" name="Line 32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0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717" name="Line 3253"/>
                  <p:cNvSpPr>
                    <a:spLocks noChangeShapeType="1"/>
                  </p:cNvSpPr>
                  <p:nvPr/>
                </p:nvSpPr>
                <p:spPr bwMode="auto">
                  <a:xfrm>
                    <a:off x="990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718" name="Line 32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4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719" name="Line 32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40" y="5580"/>
                    <a:ext cx="27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710" name="Group 3256"/>
                <p:cNvGrpSpPr>
                  <a:grpSpLocks/>
                </p:cNvGrpSpPr>
                <p:nvPr/>
              </p:nvGrpSpPr>
              <p:grpSpPr bwMode="auto">
                <a:xfrm>
                  <a:off x="8640" y="7380"/>
                  <a:ext cx="1080" cy="720"/>
                  <a:chOff x="8280" y="7380"/>
                  <a:chExt cx="1620" cy="720"/>
                </a:xfrm>
              </p:grpSpPr>
              <p:sp>
                <p:nvSpPr>
                  <p:cNvPr id="31711" name="Rectangle 3257"/>
                  <p:cNvSpPr>
                    <a:spLocks noChangeArrowheads="1"/>
                  </p:cNvSpPr>
                  <p:nvPr/>
                </p:nvSpPr>
                <p:spPr bwMode="auto">
                  <a:xfrm>
                    <a:off x="8280" y="7380"/>
                    <a:ext cx="1620" cy="720"/>
                  </a:xfrm>
                  <a:prstGeom prst="rect">
                    <a:avLst/>
                  </a:prstGeom>
                  <a:solidFill>
                    <a:srgbClr val="000080"/>
                  </a:solidFill>
                  <a:ln w="15875">
                    <a:solidFill>
                      <a:srgbClr val="000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712" name="Rectangle 3258"/>
                  <p:cNvSpPr>
                    <a:spLocks noChangeArrowheads="1"/>
                  </p:cNvSpPr>
                  <p:nvPr/>
                </p:nvSpPr>
                <p:spPr bwMode="auto">
                  <a:xfrm>
                    <a:off x="9000" y="774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1595" name="Group 3259"/>
              <p:cNvGrpSpPr>
                <a:grpSpLocks/>
              </p:cNvGrpSpPr>
              <p:nvPr/>
            </p:nvGrpSpPr>
            <p:grpSpPr bwMode="auto">
              <a:xfrm>
                <a:off x="5103" y="1862"/>
                <a:ext cx="804" cy="807"/>
                <a:chOff x="3611" y="3750"/>
                <a:chExt cx="3424" cy="5250"/>
              </a:xfrm>
            </p:grpSpPr>
            <p:grpSp>
              <p:nvGrpSpPr>
                <p:cNvPr id="31664" name="Group 3260"/>
                <p:cNvGrpSpPr>
                  <a:grpSpLocks/>
                </p:cNvGrpSpPr>
                <p:nvPr/>
              </p:nvGrpSpPr>
              <p:grpSpPr bwMode="auto">
                <a:xfrm>
                  <a:off x="4680" y="378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1695" name="Oval 3261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696" name="Freeform 3262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697" name="Freeform 3263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698" name="Freeform 3264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1665" name="Line 3265"/>
                <p:cNvSpPr>
                  <a:spLocks noChangeShapeType="1"/>
                </p:cNvSpPr>
                <p:nvPr/>
              </p:nvSpPr>
              <p:spPr bwMode="auto">
                <a:xfrm>
                  <a:off x="468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666" name="Line 3266"/>
                <p:cNvSpPr>
                  <a:spLocks noChangeShapeType="1"/>
                </p:cNvSpPr>
                <p:nvPr/>
              </p:nvSpPr>
              <p:spPr bwMode="auto">
                <a:xfrm>
                  <a:off x="48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667" name="Line 3267"/>
                <p:cNvSpPr>
                  <a:spLocks noChangeShapeType="1"/>
                </p:cNvSpPr>
                <p:nvPr/>
              </p:nvSpPr>
              <p:spPr bwMode="auto">
                <a:xfrm>
                  <a:off x="57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668" name="Line 3268"/>
                <p:cNvSpPr>
                  <a:spLocks noChangeShapeType="1"/>
                </p:cNvSpPr>
                <p:nvPr/>
              </p:nvSpPr>
              <p:spPr bwMode="auto">
                <a:xfrm>
                  <a:off x="594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669" name="Oval 3269"/>
                <p:cNvSpPr>
                  <a:spLocks noChangeArrowheads="1"/>
                </p:cNvSpPr>
                <p:nvPr/>
              </p:nvSpPr>
              <p:spPr bwMode="auto">
                <a:xfrm>
                  <a:off x="414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670" name="Oval 3270"/>
                <p:cNvSpPr>
                  <a:spLocks noChangeArrowheads="1"/>
                </p:cNvSpPr>
                <p:nvPr/>
              </p:nvSpPr>
              <p:spPr bwMode="auto">
                <a:xfrm>
                  <a:off x="55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1671" name="Group 3271"/>
                <p:cNvGrpSpPr>
                  <a:grpSpLocks/>
                </p:cNvGrpSpPr>
                <p:nvPr/>
              </p:nvGrpSpPr>
              <p:grpSpPr bwMode="auto">
                <a:xfrm>
                  <a:off x="5760" y="5464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1691" name="Group 3272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1693" name="Line 3273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694" name="Line 3274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1692" name="Freeform 3275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672" name="Group 3276"/>
                <p:cNvGrpSpPr>
                  <a:grpSpLocks/>
                </p:cNvGrpSpPr>
                <p:nvPr/>
              </p:nvGrpSpPr>
              <p:grpSpPr bwMode="auto">
                <a:xfrm flipH="1">
                  <a:off x="3611" y="4860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1687" name="Group 3277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1689" name="Line 32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690" name="Line 32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1688" name="Freeform 3280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673" name="Group 3281"/>
                <p:cNvGrpSpPr>
                  <a:grpSpLocks/>
                </p:cNvGrpSpPr>
                <p:nvPr/>
              </p:nvGrpSpPr>
              <p:grpSpPr bwMode="auto">
                <a:xfrm>
                  <a:off x="4380" y="3750"/>
                  <a:ext cx="1890" cy="1260"/>
                  <a:chOff x="4230" y="3675"/>
                  <a:chExt cx="2160" cy="1440"/>
                </a:xfrm>
              </p:grpSpPr>
              <p:grpSp>
                <p:nvGrpSpPr>
                  <p:cNvPr id="31682" name="Group 3282"/>
                  <p:cNvGrpSpPr>
                    <a:grpSpLocks/>
                  </p:cNvGrpSpPr>
                  <p:nvPr/>
                </p:nvGrpSpPr>
                <p:grpSpPr bwMode="auto">
                  <a:xfrm>
                    <a:off x="4770" y="3675"/>
                    <a:ext cx="1080" cy="180"/>
                    <a:chOff x="8100" y="3240"/>
                    <a:chExt cx="2160" cy="360"/>
                  </a:xfrm>
                </p:grpSpPr>
                <p:sp>
                  <p:nvSpPr>
                    <p:cNvPr id="31685" name="Oval 3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00" y="3240"/>
                      <a:ext cx="10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686" name="Oval 32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3240"/>
                      <a:ext cx="10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1683" name="Oval 3285"/>
                  <p:cNvSpPr>
                    <a:spLocks noChangeArrowheads="1"/>
                  </p:cNvSpPr>
                  <p:nvPr/>
                </p:nvSpPr>
                <p:spPr bwMode="auto">
                  <a:xfrm rot="-1770744">
                    <a:off x="6030" y="3675"/>
                    <a:ext cx="360" cy="14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684" name="Oval 3286"/>
                  <p:cNvSpPr>
                    <a:spLocks noChangeArrowheads="1"/>
                  </p:cNvSpPr>
                  <p:nvPr/>
                </p:nvSpPr>
                <p:spPr bwMode="auto">
                  <a:xfrm rot="1770744" flipH="1">
                    <a:off x="4230" y="3675"/>
                    <a:ext cx="360" cy="14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1674" name="Group 3287"/>
                <p:cNvGrpSpPr>
                  <a:grpSpLocks/>
                </p:cNvGrpSpPr>
                <p:nvPr/>
              </p:nvGrpSpPr>
              <p:grpSpPr bwMode="auto">
                <a:xfrm>
                  <a:off x="3780" y="5040"/>
                  <a:ext cx="2880" cy="3090"/>
                  <a:chOff x="3780" y="5040"/>
                  <a:chExt cx="2880" cy="3090"/>
                </a:xfrm>
              </p:grpSpPr>
              <p:sp>
                <p:nvSpPr>
                  <p:cNvPr id="31675" name="Line 32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80" y="5040"/>
                    <a:ext cx="1260" cy="30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676" name="Line 3289"/>
                  <p:cNvSpPr>
                    <a:spLocks noChangeShapeType="1"/>
                  </p:cNvSpPr>
                  <p:nvPr/>
                </p:nvSpPr>
                <p:spPr bwMode="auto">
                  <a:xfrm>
                    <a:off x="5580" y="5040"/>
                    <a:ext cx="1080" cy="30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677" name="Line 3290"/>
                  <p:cNvSpPr>
                    <a:spLocks noChangeShapeType="1"/>
                  </p:cNvSpPr>
                  <p:nvPr/>
                </p:nvSpPr>
                <p:spPr bwMode="auto">
                  <a:xfrm>
                    <a:off x="3780" y="8100"/>
                    <a:ext cx="288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678" name="Freeform 3291"/>
                  <p:cNvSpPr>
                    <a:spLocks/>
                  </p:cNvSpPr>
                  <p:nvPr/>
                </p:nvSpPr>
                <p:spPr bwMode="auto">
                  <a:xfrm>
                    <a:off x="3780" y="7890"/>
                    <a:ext cx="840" cy="240"/>
                  </a:xfrm>
                  <a:custGeom>
                    <a:avLst/>
                    <a:gdLst>
                      <a:gd name="T0" fmla="*/ 60 w 840"/>
                      <a:gd name="T1" fmla="*/ 4 h 420"/>
                      <a:gd name="T2" fmla="*/ 420 w 840"/>
                      <a:gd name="T3" fmla="*/ 0 h 420"/>
                      <a:gd name="T4" fmla="*/ 780 w 840"/>
                      <a:gd name="T5" fmla="*/ 4 h 420"/>
                      <a:gd name="T6" fmla="*/ 60 w 840"/>
                      <a:gd name="T7" fmla="*/ 4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679" name="Freeform 3292"/>
                  <p:cNvSpPr>
                    <a:spLocks/>
                  </p:cNvSpPr>
                  <p:nvPr/>
                </p:nvSpPr>
                <p:spPr bwMode="auto">
                  <a:xfrm>
                    <a:off x="5175" y="7890"/>
                    <a:ext cx="840" cy="240"/>
                  </a:xfrm>
                  <a:custGeom>
                    <a:avLst/>
                    <a:gdLst>
                      <a:gd name="T0" fmla="*/ 60 w 840"/>
                      <a:gd name="T1" fmla="*/ 4 h 420"/>
                      <a:gd name="T2" fmla="*/ 420 w 840"/>
                      <a:gd name="T3" fmla="*/ 0 h 420"/>
                      <a:gd name="T4" fmla="*/ 780 w 840"/>
                      <a:gd name="T5" fmla="*/ 4 h 420"/>
                      <a:gd name="T6" fmla="*/ 60 w 840"/>
                      <a:gd name="T7" fmla="*/ 4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680" name="Freeform 3293"/>
                  <p:cNvSpPr>
                    <a:spLocks/>
                  </p:cNvSpPr>
                  <p:nvPr/>
                </p:nvSpPr>
                <p:spPr bwMode="auto">
                  <a:xfrm>
                    <a:off x="5940" y="7920"/>
                    <a:ext cx="720" cy="210"/>
                  </a:xfrm>
                  <a:custGeom>
                    <a:avLst/>
                    <a:gdLst>
                      <a:gd name="T0" fmla="*/ 18 w 840"/>
                      <a:gd name="T1" fmla="*/ 2 h 420"/>
                      <a:gd name="T2" fmla="*/ 123 w 840"/>
                      <a:gd name="T3" fmla="*/ 0 h 420"/>
                      <a:gd name="T4" fmla="*/ 227 w 840"/>
                      <a:gd name="T5" fmla="*/ 2 h 420"/>
                      <a:gd name="T6" fmla="*/ 18 w 840"/>
                      <a:gd name="T7" fmla="*/ 2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681" name="Freeform 3294"/>
                  <p:cNvSpPr>
                    <a:spLocks/>
                  </p:cNvSpPr>
                  <p:nvPr/>
                </p:nvSpPr>
                <p:spPr bwMode="auto">
                  <a:xfrm>
                    <a:off x="4500" y="7920"/>
                    <a:ext cx="720" cy="210"/>
                  </a:xfrm>
                  <a:custGeom>
                    <a:avLst/>
                    <a:gdLst>
                      <a:gd name="T0" fmla="*/ 18 w 840"/>
                      <a:gd name="T1" fmla="*/ 2 h 420"/>
                      <a:gd name="T2" fmla="*/ 123 w 840"/>
                      <a:gd name="T3" fmla="*/ 0 h 420"/>
                      <a:gd name="T4" fmla="*/ 227 w 840"/>
                      <a:gd name="T5" fmla="*/ 2 h 420"/>
                      <a:gd name="T6" fmla="*/ 18 w 840"/>
                      <a:gd name="T7" fmla="*/ 2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31596" name="Group 3295"/>
              <p:cNvGrpSpPr>
                <a:grpSpLocks/>
              </p:cNvGrpSpPr>
              <p:nvPr/>
            </p:nvGrpSpPr>
            <p:grpSpPr bwMode="auto">
              <a:xfrm>
                <a:off x="3960" y="1672"/>
                <a:ext cx="1229" cy="997"/>
                <a:chOff x="2340" y="3960"/>
                <a:chExt cx="5235" cy="6480"/>
              </a:xfrm>
            </p:grpSpPr>
            <p:grpSp>
              <p:nvGrpSpPr>
                <p:cNvPr id="31597" name="Group 3296"/>
                <p:cNvGrpSpPr>
                  <a:grpSpLocks/>
                </p:cNvGrpSpPr>
                <p:nvPr/>
              </p:nvGrpSpPr>
              <p:grpSpPr bwMode="auto">
                <a:xfrm>
                  <a:off x="4320" y="39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1660" name="Oval 3297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661" name="Freeform 3298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662" name="Freeform 3299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663" name="Freeform 3300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598" name="Group 3301"/>
                <p:cNvGrpSpPr>
                  <a:grpSpLocks/>
                </p:cNvGrpSpPr>
                <p:nvPr/>
              </p:nvGrpSpPr>
              <p:grpSpPr bwMode="auto">
                <a:xfrm>
                  <a:off x="3960" y="9540"/>
                  <a:ext cx="1980" cy="900"/>
                  <a:chOff x="6480" y="9540"/>
                  <a:chExt cx="1980" cy="900"/>
                </a:xfrm>
              </p:grpSpPr>
              <p:sp>
                <p:nvSpPr>
                  <p:cNvPr id="31654" name="Line 3302"/>
                  <p:cNvSpPr>
                    <a:spLocks noChangeShapeType="1"/>
                  </p:cNvSpPr>
                  <p:nvPr/>
                </p:nvSpPr>
                <p:spPr bwMode="auto">
                  <a:xfrm>
                    <a:off x="70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655" name="Line 3303"/>
                  <p:cNvSpPr>
                    <a:spLocks noChangeShapeType="1"/>
                  </p:cNvSpPr>
                  <p:nvPr/>
                </p:nvSpPr>
                <p:spPr bwMode="auto">
                  <a:xfrm>
                    <a:off x="720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656" name="Line 3304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657" name="Line 3305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658" name="Oval 3306"/>
                  <p:cNvSpPr>
                    <a:spLocks noChangeArrowheads="1"/>
                  </p:cNvSpPr>
                  <p:nvPr/>
                </p:nvSpPr>
                <p:spPr bwMode="auto">
                  <a:xfrm>
                    <a:off x="648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659" name="Oval 3307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1599" name="Group 3308"/>
                <p:cNvGrpSpPr>
                  <a:grpSpLocks/>
                </p:cNvGrpSpPr>
                <p:nvPr/>
              </p:nvGrpSpPr>
              <p:grpSpPr bwMode="auto">
                <a:xfrm rot="910168">
                  <a:off x="630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1650" name="Group 3309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1652" name="Line 3310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653" name="Line 3311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1651" name="Freeform 3312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600" name="Group 3313"/>
                <p:cNvGrpSpPr>
                  <a:grpSpLocks/>
                </p:cNvGrpSpPr>
                <p:nvPr/>
              </p:nvGrpSpPr>
              <p:grpSpPr bwMode="auto">
                <a:xfrm>
                  <a:off x="4500" y="5220"/>
                  <a:ext cx="900" cy="285"/>
                  <a:chOff x="7200" y="4500"/>
                  <a:chExt cx="900" cy="285"/>
                </a:xfrm>
              </p:grpSpPr>
              <p:sp>
                <p:nvSpPr>
                  <p:cNvPr id="31645" name="Oval 3314"/>
                  <p:cNvSpPr>
                    <a:spLocks noChangeArrowheads="1"/>
                  </p:cNvSpPr>
                  <p:nvPr/>
                </p:nvSpPr>
                <p:spPr bwMode="auto">
                  <a:xfrm>
                    <a:off x="720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646" name="Oval 3315"/>
                  <p:cNvSpPr>
                    <a:spLocks noChangeArrowheads="1"/>
                  </p:cNvSpPr>
                  <p:nvPr/>
                </p:nvSpPr>
                <p:spPr bwMode="auto">
                  <a:xfrm>
                    <a:off x="738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647" name="Oval 3316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460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648" name="Oval 3317"/>
                  <p:cNvSpPr>
                    <a:spLocks noChangeArrowheads="1"/>
                  </p:cNvSpPr>
                  <p:nvPr/>
                </p:nvSpPr>
                <p:spPr bwMode="auto">
                  <a:xfrm>
                    <a:off x="774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649" name="Oval 3318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1601" name="Group 3319"/>
                <p:cNvGrpSpPr>
                  <a:grpSpLocks/>
                </p:cNvGrpSpPr>
                <p:nvPr/>
              </p:nvGrpSpPr>
              <p:grpSpPr bwMode="auto">
                <a:xfrm rot="762249" flipH="1">
                  <a:off x="3750" y="423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31639" name="Group 3320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1643" name="Freeform 3321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644" name="Freeform 3322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640" name="Group 3323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1641" name="Freeform 3324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642" name="Freeform 3325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1602" name="Group 3326"/>
                <p:cNvGrpSpPr>
                  <a:grpSpLocks/>
                </p:cNvGrpSpPr>
                <p:nvPr/>
              </p:nvGrpSpPr>
              <p:grpSpPr bwMode="auto">
                <a:xfrm>
                  <a:off x="3420" y="5400"/>
                  <a:ext cx="3060" cy="1620"/>
                  <a:chOff x="7380" y="7200"/>
                  <a:chExt cx="2160" cy="1260"/>
                </a:xfrm>
              </p:grpSpPr>
              <p:grpSp>
                <p:nvGrpSpPr>
                  <p:cNvPr id="31623" name="Group 3327"/>
                  <p:cNvGrpSpPr>
                    <a:grpSpLocks/>
                  </p:cNvGrpSpPr>
                  <p:nvPr/>
                </p:nvGrpSpPr>
                <p:grpSpPr bwMode="auto">
                  <a:xfrm>
                    <a:off x="738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1634" name="Line 33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635" name="Line 33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636" name="Line 33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637" name="Line 33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638" name="Line 33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624" name="Group 3333"/>
                  <p:cNvGrpSpPr>
                    <a:grpSpLocks/>
                  </p:cNvGrpSpPr>
                  <p:nvPr/>
                </p:nvGrpSpPr>
                <p:grpSpPr bwMode="auto">
                  <a:xfrm flipH="1">
                    <a:off x="846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1629" name="Line 333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630" name="Line 33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631" name="Line 33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632" name="Line 33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633" name="Line 33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625" name="Group 3339"/>
                  <p:cNvGrpSpPr>
                    <a:grpSpLocks/>
                  </p:cNvGrpSpPr>
                  <p:nvPr/>
                </p:nvGrpSpPr>
                <p:grpSpPr bwMode="auto">
                  <a:xfrm>
                    <a:off x="7920" y="7200"/>
                    <a:ext cx="1080" cy="180"/>
                    <a:chOff x="7920" y="7200"/>
                    <a:chExt cx="1080" cy="180"/>
                  </a:xfrm>
                </p:grpSpPr>
                <p:sp>
                  <p:nvSpPr>
                    <p:cNvPr id="31626" name="Line 33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627" name="Line 33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628" name="Freeform 3342"/>
                    <p:cNvSpPr>
                      <a:spLocks/>
                    </p:cNvSpPr>
                    <p:nvPr/>
                  </p:nvSpPr>
                  <p:spPr bwMode="auto">
                    <a:xfrm>
                      <a:off x="8100" y="7200"/>
                      <a:ext cx="720" cy="180"/>
                    </a:xfrm>
                    <a:custGeom>
                      <a:avLst/>
                      <a:gdLst>
                        <a:gd name="T0" fmla="*/ 720 w 720"/>
                        <a:gd name="T1" fmla="*/ 0 h 180"/>
                        <a:gd name="T2" fmla="*/ 360 w 720"/>
                        <a:gd name="T3" fmla="*/ 180 h 180"/>
                        <a:gd name="T4" fmla="*/ 0 w 720"/>
                        <a:gd name="T5" fmla="*/ 0 h 180"/>
                        <a:gd name="T6" fmla="*/ 0 60000 65536"/>
                        <a:gd name="T7" fmla="*/ 0 60000 65536"/>
                        <a:gd name="T8" fmla="*/ 0 60000 65536"/>
                        <a:gd name="T9" fmla="*/ 0 w 720"/>
                        <a:gd name="T10" fmla="*/ 0 h 180"/>
                        <a:gd name="T11" fmla="*/ 720 w 72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0" h="180">
                          <a:moveTo>
                            <a:pt x="720" y="0"/>
                          </a:moveTo>
                          <a:cubicBezTo>
                            <a:pt x="600" y="90"/>
                            <a:pt x="480" y="180"/>
                            <a:pt x="360" y="180"/>
                          </a:cubicBezTo>
                          <a:cubicBezTo>
                            <a:pt x="240" y="180"/>
                            <a:pt x="60" y="30"/>
                            <a:pt x="0" y="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31603" name="AutoShape 3343"/>
                <p:cNvSpPr>
                  <a:spLocks noChangeArrowheads="1"/>
                </p:cNvSpPr>
                <p:nvPr/>
              </p:nvSpPr>
              <p:spPr bwMode="auto">
                <a:xfrm flipV="1">
                  <a:off x="3780" y="7020"/>
                  <a:ext cx="2340" cy="2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5 w 21600"/>
                    <a:gd name="T13" fmla="*/ 4500 h 21600"/>
                    <a:gd name="T14" fmla="*/ 17105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1604" name="Group 3344"/>
                <p:cNvGrpSpPr>
                  <a:grpSpLocks/>
                </p:cNvGrpSpPr>
                <p:nvPr/>
              </p:nvGrpSpPr>
              <p:grpSpPr bwMode="auto">
                <a:xfrm rot="20689832" flipH="1">
                  <a:off x="234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1619" name="Group 3345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1621" name="Line 3346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622" name="Line 3347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1620" name="Freeform 3348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605" name="Group 3349"/>
                <p:cNvGrpSpPr>
                  <a:grpSpLocks/>
                </p:cNvGrpSpPr>
                <p:nvPr/>
              </p:nvGrpSpPr>
              <p:grpSpPr bwMode="auto">
                <a:xfrm>
                  <a:off x="4590" y="4053"/>
                  <a:ext cx="720" cy="180"/>
                  <a:chOff x="4140" y="1620"/>
                  <a:chExt cx="1080" cy="180"/>
                </a:xfrm>
              </p:grpSpPr>
              <p:sp>
                <p:nvSpPr>
                  <p:cNvPr id="31613" name="Line 3350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614" name="Line 33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615" name="Line 3352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616" name="Line 33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617" name="Line 3354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618" name="Line 33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606" name="Group 3356"/>
                <p:cNvGrpSpPr>
                  <a:grpSpLocks/>
                </p:cNvGrpSpPr>
                <p:nvPr/>
              </p:nvGrpSpPr>
              <p:grpSpPr bwMode="auto">
                <a:xfrm rot="-661169">
                  <a:off x="5550" y="426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31607" name="Group 3357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1611" name="Freeform 3358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612" name="Freeform 3359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608" name="Group 3360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1609" name="Freeform 3361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610" name="Freeform 3362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</p:grpSp>
      <p:grpSp>
        <p:nvGrpSpPr>
          <p:cNvPr id="29704" name="Group 3363"/>
          <p:cNvGrpSpPr>
            <a:grpSpLocks/>
          </p:cNvGrpSpPr>
          <p:nvPr/>
        </p:nvGrpSpPr>
        <p:grpSpPr bwMode="auto">
          <a:xfrm>
            <a:off x="2640014" y="2708275"/>
            <a:ext cx="719137" cy="249238"/>
            <a:chOff x="3960" y="1672"/>
            <a:chExt cx="2955" cy="997"/>
          </a:xfrm>
        </p:grpSpPr>
        <p:grpSp>
          <p:nvGrpSpPr>
            <p:cNvPr id="31444" name="Group 3364"/>
            <p:cNvGrpSpPr>
              <a:grpSpLocks/>
            </p:cNvGrpSpPr>
            <p:nvPr/>
          </p:nvGrpSpPr>
          <p:grpSpPr bwMode="auto">
            <a:xfrm>
              <a:off x="5903" y="2032"/>
              <a:ext cx="1012" cy="637"/>
              <a:chOff x="7020" y="4860"/>
              <a:chExt cx="4309" cy="4140"/>
            </a:xfrm>
          </p:grpSpPr>
          <p:grpSp>
            <p:nvGrpSpPr>
              <p:cNvPr id="31549" name="Group 3365"/>
              <p:cNvGrpSpPr>
                <a:grpSpLocks/>
              </p:cNvGrpSpPr>
              <p:nvPr/>
            </p:nvGrpSpPr>
            <p:grpSpPr bwMode="auto">
              <a:xfrm>
                <a:off x="8640" y="4860"/>
                <a:ext cx="1260" cy="1260"/>
                <a:chOff x="4680" y="3780"/>
                <a:chExt cx="1260" cy="1260"/>
              </a:xfrm>
            </p:grpSpPr>
            <p:sp>
              <p:nvSpPr>
                <p:cNvPr id="31584" name="Oval 3366"/>
                <p:cNvSpPr>
                  <a:spLocks noChangeArrowheads="1"/>
                </p:cNvSpPr>
                <p:nvPr/>
              </p:nvSpPr>
              <p:spPr bwMode="auto">
                <a:xfrm>
                  <a:off x="4680" y="3780"/>
                  <a:ext cx="1260" cy="126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585" name="Freeform 3367"/>
                <p:cNvSpPr>
                  <a:spLocks/>
                </p:cNvSpPr>
                <p:nvPr/>
              </p:nvSpPr>
              <p:spPr bwMode="auto">
                <a:xfrm>
                  <a:off x="486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586" name="Freeform 3368"/>
                <p:cNvSpPr>
                  <a:spLocks/>
                </p:cNvSpPr>
                <p:nvPr/>
              </p:nvSpPr>
              <p:spPr bwMode="auto">
                <a:xfrm>
                  <a:off x="540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587" name="Freeform 3369"/>
                <p:cNvSpPr>
                  <a:spLocks/>
                </p:cNvSpPr>
                <p:nvPr/>
              </p:nvSpPr>
              <p:spPr bwMode="auto">
                <a:xfrm flipH="1" flipV="1">
                  <a:off x="4860" y="4680"/>
                  <a:ext cx="90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274720 w 360"/>
                    <a:gd name="T3" fmla="*/ 0 h 180"/>
                    <a:gd name="T4" fmla="*/ 549332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1550" name="Line 3370"/>
              <p:cNvSpPr>
                <a:spLocks noChangeShapeType="1"/>
              </p:cNvSpPr>
              <p:nvPr/>
            </p:nvSpPr>
            <p:spPr bwMode="auto">
              <a:xfrm>
                <a:off x="8820" y="8100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51" name="Line 3371"/>
              <p:cNvSpPr>
                <a:spLocks noChangeShapeType="1"/>
              </p:cNvSpPr>
              <p:nvPr/>
            </p:nvSpPr>
            <p:spPr bwMode="auto">
              <a:xfrm>
                <a:off x="9000" y="8100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52" name="Line 3372"/>
              <p:cNvSpPr>
                <a:spLocks noChangeShapeType="1"/>
              </p:cNvSpPr>
              <p:nvPr/>
            </p:nvSpPr>
            <p:spPr bwMode="auto">
              <a:xfrm>
                <a:off x="9360" y="8100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53" name="Line 3373"/>
              <p:cNvSpPr>
                <a:spLocks noChangeShapeType="1"/>
              </p:cNvSpPr>
              <p:nvPr/>
            </p:nvSpPr>
            <p:spPr bwMode="auto">
              <a:xfrm>
                <a:off x="9540" y="8100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54" name="Oval 3374"/>
              <p:cNvSpPr>
                <a:spLocks noChangeArrowheads="1"/>
              </p:cNvSpPr>
              <p:nvPr/>
            </p:nvSpPr>
            <p:spPr bwMode="auto">
              <a:xfrm>
                <a:off x="8280" y="8820"/>
                <a:ext cx="900" cy="180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sp>
            <p:nvSpPr>
              <p:cNvPr id="31555" name="Oval 3375"/>
              <p:cNvSpPr>
                <a:spLocks noChangeArrowheads="1"/>
              </p:cNvSpPr>
              <p:nvPr/>
            </p:nvSpPr>
            <p:spPr bwMode="auto">
              <a:xfrm>
                <a:off x="9180" y="8820"/>
                <a:ext cx="900" cy="180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grpSp>
            <p:nvGrpSpPr>
              <p:cNvPr id="31556" name="Group 3376"/>
              <p:cNvGrpSpPr>
                <a:grpSpLocks/>
              </p:cNvGrpSpPr>
              <p:nvPr/>
            </p:nvGrpSpPr>
            <p:grpSpPr bwMode="auto">
              <a:xfrm>
                <a:off x="10080" y="5580"/>
                <a:ext cx="1249" cy="795"/>
                <a:chOff x="5760" y="4965"/>
                <a:chExt cx="1249" cy="795"/>
              </a:xfrm>
            </p:grpSpPr>
            <p:grpSp>
              <p:nvGrpSpPr>
                <p:cNvPr id="31580" name="Group 3377"/>
                <p:cNvGrpSpPr>
                  <a:grpSpLocks/>
                </p:cNvGrpSpPr>
                <p:nvPr/>
              </p:nvGrpSpPr>
              <p:grpSpPr bwMode="auto">
                <a:xfrm>
                  <a:off x="5760" y="5220"/>
                  <a:ext cx="795" cy="540"/>
                  <a:chOff x="5760" y="5220"/>
                  <a:chExt cx="795" cy="540"/>
                </a:xfrm>
              </p:grpSpPr>
              <p:sp>
                <p:nvSpPr>
                  <p:cNvPr id="31582" name="Line 33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0" y="522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583" name="Line 33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835" y="540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1581" name="Freeform 3380"/>
                <p:cNvSpPr>
                  <a:spLocks/>
                </p:cNvSpPr>
                <p:nvPr/>
              </p:nvSpPr>
              <p:spPr bwMode="auto">
                <a:xfrm>
                  <a:off x="6480" y="4965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1557" name="Group 3381"/>
              <p:cNvGrpSpPr>
                <a:grpSpLocks/>
              </p:cNvGrpSpPr>
              <p:nvPr/>
            </p:nvGrpSpPr>
            <p:grpSpPr bwMode="auto">
              <a:xfrm rot="20970257" flipH="1">
                <a:off x="7020" y="5685"/>
                <a:ext cx="1249" cy="795"/>
                <a:chOff x="5760" y="4965"/>
                <a:chExt cx="1249" cy="795"/>
              </a:xfrm>
            </p:grpSpPr>
            <p:grpSp>
              <p:nvGrpSpPr>
                <p:cNvPr id="31576" name="Group 3382"/>
                <p:cNvGrpSpPr>
                  <a:grpSpLocks/>
                </p:cNvGrpSpPr>
                <p:nvPr/>
              </p:nvGrpSpPr>
              <p:grpSpPr bwMode="auto">
                <a:xfrm>
                  <a:off x="5760" y="5220"/>
                  <a:ext cx="795" cy="540"/>
                  <a:chOff x="5760" y="5220"/>
                  <a:chExt cx="795" cy="540"/>
                </a:xfrm>
              </p:grpSpPr>
              <p:sp>
                <p:nvSpPr>
                  <p:cNvPr id="31578" name="Line 33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0" y="522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579" name="Line 33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835" y="540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1577" name="Freeform 3385"/>
                <p:cNvSpPr>
                  <a:spLocks/>
                </p:cNvSpPr>
                <p:nvPr/>
              </p:nvSpPr>
              <p:spPr bwMode="auto">
                <a:xfrm>
                  <a:off x="6480" y="4965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1558" name="Group 3386"/>
              <p:cNvGrpSpPr>
                <a:grpSpLocks/>
              </p:cNvGrpSpPr>
              <p:nvPr/>
            </p:nvGrpSpPr>
            <p:grpSpPr bwMode="auto">
              <a:xfrm>
                <a:off x="8910" y="4950"/>
                <a:ext cx="720" cy="180"/>
                <a:chOff x="4140" y="1620"/>
                <a:chExt cx="1080" cy="180"/>
              </a:xfrm>
            </p:grpSpPr>
            <p:sp>
              <p:nvSpPr>
                <p:cNvPr id="31570" name="Line 3387"/>
                <p:cNvSpPr>
                  <a:spLocks noChangeShapeType="1"/>
                </p:cNvSpPr>
                <p:nvPr/>
              </p:nvSpPr>
              <p:spPr bwMode="auto">
                <a:xfrm>
                  <a:off x="414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571" name="Line 3388"/>
                <p:cNvSpPr>
                  <a:spLocks noChangeShapeType="1"/>
                </p:cNvSpPr>
                <p:nvPr/>
              </p:nvSpPr>
              <p:spPr bwMode="auto">
                <a:xfrm flipV="1">
                  <a:off x="432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572" name="Line 3389"/>
                <p:cNvSpPr>
                  <a:spLocks noChangeShapeType="1"/>
                </p:cNvSpPr>
                <p:nvPr/>
              </p:nvSpPr>
              <p:spPr bwMode="auto">
                <a:xfrm>
                  <a:off x="450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573" name="Line 3390"/>
                <p:cNvSpPr>
                  <a:spLocks noChangeShapeType="1"/>
                </p:cNvSpPr>
                <p:nvPr/>
              </p:nvSpPr>
              <p:spPr bwMode="auto">
                <a:xfrm flipV="1">
                  <a:off x="468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574" name="Line 3391"/>
                <p:cNvSpPr>
                  <a:spLocks noChangeShapeType="1"/>
                </p:cNvSpPr>
                <p:nvPr/>
              </p:nvSpPr>
              <p:spPr bwMode="auto">
                <a:xfrm>
                  <a:off x="486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575" name="Line 3392"/>
                <p:cNvSpPr>
                  <a:spLocks noChangeShapeType="1"/>
                </p:cNvSpPr>
                <p:nvPr/>
              </p:nvSpPr>
              <p:spPr bwMode="auto">
                <a:xfrm flipV="1">
                  <a:off x="504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1559" name="Group 3393"/>
              <p:cNvGrpSpPr>
                <a:grpSpLocks/>
              </p:cNvGrpSpPr>
              <p:nvPr/>
            </p:nvGrpSpPr>
            <p:grpSpPr bwMode="auto">
              <a:xfrm>
                <a:off x="8280" y="6120"/>
                <a:ext cx="1800" cy="1260"/>
                <a:chOff x="7740" y="5580"/>
                <a:chExt cx="2700" cy="1800"/>
              </a:xfrm>
            </p:grpSpPr>
            <p:sp>
              <p:nvSpPr>
                <p:cNvPr id="31563" name="Line 3394"/>
                <p:cNvSpPr>
                  <a:spLocks noChangeShapeType="1"/>
                </p:cNvSpPr>
                <p:nvPr/>
              </p:nvSpPr>
              <p:spPr bwMode="auto">
                <a:xfrm>
                  <a:off x="7740" y="5580"/>
                  <a:ext cx="0" cy="54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564" name="Line 3395"/>
                <p:cNvSpPr>
                  <a:spLocks noChangeShapeType="1"/>
                </p:cNvSpPr>
                <p:nvPr/>
              </p:nvSpPr>
              <p:spPr bwMode="auto">
                <a:xfrm>
                  <a:off x="7740" y="6120"/>
                  <a:ext cx="54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565" name="Line 3396"/>
                <p:cNvSpPr>
                  <a:spLocks noChangeShapeType="1"/>
                </p:cNvSpPr>
                <p:nvPr/>
              </p:nvSpPr>
              <p:spPr bwMode="auto">
                <a:xfrm>
                  <a:off x="8280" y="6120"/>
                  <a:ext cx="0" cy="126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566" name="Line 3397"/>
                <p:cNvSpPr>
                  <a:spLocks noChangeShapeType="1"/>
                </p:cNvSpPr>
                <p:nvPr/>
              </p:nvSpPr>
              <p:spPr bwMode="auto">
                <a:xfrm flipV="1">
                  <a:off x="9900" y="6120"/>
                  <a:ext cx="0" cy="126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567" name="Line 3398"/>
                <p:cNvSpPr>
                  <a:spLocks noChangeShapeType="1"/>
                </p:cNvSpPr>
                <p:nvPr/>
              </p:nvSpPr>
              <p:spPr bwMode="auto">
                <a:xfrm>
                  <a:off x="9900" y="6120"/>
                  <a:ext cx="54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568" name="Line 3399"/>
                <p:cNvSpPr>
                  <a:spLocks noChangeShapeType="1"/>
                </p:cNvSpPr>
                <p:nvPr/>
              </p:nvSpPr>
              <p:spPr bwMode="auto">
                <a:xfrm flipV="1">
                  <a:off x="10440" y="5580"/>
                  <a:ext cx="0" cy="54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569" name="Line 3400"/>
                <p:cNvSpPr>
                  <a:spLocks noChangeShapeType="1"/>
                </p:cNvSpPr>
                <p:nvPr/>
              </p:nvSpPr>
              <p:spPr bwMode="auto">
                <a:xfrm flipH="1">
                  <a:off x="7740" y="5580"/>
                  <a:ext cx="27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1560" name="Group 3401"/>
              <p:cNvGrpSpPr>
                <a:grpSpLocks/>
              </p:cNvGrpSpPr>
              <p:nvPr/>
            </p:nvGrpSpPr>
            <p:grpSpPr bwMode="auto">
              <a:xfrm>
                <a:off x="8640" y="7380"/>
                <a:ext cx="1080" cy="720"/>
                <a:chOff x="8280" y="7380"/>
                <a:chExt cx="1620" cy="720"/>
              </a:xfrm>
            </p:grpSpPr>
            <p:sp>
              <p:nvSpPr>
                <p:cNvPr id="31561" name="Rectangle 3402"/>
                <p:cNvSpPr>
                  <a:spLocks noChangeArrowheads="1"/>
                </p:cNvSpPr>
                <p:nvPr/>
              </p:nvSpPr>
              <p:spPr bwMode="auto">
                <a:xfrm>
                  <a:off x="8280" y="7380"/>
                  <a:ext cx="1620" cy="720"/>
                </a:xfrm>
                <a:prstGeom prst="rect">
                  <a:avLst/>
                </a:prstGeom>
                <a:solidFill>
                  <a:srgbClr val="000080"/>
                </a:solidFill>
                <a:ln w="15875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562" name="Rectangle 3403"/>
                <p:cNvSpPr>
                  <a:spLocks noChangeArrowheads="1"/>
                </p:cNvSpPr>
                <p:nvPr/>
              </p:nvSpPr>
              <p:spPr bwMode="auto">
                <a:xfrm>
                  <a:off x="9000" y="7740"/>
                  <a:ext cx="180" cy="36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1445" name="Group 3404"/>
            <p:cNvGrpSpPr>
              <a:grpSpLocks/>
            </p:cNvGrpSpPr>
            <p:nvPr/>
          </p:nvGrpSpPr>
          <p:grpSpPr bwMode="auto">
            <a:xfrm>
              <a:off x="5103" y="1862"/>
              <a:ext cx="804" cy="807"/>
              <a:chOff x="3611" y="3750"/>
              <a:chExt cx="3424" cy="5250"/>
            </a:xfrm>
          </p:grpSpPr>
          <p:grpSp>
            <p:nvGrpSpPr>
              <p:cNvPr id="31514" name="Group 3405"/>
              <p:cNvGrpSpPr>
                <a:grpSpLocks/>
              </p:cNvGrpSpPr>
              <p:nvPr/>
            </p:nvGrpSpPr>
            <p:grpSpPr bwMode="auto">
              <a:xfrm>
                <a:off x="4680" y="3780"/>
                <a:ext cx="1260" cy="1260"/>
                <a:chOff x="4680" y="3780"/>
                <a:chExt cx="1260" cy="1260"/>
              </a:xfrm>
            </p:grpSpPr>
            <p:sp>
              <p:nvSpPr>
                <p:cNvPr id="31545" name="Oval 3406"/>
                <p:cNvSpPr>
                  <a:spLocks noChangeArrowheads="1"/>
                </p:cNvSpPr>
                <p:nvPr/>
              </p:nvSpPr>
              <p:spPr bwMode="auto">
                <a:xfrm>
                  <a:off x="4680" y="3780"/>
                  <a:ext cx="1260" cy="126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546" name="Freeform 3407"/>
                <p:cNvSpPr>
                  <a:spLocks/>
                </p:cNvSpPr>
                <p:nvPr/>
              </p:nvSpPr>
              <p:spPr bwMode="auto">
                <a:xfrm>
                  <a:off x="486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547" name="Freeform 3408"/>
                <p:cNvSpPr>
                  <a:spLocks/>
                </p:cNvSpPr>
                <p:nvPr/>
              </p:nvSpPr>
              <p:spPr bwMode="auto">
                <a:xfrm>
                  <a:off x="540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548" name="Freeform 3409"/>
                <p:cNvSpPr>
                  <a:spLocks/>
                </p:cNvSpPr>
                <p:nvPr/>
              </p:nvSpPr>
              <p:spPr bwMode="auto">
                <a:xfrm flipH="1" flipV="1">
                  <a:off x="4860" y="4680"/>
                  <a:ext cx="90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274720 w 360"/>
                    <a:gd name="T3" fmla="*/ 0 h 180"/>
                    <a:gd name="T4" fmla="*/ 549332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1515" name="Line 3410"/>
              <p:cNvSpPr>
                <a:spLocks noChangeShapeType="1"/>
              </p:cNvSpPr>
              <p:nvPr/>
            </p:nvSpPr>
            <p:spPr bwMode="auto">
              <a:xfrm>
                <a:off x="4680" y="8100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16" name="Line 3411"/>
              <p:cNvSpPr>
                <a:spLocks noChangeShapeType="1"/>
              </p:cNvSpPr>
              <p:nvPr/>
            </p:nvSpPr>
            <p:spPr bwMode="auto">
              <a:xfrm>
                <a:off x="4860" y="8100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17" name="Line 3412"/>
              <p:cNvSpPr>
                <a:spLocks noChangeShapeType="1"/>
              </p:cNvSpPr>
              <p:nvPr/>
            </p:nvSpPr>
            <p:spPr bwMode="auto">
              <a:xfrm>
                <a:off x="5760" y="8100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18" name="Line 3413"/>
              <p:cNvSpPr>
                <a:spLocks noChangeShapeType="1"/>
              </p:cNvSpPr>
              <p:nvPr/>
            </p:nvSpPr>
            <p:spPr bwMode="auto">
              <a:xfrm>
                <a:off x="5940" y="8100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19" name="Oval 3414"/>
              <p:cNvSpPr>
                <a:spLocks noChangeArrowheads="1"/>
              </p:cNvSpPr>
              <p:nvPr/>
            </p:nvSpPr>
            <p:spPr bwMode="auto">
              <a:xfrm>
                <a:off x="4140" y="8820"/>
                <a:ext cx="900" cy="180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sp>
            <p:nvSpPr>
              <p:cNvPr id="31520" name="Oval 3415"/>
              <p:cNvSpPr>
                <a:spLocks noChangeArrowheads="1"/>
              </p:cNvSpPr>
              <p:nvPr/>
            </p:nvSpPr>
            <p:spPr bwMode="auto">
              <a:xfrm>
                <a:off x="5580" y="8820"/>
                <a:ext cx="900" cy="180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grpSp>
            <p:nvGrpSpPr>
              <p:cNvPr id="31521" name="Group 3416"/>
              <p:cNvGrpSpPr>
                <a:grpSpLocks/>
              </p:cNvGrpSpPr>
              <p:nvPr/>
            </p:nvGrpSpPr>
            <p:grpSpPr bwMode="auto">
              <a:xfrm>
                <a:off x="5760" y="5464"/>
                <a:ext cx="1275" cy="663"/>
                <a:chOff x="5760" y="5464"/>
                <a:chExt cx="1275" cy="663"/>
              </a:xfrm>
            </p:grpSpPr>
            <p:grpSp>
              <p:nvGrpSpPr>
                <p:cNvPr id="31541" name="Group 3417"/>
                <p:cNvGrpSpPr>
                  <a:grpSpLocks/>
                </p:cNvGrpSpPr>
                <p:nvPr/>
              </p:nvGrpSpPr>
              <p:grpSpPr bwMode="auto">
                <a:xfrm>
                  <a:off x="5760" y="5464"/>
                  <a:ext cx="765" cy="543"/>
                  <a:chOff x="5760" y="5464"/>
                  <a:chExt cx="765" cy="543"/>
                </a:xfrm>
              </p:grpSpPr>
              <p:sp>
                <p:nvSpPr>
                  <p:cNvPr id="31543" name="Line 3418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805" y="5464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544" name="Line 3419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760" y="5647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1542" name="Freeform 3420"/>
                <p:cNvSpPr>
                  <a:spLocks/>
                </p:cNvSpPr>
                <p:nvPr/>
              </p:nvSpPr>
              <p:spPr bwMode="auto">
                <a:xfrm rot="2568463">
                  <a:off x="6506" y="5692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1522" name="Group 3421"/>
              <p:cNvGrpSpPr>
                <a:grpSpLocks/>
              </p:cNvGrpSpPr>
              <p:nvPr/>
            </p:nvGrpSpPr>
            <p:grpSpPr bwMode="auto">
              <a:xfrm flipH="1">
                <a:off x="3611" y="4860"/>
                <a:ext cx="1249" cy="795"/>
                <a:chOff x="5760" y="4965"/>
                <a:chExt cx="1249" cy="795"/>
              </a:xfrm>
            </p:grpSpPr>
            <p:grpSp>
              <p:nvGrpSpPr>
                <p:cNvPr id="31537" name="Group 3422"/>
                <p:cNvGrpSpPr>
                  <a:grpSpLocks/>
                </p:cNvGrpSpPr>
                <p:nvPr/>
              </p:nvGrpSpPr>
              <p:grpSpPr bwMode="auto">
                <a:xfrm>
                  <a:off x="5760" y="5220"/>
                  <a:ext cx="795" cy="540"/>
                  <a:chOff x="5760" y="5220"/>
                  <a:chExt cx="795" cy="540"/>
                </a:xfrm>
              </p:grpSpPr>
              <p:sp>
                <p:nvSpPr>
                  <p:cNvPr id="31539" name="Line 34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0" y="522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540" name="Line 34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835" y="540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1538" name="Freeform 3425"/>
                <p:cNvSpPr>
                  <a:spLocks/>
                </p:cNvSpPr>
                <p:nvPr/>
              </p:nvSpPr>
              <p:spPr bwMode="auto">
                <a:xfrm>
                  <a:off x="6480" y="4965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1523" name="Group 3426"/>
              <p:cNvGrpSpPr>
                <a:grpSpLocks/>
              </p:cNvGrpSpPr>
              <p:nvPr/>
            </p:nvGrpSpPr>
            <p:grpSpPr bwMode="auto">
              <a:xfrm>
                <a:off x="4380" y="3750"/>
                <a:ext cx="1890" cy="1260"/>
                <a:chOff x="4230" y="3675"/>
                <a:chExt cx="2160" cy="1440"/>
              </a:xfrm>
            </p:grpSpPr>
            <p:grpSp>
              <p:nvGrpSpPr>
                <p:cNvPr id="31532" name="Group 3427"/>
                <p:cNvGrpSpPr>
                  <a:grpSpLocks/>
                </p:cNvGrpSpPr>
                <p:nvPr/>
              </p:nvGrpSpPr>
              <p:grpSpPr bwMode="auto">
                <a:xfrm>
                  <a:off x="4770" y="3675"/>
                  <a:ext cx="1080" cy="180"/>
                  <a:chOff x="8100" y="3240"/>
                  <a:chExt cx="2160" cy="360"/>
                </a:xfrm>
              </p:grpSpPr>
              <p:sp>
                <p:nvSpPr>
                  <p:cNvPr id="31535" name="Oval 3428"/>
                  <p:cNvSpPr>
                    <a:spLocks noChangeArrowheads="1"/>
                  </p:cNvSpPr>
                  <p:nvPr/>
                </p:nvSpPr>
                <p:spPr bwMode="auto">
                  <a:xfrm>
                    <a:off x="8100" y="3240"/>
                    <a:ext cx="1080" cy="3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536" name="Oval 3429"/>
                  <p:cNvSpPr>
                    <a:spLocks noChangeArrowheads="1"/>
                  </p:cNvSpPr>
                  <p:nvPr/>
                </p:nvSpPr>
                <p:spPr bwMode="auto">
                  <a:xfrm>
                    <a:off x="9180" y="3240"/>
                    <a:ext cx="1080" cy="3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1533" name="Oval 3430"/>
                <p:cNvSpPr>
                  <a:spLocks noChangeArrowheads="1"/>
                </p:cNvSpPr>
                <p:nvPr/>
              </p:nvSpPr>
              <p:spPr bwMode="auto">
                <a:xfrm rot="-1770744">
                  <a:off x="6030" y="3675"/>
                  <a:ext cx="360" cy="144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534" name="Oval 3431"/>
                <p:cNvSpPr>
                  <a:spLocks noChangeArrowheads="1"/>
                </p:cNvSpPr>
                <p:nvPr/>
              </p:nvSpPr>
              <p:spPr bwMode="auto">
                <a:xfrm rot="1770744" flipH="1">
                  <a:off x="4230" y="3675"/>
                  <a:ext cx="360" cy="144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1524" name="Group 3432"/>
              <p:cNvGrpSpPr>
                <a:grpSpLocks/>
              </p:cNvGrpSpPr>
              <p:nvPr/>
            </p:nvGrpSpPr>
            <p:grpSpPr bwMode="auto">
              <a:xfrm>
                <a:off x="3780" y="5040"/>
                <a:ext cx="2880" cy="3090"/>
                <a:chOff x="3780" y="5040"/>
                <a:chExt cx="2880" cy="3090"/>
              </a:xfrm>
            </p:grpSpPr>
            <p:sp>
              <p:nvSpPr>
                <p:cNvPr id="31525" name="Line 3433"/>
                <p:cNvSpPr>
                  <a:spLocks noChangeShapeType="1"/>
                </p:cNvSpPr>
                <p:nvPr/>
              </p:nvSpPr>
              <p:spPr bwMode="auto">
                <a:xfrm flipH="1">
                  <a:off x="3780" y="5040"/>
                  <a:ext cx="1260" cy="306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526" name="Line 3434"/>
                <p:cNvSpPr>
                  <a:spLocks noChangeShapeType="1"/>
                </p:cNvSpPr>
                <p:nvPr/>
              </p:nvSpPr>
              <p:spPr bwMode="auto">
                <a:xfrm>
                  <a:off x="5580" y="5040"/>
                  <a:ext cx="1080" cy="306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527" name="Line 3435"/>
                <p:cNvSpPr>
                  <a:spLocks noChangeShapeType="1"/>
                </p:cNvSpPr>
                <p:nvPr/>
              </p:nvSpPr>
              <p:spPr bwMode="auto">
                <a:xfrm>
                  <a:off x="3780" y="8100"/>
                  <a:ext cx="288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528" name="Freeform 3436"/>
                <p:cNvSpPr>
                  <a:spLocks/>
                </p:cNvSpPr>
                <p:nvPr/>
              </p:nvSpPr>
              <p:spPr bwMode="auto">
                <a:xfrm>
                  <a:off x="3780" y="7890"/>
                  <a:ext cx="840" cy="240"/>
                </a:xfrm>
                <a:custGeom>
                  <a:avLst/>
                  <a:gdLst>
                    <a:gd name="T0" fmla="*/ 60 w 840"/>
                    <a:gd name="T1" fmla="*/ 4 h 420"/>
                    <a:gd name="T2" fmla="*/ 420 w 840"/>
                    <a:gd name="T3" fmla="*/ 0 h 420"/>
                    <a:gd name="T4" fmla="*/ 780 w 840"/>
                    <a:gd name="T5" fmla="*/ 4 h 420"/>
                    <a:gd name="T6" fmla="*/ 60 w 840"/>
                    <a:gd name="T7" fmla="*/ 4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40"/>
                    <a:gd name="T13" fmla="*/ 0 h 420"/>
                    <a:gd name="T14" fmla="*/ 840 w 840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40" h="420">
                      <a:moveTo>
                        <a:pt x="60" y="360"/>
                      </a:moveTo>
                      <a:cubicBezTo>
                        <a:pt x="0" y="300"/>
                        <a:pt x="300" y="0"/>
                        <a:pt x="420" y="0"/>
                      </a:cubicBezTo>
                      <a:cubicBezTo>
                        <a:pt x="540" y="0"/>
                        <a:pt x="840" y="300"/>
                        <a:pt x="780" y="360"/>
                      </a:cubicBezTo>
                      <a:cubicBezTo>
                        <a:pt x="720" y="420"/>
                        <a:pt x="120" y="420"/>
                        <a:pt x="60" y="360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 w="158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529" name="Freeform 3437"/>
                <p:cNvSpPr>
                  <a:spLocks/>
                </p:cNvSpPr>
                <p:nvPr/>
              </p:nvSpPr>
              <p:spPr bwMode="auto">
                <a:xfrm>
                  <a:off x="5175" y="7890"/>
                  <a:ext cx="840" cy="240"/>
                </a:xfrm>
                <a:custGeom>
                  <a:avLst/>
                  <a:gdLst>
                    <a:gd name="T0" fmla="*/ 60 w 840"/>
                    <a:gd name="T1" fmla="*/ 4 h 420"/>
                    <a:gd name="T2" fmla="*/ 420 w 840"/>
                    <a:gd name="T3" fmla="*/ 0 h 420"/>
                    <a:gd name="T4" fmla="*/ 780 w 840"/>
                    <a:gd name="T5" fmla="*/ 4 h 420"/>
                    <a:gd name="T6" fmla="*/ 60 w 840"/>
                    <a:gd name="T7" fmla="*/ 4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40"/>
                    <a:gd name="T13" fmla="*/ 0 h 420"/>
                    <a:gd name="T14" fmla="*/ 840 w 840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40" h="420">
                      <a:moveTo>
                        <a:pt x="60" y="360"/>
                      </a:moveTo>
                      <a:cubicBezTo>
                        <a:pt x="0" y="300"/>
                        <a:pt x="300" y="0"/>
                        <a:pt x="420" y="0"/>
                      </a:cubicBezTo>
                      <a:cubicBezTo>
                        <a:pt x="540" y="0"/>
                        <a:pt x="840" y="300"/>
                        <a:pt x="780" y="360"/>
                      </a:cubicBezTo>
                      <a:cubicBezTo>
                        <a:pt x="720" y="420"/>
                        <a:pt x="120" y="420"/>
                        <a:pt x="60" y="360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 w="158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530" name="Freeform 3438"/>
                <p:cNvSpPr>
                  <a:spLocks/>
                </p:cNvSpPr>
                <p:nvPr/>
              </p:nvSpPr>
              <p:spPr bwMode="auto">
                <a:xfrm>
                  <a:off x="5940" y="7920"/>
                  <a:ext cx="720" cy="210"/>
                </a:xfrm>
                <a:custGeom>
                  <a:avLst/>
                  <a:gdLst>
                    <a:gd name="T0" fmla="*/ 18 w 840"/>
                    <a:gd name="T1" fmla="*/ 2 h 420"/>
                    <a:gd name="T2" fmla="*/ 123 w 840"/>
                    <a:gd name="T3" fmla="*/ 0 h 420"/>
                    <a:gd name="T4" fmla="*/ 227 w 840"/>
                    <a:gd name="T5" fmla="*/ 2 h 420"/>
                    <a:gd name="T6" fmla="*/ 18 w 840"/>
                    <a:gd name="T7" fmla="*/ 2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40"/>
                    <a:gd name="T13" fmla="*/ 0 h 420"/>
                    <a:gd name="T14" fmla="*/ 840 w 840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40" h="420">
                      <a:moveTo>
                        <a:pt x="60" y="360"/>
                      </a:moveTo>
                      <a:cubicBezTo>
                        <a:pt x="0" y="300"/>
                        <a:pt x="300" y="0"/>
                        <a:pt x="420" y="0"/>
                      </a:cubicBezTo>
                      <a:cubicBezTo>
                        <a:pt x="540" y="0"/>
                        <a:pt x="840" y="300"/>
                        <a:pt x="780" y="360"/>
                      </a:cubicBezTo>
                      <a:cubicBezTo>
                        <a:pt x="720" y="420"/>
                        <a:pt x="120" y="420"/>
                        <a:pt x="60" y="360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 w="158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531" name="Freeform 3439"/>
                <p:cNvSpPr>
                  <a:spLocks/>
                </p:cNvSpPr>
                <p:nvPr/>
              </p:nvSpPr>
              <p:spPr bwMode="auto">
                <a:xfrm>
                  <a:off x="4500" y="7920"/>
                  <a:ext cx="720" cy="210"/>
                </a:xfrm>
                <a:custGeom>
                  <a:avLst/>
                  <a:gdLst>
                    <a:gd name="T0" fmla="*/ 18 w 840"/>
                    <a:gd name="T1" fmla="*/ 2 h 420"/>
                    <a:gd name="T2" fmla="*/ 123 w 840"/>
                    <a:gd name="T3" fmla="*/ 0 h 420"/>
                    <a:gd name="T4" fmla="*/ 227 w 840"/>
                    <a:gd name="T5" fmla="*/ 2 h 420"/>
                    <a:gd name="T6" fmla="*/ 18 w 840"/>
                    <a:gd name="T7" fmla="*/ 2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40"/>
                    <a:gd name="T13" fmla="*/ 0 h 420"/>
                    <a:gd name="T14" fmla="*/ 840 w 840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40" h="420">
                      <a:moveTo>
                        <a:pt x="60" y="360"/>
                      </a:moveTo>
                      <a:cubicBezTo>
                        <a:pt x="0" y="300"/>
                        <a:pt x="300" y="0"/>
                        <a:pt x="420" y="0"/>
                      </a:cubicBezTo>
                      <a:cubicBezTo>
                        <a:pt x="540" y="0"/>
                        <a:pt x="840" y="300"/>
                        <a:pt x="780" y="360"/>
                      </a:cubicBezTo>
                      <a:cubicBezTo>
                        <a:pt x="720" y="420"/>
                        <a:pt x="120" y="420"/>
                        <a:pt x="60" y="360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 w="158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31446" name="Group 3440"/>
            <p:cNvGrpSpPr>
              <a:grpSpLocks/>
            </p:cNvGrpSpPr>
            <p:nvPr/>
          </p:nvGrpSpPr>
          <p:grpSpPr bwMode="auto">
            <a:xfrm>
              <a:off x="3960" y="1672"/>
              <a:ext cx="1229" cy="997"/>
              <a:chOff x="2340" y="3960"/>
              <a:chExt cx="5235" cy="6480"/>
            </a:xfrm>
          </p:grpSpPr>
          <p:grpSp>
            <p:nvGrpSpPr>
              <p:cNvPr id="31447" name="Group 3441"/>
              <p:cNvGrpSpPr>
                <a:grpSpLocks/>
              </p:cNvGrpSpPr>
              <p:nvPr/>
            </p:nvGrpSpPr>
            <p:grpSpPr bwMode="auto">
              <a:xfrm>
                <a:off x="4320" y="3960"/>
                <a:ext cx="1260" cy="1260"/>
                <a:chOff x="4680" y="3780"/>
                <a:chExt cx="1260" cy="1260"/>
              </a:xfrm>
            </p:grpSpPr>
            <p:sp>
              <p:nvSpPr>
                <p:cNvPr id="31510" name="Oval 3442"/>
                <p:cNvSpPr>
                  <a:spLocks noChangeArrowheads="1"/>
                </p:cNvSpPr>
                <p:nvPr/>
              </p:nvSpPr>
              <p:spPr bwMode="auto">
                <a:xfrm>
                  <a:off x="4680" y="3780"/>
                  <a:ext cx="1260" cy="126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511" name="Freeform 3443"/>
                <p:cNvSpPr>
                  <a:spLocks/>
                </p:cNvSpPr>
                <p:nvPr/>
              </p:nvSpPr>
              <p:spPr bwMode="auto">
                <a:xfrm>
                  <a:off x="486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512" name="Freeform 3444"/>
                <p:cNvSpPr>
                  <a:spLocks/>
                </p:cNvSpPr>
                <p:nvPr/>
              </p:nvSpPr>
              <p:spPr bwMode="auto">
                <a:xfrm>
                  <a:off x="540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513" name="Freeform 3445"/>
                <p:cNvSpPr>
                  <a:spLocks/>
                </p:cNvSpPr>
                <p:nvPr/>
              </p:nvSpPr>
              <p:spPr bwMode="auto">
                <a:xfrm flipH="1" flipV="1">
                  <a:off x="4860" y="4680"/>
                  <a:ext cx="90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274720 w 360"/>
                    <a:gd name="T3" fmla="*/ 0 h 180"/>
                    <a:gd name="T4" fmla="*/ 549332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1448" name="Group 3446"/>
              <p:cNvGrpSpPr>
                <a:grpSpLocks/>
              </p:cNvGrpSpPr>
              <p:nvPr/>
            </p:nvGrpSpPr>
            <p:grpSpPr bwMode="auto">
              <a:xfrm>
                <a:off x="3960" y="9540"/>
                <a:ext cx="1980" cy="900"/>
                <a:chOff x="6480" y="9540"/>
                <a:chExt cx="1980" cy="900"/>
              </a:xfrm>
            </p:grpSpPr>
            <p:sp>
              <p:nvSpPr>
                <p:cNvPr id="31504" name="Line 3447"/>
                <p:cNvSpPr>
                  <a:spLocks noChangeShapeType="1"/>
                </p:cNvSpPr>
                <p:nvPr/>
              </p:nvSpPr>
              <p:spPr bwMode="auto">
                <a:xfrm>
                  <a:off x="7020" y="954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505" name="Line 3448"/>
                <p:cNvSpPr>
                  <a:spLocks noChangeShapeType="1"/>
                </p:cNvSpPr>
                <p:nvPr/>
              </p:nvSpPr>
              <p:spPr bwMode="auto">
                <a:xfrm>
                  <a:off x="7200" y="954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506" name="Line 3449"/>
                <p:cNvSpPr>
                  <a:spLocks noChangeShapeType="1"/>
                </p:cNvSpPr>
                <p:nvPr/>
              </p:nvSpPr>
              <p:spPr bwMode="auto">
                <a:xfrm>
                  <a:off x="7740" y="954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507" name="Line 3450"/>
                <p:cNvSpPr>
                  <a:spLocks noChangeShapeType="1"/>
                </p:cNvSpPr>
                <p:nvPr/>
              </p:nvSpPr>
              <p:spPr bwMode="auto">
                <a:xfrm>
                  <a:off x="7920" y="954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508" name="Oval 3451"/>
                <p:cNvSpPr>
                  <a:spLocks noChangeArrowheads="1"/>
                </p:cNvSpPr>
                <p:nvPr/>
              </p:nvSpPr>
              <p:spPr bwMode="auto">
                <a:xfrm>
                  <a:off x="6480" y="1026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509" name="Oval 3452"/>
                <p:cNvSpPr>
                  <a:spLocks noChangeArrowheads="1"/>
                </p:cNvSpPr>
                <p:nvPr/>
              </p:nvSpPr>
              <p:spPr bwMode="auto">
                <a:xfrm>
                  <a:off x="7560" y="1026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1449" name="Group 3453"/>
              <p:cNvGrpSpPr>
                <a:grpSpLocks/>
              </p:cNvGrpSpPr>
              <p:nvPr/>
            </p:nvGrpSpPr>
            <p:grpSpPr bwMode="auto">
              <a:xfrm rot="910168">
                <a:off x="6300" y="6120"/>
                <a:ext cx="1275" cy="663"/>
                <a:chOff x="5760" y="5464"/>
                <a:chExt cx="1275" cy="663"/>
              </a:xfrm>
            </p:grpSpPr>
            <p:grpSp>
              <p:nvGrpSpPr>
                <p:cNvPr id="31500" name="Group 3454"/>
                <p:cNvGrpSpPr>
                  <a:grpSpLocks/>
                </p:cNvGrpSpPr>
                <p:nvPr/>
              </p:nvGrpSpPr>
              <p:grpSpPr bwMode="auto">
                <a:xfrm>
                  <a:off x="5760" y="5464"/>
                  <a:ext cx="765" cy="543"/>
                  <a:chOff x="5760" y="5464"/>
                  <a:chExt cx="765" cy="543"/>
                </a:xfrm>
              </p:grpSpPr>
              <p:sp>
                <p:nvSpPr>
                  <p:cNvPr id="31502" name="Line 3455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805" y="5464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503" name="Line 3456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760" y="5647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1501" name="Freeform 3457"/>
                <p:cNvSpPr>
                  <a:spLocks/>
                </p:cNvSpPr>
                <p:nvPr/>
              </p:nvSpPr>
              <p:spPr bwMode="auto">
                <a:xfrm rot="2568463">
                  <a:off x="6506" y="5692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1450" name="Group 3458"/>
              <p:cNvGrpSpPr>
                <a:grpSpLocks/>
              </p:cNvGrpSpPr>
              <p:nvPr/>
            </p:nvGrpSpPr>
            <p:grpSpPr bwMode="auto">
              <a:xfrm>
                <a:off x="4500" y="5220"/>
                <a:ext cx="900" cy="285"/>
                <a:chOff x="7200" y="4500"/>
                <a:chExt cx="900" cy="285"/>
              </a:xfrm>
            </p:grpSpPr>
            <p:sp>
              <p:nvSpPr>
                <p:cNvPr id="31495" name="Oval 3459"/>
                <p:cNvSpPr>
                  <a:spLocks noChangeArrowheads="1"/>
                </p:cNvSpPr>
                <p:nvPr/>
              </p:nvSpPr>
              <p:spPr bwMode="auto">
                <a:xfrm>
                  <a:off x="7200" y="4500"/>
                  <a:ext cx="18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496" name="Oval 3460"/>
                <p:cNvSpPr>
                  <a:spLocks noChangeArrowheads="1"/>
                </p:cNvSpPr>
                <p:nvPr/>
              </p:nvSpPr>
              <p:spPr bwMode="auto">
                <a:xfrm>
                  <a:off x="7380" y="4545"/>
                  <a:ext cx="18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497" name="Oval 3461"/>
                <p:cNvSpPr>
                  <a:spLocks noChangeArrowheads="1"/>
                </p:cNvSpPr>
                <p:nvPr/>
              </p:nvSpPr>
              <p:spPr bwMode="auto">
                <a:xfrm>
                  <a:off x="7560" y="4605"/>
                  <a:ext cx="18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498" name="Oval 3462"/>
                <p:cNvSpPr>
                  <a:spLocks noChangeArrowheads="1"/>
                </p:cNvSpPr>
                <p:nvPr/>
              </p:nvSpPr>
              <p:spPr bwMode="auto">
                <a:xfrm>
                  <a:off x="7740" y="4545"/>
                  <a:ext cx="18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499" name="Oval 3463"/>
                <p:cNvSpPr>
                  <a:spLocks noChangeArrowheads="1"/>
                </p:cNvSpPr>
                <p:nvPr/>
              </p:nvSpPr>
              <p:spPr bwMode="auto">
                <a:xfrm>
                  <a:off x="7920" y="4500"/>
                  <a:ext cx="18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1451" name="Group 3464"/>
              <p:cNvGrpSpPr>
                <a:grpSpLocks/>
              </p:cNvGrpSpPr>
              <p:nvPr/>
            </p:nvGrpSpPr>
            <p:grpSpPr bwMode="auto">
              <a:xfrm rot="762249" flipH="1">
                <a:off x="3750" y="4233"/>
                <a:ext cx="600" cy="1191"/>
                <a:chOff x="5490" y="4635"/>
                <a:chExt cx="600" cy="831"/>
              </a:xfrm>
            </p:grpSpPr>
            <p:grpSp>
              <p:nvGrpSpPr>
                <p:cNvPr id="31489" name="Group 3465"/>
                <p:cNvGrpSpPr>
                  <a:grpSpLocks/>
                </p:cNvGrpSpPr>
                <p:nvPr/>
              </p:nvGrpSpPr>
              <p:grpSpPr bwMode="auto">
                <a:xfrm>
                  <a:off x="5490" y="5010"/>
                  <a:ext cx="180" cy="360"/>
                  <a:chOff x="8460" y="5940"/>
                  <a:chExt cx="540" cy="831"/>
                </a:xfrm>
              </p:grpSpPr>
              <p:sp>
                <p:nvSpPr>
                  <p:cNvPr id="31493" name="Freeform 3466"/>
                  <p:cNvSpPr>
                    <a:spLocks/>
                  </p:cNvSpPr>
                  <p:nvPr/>
                </p:nvSpPr>
                <p:spPr bwMode="auto">
                  <a:xfrm>
                    <a:off x="8460" y="5940"/>
                    <a:ext cx="540" cy="720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4611 w 360"/>
                      <a:gd name="T3" fmla="*/ 540 h 720"/>
                      <a:gd name="T4" fmla="*/ 9228 w 360"/>
                      <a:gd name="T5" fmla="*/ 720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494" name="Freeform 3467"/>
                  <p:cNvSpPr>
                    <a:spLocks/>
                  </p:cNvSpPr>
                  <p:nvPr/>
                </p:nvSpPr>
                <p:spPr bwMode="auto">
                  <a:xfrm rot="-1829675">
                    <a:off x="8545" y="6219"/>
                    <a:ext cx="314" cy="552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60 w 360"/>
                      <a:gd name="T3" fmla="*/ 64 h 720"/>
                      <a:gd name="T4" fmla="*/ 120 w 360"/>
                      <a:gd name="T5" fmla="*/ 86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490" name="Group 3468"/>
                <p:cNvGrpSpPr>
                  <a:grpSpLocks/>
                </p:cNvGrpSpPr>
                <p:nvPr/>
              </p:nvGrpSpPr>
              <p:grpSpPr bwMode="auto">
                <a:xfrm>
                  <a:off x="5550" y="4635"/>
                  <a:ext cx="540" cy="831"/>
                  <a:chOff x="8460" y="5940"/>
                  <a:chExt cx="540" cy="831"/>
                </a:xfrm>
              </p:grpSpPr>
              <p:sp>
                <p:nvSpPr>
                  <p:cNvPr id="31491" name="Freeform 3469"/>
                  <p:cNvSpPr>
                    <a:spLocks/>
                  </p:cNvSpPr>
                  <p:nvPr/>
                </p:nvSpPr>
                <p:spPr bwMode="auto">
                  <a:xfrm>
                    <a:off x="8460" y="5940"/>
                    <a:ext cx="540" cy="720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4611 w 360"/>
                      <a:gd name="T3" fmla="*/ 540 h 720"/>
                      <a:gd name="T4" fmla="*/ 9228 w 360"/>
                      <a:gd name="T5" fmla="*/ 720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492" name="Freeform 3470"/>
                  <p:cNvSpPr>
                    <a:spLocks/>
                  </p:cNvSpPr>
                  <p:nvPr/>
                </p:nvSpPr>
                <p:spPr bwMode="auto">
                  <a:xfrm rot="-1829675">
                    <a:off x="8545" y="6219"/>
                    <a:ext cx="314" cy="552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60 w 360"/>
                      <a:gd name="T3" fmla="*/ 64 h 720"/>
                      <a:gd name="T4" fmla="*/ 120 w 360"/>
                      <a:gd name="T5" fmla="*/ 86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31452" name="Group 3471"/>
              <p:cNvGrpSpPr>
                <a:grpSpLocks/>
              </p:cNvGrpSpPr>
              <p:nvPr/>
            </p:nvGrpSpPr>
            <p:grpSpPr bwMode="auto">
              <a:xfrm>
                <a:off x="3420" y="5400"/>
                <a:ext cx="3060" cy="1620"/>
                <a:chOff x="7380" y="7200"/>
                <a:chExt cx="2160" cy="1260"/>
              </a:xfrm>
            </p:grpSpPr>
            <p:grpSp>
              <p:nvGrpSpPr>
                <p:cNvPr id="31473" name="Group 3472"/>
                <p:cNvGrpSpPr>
                  <a:grpSpLocks/>
                </p:cNvGrpSpPr>
                <p:nvPr/>
              </p:nvGrpSpPr>
              <p:grpSpPr bwMode="auto">
                <a:xfrm>
                  <a:off x="7380" y="7200"/>
                  <a:ext cx="1080" cy="1260"/>
                  <a:chOff x="7380" y="7200"/>
                  <a:chExt cx="1080" cy="1260"/>
                </a:xfrm>
              </p:grpSpPr>
              <p:sp>
                <p:nvSpPr>
                  <p:cNvPr id="31484" name="Line 34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80" y="7200"/>
                    <a:ext cx="54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485" name="Line 3474"/>
                  <p:cNvSpPr>
                    <a:spLocks noChangeShapeType="1"/>
                  </p:cNvSpPr>
                  <p:nvPr/>
                </p:nvSpPr>
                <p:spPr bwMode="auto">
                  <a:xfrm>
                    <a:off x="7380" y="7560"/>
                    <a:ext cx="18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486" name="Line 34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60" y="7740"/>
                    <a:ext cx="36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487" name="Line 3476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77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488" name="Line 3477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846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474" name="Group 3478"/>
                <p:cNvGrpSpPr>
                  <a:grpSpLocks/>
                </p:cNvGrpSpPr>
                <p:nvPr/>
              </p:nvGrpSpPr>
              <p:grpSpPr bwMode="auto">
                <a:xfrm flipH="1">
                  <a:off x="8460" y="7200"/>
                  <a:ext cx="1080" cy="1260"/>
                  <a:chOff x="7380" y="7200"/>
                  <a:chExt cx="1080" cy="1260"/>
                </a:xfrm>
              </p:grpSpPr>
              <p:sp>
                <p:nvSpPr>
                  <p:cNvPr id="31479" name="Line 34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80" y="7200"/>
                    <a:ext cx="54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480" name="Line 3480"/>
                  <p:cNvSpPr>
                    <a:spLocks noChangeShapeType="1"/>
                  </p:cNvSpPr>
                  <p:nvPr/>
                </p:nvSpPr>
                <p:spPr bwMode="auto">
                  <a:xfrm>
                    <a:off x="7380" y="7560"/>
                    <a:ext cx="18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481" name="Line 34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60" y="7740"/>
                    <a:ext cx="36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482" name="Line 3482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77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483" name="Line 3483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846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475" name="Group 3484"/>
                <p:cNvGrpSpPr>
                  <a:grpSpLocks/>
                </p:cNvGrpSpPr>
                <p:nvPr/>
              </p:nvGrpSpPr>
              <p:grpSpPr bwMode="auto">
                <a:xfrm>
                  <a:off x="7920" y="7200"/>
                  <a:ext cx="1080" cy="180"/>
                  <a:chOff x="7920" y="7200"/>
                  <a:chExt cx="1080" cy="180"/>
                </a:xfrm>
              </p:grpSpPr>
              <p:sp>
                <p:nvSpPr>
                  <p:cNvPr id="31476" name="Line 3485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7200"/>
                    <a:ext cx="18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477" name="Line 3486"/>
                  <p:cNvSpPr>
                    <a:spLocks noChangeShapeType="1"/>
                  </p:cNvSpPr>
                  <p:nvPr/>
                </p:nvSpPr>
                <p:spPr bwMode="auto">
                  <a:xfrm>
                    <a:off x="8820" y="7200"/>
                    <a:ext cx="18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478" name="Freeform 3487"/>
                  <p:cNvSpPr>
                    <a:spLocks/>
                  </p:cNvSpPr>
                  <p:nvPr/>
                </p:nvSpPr>
                <p:spPr bwMode="auto">
                  <a:xfrm>
                    <a:off x="8100" y="7200"/>
                    <a:ext cx="720" cy="180"/>
                  </a:xfrm>
                  <a:custGeom>
                    <a:avLst/>
                    <a:gdLst>
                      <a:gd name="T0" fmla="*/ 720 w 720"/>
                      <a:gd name="T1" fmla="*/ 0 h 180"/>
                      <a:gd name="T2" fmla="*/ 360 w 720"/>
                      <a:gd name="T3" fmla="*/ 180 h 180"/>
                      <a:gd name="T4" fmla="*/ 0 w 720"/>
                      <a:gd name="T5" fmla="*/ 0 h 180"/>
                      <a:gd name="T6" fmla="*/ 0 60000 65536"/>
                      <a:gd name="T7" fmla="*/ 0 60000 65536"/>
                      <a:gd name="T8" fmla="*/ 0 60000 65536"/>
                      <a:gd name="T9" fmla="*/ 0 w 720"/>
                      <a:gd name="T10" fmla="*/ 0 h 180"/>
                      <a:gd name="T11" fmla="*/ 720 w 72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0" h="180">
                        <a:moveTo>
                          <a:pt x="720" y="0"/>
                        </a:moveTo>
                        <a:cubicBezTo>
                          <a:pt x="600" y="90"/>
                          <a:pt x="480" y="180"/>
                          <a:pt x="360" y="180"/>
                        </a:cubicBezTo>
                        <a:cubicBezTo>
                          <a:pt x="240" y="180"/>
                          <a:pt x="60" y="30"/>
                          <a:pt x="0" y="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31453" name="AutoShape 3488"/>
              <p:cNvSpPr>
                <a:spLocks noChangeArrowheads="1"/>
              </p:cNvSpPr>
              <p:nvPr/>
            </p:nvSpPr>
            <p:spPr bwMode="auto">
              <a:xfrm flipV="1">
                <a:off x="3780" y="7020"/>
                <a:ext cx="2340" cy="25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5 w 21600"/>
                  <a:gd name="T13" fmla="*/ 4500 h 21600"/>
                  <a:gd name="T14" fmla="*/ 17105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CC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31454" name="Group 3489"/>
              <p:cNvGrpSpPr>
                <a:grpSpLocks/>
              </p:cNvGrpSpPr>
              <p:nvPr/>
            </p:nvGrpSpPr>
            <p:grpSpPr bwMode="auto">
              <a:xfrm rot="20689832" flipH="1">
                <a:off x="2340" y="6120"/>
                <a:ext cx="1275" cy="663"/>
                <a:chOff x="5760" y="5464"/>
                <a:chExt cx="1275" cy="663"/>
              </a:xfrm>
            </p:grpSpPr>
            <p:grpSp>
              <p:nvGrpSpPr>
                <p:cNvPr id="31469" name="Group 3490"/>
                <p:cNvGrpSpPr>
                  <a:grpSpLocks/>
                </p:cNvGrpSpPr>
                <p:nvPr/>
              </p:nvGrpSpPr>
              <p:grpSpPr bwMode="auto">
                <a:xfrm>
                  <a:off x="5760" y="5464"/>
                  <a:ext cx="765" cy="543"/>
                  <a:chOff x="5760" y="5464"/>
                  <a:chExt cx="765" cy="543"/>
                </a:xfrm>
              </p:grpSpPr>
              <p:sp>
                <p:nvSpPr>
                  <p:cNvPr id="31471" name="Line 3491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805" y="5464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472" name="Line 3492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760" y="5647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1470" name="Freeform 3493"/>
                <p:cNvSpPr>
                  <a:spLocks/>
                </p:cNvSpPr>
                <p:nvPr/>
              </p:nvSpPr>
              <p:spPr bwMode="auto">
                <a:xfrm rot="2568463">
                  <a:off x="6506" y="5692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1455" name="Group 3494"/>
              <p:cNvGrpSpPr>
                <a:grpSpLocks/>
              </p:cNvGrpSpPr>
              <p:nvPr/>
            </p:nvGrpSpPr>
            <p:grpSpPr bwMode="auto">
              <a:xfrm>
                <a:off x="4590" y="4053"/>
                <a:ext cx="720" cy="180"/>
                <a:chOff x="4140" y="1620"/>
                <a:chExt cx="1080" cy="180"/>
              </a:xfrm>
            </p:grpSpPr>
            <p:sp>
              <p:nvSpPr>
                <p:cNvPr id="31463" name="Line 3495"/>
                <p:cNvSpPr>
                  <a:spLocks noChangeShapeType="1"/>
                </p:cNvSpPr>
                <p:nvPr/>
              </p:nvSpPr>
              <p:spPr bwMode="auto">
                <a:xfrm>
                  <a:off x="414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464" name="Line 3496"/>
                <p:cNvSpPr>
                  <a:spLocks noChangeShapeType="1"/>
                </p:cNvSpPr>
                <p:nvPr/>
              </p:nvSpPr>
              <p:spPr bwMode="auto">
                <a:xfrm flipV="1">
                  <a:off x="432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465" name="Line 3497"/>
                <p:cNvSpPr>
                  <a:spLocks noChangeShapeType="1"/>
                </p:cNvSpPr>
                <p:nvPr/>
              </p:nvSpPr>
              <p:spPr bwMode="auto">
                <a:xfrm>
                  <a:off x="450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466" name="Line 3498"/>
                <p:cNvSpPr>
                  <a:spLocks noChangeShapeType="1"/>
                </p:cNvSpPr>
                <p:nvPr/>
              </p:nvSpPr>
              <p:spPr bwMode="auto">
                <a:xfrm flipV="1">
                  <a:off x="468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467" name="Line 3499"/>
                <p:cNvSpPr>
                  <a:spLocks noChangeShapeType="1"/>
                </p:cNvSpPr>
                <p:nvPr/>
              </p:nvSpPr>
              <p:spPr bwMode="auto">
                <a:xfrm>
                  <a:off x="486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468" name="Line 3500"/>
                <p:cNvSpPr>
                  <a:spLocks noChangeShapeType="1"/>
                </p:cNvSpPr>
                <p:nvPr/>
              </p:nvSpPr>
              <p:spPr bwMode="auto">
                <a:xfrm flipV="1">
                  <a:off x="504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1456" name="Group 3501"/>
              <p:cNvGrpSpPr>
                <a:grpSpLocks/>
              </p:cNvGrpSpPr>
              <p:nvPr/>
            </p:nvGrpSpPr>
            <p:grpSpPr bwMode="auto">
              <a:xfrm rot="-661169">
                <a:off x="5550" y="4263"/>
                <a:ext cx="600" cy="1191"/>
                <a:chOff x="5490" y="4635"/>
                <a:chExt cx="600" cy="831"/>
              </a:xfrm>
            </p:grpSpPr>
            <p:grpSp>
              <p:nvGrpSpPr>
                <p:cNvPr id="31457" name="Group 3502"/>
                <p:cNvGrpSpPr>
                  <a:grpSpLocks/>
                </p:cNvGrpSpPr>
                <p:nvPr/>
              </p:nvGrpSpPr>
              <p:grpSpPr bwMode="auto">
                <a:xfrm>
                  <a:off x="5490" y="5010"/>
                  <a:ext cx="180" cy="360"/>
                  <a:chOff x="8460" y="5940"/>
                  <a:chExt cx="540" cy="831"/>
                </a:xfrm>
              </p:grpSpPr>
              <p:sp>
                <p:nvSpPr>
                  <p:cNvPr id="31461" name="Freeform 3503"/>
                  <p:cNvSpPr>
                    <a:spLocks/>
                  </p:cNvSpPr>
                  <p:nvPr/>
                </p:nvSpPr>
                <p:spPr bwMode="auto">
                  <a:xfrm>
                    <a:off x="8460" y="5940"/>
                    <a:ext cx="540" cy="720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4611 w 360"/>
                      <a:gd name="T3" fmla="*/ 540 h 720"/>
                      <a:gd name="T4" fmla="*/ 9228 w 360"/>
                      <a:gd name="T5" fmla="*/ 720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462" name="Freeform 3504"/>
                  <p:cNvSpPr>
                    <a:spLocks/>
                  </p:cNvSpPr>
                  <p:nvPr/>
                </p:nvSpPr>
                <p:spPr bwMode="auto">
                  <a:xfrm rot="-1829675">
                    <a:off x="8545" y="6219"/>
                    <a:ext cx="314" cy="552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60 w 360"/>
                      <a:gd name="T3" fmla="*/ 64 h 720"/>
                      <a:gd name="T4" fmla="*/ 120 w 360"/>
                      <a:gd name="T5" fmla="*/ 86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458" name="Group 3505"/>
                <p:cNvGrpSpPr>
                  <a:grpSpLocks/>
                </p:cNvGrpSpPr>
                <p:nvPr/>
              </p:nvGrpSpPr>
              <p:grpSpPr bwMode="auto">
                <a:xfrm>
                  <a:off x="5550" y="4635"/>
                  <a:ext cx="540" cy="831"/>
                  <a:chOff x="8460" y="5940"/>
                  <a:chExt cx="540" cy="831"/>
                </a:xfrm>
              </p:grpSpPr>
              <p:sp>
                <p:nvSpPr>
                  <p:cNvPr id="31459" name="Freeform 3506"/>
                  <p:cNvSpPr>
                    <a:spLocks/>
                  </p:cNvSpPr>
                  <p:nvPr/>
                </p:nvSpPr>
                <p:spPr bwMode="auto">
                  <a:xfrm>
                    <a:off x="8460" y="5940"/>
                    <a:ext cx="540" cy="720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4611 w 360"/>
                      <a:gd name="T3" fmla="*/ 540 h 720"/>
                      <a:gd name="T4" fmla="*/ 9228 w 360"/>
                      <a:gd name="T5" fmla="*/ 720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460" name="Freeform 3507"/>
                  <p:cNvSpPr>
                    <a:spLocks/>
                  </p:cNvSpPr>
                  <p:nvPr/>
                </p:nvSpPr>
                <p:spPr bwMode="auto">
                  <a:xfrm rot="-1829675">
                    <a:off x="8545" y="6219"/>
                    <a:ext cx="314" cy="552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60 w 360"/>
                      <a:gd name="T3" fmla="*/ 64 h 720"/>
                      <a:gd name="T4" fmla="*/ 120 w 360"/>
                      <a:gd name="T5" fmla="*/ 86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</p:grpSp>
      <p:grpSp>
        <p:nvGrpSpPr>
          <p:cNvPr id="29705" name="Group 3508"/>
          <p:cNvGrpSpPr>
            <a:grpSpLocks/>
          </p:cNvGrpSpPr>
          <p:nvPr/>
        </p:nvGrpSpPr>
        <p:grpSpPr bwMode="auto">
          <a:xfrm>
            <a:off x="4133850" y="2708275"/>
            <a:ext cx="6534150" cy="330200"/>
            <a:chOff x="1213" y="2251"/>
            <a:chExt cx="4279" cy="208"/>
          </a:xfrm>
        </p:grpSpPr>
        <p:grpSp>
          <p:nvGrpSpPr>
            <p:cNvPr id="30037" name="Group 3509"/>
            <p:cNvGrpSpPr>
              <a:grpSpLocks/>
            </p:cNvGrpSpPr>
            <p:nvPr/>
          </p:nvGrpSpPr>
          <p:grpSpPr bwMode="auto">
            <a:xfrm>
              <a:off x="1565" y="2251"/>
              <a:ext cx="2156" cy="184"/>
              <a:chOff x="600" y="3057"/>
              <a:chExt cx="13980" cy="1132"/>
            </a:xfrm>
          </p:grpSpPr>
          <p:grpSp>
            <p:nvGrpSpPr>
              <p:cNvPr id="30763" name="Group 3510"/>
              <p:cNvGrpSpPr>
                <a:grpSpLocks/>
              </p:cNvGrpSpPr>
              <p:nvPr/>
            </p:nvGrpSpPr>
            <p:grpSpPr bwMode="auto">
              <a:xfrm>
                <a:off x="600" y="3057"/>
                <a:ext cx="10020" cy="1118"/>
                <a:chOff x="940" y="4317"/>
                <a:chExt cx="15971" cy="2378"/>
              </a:xfrm>
            </p:grpSpPr>
            <p:grpSp>
              <p:nvGrpSpPr>
                <p:cNvPr id="30948" name="Group 3511"/>
                <p:cNvGrpSpPr>
                  <a:grpSpLocks/>
                </p:cNvGrpSpPr>
                <p:nvPr/>
              </p:nvGrpSpPr>
              <p:grpSpPr bwMode="auto">
                <a:xfrm>
                  <a:off x="3780" y="4317"/>
                  <a:ext cx="2033" cy="2072"/>
                  <a:chOff x="10620" y="7197"/>
                  <a:chExt cx="2590" cy="2700"/>
                </a:xfrm>
              </p:grpSpPr>
              <p:grpSp>
                <p:nvGrpSpPr>
                  <p:cNvPr id="31407" name="Group 3512"/>
                  <p:cNvGrpSpPr>
                    <a:grpSpLocks/>
                  </p:cNvGrpSpPr>
                  <p:nvPr/>
                </p:nvGrpSpPr>
                <p:grpSpPr bwMode="auto">
                  <a:xfrm>
                    <a:off x="11508" y="7197"/>
                    <a:ext cx="888" cy="822"/>
                    <a:chOff x="4680" y="3780"/>
                    <a:chExt cx="1260" cy="1260"/>
                  </a:xfrm>
                </p:grpSpPr>
                <p:sp>
                  <p:nvSpPr>
                    <p:cNvPr id="31440" name="Oval 35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441" name="Freeform 3514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442" name="Freeform 3515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443" name="Freeform 3516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1408" name="Line 3517"/>
                  <p:cNvSpPr>
                    <a:spLocks noChangeShapeType="1"/>
                  </p:cNvSpPr>
                  <p:nvPr/>
                </p:nvSpPr>
                <p:spPr bwMode="auto">
                  <a:xfrm>
                    <a:off x="11635" y="931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409" name="Line 3518"/>
                  <p:cNvSpPr>
                    <a:spLocks noChangeShapeType="1"/>
                  </p:cNvSpPr>
                  <p:nvPr/>
                </p:nvSpPr>
                <p:spPr bwMode="auto">
                  <a:xfrm>
                    <a:off x="11762" y="931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410" name="Line 3519"/>
                  <p:cNvSpPr>
                    <a:spLocks noChangeShapeType="1"/>
                  </p:cNvSpPr>
                  <p:nvPr/>
                </p:nvSpPr>
                <p:spPr bwMode="auto">
                  <a:xfrm>
                    <a:off x="12015" y="931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411" name="Line 3520"/>
                  <p:cNvSpPr>
                    <a:spLocks noChangeShapeType="1"/>
                  </p:cNvSpPr>
                  <p:nvPr/>
                </p:nvSpPr>
                <p:spPr bwMode="auto">
                  <a:xfrm>
                    <a:off x="12142" y="931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412" name="Oval 3521"/>
                  <p:cNvSpPr>
                    <a:spLocks noChangeArrowheads="1"/>
                  </p:cNvSpPr>
                  <p:nvPr/>
                </p:nvSpPr>
                <p:spPr bwMode="auto">
                  <a:xfrm>
                    <a:off x="11254" y="9780"/>
                    <a:ext cx="635" cy="11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413" name="Oval 3522"/>
                  <p:cNvSpPr>
                    <a:spLocks noChangeArrowheads="1"/>
                  </p:cNvSpPr>
                  <p:nvPr/>
                </p:nvSpPr>
                <p:spPr bwMode="auto">
                  <a:xfrm>
                    <a:off x="11889" y="9780"/>
                    <a:ext cx="634" cy="11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1414" name="Group 3523"/>
                  <p:cNvGrpSpPr>
                    <a:grpSpLocks/>
                  </p:cNvGrpSpPr>
                  <p:nvPr/>
                </p:nvGrpSpPr>
                <p:grpSpPr bwMode="auto">
                  <a:xfrm rot="3730764">
                    <a:off x="12523" y="8146"/>
                    <a:ext cx="814" cy="560"/>
                    <a:chOff x="5760" y="4965"/>
                    <a:chExt cx="1249" cy="795"/>
                  </a:xfrm>
                </p:grpSpPr>
                <p:grpSp>
                  <p:nvGrpSpPr>
                    <p:cNvPr id="31436" name="Group 35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1438" name="Line 352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439" name="Line 352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1437" name="Freeform 3527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415" name="Group 3528"/>
                  <p:cNvGrpSpPr>
                    <a:grpSpLocks/>
                  </p:cNvGrpSpPr>
                  <p:nvPr/>
                </p:nvGrpSpPr>
                <p:grpSpPr bwMode="auto">
                  <a:xfrm rot="17464581" flipH="1">
                    <a:off x="10493" y="8146"/>
                    <a:ext cx="814" cy="560"/>
                    <a:chOff x="5760" y="4965"/>
                    <a:chExt cx="1249" cy="795"/>
                  </a:xfrm>
                </p:grpSpPr>
                <p:grpSp>
                  <p:nvGrpSpPr>
                    <p:cNvPr id="31432" name="Group 35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1434" name="Line 353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435" name="Line 353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1433" name="Freeform 3532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416" name="Group 3533"/>
                  <p:cNvGrpSpPr>
                    <a:grpSpLocks/>
                  </p:cNvGrpSpPr>
                  <p:nvPr/>
                </p:nvGrpSpPr>
                <p:grpSpPr bwMode="auto">
                  <a:xfrm>
                    <a:off x="11254" y="8019"/>
                    <a:ext cx="1269" cy="821"/>
                    <a:chOff x="7740" y="5580"/>
                    <a:chExt cx="2700" cy="1800"/>
                  </a:xfrm>
                </p:grpSpPr>
                <p:sp>
                  <p:nvSpPr>
                    <p:cNvPr id="31425" name="Line 35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426" name="Line 35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427" name="Line 35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28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428" name="Line 35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90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429" name="Line 35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0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430" name="Line 35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4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431" name="Line 354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740" y="5580"/>
                      <a:ext cx="270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1417" name="Rectangle 3541"/>
                  <p:cNvSpPr>
                    <a:spLocks noChangeArrowheads="1"/>
                  </p:cNvSpPr>
                  <p:nvPr/>
                </p:nvSpPr>
                <p:spPr bwMode="auto">
                  <a:xfrm>
                    <a:off x="11508" y="8840"/>
                    <a:ext cx="761" cy="940"/>
                  </a:xfrm>
                  <a:prstGeom prst="rect">
                    <a:avLst/>
                  </a:prstGeom>
                  <a:solidFill>
                    <a:srgbClr val="008000"/>
                  </a:solidFill>
                  <a:ln w="15875">
                    <a:solidFill>
                      <a:srgbClr val="000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418" name="Rectangle 3542"/>
                  <p:cNvSpPr>
                    <a:spLocks noChangeArrowheads="1"/>
                  </p:cNvSpPr>
                  <p:nvPr/>
                </p:nvSpPr>
                <p:spPr bwMode="auto">
                  <a:xfrm>
                    <a:off x="11846" y="9310"/>
                    <a:ext cx="85" cy="47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1419" name="Group 3543"/>
                  <p:cNvGrpSpPr>
                    <a:grpSpLocks/>
                  </p:cNvGrpSpPr>
                  <p:nvPr/>
                </p:nvGrpSpPr>
                <p:grpSpPr bwMode="auto">
                  <a:xfrm flipH="1">
                    <a:off x="11566" y="7197"/>
                    <a:ext cx="846" cy="303"/>
                    <a:chOff x="8820" y="4395"/>
                    <a:chExt cx="1200" cy="465"/>
                  </a:xfrm>
                </p:grpSpPr>
                <p:sp>
                  <p:nvSpPr>
                    <p:cNvPr id="31423" name="Oval 35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40" y="4395"/>
                      <a:ext cx="10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424" name="Oval 3545"/>
                    <p:cNvSpPr>
                      <a:spLocks noChangeArrowheads="1"/>
                    </p:cNvSpPr>
                    <p:nvPr/>
                  </p:nvSpPr>
                  <p:spPr bwMode="auto">
                    <a:xfrm rot="703413">
                      <a:off x="8820" y="4500"/>
                      <a:ext cx="1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1420" name="Group 3546"/>
                  <p:cNvGrpSpPr>
                    <a:grpSpLocks/>
                  </p:cNvGrpSpPr>
                  <p:nvPr/>
                </p:nvGrpSpPr>
                <p:grpSpPr bwMode="auto">
                  <a:xfrm>
                    <a:off x="11762" y="7667"/>
                    <a:ext cx="380" cy="117"/>
                    <a:chOff x="8460" y="5940"/>
                    <a:chExt cx="540" cy="180"/>
                  </a:xfrm>
                </p:grpSpPr>
                <p:sp>
                  <p:nvSpPr>
                    <p:cNvPr id="31421" name="Line 3547"/>
                    <p:cNvSpPr>
                      <a:spLocks noChangeShapeType="1"/>
                    </p:cNvSpPr>
                    <p:nvPr/>
                  </p:nvSpPr>
                  <p:spPr bwMode="auto">
                    <a:xfrm rot="2265785" flipH="1">
                      <a:off x="8460" y="594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422" name="Line 3548"/>
                    <p:cNvSpPr>
                      <a:spLocks noChangeShapeType="1"/>
                    </p:cNvSpPr>
                    <p:nvPr/>
                  </p:nvSpPr>
                  <p:spPr bwMode="auto">
                    <a:xfrm rot="-2265785">
                      <a:off x="8820" y="594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0949" name="Group 3549"/>
                <p:cNvGrpSpPr>
                  <a:grpSpLocks/>
                </p:cNvGrpSpPr>
                <p:nvPr/>
              </p:nvGrpSpPr>
              <p:grpSpPr bwMode="auto">
                <a:xfrm>
                  <a:off x="5617" y="4455"/>
                  <a:ext cx="1970" cy="1964"/>
                  <a:chOff x="13140" y="7377"/>
                  <a:chExt cx="2511" cy="2558"/>
                </a:xfrm>
              </p:grpSpPr>
              <p:grpSp>
                <p:nvGrpSpPr>
                  <p:cNvPr id="31340" name="Group 3550"/>
                  <p:cNvGrpSpPr>
                    <a:grpSpLocks/>
                  </p:cNvGrpSpPr>
                  <p:nvPr/>
                </p:nvGrpSpPr>
                <p:grpSpPr bwMode="auto">
                  <a:xfrm>
                    <a:off x="14090" y="7377"/>
                    <a:ext cx="604" cy="497"/>
                    <a:chOff x="4680" y="3780"/>
                    <a:chExt cx="1260" cy="1260"/>
                  </a:xfrm>
                </p:grpSpPr>
                <p:sp>
                  <p:nvSpPr>
                    <p:cNvPr id="31403" name="Oval 35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404" name="Freeform 3552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405" name="Freeform 3553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406" name="Freeform 3554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341" name="Group 3555"/>
                  <p:cNvGrpSpPr>
                    <a:grpSpLocks/>
                  </p:cNvGrpSpPr>
                  <p:nvPr/>
                </p:nvGrpSpPr>
                <p:grpSpPr bwMode="auto">
                  <a:xfrm>
                    <a:off x="13917" y="9580"/>
                    <a:ext cx="950" cy="355"/>
                    <a:chOff x="6480" y="9540"/>
                    <a:chExt cx="1980" cy="900"/>
                  </a:xfrm>
                </p:grpSpPr>
                <p:sp>
                  <p:nvSpPr>
                    <p:cNvPr id="31397" name="Line 35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398" name="Line 35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399" name="Line 35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400" name="Line 35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401" name="Oval 35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8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402" name="Oval 35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1342" name="Group 3562"/>
                  <p:cNvGrpSpPr>
                    <a:grpSpLocks/>
                  </p:cNvGrpSpPr>
                  <p:nvPr/>
                </p:nvGrpSpPr>
                <p:grpSpPr bwMode="auto">
                  <a:xfrm rot="910168">
                    <a:off x="15039" y="8230"/>
                    <a:ext cx="612" cy="261"/>
                    <a:chOff x="5760" y="5464"/>
                    <a:chExt cx="1275" cy="663"/>
                  </a:xfrm>
                </p:grpSpPr>
                <p:grpSp>
                  <p:nvGrpSpPr>
                    <p:cNvPr id="31393" name="Group 35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1395" name="Line 3564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396" name="Line 3565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1394" name="Freeform 3566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343" name="Group 3567"/>
                  <p:cNvGrpSpPr>
                    <a:grpSpLocks/>
                  </p:cNvGrpSpPr>
                  <p:nvPr/>
                </p:nvGrpSpPr>
                <p:grpSpPr bwMode="auto">
                  <a:xfrm>
                    <a:off x="14176" y="7874"/>
                    <a:ext cx="432" cy="113"/>
                    <a:chOff x="7200" y="4500"/>
                    <a:chExt cx="900" cy="285"/>
                  </a:xfrm>
                </p:grpSpPr>
                <p:sp>
                  <p:nvSpPr>
                    <p:cNvPr id="31388" name="Oval 35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389" name="Oval 35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8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390" name="Oval 35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460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391" name="Oval 35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4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392" name="Oval 35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2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1344" name="Group 3573"/>
                  <p:cNvGrpSpPr>
                    <a:grpSpLocks/>
                  </p:cNvGrpSpPr>
                  <p:nvPr/>
                </p:nvGrpSpPr>
                <p:grpSpPr bwMode="auto">
                  <a:xfrm rot="762249" flipH="1">
                    <a:off x="13816" y="7485"/>
                    <a:ext cx="288" cy="470"/>
                    <a:chOff x="5490" y="4635"/>
                    <a:chExt cx="600" cy="831"/>
                  </a:xfrm>
                </p:grpSpPr>
                <p:grpSp>
                  <p:nvGrpSpPr>
                    <p:cNvPr id="31382" name="Group 35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1386" name="Freeform 35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387" name="Freeform 3576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1383" name="Group 35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1384" name="Freeform 35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385" name="Freeform 3579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grpSp>
                <p:nvGrpSpPr>
                  <p:cNvPr id="31345" name="Group 3580"/>
                  <p:cNvGrpSpPr>
                    <a:grpSpLocks/>
                  </p:cNvGrpSpPr>
                  <p:nvPr/>
                </p:nvGrpSpPr>
                <p:grpSpPr bwMode="auto">
                  <a:xfrm>
                    <a:off x="13658" y="7945"/>
                    <a:ext cx="1468" cy="640"/>
                    <a:chOff x="7380" y="7200"/>
                    <a:chExt cx="2160" cy="1260"/>
                  </a:xfrm>
                </p:grpSpPr>
                <p:grpSp>
                  <p:nvGrpSpPr>
                    <p:cNvPr id="31366" name="Group 35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38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1377" name="Line 35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378" name="Line 35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379" name="Line 358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380" name="Line 358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381" name="Line 35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1367" name="Group 3587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846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1372" name="Line 35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373" name="Line 358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374" name="Line 359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375" name="Line 359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376" name="Line 359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1368" name="Group 35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20" y="7200"/>
                      <a:ext cx="1080" cy="180"/>
                      <a:chOff x="7920" y="7200"/>
                      <a:chExt cx="1080" cy="180"/>
                    </a:xfrm>
                  </p:grpSpPr>
                  <p:sp>
                    <p:nvSpPr>
                      <p:cNvPr id="31369" name="Line 359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370" name="Line 359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371" name="Freeform 35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00" y="7200"/>
                        <a:ext cx="720" cy="180"/>
                      </a:xfrm>
                      <a:custGeom>
                        <a:avLst/>
                        <a:gdLst>
                          <a:gd name="T0" fmla="*/ 720 w 720"/>
                          <a:gd name="T1" fmla="*/ 0 h 180"/>
                          <a:gd name="T2" fmla="*/ 360 w 720"/>
                          <a:gd name="T3" fmla="*/ 180 h 180"/>
                          <a:gd name="T4" fmla="*/ 0 w 720"/>
                          <a:gd name="T5" fmla="*/ 0 h 180"/>
                          <a:gd name="T6" fmla="*/ 0 60000 65536"/>
                          <a:gd name="T7" fmla="*/ 0 60000 65536"/>
                          <a:gd name="T8" fmla="*/ 0 60000 65536"/>
                          <a:gd name="T9" fmla="*/ 0 w 720"/>
                          <a:gd name="T10" fmla="*/ 0 h 180"/>
                          <a:gd name="T11" fmla="*/ 720 w 720"/>
                          <a:gd name="T12" fmla="*/ 180 h 18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20" h="180">
                            <a:moveTo>
                              <a:pt x="720" y="0"/>
                            </a:moveTo>
                            <a:cubicBezTo>
                              <a:pt x="600" y="90"/>
                              <a:pt x="480" y="180"/>
                              <a:pt x="360" y="180"/>
                            </a:cubicBezTo>
                            <a:cubicBezTo>
                              <a:pt x="240" y="180"/>
                              <a:pt x="60" y="30"/>
                              <a:pt x="0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sp>
                <p:nvSpPr>
                  <p:cNvPr id="31346" name="AutoShape 359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3831" y="8585"/>
                    <a:ext cx="1122" cy="9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5 w 21600"/>
                      <a:gd name="T13" fmla="*/ 4494 h 21600"/>
                      <a:gd name="T14" fmla="*/ 17095 w 21600"/>
                      <a:gd name="T15" fmla="*/ 17106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93366"/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31347" name="Group 3598"/>
                  <p:cNvGrpSpPr>
                    <a:grpSpLocks/>
                  </p:cNvGrpSpPr>
                  <p:nvPr/>
                </p:nvGrpSpPr>
                <p:grpSpPr bwMode="auto">
                  <a:xfrm rot="20689832" flipH="1">
                    <a:off x="13140" y="8230"/>
                    <a:ext cx="612" cy="261"/>
                    <a:chOff x="5760" y="5464"/>
                    <a:chExt cx="1275" cy="663"/>
                  </a:xfrm>
                </p:grpSpPr>
                <p:grpSp>
                  <p:nvGrpSpPr>
                    <p:cNvPr id="31362" name="Group 35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1364" name="Line 3600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365" name="Line 3601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1363" name="Freeform 3602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348" name="Group 3603"/>
                  <p:cNvGrpSpPr>
                    <a:grpSpLocks/>
                  </p:cNvGrpSpPr>
                  <p:nvPr/>
                </p:nvGrpSpPr>
                <p:grpSpPr bwMode="auto">
                  <a:xfrm>
                    <a:off x="14219" y="7414"/>
                    <a:ext cx="346" cy="71"/>
                    <a:chOff x="4140" y="1620"/>
                    <a:chExt cx="1080" cy="180"/>
                  </a:xfrm>
                </p:grpSpPr>
                <p:sp>
                  <p:nvSpPr>
                    <p:cNvPr id="31356" name="Line 36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357" name="Line 360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2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358" name="Line 36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359" name="Line 360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8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360" name="Line 36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361" name="Line 360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349" name="Group 3610"/>
                  <p:cNvGrpSpPr>
                    <a:grpSpLocks/>
                  </p:cNvGrpSpPr>
                  <p:nvPr/>
                </p:nvGrpSpPr>
                <p:grpSpPr bwMode="auto">
                  <a:xfrm rot="-661169">
                    <a:off x="14680" y="7497"/>
                    <a:ext cx="287" cy="470"/>
                    <a:chOff x="5490" y="4635"/>
                    <a:chExt cx="600" cy="831"/>
                  </a:xfrm>
                </p:grpSpPr>
                <p:grpSp>
                  <p:nvGrpSpPr>
                    <p:cNvPr id="31350" name="Group 36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1354" name="Freeform 36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355" name="Freeform 3613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1351" name="Group 36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1352" name="Freeform 36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353" name="Freeform 3616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  <p:grpSp>
              <p:nvGrpSpPr>
                <p:cNvPr id="30950" name="Group 3617"/>
                <p:cNvGrpSpPr>
                  <a:grpSpLocks/>
                </p:cNvGrpSpPr>
                <p:nvPr/>
              </p:nvGrpSpPr>
              <p:grpSpPr bwMode="auto">
                <a:xfrm>
                  <a:off x="7356" y="4870"/>
                  <a:ext cx="1288" cy="1590"/>
                  <a:chOff x="4736" y="4317"/>
                  <a:chExt cx="1642" cy="2072"/>
                </a:xfrm>
              </p:grpSpPr>
              <p:grpSp>
                <p:nvGrpSpPr>
                  <p:cNvPr id="31306" name="Group 3618"/>
                  <p:cNvGrpSpPr>
                    <a:grpSpLocks/>
                  </p:cNvGrpSpPr>
                  <p:nvPr/>
                </p:nvGrpSpPr>
                <p:grpSpPr bwMode="auto">
                  <a:xfrm>
                    <a:off x="5249" y="4329"/>
                    <a:ext cx="604" cy="497"/>
                    <a:chOff x="4680" y="3780"/>
                    <a:chExt cx="1260" cy="1260"/>
                  </a:xfrm>
                </p:grpSpPr>
                <p:sp>
                  <p:nvSpPr>
                    <p:cNvPr id="31336" name="Oval 36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337" name="Freeform 3620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338" name="Freeform 3621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339" name="Freeform 362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1307" name="Line 3623"/>
                  <p:cNvSpPr>
                    <a:spLocks noChangeShapeType="1"/>
                  </p:cNvSpPr>
                  <p:nvPr/>
                </p:nvSpPr>
                <p:spPr bwMode="auto">
                  <a:xfrm>
                    <a:off x="5249" y="6034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308" name="Line 3624"/>
                  <p:cNvSpPr>
                    <a:spLocks noChangeShapeType="1"/>
                  </p:cNvSpPr>
                  <p:nvPr/>
                </p:nvSpPr>
                <p:spPr bwMode="auto">
                  <a:xfrm>
                    <a:off x="5335" y="6034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309" name="Line 3625"/>
                  <p:cNvSpPr>
                    <a:spLocks noChangeShapeType="1"/>
                  </p:cNvSpPr>
                  <p:nvPr/>
                </p:nvSpPr>
                <p:spPr bwMode="auto">
                  <a:xfrm>
                    <a:off x="5767" y="6034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310" name="Line 3626"/>
                  <p:cNvSpPr>
                    <a:spLocks noChangeShapeType="1"/>
                  </p:cNvSpPr>
                  <p:nvPr/>
                </p:nvSpPr>
                <p:spPr bwMode="auto">
                  <a:xfrm>
                    <a:off x="5853" y="6034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311" name="Oval 3627"/>
                  <p:cNvSpPr>
                    <a:spLocks noChangeArrowheads="1"/>
                  </p:cNvSpPr>
                  <p:nvPr/>
                </p:nvSpPr>
                <p:spPr bwMode="auto">
                  <a:xfrm>
                    <a:off x="4990" y="6318"/>
                    <a:ext cx="431" cy="7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312" name="Oval 3628"/>
                  <p:cNvSpPr>
                    <a:spLocks noChangeArrowheads="1"/>
                  </p:cNvSpPr>
                  <p:nvPr/>
                </p:nvSpPr>
                <p:spPr bwMode="auto">
                  <a:xfrm>
                    <a:off x="5680" y="6318"/>
                    <a:ext cx="432" cy="7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1313" name="Group 3629"/>
                  <p:cNvGrpSpPr>
                    <a:grpSpLocks/>
                  </p:cNvGrpSpPr>
                  <p:nvPr/>
                </p:nvGrpSpPr>
                <p:grpSpPr bwMode="auto">
                  <a:xfrm>
                    <a:off x="5767" y="4993"/>
                    <a:ext cx="611" cy="262"/>
                    <a:chOff x="5760" y="5464"/>
                    <a:chExt cx="1275" cy="663"/>
                  </a:xfrm>
                </p:grpSpPr>
                <p:grpSp>
                  <p:nvGrpSpPr>
                    <p:cNvPr id="31332" name="Group 36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1334" name="Line 3631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335" name="Line 3632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1333" name="Freeform 3633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314" name="Group 3634"/>
                  <p:cNvGrpSpPr>
                    <a:grpSpLocks/>
                  </p:cNvGrpSpPr>
                  <p:nvPr/>
                </p:nvGrpSpPr>
                <p:grpSpPr bwMode="auto">
                  <a:xfrm flipH="1">
                    <a:off x="4736" y="4755"/>
                    <a:ext cx="599" cy="314"/>
                    <a:chOff x="5760" y="4965"/>
                    <a:chExt cx="1249" cy="795"/>
                  </a:xfrm>
                </p:grpSpPr>
                <p:grpSp>
                  <p:nvGrpSpPr>
                    <p:cNvPr id="31328" name="Group 36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1330" name="Line 363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331" name="Line 363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1329" name="Freeform 3638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315" name="Group 3639"/>
                  <p:cNvGrpSpPr>
                    <a:grpSpLocks/>
                  </p:cNvGrpSpPr>
                  <p:nvPr/>
                </p:nvGrpSpPr>
                <p:grpSpPr bwMode="auto">
                  <a:xfrm>
                    <a:off x="5105" y="4317"/>
                    <a:ext cx="906" cy="497"/>
                    <a:chOff x="4230" y="3675"/>
                    <a:chExt cx="2160" cy="1440"/>
                  </a:xfrm>
                </p:grpSpPr>
                <p:grpSp>
                  <p:nvGrpSpPr>
                    <p:cNvPr id="31323" name="Group 36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70" y="3675"/>
                      <a:ext cx="1080" cy="180"/>
                      <a:chOff x="8100" y="3240"/>
                      <a:chExt cx="2160" cy="360"/>
                    </a:xfrm>
                  </p:grpSpPr>
                  <p:sp>
                    <p:nvSpPr>
                      <p:cNvPr id="31326" name="Oval 36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00" y="3240"/>
                        <a:ext cx="1080" cy="36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20000"/>
                          </a:spcBef>
                          <a:buFontTx/>
                          <a:buChar char="•"/>
                        </a:pPr>
                        <a:endParaRPr lang="zh-TW" altLang="en-US" sz="4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1327" name="Oval 36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80" y="3240"/>
                        <a:ext cx="1080" cy="36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20000"/>
                          </a:spcBef>
                          <a:buFontTx/>
                          <a:buChar char="•"/>
                        </a:pPr>
                        <a:endParaRPr lang="zh-TW" altLang="en-US" sz="4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1324" name="Oval 3643"/>
                    <p:cNvSpPr>
                      <a:spLocks noChangeArrowheads="1"/>
                    </p:cNvSpPr>
                    <p:nvPr/>
                  </p:nvSpPr>
                  <p:spPr bwMode="auto">
                    <a:xfrm rot="-1770744">
                      <a:off x="6030" y="3675"/>
                      <a:ext cx="360" cy="14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325" name="Oval 3644"/>
                    <p:cNvSpPr>
                      <a:spLocks noChangeArrowheads="1"/>
                    </p:cNvSpPr>
                    <p:nvPr/>
                  </p:nvSpPr>
                  <p:spPr bwMode="auto">
                    <a:xfrm rot="1770744" flipH="1">
                      <a:off x="4230" y="3675"/>
                      <a:ext cx="360" cy="14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1316" name="Line 36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17" y="4826"/>
                    <a:ext cx="604" cy="120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317" name="Line 3646"/>
                  <p:cNvSpPr>
                    <a:spLocks noChangeShapeType="1"/>
                  </p:cNvSpPr>
                  <p:nvPr/>
                </p:nvSpPr>
                <p:spPr bwMode="auto">
                  <a:xfrm>
                    <a:off x="5680" y="4826"/>
                    <a:ext cx="518" cy="120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318" name="Line 3647"/>
                  <p:cNvSpPr>
                    <a:spLocks noChangeShapeType="1"/>
                  </p:cNvSpPr>
                  <p:nvPr/>
                </p:nvSpPr>
                <p:spPr bwMode="auto">
                  <a:xfrm>
                    <a:off x="4817" y="6034"/>
                    <a:ext cx="1381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319" name="Freeform 3648"/>
                  <p:cNvSpPr>
                    <a:spLocks/>
                  </p:cNvSpPr>
                  <p:nvPr/>
                </p:nvSpPr>
                <p:spPr bwMode="auto">
                  <a:xfrm>
                    <a:off x="4817" y="5951"/>
                    <a:ext cx="403" cy="95"/>
                  </a:xfrm>
                  <a:custGeom>
                    <a:avLst/>
                    <a:gdLst>
                      <a:gd name="T0" fmla="*/ 0 w 840"/>
                      <a:gd name="T1" fmla="*/ 0 h 420"/>
                      <a:gd name="T2" fmla="*/ 1 w 840"/>
                      <a:gd name="T3" fmla="*/ 0 h 420"/>
                      <a:gd name="T4" fmla="*/ 2 w 840"/>
                      <a:gd name="T5" fmla="*/ 0 h 420"/>
                      <a:gd name="T6" fmla="*/ 0 w 840"/>
                      <a:gd name="T7" fmla="*/ 0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00FFFF"/>
                  </a:solidFill>
                  <a:ln w="15875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320" name="Freeform 3649"/>
                  <p:cNvSpPr>
                    <a:spLocks/>
                  </p:cNvSpPr>
                  <p:nvPr/>
                </p:nvSpPr>
                <p:spPr bwMode="auto">
                  <a:xfrm>
                    <a:off x="5486" y="5951"/>
                    <a:ext cx="403" cy="95"/>
                  </a:xfrm>
                  <a:custGeom>
                    <a:avLst/>
                    <a:gdLst>
                      <a:gd name="T0" fmla="*/ 0 w 840"/>
                      <a:gd name="T1" fmla="*/ 0 h 420"/>
                      <a:gd name="T2" fmla="*/ 1 w 840"/>
                      <a:gd name="T3" fmla="*/ 0 h 420"/>
                      <a:gd name="T4" fmla="*/ 2 w 840"/>
                      <a:gd name="T5" fmla="*/ 0 h 420"/>
                      <a:gd name="T6" fmla="*/ 0 w 840"/>
                      <a:gd name="T7" fmla="*/ 0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00FFFF"/>
                  </a:solidFill>
                  <a:ln w="15875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321" name="Freeform 3650"/>
                  <p:cNvSpPr>
                    <a:spLocks/>
                  </p:cNvSpPr>
                  <p:nvPr/>
                </p:nvSpPr>
                <p:spPr bwMode="auto">
                  <a:xfrm>
                    <a:off x="5853" y="5963"/>
                    <a:ext cx="345" cy="83"/>
                  </a:xfrm>
                  <a:custGeom>
                    <a:avLst/>
                    <a:gdLst>
                      <a:gd name="T0" fmla="*/ 0 w 840"/>
                      <a:gd name="T1" fmla="*/ 0 h 420"/>
                      <a:gd name="T2" fmla="*/ 0 w 840"/>
                      <a:gd name="T3" fmla="*/ 0 h 420"/>
                      <a:gd name="T4" fmla="*/ 1 w 840"/>
                      <a:gd name="T5" fmla="*/ 0 h 420"/>
                      <a:gd name="T6" fmla="*/ 0 w 840"/>
                      <a:gd name="T7" fmla="*/ 0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00FFFF"/>
                  </a:solidFill>
                  <a:ln w="15875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322" name="Freeform 3651"/>
                  <p:cNvSpPr>
                    <a:spLocks/>
                  </p:cNvSpPr>
                  <p:nvPr/>
                </p:nvSpPr>
                <p:spPr bwMode="auto">
                  <a:xfrm>
                    <a:off x="5162" y="5963"/>
                    <a:ext cx="346" cy="83"/>
                  </a:xfrm>
                  <a:custGeom>
                    <a:avLst/>
                    <a:gdLst>
                      <a:gd name="T0" fmla="*/ 0 w 840"/>
                      <a:gd name="T1" fmla="*/ 0 h 420"/>
                      <a:gd name="T2" fmla="*/ 0 w 840"/>
                      <a:gd name="T3" fmla="*/ 0 h 420"/>
                      <a:gd name="T4" fmla="*/ 1 w 840"/>
                      <a:gd name="T5" fmla="*/ 0 h 420"/>
                      <a:gd name="T6" fmla="*/ 0 w 840"/>
                      <a:gd name="T7" fmla="*/ 0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00FFFF"/>
                  </a:solidFill>
                  <a:ln w="15875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951" name="Group 3652"/>
                <p:cNvGrpSpPr>
                  <a:grpSpLocks/>
                </p:cNvGrpSpPr>
                <p:nvPr/>
              </p:nvGrpSpPr>
              <p:grpSpPr bwMode="auto">
                <a:xfrm>
                  <a:off x="8442" y="5207"/>
                  <a:ext cx="1622" cy="1255"/>
                  <a:chOff x="8460" y="4497"/>
                  <a:chExt cx="2067" cy="1634"/>
                </a:xfrm>
              </p:grpSpPr>
              <p:grpSp>
                <p:nvGrpSpPr>
                  <p:cNvPr id="31268" name="Group 3653"/>
                  <p:cNvGrpSpPr>
                    <a:grpSpLocks/>
                  </p:cNvGrpSpPr>
                  <p:nvPr/>
                </p:nvGrpSpPr>
                <p:grpSpPr bwMode="auto">
                  <a:xfrm>
                    <a:off x="9237" y="4497"/>
                    <a:ext cx="605" cy="497"/>
                    <a:chOff x="4680" y="3780"/>
                    <a:chExt cx="1260" cy="1260"/>
                  </a:xfrm>
                </p:grpSpPr>
                <p:sp>
                  <p:nvSpPr>
                    <p:cNvPr id="31302" name="Oval 36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303" name="Freeform 3655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304" name="Freeform 3656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305" name="Freeform 3657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1269" name="Line 3658"/>
                  <p:cNvSpPr>
                    <a:spLocks noChangeShapeType="1"/>
                  </p:cNvSpPr>
                  <p:nvPr/>
                </p:nvSpPr>
                <p:spPr bwMode="auto">
                  <a:xfrm>
                    <a:off x="9323" y="577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270" name="Line 3659"/>
                  <p:cNvSpPr>
                    <a:spLocks noChangeShapeType="1"/>
                  </p:cNvSpPr>
                  <p:nvPr/>
                </p:nvSpPr>
                <p:spPr bwMode="auto">
                  <a:xfrm>
                    <a:off x="9410" y="577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271" name="Line 3660"/>
                  <p:cNvSpPr>
                    <a:spLocks noChangeShapeType="1"/>
                  </p:cNvSpPr>
                  <p:nvPr/>
                </p:nvSpPr>
                <p:spPr bwMode="auto">
                  <a:xfrm>
                    <a:off x="9582" y="577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272" name="Line 3661"/>
                  <p:cNvSpPr>
                    <a:spLocks noChangeShapeType="1"/>
                  </p:cNvSpPr>
                  <p:nvPr/>
                </p:nvSpPr>
                <p:spPr bwMode="auto">
                  <a:xfrm>
                    <a:off x="9669" y="577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273" name="Oval 3662"/>
                  <p:cNvSpPr>
                    <a:spLocks noChangeArrowheads="1"/>
                  </p:cNvSpPr>
                  <p:nvPr/>
                </p:nvSpPr>
                <p:spPr bwMode="auto">
                  <a:xfrm>
                    <a:off x="9064" y="6060"/>
                    <a:ext cx="432" cy="7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274" name="Oval 3663"/>
                  <p:cNvSpPr>
                    <a:spLocks noChangeArrowheads="1"/>
                  </p:cNvSpPr>
                  <p:nvPr/>
                </p:nvSpPr>
                <p:spPr bwMode="auto">
                  <a:xfrm>
                    <a:off x="9496" y="6060"/>
                    <a:ext cx="432" cy="7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1275" name="Group 3664"/>
                  <p:cNvGrpSpPr>
                    <a:grpSpLocks/>
                  </p:cNvGrpSpPr>
                  <p:nvPr/>
                </p:nvGrpSpPr>
                <p:grpSpPr bwMode="auto">
                  <a:xfrm>
                    <a:off x="9928" y="4781"/>
                    <a:ext cx="599" cy="314"/>
                    <a:chOff x="5760" y="4965"/>
                    <a:chExt cx="1249" cy="795"/>
                  </a:xfrm>
                </p:grpSpPr>
                <p:grpSp>
                  <p:nvGrpSpPr>
                    <p:cNvPr id="31298" name="Group 36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1300" name="Line 366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301" name="Line 366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1299" name="Freeform 3668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276" name="Group 3669"/>
                  <p:cNvGrpSpPr>
                    <a:grpSpLocks/>
                  </p:cNvGrpSpPr>
                  <p:nvPr/>
                </p:nvGrpSpPr>
                <p:grpSpPr bwMode="auto">
                  <a:xfrm rot="20970257" flipH="1">
                    <a:off x="8460" y="4823"/>
                    <a:ext cx="599" cy="313"/>
                    <a:chOff x="5760" y="4965"/>
                    <a:chExt cx="1249" cy="795"/>
                  </a:xfrm>
                </p:grpSpPr>
                <p:grpSp>
                  <p:nvGrpSpPr>
                    <p:cNvPr id="31294" name="Group 36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1296" name="Line 367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297" name="Line 367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1295" name="Freeform 3673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277" name="Group 3674"/>
                  <p:cNvGrpSpPr>
                    <a:grpSpLocks/>
                  </p:cNvGrpSpPr>
                  <p:nvPr/>
                </p:nvGrpSpPr>
                <p:grpSpPr bwMode="auto">
                  <a:xfrm>
                    <a:off x="9367" y="4533"/>
                    <a:ext cx="345" cy="71"/>
                    <a:chOff x="4140" y="1620"/>
                    <a:chExt cx="1080" cy="180"/>
                  </a:xfrm>
                </p:grpSpPr>
                <p:sp>
                  <p:nvSpPr>
                    <p:cNvPr id="31288" name="Line 36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289" name="Line 367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2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290" name="Line 36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291" name="Line 36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8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292" name="Line 36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293" name="Line 36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278" name="Group 3681"/>
                  <p:cNvGrpSpPr>
                    <a:grpSpLocks/>
                  </p:cNvGrpSpPr>
                  <p:nvPr/>
                </p:nvGrpSpPr>
                <p:grpSpPr bwMode="auto">
                  <a:xfrm>
                    <a:off x="9064" y="4994"/>
                    <a:ext cx="864" cy="498"/>
                    <a:chOff x="7740" y="5580"/>
                    <a:chExt cx="2700" cy="1800"/>
                  </a:xfrm>
                </p:grpSpPr>
                <p:sp>
                  <p:nvSpPr>
                    <p:cNvPr id="31281" name="Line 36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282" name="Line 36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283" name="Line 36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28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284" name="Line 368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90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285" name="Line 36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0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286" name="Line 36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4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287" name="Line 368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740" y="5580"/>
                      <a:ext cx="270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1279" name="Rectangle 3689"/>
                  <p:cNvSpPr>
                    <a:spLocks noChangeArrowheads="1"/>
                  </p:cNvSpPr>
                  <p:nvPr/>
                </p:nvSpPr>
                <p:spPr bwMode="auto">
                  <a:xfrm>
                    <a:off x="9237" y="5492"/>
                    <a:ext cx="518" cy="284"/>
                  </a:xfrm>
                  <a:prstGeom prst="rect">
                    <a:avLst/>
                  </a:prstGeom>
                  <a:solidFill>
                    <a:srgbClr val="993300"/>
                  </a:solidFill>
                  <a:ln w="15875">
                    <a:solidFill>
                      <a:srgbClr val="000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280" name="Rectangle 3690"/>
                  <p:cNvSpPr>
                    <a:spLocks noChangeArrowheads="1"/>
                  </p:cNvSpPr>
                  <p:nvPr/>
                </p:nvSpPr>
                <p:spPr bwMode="auto">
                  <a:xfrm>
                    <a:off x="9467" y="5634"/>
                    <a:ext cx="58" cy="142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952" name="Group 3691"/>
                <p:cNvGrpSpPr>
                  <a:grpSpLocks/>
                </p:cNvGrpSpPr>
                <p:nvPr/>
              </p:nvGrpSpPr>
              <p:grpSpPr bwMode="auto">
                <a:xfrm>
                  <a:off x="9855" y="4593"/>
                  <a:ext cx="1970" cy="1964"/>
                  <a:chOff x="13140" y="7377"/>
                  <a:chExt cx="2511" cy="2558"/>
                </a:xfrm>
              </p:grpSpPr>
              <p:grpSp>
                <p:nvGrpSpPr>
                  <p:cNvPr id="31201" name="Group 3692"/>
                  <p:cNvGrpSpPr>
                    <a:grpSpLocks/>
                  </p:cNvGrpSpPr>
                  <p:nvPr/>
                </p:nvGrpSpPr>
                <p:grpSpPr bwMode="auto">
                  <a:xfrm>
                    <a:off x="14090" y="7377"/>
                    <a:ext cx="604" cy="497"/>
                    <a:chOff x="4680" y="3780"/>
                    <a:chExt cx="1260" cy="1260"/>
                  </a:xfrm>
                </p:grpSpPr>
                <p:sp>
                  <p:nvSpPr>
                    <p:cNvPr id="31264" name="Oval 36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265" name="Freeform 3694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266" name="Freeform 3695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267" name="Freeform 3696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202" name="Group 3697"/>
                  <p:cNvGrpSpPr>
                    <a:grpSpLocks/>
                  </p:cNvGrpSpPr>
                  <p:nvPr/>
                </p:nvGrpSpPr>
                <p:grpSpPr bwMode="auto">
                  <a:xfrm>
                    <a:off x="13917" y="9580"/>
                    <a:ext cx="950" cy="355"/>
                    <a:chOff x="6480" y="9540"/>
                    <a:chExt cx="1980" cy="900"/>
                  </a:xfrm>
                </p:grpSpPr>
                <p:sp>
                  <p:nvSpPr>
                    <p:cNvPr id="31258" name="Line 36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259" name="Line 36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260" name="Line 37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261" name="Line 37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262" name="Oval 37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8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263" name="Oval 37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1203" name="Group 3704"/>
                  <p:cNvGrpSpPr>
                    <a:grpSpLocks/>
                  </p:cNvGrpSpPr>
                  <p:nvPr/>
                </p:nvGrpSpPr>
                <p:grpSpPr bwMode="auto">
                  <a:xfrm rot="910168">
                    <a:off x="15039" y="8230"/>
                    <a:ext cx="612" cy="261"/>
                    <a:chOff x="5760" y="5464"/>
                    <a:chExt cx="1275" cy="663"/>
                  </a:xfrm>
                </p:grpSpPr>
                <p:grpSp>
                  <p:nvGrpSpPr>
                    <p:cNvPr id="31254" name="Group 37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1256" name="Line 3706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257" name="Line 3707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1255" name="Freeform 3708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204" name="Group 3709"/>
                  <p:cNvGrpSpPr>
                    <a:grpSpLocks/>
                  </p:cNvGrpSpPr>
                  <p:nvPr/>
                </p:nvGrpSpPr>
                <p:grpSpPr bwMode="auto">
                  <a:xfrm>
                    <a:off x="14176" y="7874"/>
                    <a:ext cx="432" cy="113"/>
                    <a:chOff x="7200" y="4500"/>
                    <a:chExt cx="900" cy="285"/>
                  </a:xfrm>
                </p:grpSpPr>
                <p:sp>
                  <p:nvSpPr>
                    <p:cNvPr id="31249" name="Oval 37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250" name="Oval 37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8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251" name="Oval 37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460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252" name="Oval 37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4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253" name="Oval 37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2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1205" name="Group 3715"/>
                  <p:cNvGrpSpPr>
                    <a:grpSpLocks/>
                  </p:cNvGrpSpPr>
                  <p:nvPr/>
                </p:nvGrpSpPr>
                <p:grpSpPr bwMode="auto">
                  <a:xfrm rot="762249" flipH="1">
                    <a:off x="13816" y="7485"/>
                    <a:ext cx="288" cy="470"/>
                    <a:chOff x="5490" y="4635"/>
                    <a:chExt cx="600" cy="831"/>
                  </a:xfrm>
                </p:grpSpPr>
                <p:grpSp>
                  <p:nvGrpSpPr>
                    <p:cNvPr id="31243" name="Group 37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1247" name="Freeform 37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248" name="Freeform 3718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1244" name="Group 37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1245" name="Freeform 37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246" name="Freeform 3721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grpSp>
                <p:nvGrpSpPr>
                  <p:cNvPr id="31206" name="Group 3722"/>
                  <p:cNvGrpSpPr>
                    <a:grpSpLocks/>
                  </p:cNvGrpSpPr>
                  <p:nvPr/>
                </p:nvGrpSpPr>
                <p:grpSpPr bwMode="auto">
                  <a:xfrm>
                    <a:off x="13658" y="7945"/>
                    <a:ext cx="1468" cy="640"/>
                    <a:chOff x="7380" y="7200"/>
                    <a:chExt cx="2160" cy="1260"/>
                  </a:xfrm>
                </p:grpSpPr>
                <p:grpSp>
                  <p:nvGrpSpPr>
                    <p:cNvPr id="31227" name="Group 37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38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1238" name="Line 372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239" name="Line 37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240" name="Line 372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241" name="Line 37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242" name="Line 37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1228" name="Group 3729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846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1233" name="Line 373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234" name="Line 37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235" name="Line 373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236" name="Line 37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237" name="Line 37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1229" name="Group 37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20" y="7200"/>
                      <a:ext cx="1080" cy="180"/>
                      <a:chOff x="7920" y="7200"/>
                      <a:chExt cx="1080" cy="180"/>
                    </a:xfrm>
                  </p:grpSpPr>
                  <p:sp>
                    <p:nvSpPr>
                      <p:cNvPr id="31230" name="Line 373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231" name="Line 373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232" name="Freeform 37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00" y="7200"/>
                        <a:ext cx="720" cy="180"/>
                      </a:xfrm>
                      <a:custGeom>
                        <a:avLst/>
                        <a:gdLst>
                          <a:gd name="T0" fmla="*/ 720 w 720"/>
                          <a:gd name="T1" fmla="*/ 0 h 180"/>
                          <a:gd name="T2" fmla="*/ 360 w 720"/>
                          <a:gd name="T3" fmla="*/ 180 h 180"/>
                          <a:gd name="T4" fmla="*/ 0 w 720"/>
                          <a:gd name="T5" fmla="*/ 0 h 180"/>
                          <a:gd name="T6" fmla="*/ 0 60000 65536"/>
                          <a:gd name="T7" fmla="*/ 0 60000 65536"/>
                          <a:gd name="T8" fmla="*/ 0 60000 65536"/>
                          <a:gd name="T9" fmla="*/ 0 w 720"/>
                          <a:gd name="T10" fmla="*/ 0 h 180"/>
                          <a:gd name="T11" fmla="*/ 720 w 720"/>
                          <a:gd name="T12" fmla="*/ 180 h 18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20" h="180">
                            <a:moveTo>
                              <a:pt x="720" y="0"/>
                            </a:moveTo>
                            <a:cubicBezTo>
                              <a:pt x="600" y="90"/>
                              <a:pt x="480" y="180"/>
                              <a:pt x="360" y="180"/>
                            </a:cubicBezTo>
                            <a:cubicBezTo>
                              <a:pt x="240" y="180"/>
                              <a:pt x="60" y="30"/>
                              <a:pt x="0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sp>
                <p:nvSpPr>
                  <p:cNvPr id="31207" name="AutoShape 373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3831" y="8585"/>
                    <a:ext cx="1122" cy="9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5 w 21600"/>
                      <a:gd name="T13" fmla="*/ 4494 h 21600"/>
                      <a:gd name="T14" fmla="*/ 17095 w 21600"/>
                      <a:gd name="T15" fmla="*/ 17106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9CC"/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31208" name="Group 3740"/>
                  <p:cNvGrpSpPr>
                    <a:grpSpLocks/>
                  </p:cNvGrpSpPr>
                  <p:nvPr/>
                </p:nvGrpSpPr>
                <p:grpSpPr bwMode="auto">
                  <a:xfrm rot="20689832" flipH="1">
                    <a:off x="13140" y="8230"/>
                    <a:ext cx="612" cy="261"/>
                    <a:chOff x="5760" y="5464"/>
                    <a:chExt cx="1275" cy="663"/>
                  </a:xfrm>
                </p:grpSpPr>
                <p:grpSp>
                  <p:nvGrpSpPr>
                    <p:cNvPr id="31223" name="Group 37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1225" name="Line 3742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226" name="Line 3743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1224" name="Freeform 3744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209" name="Group 3745"/>
                  <p:cNvGrpSpPr>
                    <a:grpSpLocks/>
                  </p:cNvGrpSpPr>
                  <p:nvPr/>
                </p:nvGrpSpPr>
                <p:grpSpPr bwMode="auto">
                  <a:xfrm>
                    <a:off x="14219" y="7414"/>
                    <a:ext cx="346" cy="71"/>
                    <a:chOff x="4140" y="1620"/>
                    <a:chExt cx="1080" cy="180"/>
                  </a:xfrm>
                </p:grpSpPr>
                <p:sp>
                  <p:nvSpPr>
                    <p:cNvPr id="31217" name="Line 37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218" name="Line 37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2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219" name="Line 37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220" name="Line 37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8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221" name="Line 37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222" name="Line 37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210" name="Group 3752"/>
                  <p:cNvGrpSpPr>
                    <a:grpSpLocks/>
                  </p:cNvGrpSpPr>
                  <p:nvPr/>
                </p:nvGrpSpPr>
                <p:grpSpPr bwMode="auto">
                  <a:xfrm rot="-661169">
                    <a:off x="14680" y="7497"/>
                    <a:ext cx="287" cy="470"/>
                    <a:chOff x="5490" y="4635"/>
                    <a:chExt cx="600" cy="831"/>
                  </a:xfrm>
                </p:grpSpPr>
                <p:grpSp>
                  <p:nvGrpSpPr>
                    <p:cNvPr id="31211" name="Group 37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1215" name="Freeform 37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216" name="Freeform 3755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1212" name="Group 37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1213" name="Freeform 37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214" name="Freeform 3758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  <p:grpSp>
              <p:nvGrpSpPr>
                <p:cNvPr id="30953" name="Group 3759"/>
                <p:cNvGrpSpPr>
                  <a:grpSpLocks/>
                </p:cNvGrpSpPr>
                <p:nvPr/>
              </p:nvGrpSpPr>
              <p:grpSpPr bwMode="auto">
                <a:xfrm>
                  <a:off x="11691" y="4517"/>
                  <a:ext cx="2033" cy="2072"/>
                  <a:chOff x="10260" y="3857"/>
                  <a:chExt cx="2590" cy="2700"/>
                </a:xfrm>
              </p:grpSpPr>
              <p:grpSp>
                <p:nvGrpSpPr>
                  <p:cNvPr id="31164" name="Group 3760"/>
                  <p:cNvGrpSpPr>
                    <a:grpSpLocks/>
                  </p:cNvGrpSpPr>
                  <p:nvPr/>
                </p:nvGrpSpPr>
                <p:grpSpPr bwMode="auto">
                  <a:xfrm>
                    <a:off x="11148" y="3857"/>
                    <a:ext cx="888" cy="822"/>
                    <a:chOff x="4680" y="3780"/>
                    <a:chExt cx="1260" cy="1260"/>
                  </a:xfrm>
                </p:grpSpPr>
                <p:sp>
                  <p:nvSpPr>
                    <p:cNvPr id="31197" name="Oval 37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198" name="Freeform 3762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199" name="Freeform 3763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200" name="Freeform 3764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1165" name="Line 3765"/>
                  <p:cNvSpPr>
                    <a:spLocks noChangeShapeType="1"/>
                  </p:cNvSpPr>
                  <p:nvPr/>
                </p:nvSpPr>
                <p:spPr bwMode="auto">
                  <a:xfrm>
                    <a:off x="11275" y="597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166" name="Line 3766"/>
                  <p:cNvSpPr>
                    <a:spLocks noChangeShapeType="1"/>
                  </p:cNvSpPr>
                  <p:nvPr/>
                </p:nvSpPr>
                <p:spPr bwMode="auto">
                  <a:xfrm>
                    <a:off x="11402" y="597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167" name="Line 3767"/>
                  <p:cNvSpPr>
                    <a:spLocks noChangeShapeType="1"/>
                  </p:cNvSpPr>
                  <p:nvPr/>
                </p:nvSpPr>
                <p:spPr bwMode="auto">
                  <a:xfrm>
                    <a:off x="11655" y="597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168" name="Line 3768"/>
                  <p:cNvSpPr>
                    <a:spLocks noChangeShapeType="1"/>
                  </p:cNvSpPr>
                  <p:nvPr/>
                </p:nvSpPr>
                <p:spPr bwMode="auto">
                  <a:xfrm>
                    <a:off x="11782" y="5970"/>
                    <a:ext cx="0" cy="47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169" name="Oval 3769"/>
                  <p:cNvSpPr>
                    <a:spLocks noChangeArrowheads="1"/>
                  </p:cNvSpPr>
                  <p:nvPr/>
                </p:nvSpPr>
                <p:spPr bwMode="auto">
                  <a:xfrm>
                    <a:off x="10894" y="6440"/>
                    <a:ext cx="635" cy="11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170" name="Oval 3770"/>
                  <p:cNvSpPr>
                    <a:spLocks noChangeArrowheads="1"/>
                  </p:cNvSpPr>
                  <p:nvPr/>
                </p:nvSpPr>
                <p:spPr bwMode="auto">
                  <a:xfrm>
                    <a:off x="11529" y="6440"/>
                    <a:ext cx="634" cy="11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1171" name="Group 3771"/>
                  <p:cNvGrpSpPr>
                    <a:grpSpLocks/>
                  </p:cNvGrpSpPr>
                  <p:nvPr/>
                </p:nvGrpSpPr>
                <p:grpSpPr bwMode="auto">
                  <a:xfrm rot="3730764">
                    <a:off x="12163" y="4806"/>
                    <a:ext cx="814" cy="560"/>
                    <a:chOff x="5760" y="4965"/>
                    <a:chExt cx="1249" cy="795"/>
                  </a:xfrm>
                </p:grpSpPr>
                <p:grpSp>
                  <p:nvGrpSpPr>
                    <p:cNvPr id="31193" name="Group 37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1195" name="Line 377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196" name="Line 377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1194" name="Freeform 3775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172" name="Group 3776"/>
                  <p:cNvGrpSpPr>
                    <a:grpSpLocks/>
                  </p:cNvGrpSpPr>
                  <p:nvPr/>
                </p:nvGrpSpPr>
                <p:grpSpPr bwMode="auto">
                  <a:xfrm rot="17464581" flipH="1">
                    <a:off x="10133" y="4806"/>
                    <a:ext cx="814" cy="560"/>
                    <a:chOff x="5760" y="4965"/>
                    <a:chExt cx="1249" cy="795"/>
                  </a:xfrm>
                </p:grpSpPr>
                <p:grpSp>
                  <p:nvGrpSpPr>
                    <p:cNvPr id="31189" name="Group 37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1191" name="Line 377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192" name="Line 377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1190" name="Freeform 3780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173" name="Group 3781"/>
                  <p:cNvGrpSpPr>
                    <a:grpSpLocks/>
                  </p:cNvGrpSpPr>
                  <p:nvPr/>
                </p:nvGrpSpPr>
                <p:grpSpPr bwMode="auto">
                  <a:xfrm>
                    <a:off x="10894" y="4679"/>
                    <a:ext cx="1269" cy="821"/>
                    <a:chOff x="7740" y="5580"/>
                    <a:chExt cx="2700" cy="1800"/>
                  </a:xfrm>
                </p:grpSpPr>
                <p:sp>
                  <p:nvSpPr>
                    <p:cNvPr id="31182" name="Line 37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183" name="Line 37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184" name="Line 37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28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185" name="Line 378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90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186" name="Line 37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0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187" name="Line 37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4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188" name="Line 378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740" y="5580"/>
                      <a:ext cx="270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1174" name="Rectangle 3789"/>
                  <p:cNvSpPr>
                    <a:spLocks noChangeArrowheads="1"/>
                  </p:cNvSpPr>
                  <p:nvPr/>
                </p:nvSpPr>
                <p:spPr bwMode="auto">
                  <a:xfrm>
                    <a:off x="11148" y="5500"/>
                    <a:ext cx="761" cy="940"/>
                  </a:xfrm>
                  <a:prstGeom prst="rect">
                    <a:avLst/>
                  </a:prstGeom>
                  <a:solidFill>
                    <a:srgbClr val="808080"/>
                  </a:solidFill>
                  <a:ln w="15875">
                    <a:solidFill>
                      <a:srgbClr val="000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175" name="Rectangle 3790"/>
                  <p:cNvSpPr>
                    <a:spLocks noChangeArrowheads="1"/>
                  </p:cNvSpPr>
                  <p:nvPr/>
                </p:nvSpPr>
                <p:spPr bwMode="auto">
                  <a:xfrm>
                    <a:off x="11486" y="5970"/>
                    <a:ext cx="85" cy="47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1176" name="Group 3791"/>
                  <p:cNvGrpSpPr>
                    <a:grpSpLocks/>
                  </p:cNvGrpSpPr>
                  <p:nvPr/>
                </p:nvGrpSpPr>
                <p:grpSpPr bwMode="auto">
                  <a:xfrm>
                    <a:off x="11148" y="3857"/>
                    <a:ext cx="846" cy="303"/>
                    <a:chOff x="8820" y="4395"/>
                    <a:chExt cx="1200" cy="465"/>
                  </a:xfrm>
                </p:grpSpPr>
                <p:sp>
                  <p:nvSpPr>
                    <p:cNvPr id="31180" name="Oval 37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40" y="4395"/>
                      <a:ext cx="10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181" name="Oval 3793"/>
                    <p:cNvSpPr>
                      <a:spLocks noChangeArrowheads="1"/>
                    </p:cNvSpPr>
                    <p:nvPr/>
                  </p:nvSpPr>
                  <p:spPr bwMode="auto">
                    <a:xfrm rot="703413">
                      <a:off x="8820" y="4500"/>
                      <a:ext cx="1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1177" name="Group 3794"/>
                  <p:cNvGrpSpPr>
                    <a:grpSpLocks/>
                  </p:cNvGrpSpPr>
                  <p:nvPr/>
                </p:nvGrpSpPr>
                <p:grpSpPr bwMode="auto">
                  <a:xfrm>
                    <a:off x="11402" y="4327"/>
                    <a:ext cx="380" cy="117"/>
                    <a:chOff x="8460" y="5940"/>
                    <a:chExt cx="540" cy="180"/>
                  </a:xfrm>
                </p:grpSpPr>
                <p:sp>
                  <p:nvSpPr>
                    <p:cNvPr id="31178" name="Line 3795"/>
                    <p:cNvSpPr>
                      <a:spLocks noChangeShapeType="1"/>
                    </p:cNvSpPr>
                    <p:nvPr/>
                  </p:nvSpPr>
                  <p:spPr bwMode="auto">
                    <a:xfrm rot="2265785" flipH="1">
                      <a:off x="8460" y="594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179" name="Line 3796"/>
                    <p:cNvSpPr>
                      <a:spLocks noChangeShapeType="1"/>
                    </p:cNvSpPr>
                    <p:nvPr/>
                  </p:nvSpPr>
                  <p:spPr bwMode="auto">
                    <a:xfrm rot="-2265785">
                      <a:off x="8820" y="594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0954" name="Group 3797"/>
                <p:cNvGrpSpPr>
                  <a:grpSpLocks/>
                </p:cNvGrpSpPr>
                <p:nvPr/>
              </p:nvGrpSpPr>
              <p:grpSpPr bwMode="auto">
                <a:xfrm>
                  <a:off x="13528" y="5284"/>
                  <a:ext cx="1622" cy="1254"/>
                  <a:chOff x="12600" y="4857"/>
                  <a:chExt cx="2067" cy="1634"/>
                </a:xfrm>
              </p:grpSpPr>
              <p:grpSp>
                <p:nvGrpSpPr>
                  <p:cNvPr id="31126" name="Group 3798"/>
                  <p:cNvGrpSpPr>
                    <a:grpSpLocks/>
                  </p:cNvGrpSpPr>
                  <p:nvPr/>
                </p:nvGrpSpPr>
                <p:grpSpPr bwMode="auto">
                  <a:xfrm>
                    <a:off x="13377" y="4857"/>
                    <a:ext cx="605" cy="497"/>
                    <a:chOff x="4680" y="3780"/>
                    <a:chExt cx="1260" cy="1260"/>
                  </a:xfrm>
                </p:grpSpPr>
                <p:sp>
                  <p:nvSpPr>
                    <p:cNvPr id="31160" name="Oval 37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161" name="Freeform 3800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162" name="Freeform 3801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163" name="Freeform 380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1127" name="Line 3803"/>
                  <p:cNvSpPr>
                    <a:spLocks noChangeShapeType="1"/>
                  </p:cNvSpPr>
                  <p:nvPr/>
                </p:nvSpPr>
                <p:spPr bwMode="auto">
                  <a:xfrm>
                    <a:off x="13463" y="613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128" name="Line 3804"/>
                  <p:cNvSpPr>
                    <a:spLocks noChangeShapeType="1"/>
                  </p:cNvSpPr>
                  <p:nvPr/>
                </p:nvSpPr>
                <p:spPr bwMode="auto">
                  <a:xfrm>
                    <a:off x="13550" y="613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129" name="Line 3805"/>
                  <p:cNvSpPr>
                    <a:spLocks noChangeShapeType="1"/>
                  </p:cNvSpPr>
                  <p:nvPr/>
                </p:nvSpPr>
                <p:spPr bwMode="auto">
                  <a:xfrm>
                    <a:off x="13722" y="613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130" name="Line 3806"/>
                  <p:cNvSpPr>
                    <a:spLocks noChangeShapeType="1"/>
                  </p:cNvSpPr>
                  <p:nvPr/>
                </p:nvSpPr>
                <p:spPr bwMode="auto">
                  <a:xfrm>
                    <a:off x="13809" y="6136"/>
                    <a:ext cx="0" cy="28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131" name="Oval 3807"/>
                  <p:cNvSpPr>
                    <a:spLocks noChangeArrowheads="1"/>
                  </p:cNvSpPr>
                  <p:nvPr/>
                </p:nvSpPr>
                <p:spPr bwMode="auto">
                  <a:xfrm>
                    <a:off x="13204" y="6420"/>
                    <a:ext cx="432" cy="7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132" name="Oval 3808"/>
                  <p:cNvSpPr>
                    <a:spLocks noChangeArrowheads="1"/>
                  </p:cNvSpPr>
                  <p:nvPr/>
                </p:nvSpPr>
                <p:spPr bwMode="auto">
                  <a:xfrm>
                    <a:off x="13636" y="6420"/>
                    <a:ext cx="432" cy="7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1133" name="Group 3809"/>
                  <p:cNvGrpSpPr>
                    <a:grpSpLocks/>
                  </p:cNvGrpSpPr>
                  <p:nvPr/>
                </p:nvGrpSpPr>
                <p:grpSpPr bwMode="auto">
                  <a:xfrm>
                    <a:off x="14068" y="5141"/>
                    <a:ext cx="599" cy="314"/>
                    <a:chOff x="5760" y="4965"/>
                    <a:chExt cx="1249" cy="795"/>
                  </a:xfrm>
                </p:grpSpPr>
                <p:grpSp>
                  <p:nvGrpSpPr>
                    <p:cNvPr id="31156" name="Group 38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1158" name="Line 381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159" name="Line 381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1157" name="Freeform 3813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134" name="Group 3814"/>
                  <p:cNvGrpSpPr>
                    <a:grpSpLocks/>
                  </p:cNvGrpSpPr>
                  <p:nvPr/>
                </p:nvGrpSpPr>
                <p:grpSpPr bwMode="auto">
                  <a:xfrm rot="20970257" flipH="1">
                    <a:off x="12600" y="5183"/>
                    <a:ext cx="599" cy="313"/>
                    <a:chOff x="5760" y="4965"/>
                    <a:chExt cx="1249" cy="795"/>
                  </a:xfrm>
                </p:grpSpPr>
                <p:grpSp>
                  <p:nvGrpSpPr>
                    <p:cNvPr id="31152" name="Group 38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1154" name="Line 381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155" name="Line 381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1153" name="Freeform 3818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135" name="Group 3819"/>
                  <p:cNvGrpSpPr>
                    <a:grpSpLocks/>
                  </p:cNvGrpSpPr>
                  <p:nvPr/>
                </p:nvGrpSpPr>
                <p:grpSpPr bwMode="auto">
                  <a:xfrm>
                    <a:off x="13507" y="4893"/>
                    <a:ext cx="345" cy="71"/>
                    <a:chOff x="4140" y="1620"/>
                    <a:chExt cx="1080" cy="180"/>
                  </a:xfrm>
                </p:grpSpPr>
                <p:sp>
                  <p:nvSpPr>
                    <p:cNvPr id="31146" name="Line 38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147" name="Line 38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2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148" name="Line 38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149" name="Line 38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8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150" name="Line 38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151" name="Line 38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136" name="Group 3826"/>
                  <p:cNvGrpSpPr>
                    <a:grpSpLocks/>
                  </p:cNvGrpSpPr>
                  <p:nvPr/>
                </p:nvGrpSpPr>
                <p:grpSpPr bwMode="auto">
                  <a:xfrm>
                    <a:off x="13204" y="5354"/>
                    <a:ext cx="864" cy="498"/>
                    <a:chOff x="7740" y="5580"/>
                    <a:chExt cx="2700" cy="1800"/>
                  </a:xfrm>
                </p:grpSpPr>
                <p:sp>
                  <p:nvSpPr>
                    <p:cNvPr id="31139" name="Line 38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140" name="Line 38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141" name="Line 38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28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142" name="Line 38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90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143" name="Line 3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0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144" name="Line 38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4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145" name="Line 383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740" y="5580"/>
                      <a:ext cx="270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1137" name="Rectangle 3834"/>
                  <p:cNvSpPr>
                    <a:spLocks noChangeArrowheads="1"/>
                  </p:cNvSpPr>
                  <p:nvPr/>
                </p:nvSpPr>
                <p:spPr bwMode="auto">
                  <a:xfrm>
                    <a:off x="13377" y="5852"/>
                    <a:ext cx="518" cy="284"/>
                  </a:xfrm>
                  <a:prstGeom prst="rect">
                    <a:avLst/>
                  </a:prstGeom>
                  <a:solidFill>
                    <a:srgbClr val="00FF00"/>
                  </a:solidFill>
                  <a:ln w="1587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138" name="Rectangle 3835"/>
                  <p:cNvSpPr>
                    <a:spLocks noChangeArrowheads="1"/>
                  </p:cNvSpPr>
                  <p:nvPr/>
                </p:nvSpPr>
                <p:spPr bwMode="auto">
                  <a:xfrm>
                    <a:off x="13607" y="5994"/>
                    <a:ext cx="58" cy="142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955" name="Group 3836"/>
                <p:cNvGrpSpPr>
                  <a:grpSpLocks/>
                </p:cNvGrpSpPr>
                <p:nvPr/>
              </p:nvGrpSpPr>
              <p:grpSpPr bwMode="auto">
                <a:xfrm>
                  <a:off x="14940" y="4731"/>
                  <a:ext cx="1971" cy="1964"/>
                  <a:chOff x="14400" y="4137"/>
                  <a:chExt cx="2511" cy="2558"/>
                </a:xfrm>
              </p:grpSpPr>
              <p:grpSp>
                <p:nvGrpSpPr>
                  <p:cNvPr id="31059" name="Group 3837"/>
                  <p:cNvGrpSpPr>
                    <a:grpSpLocks/>
                  </p:cNvGrpSpPr>
                  <p:nvPr/>
                </p:nvGrpSpPr>
                <p:grpSpPr bwMode="auto">
                  <a:xfrm>
                    <a:off x="15350" y="4137"/>
                    <a:ext cx="604" cy="497"/>
                    <a:chOff x="4680" y="3780"/>
                    <a:chExt cx="1260" cy="1260"/>
                  </a:xfrm>
                </p:grpSpPr>
                <p:sp>
                  <p:nvSpPr>
                    <p:cNvPr id="31122" name="Oval 38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123" name="Freeform 3839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124" name="Freeform 3840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125" name="Freeform 384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060" name="Group 3842"/>
                  <p:cNvGrpSpPr>
                    <a:grpSpLocks/>
                  </p:cNvGrpSpPr>
                  <p:nvPr/>
                </p:nvGrpSpPr>
                <p:grpSpPr bwMode="auto">
                  <a:xfrm>
                    <a:off x="15177" y="6340"/>
                    <a:ext cx="950" cy="355"/>
                    <a:chOff x="6480" y="9540"/>
                    <a:chExt cx="1980" cy="900"/>
                  </a:xfrm>
                </p:grpSpPr>
                <p:sp>
                  <p:nvSpPr>
                    <p:cNvPr id="31116" name="Line 38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117" name="Line 38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118" name="Line 38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119" name="Line 38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120" name="Oval 38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8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121" name="Oval 38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1061" name="Group 3849"/>
                  <p:cNvGrpSpPr>
                    <a:grpSpLocks/>
                  </p:cNvGrpSpPr>
                  <p:nvPr/>
                </p:nvGrpSpPr>
                <p:grpSpPr bwMode="auto">
                  <a:xfrm rot="910168">
                    <a:off x="16299" y="4990"/>
                    <a:ext cx="612" cy="261"/>
                    <a:chOff x="5760" y="5464"/>
                    <a:chExt cx="1275" cy="663"/>
                  </a:xfrm>
                </p:grpSpPr>
                <p:grpSp>
                  <p:nvGrpSpPr>
                    <p:cNvPr id="31112" name="Group 38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1114" name="Line 3851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115" name="Line 3852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1113" name="Freeform 3853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062" name="Group 3854"/>
                  <p:cNvGrpSpPr>
                    <a:grpSpLocks/>
                  </p:cNvGrpSpPr>
                  <p:nvPr/>
                </p:nvGrpSpPr>
                <p:grpSpPr bwMode="auto">
                  <a:xfrm>
                    <a:off x="15436" y="4634"/>
                    <a:ext cx="432" cy="113"/>
                    <a:chOff x="7200" y="4500"/>
                    <a:chExt cx="900" cy="285"/>
                  </a:xfrm>
                </p:grpSpPr>
                <p:sp>
                  <p:nvSpPr>
                    <p:cNvPr id="31107" name="Oval 38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108" name="Oval 38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8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109" name="Oval 38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460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110" name="Oval 38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4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111" name="Oval 38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2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1063" name="Group 3860"/>
                  <p:cNvGrpSpPr>
                    <a:grpSpLocks/>
                  </p:cNvGrpSpPr>
                  <p:nvPr/>
                </p:nvGrpSpPr>
                <p:grpSpPr bwMode="auto">
                  <a:xfrm rot="762249" flipH="1">
                    <a:off x="15076" y="4245"/>
                    <a:ext cx="288" cy="470"/>
                    <a:chOff x="5490" y="4635"/>
                    <a:chExt cx="600" cy="831"/>
                  </a:xfrm>
                </p:grpSpPr>
                <p:grpSp>
                  <p:nvGrpSpPr>
                    <p:cNvPr id="31101" name="Group 38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1105" name="Freeform 38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106" name="Freeform 3863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1102" name="Group 38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1103" name="Freeform 38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104" name="Freeform 3866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grpSp>
                <p:nvGrpSpPr>
                  <p:cNvPr id="31064" name="Group 3867"/>
                  <p:cNvGrpSpPr>
                    <a:grpSpLocks/>
                  </p:cNvGrpSpPr>
                  <p:nvPr/>
                </p:nvGrpSpPr>
                <p:grpSpPr bwMode="auto">
                  <a:xfrm>
                    <a:off x="14918" y="4705"/>
                    <a:ext cx="1468" cy="640"/>
                    <a:chOff x="7380" y="7200"/>
                    <a:chExt cx="2160" cy="1260"/>
                  </a:xfrm>
                </p:grpSpPr>
                <p:grpSp>
                  <p:nvGrpSpPr>
                    <p:cNvPr id="31085" name="Group 38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38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1096" name="Line 386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097" name="Line 38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098" name="Line 387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099" name="Line 38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100" name="Line 38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1086" name="Group 3874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846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1091" name="Line 387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092" name="Line 38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093" name="Line 387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094" name="Line 38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095" name="Line 38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1087" name="Group 38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20" y="7200"/>
                      <a:ext cx="1080" cy="180"/>
                      <a:chOff x="7920" y="7200"/>
                      <a:chExt cx="1080" cy="180"/>
                    </a:xfrm>
                  </p:grpSpPr>
                  <p:sp>
                    <p:nvSpPr>
                      <p:cNvPr id="31088" name="Line 38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089" name="Line 388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090" name="Freeform 38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00" y="7200"/>
                        <a:ext cx="720" cy="180"/>
                      </a:xfrm>
                      <a:custGeom>
                        <a:avLst/>
                        <a:gdLst>
                          <a:gd name="T0" fmla="*/ 720 w 720"/>
                          <a:gd name="T1" fmla="*/ 0 h 180"/>
                          <a:gd name="T2" fmla="*/ 360 w 720"/>
                          <a:gd name="T3" fmla="*/ 180 h 180"/>
                          <a:gd name="T4" fmla="*/ 0 w 720"/>
                          <a:gd name="T5" fmla="*/ 0 h 180"/>
                          <a:gd name="T6" fmla="*/ 0 60000 65536"/>
                          <a:gd name="T7" fmla="*/ 0 60000 65536"/>
                          <a:gd name="T8" fmla="*/ 0 60000 65536"/>
                          <a:gd name="T9" fmla="*/ 0 w 720"/>
                          <a:gd name="T10" fmla="*/ 0 h 180"/>
                          <a:gd name="T11" fmla="*/ 720 w 720"/>
                          <a:gd name="T12" fmla="*/ 180 h 18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20" h="180">
                            <a:moveTo>
                              <a:pt x="720" y="0"/>
                            </a:moveTo>
                            <a:cubicBezTo>
                              <a:pt x="600" y="90"/>
                              <a:pt x="480" y="180"/>
                              <a:pt x="360" y="180"/>
                            </a:cubicBezTo>
                            <a:cubicBezTo>
                              <a:pt x="240" y="180"/>
                              <a:pt x="60" y="30"/>
                              <a:pt x="0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sp>
                <p:nvSpPr>
                  <p:cNvPr id="31065" name="AutoShape 388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5091" y="5345"/>
                    <a:ext cx="1122" cy="9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5 w 21600"/>
                      <a:gd name="T13" fmla="*/ 4494 h 21600"/>
                      <a:gd name="T14" fmla="*/ 17095 w 21600"/>
                      <a:gd name="T15" fmla="*/ 17106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31066" name="Group 3885"/>
                  <p:cNvGrpSpPr>
                    <a:grpSpLocks/>
                  </p:cNvGrpSpPr>
                  <p:nvPr/>
                </p:nvGrpSpPr>
                <p:grpSpPr bwMode="auto">
                  <a:xfrm rot="20689832" flipH="1">
                    <a:off x="14400" y="4990"/>
                    <a:ext cx="612" cy="261"/>
                    <a:chOff x="5760" y="5464"/>
                    <a:chExt cx="1275" cy="663"/>
                  </a:xfrm>
                </p:grpSpPr>
                <p:grpSp>
                  <p:nvGrpSpPr>
                    <p:cNvPr id="31081" name="Group 38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1083" name="Line 3887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084" name="Line 3888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1082" name="Freeform 3889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067" name="Group 3890"/>
                  <p:cNvGrpSpPr>
                    <a:grpSpLocks/>
                  </p:cNvGrpSpPr>
                  <p:nvPr/>
                </p:nvGrpSpPr>
                <p:grpSpPr bwMode="auto">
                  <a:xfrm>
                    <a:off x="15479" y="4174"/>
                    <a:ext cx="346" cy="71"/>
                    <a:chOff x="4140" y="1620"/>
                    <a:chExt cx="1080" cy="180"/>
                  </a:xfrm>
                </p:grpSpPr>
                <p:sp>
                  <p:nvSpPr>
                    <p:cNvPr id="31075" name="Line 38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076" name="Line 389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2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077" name="Line 38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078" name="Line 389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8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079" name="Line 38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080" name="Line 389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068" name="Group 3897"/>
                  <p:cNvGrpSpPr>
                    <a:grpSpLocks/>
                  </p:cNvGrpSpPr>
                  <p:nvPr/>
                </p:nvGrpSpPr>
                <p:grpSpPr bwMode="auto">
                  <a:xfrm rot="-661169">
                    <a:off x="15940" y="4257"/>
                    <a:ext cx="287" cy="470"/>
                    <a:chOff x="5490" y="4635"/>
                    <a:chExt cx="600" cy="831"/>
                  </a:xfrm>
                </p:grpSpPr>
                <p:grpSp>
                  <p:nvGrpSpPr>
                    <p:cNvPr id="31069" name="Group 38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1073" name="Freeform 38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074" name="Freeform 3900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1070" name="Group 39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1071" name="Freeform 39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072" name="Freeform 3903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  <p:grpSp>
              <p:nvGrpSpPr>
                <p:cNvPr id="30956" name="Group 3904"/>
                <p:cNvGrpSpPr>
                  <a:grpSpLocks/>
                </p:cNvGrpSpPr>
                <p:nvPr/>
              </p:nvGrpSpPr>
              <p:grpSpPr bwMode="auto">
                <a:xfrm>
                  <a:off x="2620" y="4777"/>
                  <a:ext cx="1288" cy="1590"/>
                  <a:chOff x="1620" y="4857"/>
                  <a:chExt cx="1288" cy="1590"/>
                </a:xfrm>
              </p:grpSpPr>
              <p:grpSp>
                <p:nvGrpSpPr>
                  <p:cNvPr id="31024" name="Group 3905"/>
                  <p:cNvGrpSpPr>
                    <a:grpSpLocks/>
                  </p:cNvGrpSpPr>
                  <p:nvPr/>
                </p:nvGrpSpPr>
                <p:grpSpPr bwMode="auto">
                  <a:xfrm>
                    <a:off x="2022" y="4866"/>
                    <a:ext cx="474" cy="382"/>
                    <a:chOff x="4680" y="3780"/>
                    <a:chExt cx="1260" cy="1260"/>
                  </a:xfrm>
                </p:grpSpPr>
                <p:sp>
                  <p:nvSpPr>
                    <p:cNvPr id="31055" name="Oval 39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056" name="Freeform 3907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057" name="Freeform 3908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058" name="Freeform 3909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1025" name="Line 3910"/>
                  <p:cNvSpPr>
                    <a:spLocks noChangeShapeType="1"/>
                  </p:cNvSpPr>
                  <p:nvPr/>
                </p:nvSpPr>
                <p:spPr bwMode="auto">
                  <a:xfrm>
                    <a:off x="2022" y="6175"/>
                    <a:ext cx="0" cy="21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026" name="Line 3911"/>
                  <p:cNvSpPr>
                    <a:spLocks noChangeShapeType="1"/>
                  </p:cNvSpPr>
                  <p:nvPr/>
                </p:nvSpPr>
                <p:spPr bwMode="auto">
                  <a:xfrm>
                    <a:off x="2090" y="6175"/>
                    <a:ext cx="0" cy="21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027" name="Line 3912"/>
                  <p:cNvSpPr>
                    <a:spLocks noChangeShapeType="1"/>
                  </p:cNvSpPr>
                  <p:nvPr/>
                </p:nvSpPr>
                <p:spPr bwMode="auto">
                  <a:xfrm>
                    <a:off x="2429" y="6175"/>
                    <a:ext cx="0" cy="21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028" name="Line 3913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6175"/>
                    <a:ext cx="0" cy="21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029" name="Oval 3914"/>
                  <p:cNvSpPr>
                    <a:spLocks noChangeArrowheads="1"/>
                  </p:cNvSpPr>
                  <p:nvPr/>
                </p:nvSpPr>
                <p:spPr bwMode="auto">
                  <a:xfrm>
                    <a:off x="1819" y="6393"/>
                    <a:ext cx="338" cy="5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030" name="Oval 3915"/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6393"/>
                    <a:ext cx="339" cy="5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1031" name="Group 3916"/>
                  <p:cNvGrpSpPr>
                    <a:grpSpLocks/>
                  </p:cNvGrpSpPr>
                  <p:nvPr/>
                </p:nvGrpSpPr>
                <p:grpSpPr bwMode="auto">
                  <a:xfrm>
                    <a:off x="2429" y="5376"/>
                    <a:ext cx="479" cy="201"/>
                    <a:chOff x="5760" y="5464"/>
                    <a:chExt cx="1275" cy="663"/>
                  </a:xfrm>
                </p:grpSpPr>
                <p:grpSp>
                  <p:nvGrpSpPr>
                    <p:cNvPr id="31051" name="Group 39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1053" name="Line 3918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054" name="Line 3919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1052" name="Freeform 3920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032" name="Group 3921"/>
                  <p:cNvGrpSpPr>
                    <a:grpSpLocks/>
                  </p:cNvGrpSpPr>
                  <p:nvPr/>
                </p:nvGrpSpPr>
                <p:grpSpPr bwMode="auto">
                  <a:xfrm flipH="1">
                    <a:off x="1620" y="5193"/>
                    <a:ext cx="470" cy="241"/>
                    <a:chOff x="5760" y="4965"/>
                    <a:chExt cx="1249" cy="795"/>
                  </a:xfrm>
                </p:grpSpPr>
                <p:grpSp>
                  <p:nvGrpSpPr>
                    <p:cNvPr id="31047" name="Group 39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1049" name="Line 392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1050" name="Line 392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1048" name="Freeform 3925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033" name="Group 3926"/>
                  <p:cNvGrpSpPr>
                    <a:grpSpLocks/>
                  </p:cNvGrpSpPr>
                  <p:nvPr/>
                </p:nvGrpSpPr>
                <p:grpSpPr bwMode="auto">
                  <a:xfrm>
                    <a:off x="1909" y="4857"/>
                    <a:ext cx="711" cy="381"/>
                    <a:chOff x="4230" y="3675"/>
                    <a:chExt cx="2160" cy="1440"/>
                  </a:xfrm>
                </p:grpSpPr>
                <p:grpSp>
                  <p:nvGrpSpPr>
                    <p:cNvPr id="31042" name="Group 39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70" y="3675"/>
                      <a:ext cx="1080" cy="180"/>
                      <a:chOff x="8100" y="3240"/>
                      <a:chExt cx="2160" cy="360"/>
                    </a:xfrm>
                  </p:grpSpPr>
                  <p:sp>
                    <p:nvSpPr>
                      <p:cNvPr id="31045" name="Oval 39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00" y="3240"/>
                        <a:ext cx="1080" cy="36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20000"/>
                          </a:spcBef>
                          <a:buFontTx/>
                          <a:buChar char="•"/>
                        </a:pPr>
                        <a:endParaRPr lang="zh-TW" altLang="en-US" sz="4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1046" name="Oval 39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80" y="3240"/>
                        <a:ext cx="1080" cy="36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20000"/>
                          </a:spcBef>
                          <a:buFontTx/>
                          <a:buChar char="•"/>
                        </a:pPr>
                        <a:endParaRPr lang="zh-TW" altLang="en-US" sz="4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1043" name="Oval 3930"/>
                    <p:cNvSpPr>
                      <a:spLocks noChangeArrowheads="1"/>
                    </p:cNvSpPr>
                    <p:nvPr/>
                  </p:nvSpPr>
                  <p:spPr bwMode="auto">
                    <a:xfrm rot="-1770744">
                      <a:off x="6030" y="3675"/>
                      <a:ext cx="360" cy="14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044" name="Oval 3931"/>
                    <p:cNvSpPr>
                      <a:spLocks noChangeArrowheads="1"/>
                    </p:cNvSpPr>
                    <p:nvPr/>
                  </p:nvSpPr>
                  <p:spPr bwMode="auto">
                    <a:xfrm rot="1770744" flipH="1">
                      <a:off x="4230" y="3675"/>
                      <a:ext cx="360" cy="14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1034" name="Line 39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84" y="5248"/>
                    <a:ext cx="473" cy="927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035" name="Line 3933"/>
                  <p:cNvSpPr>
                    <a:spLocks noChangeShapeType="1"/>
                  </p:cNvSpPr>
                  <p:nvPr/>
                </p:nvSpPr>
                <p:spPr bwMode="auto">
                  <a:xfrm>
                    <a:off x="2360" y="5248"/>
                    <a:ext cx="407" cy="927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036" name="Line 3934"/>
                  <p:cNvSpPr>
                    <a:spLocks noChangeShapeType="1"/>
                  </p:cNvSpPr>
                  <p:nvPr/>
                </p:nvSpPr>
                <p:spPr bwMode="auto">
                  <a:xfrm>
                    <a:off x="1684" y="6175"/>
                    <a:ext cx="1083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31037" name="Group 3935"/>
                  <p:cNvGrpSpPr>
                    <a:grpSpLocks/>
                  </p:cNvGrpSpPr>
                  <p:nvPr/>
                </p:nvGrpSpPr>
                <p:grpSpPr bwMode="auto">
                  <a:xfrm>
                    <a:off x="1684" y="6111"/>
                    <a:ext cx="1083" cy="73"/>
                    <a:chOff x="1684" y="6111"/>
                    <a:chExt cx="1083" cy="73"/>
                  </a:xfrm>
                </p:grpSpPr>
                <p:sp>
                  <p:nvSpPr>
                    <p:cNvPr id="31038" name="Freeform 3936"/>
                    <p:cNvSpPr>
                      <a:spLocks/>
                    </p:cNvSpPr>
                    <p:nvPr/>
                  </p:nvSpPr>
                  <p:spPr bwMode="auto">
                    <a:xfrm>
                      <a:off x="1684" y="6111"/>
                      <a:ext cx="316" cy="73"/>
                    </a:xfrm>
                    <a:custGeom>
                      <a:avLst/>
                      <a:gdLst>
                        <a:gd name="T0" fmla="*/ 0 w 840"/>
                        <a:gd name="T1" fmla="*/ 0 h 420"/>
                        <a:gd name="T2" fmla="*/ 0 w 840"/>
                        <a:gd name="T3" fmla="*/ 0 h 420"/>
                        <a:gd name="T4" fmla="*/ 0 w 840"/>
                        <a:gd name="T5" fmla="*/ 0 h 420"/>
                        <a:gd name="T6" fmla="*/ 0 w 840"/>
                        <a:gd name="T7" fmla="*/ 0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5875">
                      <a:solidFill>
                        <a:srgbClr val="FF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039" name="Freeform 3937"/>
                    <p:cNvSpPr>
                      <a:spLocks/>
                    </p:cNvSpPr>
                    <p:nvPr/>
                  </p:nvSpPr>
                  <p:spPr bwMode="auto">
                    <a:xfrm>
                      <a:off x="2208" y="6111"/>
                      <a:ext cx="316" cy="73"/>
                    </a:xfrm>
                    <a:custGeom>
                      <a:avLst/>
                      <a:gdLst>
                        <a:gd name="T0" fmla="*/ 0 w 840"/>
                        <a:gd name="T1" fmla="*/ 0 h 420"/>
                        <a:gd name="T2" fmla="*/ 0 w 840"/>
                        <a:gd name="T3" fmla="*/ 0 h 420"/>
                        <a:gd name="T4" fmla="*/ 0 w 840"/>
                        <a:gd name="T5" fmla="*/ 0 h 420"/>
                        <a:gd name="T6" fmla="*/ 0 w 840"/>
                        <a:gd name="T7" fmla="*/ 0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5875">
                      <a:solidFill>
                        <a:srgbClr val="FF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040" name="Freeform 3938"/>
                    <p:cNvSpPr>
                      <a:spLocks/>
                    </p:cNvSpPr>
                    <p:nvPr/>
                  </p:nvSpPr>
                  <p:spPr bwMode="auto">
                    <a:xfrm>
                      <a:off x="2496" y="6120"/>
                      <a:ext cx="271" cy="64"/>
                    </a:xfrm>
                    <a:custGeom>
                      <a:avLst/>
                      <a:gdLst>
                        <a:gd name="T0" fmla="*/ 0 w 840"/>
                        <a:gd name="T1" fmla="*/ 0 h 420"/>
                        <a:gd name="T2" fmla="*/ 0 w 840"/>
                        <a:gd name="T3" fmla="*/ 0 h 420"/>
                        <a:gd name="T4" fmla="*/ 0 w 840"/>
                        <a:gd name="T5" fmla="*/ 0 h 420"/>
                        <a:gd name="T6" fmla="*/ 0 w 840"/>
                        <a:gd name="T7" fmla="*/ 0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5875">
                      <a:solidFill>
                        <a:srgbClr val="FF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041" name="Freeform 3939"/>
                    <p:cNvSpPr>
                      <a:spLocks/>
                    </p:cNvSpPr>
                    <p:nvPr/>
                  </p:nvSpPr>
                  <p:spPr bwMode="auto">
                    <a:xfrm>
                      <a:off x="1954" y="6120"/>
                      <a:ext cx="272" cy="64"/>
                    </a:xfrm>
                    <a:custGeom>
                      <a:avLst/>
                      <a:gdLst>
                        <a:gd name="T0" fmla="*/ 0 w 840"/>
                        <a:gd name="T1" fmla="*/ 0 h 420"/>
                        <a:gd name="T2" fmla="*/ 0 w 840"/>
                        <a:gd name="T3" fmla="*/ 0 h 420"/>
                        <a:gd name="T4" fmla="*/ 0 w 840"/>
                        <a:gd name="T5" fmla="*/ 0 h 420"/>
                        <a:gd name="T6" fmla="*/ 0 w 840"/>
                        <a:gd name="T7" fmla="*/ 0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5875">
                      <a:solidFill>
                        <a:srgbClr val="FF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0957" name="Group 3940"/>
                <p:cNvGrpSpPr>
                  <a:grpSpLocks/>
                </p:cNvGrpSpPr>
                <p:nvPr/>
              </p:nvGrpSpPr>
              <p:grpSpPr bwMode="auto">
                <a:xfrm>
                  <a:off x="1685" y="4397"/>
                  <a:ext cx="474" cy="382"/>
                  <a:chOff x="4680" y="3780"/>
                  <a:chExt cx="1260" cy="1260"/>
                </a:xfrm>
              </p:grpSpPr>
              <p:sp>
                <p:nvSpPr>
                  <p:cNvPr id="31020" name="Oval 3941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021" name="Freeform 3942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022" name="Freeform 3943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023" name="Freeform 3944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958" name="Group 3945"/>
                <p:cNvGrpSpPr>
                  <a:grpSpLocks/>
                </p:cNvGrpSpPr>
                <p:nvPr/>
              </p:nvGrpSpPr>
              <p:grpSpPr bwMode="auto">
                <a:xfrm>
                  <a:off x="1550" y="6088"/>
                  <a:ext cx="745" cy="273"/>
                  <a:chOff x="6480" y="9540"/>
                  <a:chExt cx="1980" cy="900"/>
                </a:xfrm>
              </p:grpSpPr>
              <p:sp>
                <p:nvSpPr>
                  <p:cNvPr id="31014" name="Line 3946"/>
                  <p:cNvSpPr>
                    <a:spLocks noChangeShapeType="1"/>
                  </p:cNvSpPr>
                  <p:nvPr/>
                </p:nvSpPr>
                <p:spPr bwMode="auto">
                  <a:xfrm>
                    <a:off x="70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015" name="Line 3947"/>
                  <p:cNvSpPr>
                    <a:spLocks noChangeShapeType="1"/>
                  </p:cNvSpPr>
                  <p:nvPr/>
                </p:nvSpPr>
                <p:spPr bwMode="auto">
                  <a:xfrm>
                    <a:off x="720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016" name="Line 3948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017" name="Line 3949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018" name="Oval 3950"/>
                  <p:cNvSpPr>
                    <a:spLocks noChangeArrowheads="1"/>
                  </p:cNvSpPr>
                  <p:nvPr/>
                </p:nvSpPr>
                <p:spPr bwMode="auto">
                  <a:xfrm>
                    <a:off x="648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019" name="Oval 3951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959" name="Group 3952"/>
                <p:cNvGrpSpPr>
                  <a:grpSpLocks/>
                </p:cNvGrpSpPr>
                <p:nvPr/>
              </p:nvGrpSpPr>
              <p:grpSpPr bwMode="auto">
                <a:xfrm rot="910168">
                  <a:off x="2430" y="5052"/>
                  <a:ext cx="480" cy="200"/>
                  <a:chOff x="5760" y="5464"/>
                  <a:chExt cx="1275" cy="663"/>
                </a:xfrm>
              </p:grpSpPr>
              <p:grpSp>
                <p:nvGrpSpPr>
                  <p:cNvPr id="31010" name="Group 3953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1012" name="Line 3954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013" name="Line 3955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1011" name="Freeform 3956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960" name="Group 3957"/>
                <p:cNvGrpSpPr>
                  <a:grpSpLocks/>
                </p:cNvGrpSpPr>
                <p:nvPr/>
              </p:nvGrpSpPr>
              <p:grpSpPr bwMode="auto">
                <a:xfrm>
                  <a:off x="1753" y="4779"/>
                  <a:ext cx="339" cy="86"/>
                  <a:chOff x="7200" y="4500"/>
                  <a:chExt cx="900" cy="285"/>
                </a:xfrm>
              </p:grpSpPr>
              <p:sp>
                <p:nvSpPr>
                  <p:cNvPr id="31005" name="Oval 3958"/>
                  <p:cNvSpPr>
                    <a:spLocks noChangeArrowheads="1"/>
                  </p:cNvSpPr>
                  <p:nvPr/>
                </p:nvSpPr>
                <p:spPr bwMode="auto">
                  <a:xfrm>
                    <a:off x="720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006" name="Oval 3959"/>
                  <p:cNvSpPr>
                    <a:spLocks noChangeArrowheads="1"/>
                  </p:cNvSpPr>
                  <p:nvPr/>
                </p:nvSpPr>
                <p:spPr bwMode="auto">
                  <a:xfrm>
                    <a:off x="738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007" name="Oval 3960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460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008" name="Oval 3961"/>
                  <p:cNvSpPr>
                    <a:spLocks noChangeArrowheads="1"/>
                  </p:cNvSpPr>
                  <p:nvPr/>
                </p:nvSpPr>
                <p:spPr bwMode="auto">
                  <a:xfrm>
                    <a:off x="774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009" name="Oval 3962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961" name="Group 3963"/>
                <p:cNvGrpSpPr>
                  <a:grpSpLocks/>
                </p:cNvGrpSpPr>
                <p:nvPr/>
              </p:nvGrpSpPr>
              <p:grpSpPr bwMode="auto">
                <a:xfrm rot="762249" flipH="1">
                  <a:off x="1470" y="4480"/>
                  <a:ext cx="226" cy="361"/>
                  <a:chOff x="5490" y="4635"/>
                  <a:chExt cx="600" cy="831"/>
                </a:xfrm>
              </p:grpSpPr>
              <p:grpSp>
                <p:nvGrpSpPr>
                  <p:cNvPr id="30999" name="Group 3964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1003" name="Freeform 3965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004" name="Freeform 3966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1000" name="Group 3967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1001" name="Freeform 3968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002" name="Freeform 3969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0962" name="Group 3970"/>
                <p:cNvGrpSpPr>
                  <a:grpSpLocks/>
                </p:cNvGrpSpPr>
                <p:nvPr/>
              </p:nvGrpSpPr>
              <p:grpSpPr bwMode="auto">
                <a:xfrm>
                  <a:off x="1346" y="4833"/>
                  <a:ext cx="1152" cy="491"/>
                  <a:chOff x="7380" y="7200"/>
                  <a:chExt cx="2160" cy="1260"/>
                </a:xfrm>
              </p:grpSpPr>
              <p:grpSp>
                <p:nvGrpSpPr>
                  <p:cNvPr id="30983" name="Group 3971"/>
                  <p:cNvGrpSpPr>
                    <a:grpSpLocks/>
                  </p:cNvGrpSpPr>
                  <p:nvPr/>
                </p:nvGrpSpPr>
                <p:grpSpPr bwMode="auto">
                  <a:xfrm>
                    <a:off x="738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0994" name="Line 397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995" name="Line 39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996" name="Line 397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997" name="Line 39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998" name="Line 39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984" name="Group 3977"/>
                  <p:cNvGrpSpPr>
                    <a:grpSpLocks/>
                  </p:cNvGrpSpPr>
                  <p:nvPr/>
                </p:nvGrpSpPr>
                <p:grpSpPr bwMode="auto">
                  <a:xfrm flipH="1">
                    <a:off x="846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0989" name="Line 397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990" name="Line 39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991" name="Line 39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992" name="Line 39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993" name="Line 39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985" name="Group 3983"/>
                  <p:cNvGrpSpPr>
                    <a:grpSpLocks/>
                  </p:cNvGrpSpPr>
                  <p:nvPr/>
                </p:nvGrpSpPr>
                <p:grpSpPr bwMode="auto">
                  <a:xfrm>
                    <a:off x="7920" y="7200"/>
                    <a:ext cx="1080" cy="180"/>
                    <a:chOff x="7920" y="7200"/>
                    <a:chExt cx="1080" cy="180"/>
                  </a:xfrm>
                </p:grpSpPr>
                <p:sp>
                  <p:nvSpPr>
                    <p:cNvPr id="30986" name="Line 39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987" name="Line 39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988" name="Freeform 3986"/>
                    <p:cNvSpPr>
                      <a:spLocks/>
                    </p:cNvSpPr>
                    <p:nvPr/>
                  </p:nvSpPr>
                  <p:spPr bwMode="auto">
                    <a:xfrm>
                      <a:off x="8100" y="7200"/>
                      <a:ext cx="720" cy="180"/>
                    </a:xfrm>
                    <a:custGeom>
                      <a:avLst/>
                      <a:gdLst>
                        <a:gd name="T0" fmla="*/ 720 w 720"/>
                        <a:gd name="T1" fmla="*/ 0 h 180"/>
                        <a:gd name="T2" fmla="*/ 360 w 720"/>
                        <a:gd name="T3" fmla="*/ 180 h 180"/>
                        <a:gd name="T4" fmla="*/ 0 w 720"/>
                        <a:gd name="T5" fmla="*/ 0 h 180"/>
                        <a:gd name="T6" fmla="*/ 0 60000 65536"/>
                        <a:gd name="T7" fmla="*/ 0 60000 65536"/>
                        <a:gd name="T8" fmla="*/ 0 60000 65536"/>
                        <a:gd name="T9" fmla="*/ 0 w 720"/>
                        <a:gd name="T10" fmla="*/ 0 h 180"/>
                        <a:gd name="T11" fmla="*/ 720 w 72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0" h="180">
                          <a:moveTo>
                            <a:pt x="720" y="0"/>
                          </a:moveTo>
                          <a:cubicBezTo>
                            <a:pt x="600" y="90"/>
                            <a:pt x="480" y="180"/>
                            <a:pt x="360" y="180"/>
                          </a:cubicBezTo>
                          <a:cubicBezTo>
                            <a:pt x="240" y="180"/>
                            <a:pt x="60" y="30"/>
                            <a:pt x="0" y="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30963" name="AutoShape 3987"/>
                <p:cNvSpPr>
                  <a:spLocks noChangeArrowheads="1"/>
                </p:cNvSpPr>
                <p:nvPr/>
              </p:nvSpPr>
              <p:spPr bwMode="auto">
                <a:xfrm flipV="1">
                  <a:off x="1482" y="5324"/>
                  <a:ext cx="880" cy="76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92 w 21600"/>
                    <a:gd name="T13" fmla="*/ 4495 h 21600"/>
                    <a:gd name="T14" fmla="*/ 17108 w 21600"/>
                    <a:gd name="T15" fmla="*/ 1710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99CC"/>
                    </a:gs>
                    <a:gs pos="100000">
                      <a:srgbClr val="76475E"/>
                    </a:gs>
                  </a:gsLst>
                  <a:lin ang="2700000" scaled="1"/>
                </a:gra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0964" name="Group 3988"/>
                <p:cNvGrpSpPr>
                  <a:grpSpLocks/>
                </p:cNvGrpSpPr>
                <p:nvPr/>
              </p:nvGrpSpPr>
              <p:grpSpPr bwMode="auto">
                <a:xfrm rot="20689832" flipH="1">
                  <a:off x="940" y="5052"/>
                  <a:ext cx="480" cy="200"/>
                  <a:chOff x="5760" y="5464"/>
                  <a:chExt cx="1275" cy="663"/>
                </a:xfrm>
              </p:grpSpPr>
              <p:grpSp>
                <p:nvGrpSpPr>
                  <p:cNvPr id="30979" name="Group 3989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0981" name="Line 3990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982" name="Line 3991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980" name="Freeform 3992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965" name="Group 3993"/>
                <p:cNvGrpSpPr>
                  <a:grpSpLocks/>
                </p:cNvGrpSpPr>
                <p:nvPr/>
              </p:nvGrpSpPr>
              <p:grpSpPr bwMode="auto">
                <a:xfrm>
                  <a:off x="1787" y="4425"/>
                  <a:ext cx="271" cy="55"/>
                  <a:chOff x="4140" y="1620"/>
                  <a:chExt cx="1080" cy="180"/>
                </a:xfrm>
              </p:grpSpPr>
              <p:sp>
                <p:nvSpPr>
                  <p:cNvPr id="30973" name="Line 3994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974" name="Line 39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975" name="Line 3996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976" name="Line 39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977" name="Line 3998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978" name="Line 39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966" name="Group 4000"/>
                <p:cNvGrpSpPr>
                  <a:grpSpLocks/>
                </p:cNvGrpSpPr>
                <p:nvPr/>
              </p:nvGrpSpPr>
              <p:grpSpPr bwMode="auto">
                <a:xfrm rot="-661169">
                  <a:off x="2148" y="4489"/>
                  <a:ext cx="225" cy="361"/>
                  <a:chOff x="5490" y="4635"/>
                  <a:chExt cx="600" cy="831"/>
                </a:xfrm>
              </p:grpSpPr>
              <p:grpSp>
                <p:nvGrpSpPr>
                  <p:cNvPr id="30967" name="Group 4001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0971" name="Freeform 4002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972" name="Freeform 4003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968" name="Group 4004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0969" name="Freeform 4005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970" name="Freeform 4006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30764" name="Group 4007"/>
              <p:cNvGrpSpPr>
                <a:grpSpLocks/>
              </p:cNvGrpSpPr>
              <p:nvPr/>
            </p:nvGrpSpPr>
            <p:grpSpPr bwMode="auto">
              <a:xfrm>
                <a:off x="10440" y="3137"/>
                <a:ext cx="4140" cy="1052"/>
                <a:chOff x="3604" y="7289"/>
                <a:chExt cx="8460" cy="2700"/>
              </a:xfrm>
            </p:grpSpPr>
            <p:grpSp>
              <p:nvGrpSpPr>
                <p:cNvPr id="30765" name="Group 4008"/>
                <p:cNvGrpSpPr>
                  <a:grpSpLocks/>
                </p:cNvGrpSpPr>
                <p:nvPr/>
              </p:nvGrpSpPr>
              <p:grpSpPr bwMode="auto">
                <a:xfrm>
                  <a:off x="7575" y="8355"/>
                  <a:ext cx="2067" cy="1634"/>
                  <a:chOff x="7020" y="4860"/>
                  <a:chExt cx="4309" cy="4140"/>
                </a:xfrm>
              </p:grpSpPr>
              <p:grpSp>
                <p:nvGrpSpPr>
                  <p:cNvPr id="30909" name="Group 4009"/>
                  <p:cNvGrpSpPr>
                    <a:grpSpLocks/>
                  </p:cNvGrpSpPr>
                  <p:nvPr/>
                </p:nvGrpSpPr>
                <p:grpSpPr bwMode="auto">
                  <a:xfrm>
                    <a:off x="8640" y="4860"/>
                    <a:ext cx="1260" cy="1260"/>
                    <a:chOff x="4680" y="3780"/>
                    <a:chExt cx="1260" cy="1260"/>
                  </a:xfrm>
                </p:grpSpPr>
                <p:sp>
                  <p:nvSpPr>
                    <p:cNvPr id="30944" name="Oval 40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945" name="Freeform 4011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946" name="Freeform 4012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947" name="Freeform 4013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910" name="Line 4014"/>
                  <p:cNvSpPr>
                    <a:spLocks noChangeShapeType="1"/>
                  </p:cNvSpPr>
                  <p:nvPr/>
                </p:nvSpPr>
                <p:spPr bwMode="auto">
                  <a:xfrm>
                    <a:off x="882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911" name="Line 4015"/>
                  <p:cNvSpPr>
                    <a:spLocks noChangeShapeType="1"/>
                  </p:cNvSpPr>
                  <p:nvPr/>
                </p:nvSpPr>
                <p:spPr bwMode="auto">
                  <a:xfrm>
                    <a:off x="900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912" name="Line 4016"/>
                  <p:cNvSpPr>
                    <a:spLocks noChangeShapeType="1"/>
                  </p:cNvSpPr>
                  <p:nvPr/>
                </p:nvSpPr>
                <p:spPr bwMode="auto">
                  <a:xfrm>
                    <a:off x="936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913" name="Line 4017"/>
                  <p:cNvSpPr>
                    <a:spLocks noChangeShapeType="1"/>
                  </p:cNvSpPr>
                  <p:nvPr/>
                </p:nvSpPr>
                <p:spPr bwMode="auto">
                  <a:xfrm>
                    <a:off x="954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914" name="Oval 4018"/>
                  <p:cNvSpPr>
                    <a:spLocks noChangeArrowheads="1"/>
                  </p:cNvSpPr>
                  <p:nvPr/>
                </p:nvSpPr>
                <p:spPr bwMode="auto">
                  <a:xfrm>
                    <a:off x="8280" y="882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915" name="Oval 4019"/>
                  <p:cNvSpPr>
                    <a:spLocks noChangeArrowheads="1"/>
                  </p:cNvSpPr>
                  <p:nvPr/>
                </p:nvSpPr>
                <p:spPr bwMode="auto">
                  <a:xfrm>
                    <a:off x="9180" y="882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0916" name="Group 4020"/>
                  <p:cNvGrpSpPr>
                    <a:grpSpLocks/>
                  </p:cNvGrpSpPr>
                  <p:nvPr/>
                </p:nvGrpSpPr>
                <p:grpSpPr bwMode="auto">
                  <a:xfrm>
                    <a:off x="10080" y="5580"/>
                    <a:ext cx="1249" cy="795"/>
                    <a:chOff x="5760" y="4965"/>
                    <a:chExt cx="1249" cy="795"/>
                  </a:xfrm>
                </p:grpSpPr>
                <p:grpSp>
                  <p:nvGrpSpPr>
                    <p:cNvPr id="30940" name="Group 40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0942" name="Line 402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0943" name="Line 402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0941" name="Freeform 4024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917" name="Group 4025"/>
                  <p:cNvGrpSpPr>
                    <a:grpSpLocks/>
                  </p:cNvGrpSpPr>
                  <p:nvPr/>
                </p:nvGrpSpPr>
                <p:grpSpPr bwMode="auto">
                  <a:xfrm rot="20970257" flipH="1">
                    <a:off x="7020" y="5685"/>
                    <a:ext cx="1249" cy="795"/>
                    <a:chOff x="5760" y="4965"/>
                    <a:chExt cx="1249" cy="795"/>
                  </a:xfrm>
                </p:grpSpPr>
                <p:grpSp>
                  <p:nvGrpSpPr>
                    <p:cNvPr id="30936" name="Group 40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0938" name="Line 40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0939" name="Line 402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0937" name="Freeform 4029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918" name="Group 4030"/>
                  <p:cNvGrpSpPr>
                    <a:grpSpLocks/>
                  </p:cNvGrpSpPr>
                  <p:nvPr/>
                </p:nvGrpSpPr>
                <p:grpSpPr bwMode="auto">
                  <a:xfrm>
                    <a:off x="8910" y="4950"/>
                    <a:ext cx="720" cy="180"/>
                    <a:chOff x="4140" y="1620"/>
                    <a:chExt cx="1080" cy="180"/>
                  </a:xfrm>
                </p:grpSpPr>
                <p:sp>
                  <p:nvSpPr>
                    <p:cNvPr id="30930" name="Line 40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931" name="Line 40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2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932" name="Line 40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933" name="Line 40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8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934" name="Line 40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935" name="Line 40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919" name="Group 4037"/>
                  <p:cNvGrpSpPr>
                    <a:grpSpLocks/>
                  </p:cNvGrpSpPr>
                  <p:nvPr/>
                </p:nvGrpSpPr>
                <p:grpSpPr bwMode="auto">
                  <a:xfrm>
                    <a:off x="8280" y="6120"/>
                    <a:ext cx="1800" cy="1260"/>
                    <a:chOff x="7740" y="5580"/>
                    <a:chExt cx="2700" cy="1800"/>
                  </a:xfrm>
                </p:grpSpPr>
                <p:sp>
                  <p:nvSpPr>
                    <p:cNvPr id="30923" name="Line 40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924" name="Line 40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925" name="Line 40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28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926" name="Line 40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90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927" name="Line 40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0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928" name="Line 40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4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929" name="Line 404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740" y="5580"/>
                      <a:ext cx="270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920" name="Group 4045"/>
                  <p:cNvGrpSpPr>
                    <a:grpSpLocks/>
                  </p:cNvGrpSpPr>
                  <p:nvPr/>
                </p:nvGrpSpPr>
                <p:grpSpPr bwMode="auto">
                  <a:xfrm>
                    <a:off x="8640" y="7380"/>
                    <a:ext cx="1080" cy="720"/>
                    <a:chOff x="8280" y="7380"/>
                    <a:chExt cx="1620" cy="720"/>
                  </a:xfrm>
                </p:grpSpPr>
                <p:sp>
                  <p:nvSpPr>
                    <p:cNvPr id="30921" name="Rectangle 40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80" y="7380"/>
                      <a:ext cx="1620" cy="720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 w="15875">
                      <a:solidFill>
                        <a:srgbClr val="00008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922" name="Rectangle 40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00" y="774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58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0766" name="Group 4048"/>
                <p:cNvGrpSpPr>
                  <a:grpSpLocks/>
                </p:cNvGrpSpPr>
                <p:nvPr/>
              </p:nvGrpSpPr>
              <p:grpSpPr bwMode="auto">
                <a:xfrm>
                  <a:off x="5940" y="7917"/>
                  <a:ext cx="1642" cy="2072"/>
                  <a:chOff x="3611" y="3750"/>
                  <a:chExt cx="3424" cy="5250"/>
                </a:xfrm>
              </p:grpSpPr>
              <p:grpSp>
                <p:nvGrpSpPr>
                  <p:cNvPr id="30874" name="Group 4049"/>
                  <p:cNvGrpSpPr>
                    <a:grpSpLocks/>
                  </p:cNvGrpSpPr>
                  <p:nvPr/>
                </p:nvGrpSpPr>
                <p:grpSpPr bwMode="auto">
                  <a:xfrm>
                    <a:off x="4680" y="3780"/>
                    <a:ext cx="1260" cy="1260"/>
                    <a:chOff x="4680" y="3780"/>
                    <a:chExt cx="1260" cy="1260"/>
                  </a:xfrm>
                </p:grpSpPr>
                <p:sp>
                  <p:nvSpPr>
                    <p:cNvPr id="30905" name="Oval 40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906" name="Freeform 4051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907" name="Freeform 4052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908" name="Freeform 4053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875" name="Line 4054"/>
                  <p:cNvSpPr>
                    <a:spLocks noChangeShapeType="1"/>
                  </p:cNvSpPr>
                  <p:nvPr/>
                </p:nvSpPr>
                <p:spPr bwMode="auto">
                  <a:xfrm>
                    <a:off x="468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876" name="Line 4055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877" name="Line 4056"/>
                  <p:cNvSpPr>
                    <a:spLocks noChangeShapeType="1"/>
                  </p:cNvSpPr>
                  <p:nvPr/>
                </p:nvSpPr>
                <p:spPr bwMode="auto">
                  <a:xfrm>
                    <a:off x="576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878" name="Line 4057"/>
                  <p:cNvSpPr>
                    <a:spLocks noChangeShapeType="1"/>
                  </p:cNvSpPr>
                  <p:nvPr/>
                </p:nvSpPr>
                <p:spPr bwMode="auto">
                  <a:xfrm>
                    <a:off x="5940" y="81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879" name="Oval 4058"/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882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880" name="Oval 4059"/>
                  <p:cNvSpPr>
                    <a:spLocks noChangeArrowheads="1"/>
                  </p:cNvSpPr>
                  <p:nvPr/>
                </p:nvSpPr>
                <p:spPr bwMode="auto">
                  <a:xfrm>
                    <a:off x="5580" y="882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0881" name="Group 4060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1275" cy="663"/>
                    <a:chOff x="5760" y="5464"/>
                    <a:chExt cx="1275" cy="663"/>
                  </a:xfrm>
                </p:grpSpPr>
                <p:grpSp>
                  <p:nvGrpSpPr>
                    <p:cNvPr id="30901" name="Group 40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0903" name="Line 4062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0904" name="Line 4063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0902" name="Freeform 4064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882" name="Group 4065"/>
                  <p:cNvGrpSpPr>
                    <a:grpSpLocks/>
                  </p:cNvGrpSpPr>
                  <p:nvPr/>
                </p:nvGrpSpPr>
                <p:grpSpPr bwMode="auto">
                  <a:xfrm flipH="1">
                    <a:off x="3611" y="4860"/>
                    <a:ext cx="1249" cy="795"/>
                    <a:chOff x="5760" y="4965"/>
                    <a:chExt cx="1249" cy="795"/>
                  </a:xfrm>
                </p:grpSpPr>
                <p:grpSp>
                  <p:nvGrpSpPr>
                    <p:cNvPr id="30897" name="Group 40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0899" name="Line 406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0900" name="Line 406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0898" name="Freeform 4069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883" name="Group 4070"/>
                  <p:cNvGrpSpPr>
                    <a:grpSpLocks/>
                  </p:cNvGrpSpPr>
                  <p:nvPr/>
                </p:nvGrpSpPr>
                <p:grpSpPr bwMode="auto">
                  <a:xfrm>
                    <a:off x="4380" y="3750"/>
                    <a:ext cx="1890" cy="1260"/>
                    <a:chOff x="4230" y="3675"/>
                    <a:chExt cx="2160" cy="1440"/>
                  </a:xfrm>
                </p:grpSpPr>
                <p:grpSp>
                  <p:nvGrpSpPr>
                    <p:cNvPr id="30892" name="Group 40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70" y="3675"/>
                      <a:ext cx="1080" cy="180"/>
                      <a:chOff x="8100" y="3240"/>
                      <a:chExt cx="2160" cy="360"/>
                    </a:xfrm>
                  </p:grpSpPr>
                  <p:sp>
                    <p:nvSpPr>
                      <p:cNvPr id="30895" name="Oval 40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00" y="3240"/>
                        <a:ext cx="1080" cy="36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20000"/>
                          </a:spcBef>
                          <a:buFontTx/>
                          <a:buChar char="•"/>
                        </a:pPr>
                        <a:endParaRPr lang="zh-TW" altLang="en-US" sz="4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0896" name="Oval 40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80" y="3240"/>
                        <a:ext cx="1080" cy="36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20000"/>
                          </a:spcBef>
                          <a:buFontTx/>
                          <a:buChar char="•"/>
                        </a:pPr>
                        <a:endParaRPr lang="zh-TW" altLang="en-US" sz="4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0893" name="Oval 4074"/>
                    <p:cNvSpPr>
                      <a:spLocks noChangeArrowheads="1"/>
                    </p:cNvSpPr>
                    <p:nvPr/>
                  </p:nvSpPr>
                  <p:spPr bwMode="auto">
                    <a:xfrm rot="-1770744">
                      <a:off x="6030" y="3675"/>
                      <a:ext cx="360" cy="14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894" name="Oval 4075"/>
                    <p:cNvSpPr>
                      <a:spLocks noChangeArrowheads="1"/>
                    </p:cNvSpPr>
                    <p:nvPr/>
                  </p:nvSpPr>
                  <p:spPr bwMode="auto">
                    <a:xfrm rot="1770744" flipH="1">
                      <a:off x="4230" y="3675"/>
                      <a:ext cx="360" cy="14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0884" name="Group 4076"/>
                  <p:cNvGrpSpPr>
                    <a:grpSpLocks/>
                  </p:cNvGrpSpPr>
                  <p:nvPr/>
                </p:nvGrpSpPr>
                <p:grpSpPr bwMode="auto">
                  <a:xfrm>
                    <a:off x="3780" y="5040"/>
                    <a:ext cx="2880" cy="3090"/>
                    <a:chOff x="3780" y="5040"/>
                    <a:chExt cx="2880" cy="3090"/>
                  </a:xfrm>
                </p:grpSpPr>
                <p:sp>
                  <p:nvSpPr>
                    <p:cNvPr id="30885" name="Line 407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5040"/>
                      <a:ext cx="1260" cy="30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886" name="Line 40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80" y="5040"/>
                      <a:ext cx="1080" cy="30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887" name="Line 40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80" y="8100"/>
                      <a:ext cx="28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888" name="Freeform 4080"/>
                    <p:cNvSpPr>
                      <a:spLocks/>
                    </p:cNvSpPr>
                    <p:nvPr/>
                  </p:nvSpPr>
                  <p:spPr bwMode="auto">
                    <a:xfrm>
                      <a:off x="3780" y="7890"/>
                      <a:ext cx="840" cy="240"/>
                    </a:xfrm>
                    <a:custGeom>
                      <a:avLst/>
                      <a:gdLst>
                        <a:gd name="T0" fmla="*/ 60 w 840"/>
                        <a:gd name="T1" fmla="*/ 4 h 420"/>
                        <a:gd name="T2" fmla="*/ 420 w 840"/>
                        <a:gd name="T3" fmla="*/ 0 h 420"/>
                        <a:gd name="T4" fmla="*/ 780 w 840"/>
                        <a:gd name="T5" fmla="*/ 4 h 420"/>
                        <a:gd name="T6" fmla="*/ 60 w 840"/>
                        <a:gd name="T7" fmla="*/ 4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FF"/>
                    </a:solidFill>
                    <a:ln w="15875">
                      <a:solidFill>
                        <a:srgbClr val="FF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889" name="Freeform 4081"/>
                    <p:cNvSpPr>
                      <a:spLocks/>
                    </p:cNvSpPr>
                    <p:nvPr/>
                  </p:nvSpPr>
                  <p:spPr bwMode="auto">
                    <a:xfrm>
                      <a:off x="5175" y="7890"/>
                      <a:ext cx="840" cy="240"/>
                    </a:xfrm>
                    <a:custGeom>
                      <a:avLst/>
                      <a:gdLst>
                        <a:gd name="T0" fmla="*/ 60 w 840"/>
                        <a:gd name="T1" fmla="*/ 4 h 420"/>
                        <a:gd name="T2" fmla="*/ 420 w 840"/>
                        <a:gd name="T3" fmla="*/ 0 h 420"/>
                        <a:gd name="T4" fmla="*/ 780 w 840"/>
                        <a:gd name="T5" fmla="*/ 4 h 420"/>
                        <a:gd name="T6" fmla="*/ 60 w 840"/>
                        <a:gd name="T7" fmla="*/ 4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FF"/>
                    </a:solidFill>
                    <a:ln w="15875">
                      <a:solidFill>
                        <a:srgbClr val="FF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890" name="Freeform 4082"/>
                    <p:cNvSpPr>
                      <a:spLocks/>
                    </p:cNvSpPr>
                    <p:nvPr/>
                  </p:nvSpPr>
                  <p:spPr bwMode="auto">
                    <a:xfrm>
                      <a:off x="5940" y="7920"/>
                      <a:ext cx="720" cy="210"/>
                    </a:xfrm>
                    <a:custGeom>
                      <a:avLst/>
                      <a:gdLst>
                        <a:gd name="T0" fmla="*/ 18 w 840"/>
                        <a:gd name="T1" fmla="*/ 2 h 420"/>
                        <a:gd name="T2" fmla="*/ 123 w 840"/>
                        <a:gd name="T3" fmla="*/ 0 h 420"/>
                        <a:gd name="T4" fmla="*/ 227 w 840"/>
                        <a:gd name="T5" fmla="*/ 2 h 420"/>
                        <a:gd name="T6" fmla="*/ 18 w 840"/>
                        <a:gd name="T7" fmla="*/ 2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FF"/>
                    </a:solidFill>
                    <a:ln w="15875">
                      <a:solidFill>
                        <a:srgbClr val="FF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891" name="Freeform 4083"/>
                    <p:cNvSpPr>
                      <a:spLocks/>
                    </p:cNvSpPr>
                    <p:nvPr/>
                  </p:nvSpPr>
                  <p:spPr bwMode="auto">
                    <a:xfrm>
                      <a:off x="4500" y="7920"/>
                      <a:ext cx="720" cy="210"/>
                    </a:xfrm>
                    <a:custGeom>
                      <a:avLst/>
                      <a:gdLst>
                        <a:gd name="T0" fmla="*/ 18 w 840"/>
                        <a:gd name="T1" fmla="*/ 2 h 420"/>
                        <a:gd name="T2" fmla="*/ 123 w 840"/>
                        <a:gd name="T3" fmla="*/ 0 h 420"/>
                        <a:gd name="T4" fmla="*/ 227 w 840"/>
                        <a:gd name="T5" fmla="*/ 2 h 420"/>
                        <a:gd name="T6" fmla="*/ 18 w 840"/>
                        <a:gd name="T7" fmla="*/ 2 h 4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0"/>
                        <a:gd name="T13" fmla="*/ 0 h 420"/>
                        <a:gd name="T14" fmla="*/ 840 w 840"/>
                        <a:gd name="T15" fmla="*/ 420 h 4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0" h="420">
                          <a:moveTo>
                            <a:pt x="60" y="360"/>
                          </a:moveTo>
                          <a:cubicBezTo>
                            <a:pt x="0" y="300"/>
                            <a:pt x="300" y="0"/>
                            <a:pt x="420" y="0"/>
                          </a:cubicBezTo>
                          <a:cubicBezTo>
                            <a:pt x="540" y="0"/>
                            <a:pt x="840" y="300"/>
                            <a:pt x="780" y="360"/>
                          </a:cubicBezTo>
                          <a:cubicBezTo>
                            <a:pt x="720" y="420"/>
                            <a:pt x="120" y="420"/>
                            <a:pt x="60" y="360"/>
                          </a:cubicBezTo>
                          <a:close/>
                        </a:path>
                      </a:pathLst>
                    </a:custGeom>
                    <a:solidFill>
                      <a:srgbClr val="FF00FF"/>
                    </a:solidFill>
                    <a:ln w="15875">
                      <a:solidFill>
                        <a:srgbClr val="FF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0767" name="Group 4084"/>
                <p:cNvGrpSpPr>
                  <a:grpSpLocks/>
                </p:cNvGrpSpPr>
                <p:nvPr/>
              </p:nvGrpSpPr>
              <p:grpSpPr bwMode="auto">
                <a:xfrm>
                  <a:off x="9474" y="7289"/>
                  <a:ext cx="2590" cy="2700"/>
                  <a:chOff x="3780" y="3060"/>
                  <a:chExt cx="3675" cy="4140"/>
                </a:xfrm>
              </p:grpSpPr>
              <p:grpSp>
                <p:nvGrpSpPr>
                  <p:cNvPr id="30836" name="Group 4085"/>
                  <p:cNvGrpSpPr>
                    <a:grpSpLocks/>
                  </p:cNvGrpSpPr>
                  <p:nvPr/>
                </p:nvGrpSpPr>
                <p:grpSpPr bwMode="auto">
                  <a:xfrm>
                    <a:off x="5040" y="3060"/>
                    <a:ext cx="1260" cy="1260"/>
                    <a:chOff x="4680" y="3780"/>
                    <a:chExt cx="1260" cy="1260"/>
                  </a:xfrm>
                </p:grpSpPr>
                <p:sp>
                  <p:nvSpPr>
                    <p:cNvPr id="30870" name="Oval 40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871" name="Freeform 4087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872" name="Freeform 4088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873" name="Freeform 4089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837" name="Line 4090"/>
                  <p:cNvSpPr>
                    <a:spLocks noChangeShapeType="1"/>
                  </p:cNvSpPr>
                  <p:nvPr/>
                </p:nvSpPr>
                <p:spPr bwMode="auto">
                  <a:xfrm>
                    <a:off x="5220" y="63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838" name="Line 4091"/>
                  <p:cNvSpPr>
                    <a:spLocks noChangeShapeType="1"/>
                  </p:cNvSpPr>
                  <p:nvPr/>
                </p:nvSpPr>
                <p:spPr bwMode="auto">
                  <a:xfrm>
                    <a:off x="5400" y="63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839" name="Line 4092"/>
                  <p:cNvSpPr>
                    <a:spLocks noChangeShapeType="1"/>
                  </p:cNvSpPr>
                  <p:nvPr/>
                </p:nvSpPr>
                <p:spPr bwMode="auto">
                  <a:xfrm>
                    <a:off x="5760" y="63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840" name="Line 4093"/>
                  <p:cNvSpPr>
                    <a:spLocks noChangeShapeType="1"/>
                  </p:cNvSpPr>
                  <p:nvPr/>
                </p:nvSpPr>
                <p:spPr bwMode="auto">
                  <a:xfrm>
                    <a:off x="5940" y="630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841" name="Oval 4094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702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842" name="Oval 4095"/>
                  <p:cNvSpPr>
                    <a:spLocks noChangeArrowheads="1"/>
                  </p:cNvSpPr>
                  <p:nvPr/>
                </p:nvSpPr>
                <p:spPr bwMode="auto">
                  <a:xfrm>
                    <a:off x="5580" y="702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0843" name="Group 4096"/>
                  <p:cNvGrpSpPr>
                    <a:grpSpLocks/>
                  </p:cNvGrpSpPr>
                  <p:nvPr/>
                </p:nvGrpSpPr>
                <p:grpSpPr bwMode="auto">
                  <a:xfrm rot="3730764">
                    <a:off x="6433" y="4547"/>
                    <a:ext cx="1249" cy="795"/>
                    <a:chOff x="5760" y="4965"/>
                    <a:chExt cx="1249" cy="795"/>
                  </a:xfrm>
                </p:grpSpPr>
                <p:grpSp>
                  <p:nvGrpSpPr>
                    <p:cNvPr id="30866" name="Group 40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0868" name="Line 409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0869" name="Line 409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0867" name="Freeform 4100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844" name="Group 4101"/>
                  <p:cNvGrpSpPr>
                    <a:grpSpLocks/>
                  </p:cNvGrpSpPr>
                  <p:nvPr/>
                </p:nvGrpSpPr>
                <p:grpSpPr bwMode="auto">
                  <a:xfrm rot="17464581" flipH="1">
                    <a:off x="3553" y="4547"/>
                    <a:ext cx="1249" cy="795"/>
                    <a:chOff x="5760" y="4965"/>
                    <a:chExt cx="1249" cy="795"/>
                  </a:xfrm>
                </p:grpSpPr>
                <p:grpSp>
                  <p:nvGrpSpPr>
                    <p:cNvPr id="30862" name="Group 41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220"/>
                      <a:ext cx="795" cy="540"/>
                      <a:chOff x="5760" y="5220"/>
                      <a:chExt cx="795" cy="540"/>
                    </a:xfrm>
                  </p:grpSpPr>
                  <p:sp>
                    <p:nvSpPr>
                      <p:cNvPr id="30864" name="Line 410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522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0865" name="Line 410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35" y="5400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0863" name="Freeform 4105"/>
                    <p:cNvSpPr>
                      <a:spLocks/>
                    </p:cNvSpPr>
                    <p:nvPr/>
                  </p:nvSpPr>
                  <p:spPr bwMode="auto">
                    <a:xfrm>
                      <a:off x="6480" y="4965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845" name="Group 4106"/>
                  <p:cNvGrpSpPr>
                    <a:grpSpLocks/>
                  </p:cNvGrpSpPr>
                  <p:nvPr/>
                </p:nvGrpSpPr>
                <p:grpSpPr bwMode="auto">
                  <a:xfrm>
                    <a:off x="4680" y="4320"/>
                    <a:ext cx="1800" cy="1260"/>
                    <a:chOff x="7740" y="5580"/>
                    <a:chExt cx="2700" cy="1800"/>
                  </a:xfrm>
                </p:grpSpPr>
                <p:sp>
                  <p:nvSpPr>
                    <p:cNvPr id="30855" name="Line 4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856" name="Line 4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857" name="Line 4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28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858" name="Line 41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900" y="6120"/>
                      <a:ext cx="0" cy="12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859" name="Line 4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00" y="612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860" name="Line 41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440" y="5580"/>
                      <a:ext cx="0" cy="54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861" name="Line 411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740" y="5580"/>
                      <a:ext cx="270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846" name="Group 4114"/>
                  <p:cNvGrpSpPr>
                    <a:grpSpLocks/>
                  </p:cNvGrpSpPr>
                  <p:nvPr/>
                </p:nvGrpSpPr>
                <p:grpSpPr bwMode="auto">
                  <a:xfrm>
                    <a:off x="5040" y="5580"/>
                    <a:ext cx="1080" cy="1440"/>
                    <a:chOff x="8280" y="7380"/>
                    <a:chExt cx="1620" cy="720"/>
                  </a:xfrm>
                </p:grpSpPr>
                <p:sp>
                  <p:nvSpPr>
                    <p:cNvPr id="30853" name="Rectangle 4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80" y="7380"/>
                      <a:ext cx="1620" cy="720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 w="15875">
                      <a:solidFill>
                        <a:srgbClr val="00008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854" name="Rectangle 4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00" y="774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58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0847" name="Group 4117"/>
                  <p:cNvGrpSpPr>
                    <a:grpSpLocks/>
                  </p:cNvGrpSpPr>
                  <p:nvPr/>
                </p:nvGrpSpPr>
                <p:grpSpPr bwMode="auto">
                  <a:xfrm>
                    <a:off x="5040" y="3060"/>
                    <a:ext cx="1200" cy="465"/>
                    <a:chOff x="8820" y="4395"/>
                    <a:chExt cx="1200" cy="465"/>
                  </a:xfrm>
                </p:grpSpPr>
                <p:sp>
                  <p:nvSpPr>
                    <p:cNvPr id="30851" name="Oval 4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40" y="4395"/>
                      <a:ext cx="10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852" name="Oval 4119"/>
                    <p:cNvSpPr>
                      <a:spLocks noChangeArrowheads="1"/>
                    </p:cNvSpPr>
                    <p:nvPr/>
                  </p:nvSpPr>
                  <p:spPr bwMode="auto">
                    <a:xfrm rot="703413">
                      <a:off x="8820" y="4500"/>
                      <a:ext cx="1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0848" name="Group 4120"/>
                  <p:cNvGrpSpPr>
                    <a:grpSpLocks/>
                  </p:cNvGrpSpPr>
                  <p:nvPr/>
                </p:nvGrpSpPr>
                <p:grpSpPr bwMode="auto">
                  <a:xfrm>
                    <a:off x="5400" y="3780"/>
                    <a:ext cx="540" cy="180"/>
                    <a:chOff x="8460" y="5940"/>
                    <a:chExt cx="540" cy="180"/>
                  </a:xfrm>
                </p:grpSpPr>
                <p:sp>
                  <p:nvSpPr>
                    <p:cNvPr id="30849" name="Line 4121"/>
                    <p:cNvSpPr>
                      <a:spLocks noChangeShapeType="1"/>
                    </p:cNvSpPr>
                    <p:nvPr/>
                  </p:nvSpPr>
                  <p:spPr bwMode="auto">
                    <a:xfrm rot="2265785" flipH="1">
                      <a:off x="8460" y="594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850" name="Line 4122"/>
                    <p:cNvSpPr>
                      <a:spLocks noChangeShapeType="1"/>
                    </p:cNvSpPr>
                    <p:nvPr/>
                  </p:nvSpPr>
                  <p:spPr bwMode="auto">
                    <a:xfrm rot="-2265785">
                      <a:off x="8820" y="594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0768" name="Group 4123"/>
                <p:cNvGrpSpPr>
                  <a:grpSpLocks/>
                </p:cNvGrpSpPr>
                <p:nvPr/>
              </p:nvGrpSpPr>
              <p:grpSpPr bwMode="auto">
                <a:xfrm>
                  <a:off x="3604" y="7431"/>
                  <a:ext cx="2511" cy="2558"/>
                  <a:chOff x="2340" y="3960"/>
                  <a:chExt cx="5235" cy="6480"/>
                </a:xfrm>
              </p:grpSpPr>
              <p:grpSp>
                <p:nvGrpSpPr>
                  <p:cNvPr id="30769" name="Group 4124"/>
                  <p:cNvGrpSpPr>
                    <a:grpSpLocks/>
                  </p:cNvGrpSpPr>
                  <p:nvPr/>
                </p:nvGrpSpPr>
                <p:grpSpPr bwMode="auto">
                  <a:xfrm>
                    <a:off x="4320" y="3960"/>
                    <a:ext cx="1260" cy="1260"/>
                    <a:chOff x="4680" y="3780"/>
                    <a:chExt cx="1260" cy="1260"/>
                  </a:xfrm>
                </p:grpSpPr>
                <p:sp>
                  <p:nvSpPr>
                    <p:cNvPr id="30832" name="Oval 4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3780"/>
                      <a:ext cx="1260" cy="12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833" name="Freeform 4126"/>
                    <p:cNvSpPr>
                      <a:spLocks/>
                    </p:cNvSpPr>
                    <p:nvPr/>
                  </p:nvSpPr>
                  <p:spPr bwMode="auto">
                    <a:xfrm>
                      <a:off x="486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834" name="Freeform 4127"/>
                    <p:cNvSpPr>
                      <a:spLocks/>
                    </p:cNvSpPr>
                    <p:nvPr/>
                  </p:nvSpPr>
                  <p:spPr bwMode="auto">
                    <a:xfrm>
                      <a:off x="5400" y="4140"/>
                      <a:ext cx="36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180 w 360"/>
                        <a:gd name="T3" fmla="*/ 0 h 180"/>
                        <a:gd name="T4" fmla="*/ 360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835" name="Freeform 4128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60" y="4680"/>
                      <a:ext cx="900" cy="180"/>
                    </a:xfrm>
                    <a:custGeom>
                      <a:avLst/>
                      <a:gdLst>
                        <a:gd name="T0" fmla="*/ 0 w 360"/>
                        <a:gd name="T1" fmla="*/ 180 h 180"/>
                        <a:gd name="T2" fmla="*/ 274720 w 360"/>
                        <a:gd name="T3" fmla="*/ 0 h 180"/>
                        <a:gd name="T4" fmla="*/ 549332 w 360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180"/>
                        <a:gd name="T11" fmla="*/ 360 w 36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180">
                          <a:moveTo>
                            <a:pt x="0" y="180"/>
                          </a:moveTo>
                          <a:cubicBezTo>
                            <a:pt x="60" y="90"/>
                            <a:pt x="120" y="0"/>
                            <a:pt x="180" y="0"/>
                          </a:cubicBezTo>
                          <a:cubicBezTo>
                            <a:pt x="240" y="0"/>
                            <a:pt x="330" y="150"/>
                            <a:pt x="360" y="18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770" name="Group 4129"/>
                  <p:cNvGrpSpPr>
                    <a:grpSpLocks/>
                  </p:cNvGrpSpPr>
                  <p:nvPr/>
                </p:nvGrpSpPr>
                <p:grpSpPr bwMode="auto">
                  <a:xfrm>
                    <a:off x="3960" y="9540"/>
                    <a:ext cx="1980" cy="900"/>
                    <a:chOff x="6480" y="9540"/>
                    <a:chExt cx="1980" cy="900"/>
                  </a:xfrm>
                </p:grpSpPr>
                <p:sp>
                  <p:nvSpPr>
                    <p:cNvPr id="30826" name="Line 41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827" name="Line 4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828" name="Line 4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829" name="Line 4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95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830" name="Oval 4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8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831" name="Oval 4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10260"/>
                      <a:ext cx="90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0771" name="Group 4136"/>
                  <p:cNvGrpSpPr>
                    <a:grpSpLocks/>
                  </p:cNvGrpSpPr>
                  <p:nvPr/>
                </p:nvGrpSpPr>
                <p:grpSpPr bwMode="auto">
                  <a:xfrm rot="910168">
                    <a:off x="6300" y="6120"/>
                    <a:ext cx="1275" cy="663"/>
                    <a:chOff x="5760" y="5464"/>
                    <a:chExt cx="1275" cy="663"/>
                  </a:xfrm>
                </p:grpSpPr>
                <p:grpSp>
                  <p:nvGrpSpPr>
                    <p:cNvPr id="30822" name="Group 4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0824" name="Line 4138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0825" name="Line 4139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0823" name="Freeform 4140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772" name="Group 4141"/>
                  <p:cNvGrpSpPr>
                    <a:grpSpLocks/>
                  </p:cNvGrpSpPr>
                  <p:nvPr/>
                </p:nvGrpSpPr>
                <p:grpSpPr bwMode="auto">
                  <a:xfrm>
                    <a:off x="4500" y="5220"/>
                    <a:ext cx="900" cy="285"/>
                    <a:chOff x="7200" y="4500"/>
                    <a:chExt cx="900" cy="285"/>
                  </a:xfrm>
                </p:grpSpPr>
                <p:sp>
                  <p:nvSpPr>
                    <p:cNvPr id="30817" name="Oval 4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818" name="Oval 4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8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819" name="Oval 4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" y="460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820" name="Oval 4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40" y="4545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821" name="Oval 4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20" y="4500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0773" name="Group 4147"/>
                  <p:cNvGrpSpPr>
                    <a:grpSpLocks/>
                  </p:cNvGrpSpPr>
                  <p:nvPr/>
                </p:nvGrpSpPr>
                <p:grpSpPr bwMode="auto">
                  <a:xfrm rot="762249" flipH="1">
                    <a:off x="3750" y="4233"/>
                    <a:ext cx="600" cy="1191"/>
                    <a:chOff x="5490" y="4635"/>
                    <a:chExt cx="600" cy="831"/>
                  </a:xfrm>
                </p:grpSpPr>
                <p:grpSp>
                  <p:nvGrpSpPr>
                    <p:cNvPr id="30811" name="Group 41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0815" name="Freeform 41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0816" name="Freeform 4150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0812" name="Group 41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0813" name="Freeform 41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0814" name="Freeform 4153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grpSp>
                <p:nvGrpSpPr>
                  <p:cNvPr id="30774" name="Group 4154"/>
                  <p:cNvGrpSpPr>
                    <a:grpSpLocks/>
                  </p:cNvGrpSpPr>
                  <p:nvPr/>
                </p:nvGrpSpPr>
                <p:grpSpPr bwMode="auto">
                  <a:xfrm>
                    <a:off x="3420" y="5400"/>
                    <a:ext cx="3060" cy="1620"/>
                    <a:chOff x="7380" y="7200"/>
                    <a:chExt cx="2160" cy="1260"/>
                  </a:xfrm>
                </p:grpSpPr>
                <p:grpSp>
                  <p:nvGrpSpPr>
                    <p:cNvPr id="30795" name="Group 41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38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0806" name="Line 415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0807" name="Line 41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0808" name="Line 415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0809" name="Line 41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0810" name="Line 41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0796" name="Group 4161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8460" y="7200"/>
                      <a:ext cx="1080" cy="1260"/>
                      <a:chOff x="7380" y="7200"/>
                      <a:chExt cx="1080" cy="1260"/>
                    </a:xfrm>
                  </p:grpSpPr>
                  <p:sp>
                    <p:nvSpPr>
                      <p:cNvPr id="30801" name="Line 416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0" y="7200"/>
                        <a:ext cx="54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0802" name="Line 41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0" y="7560"/>
                        <a:ext cx="18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0803" name="Line 416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0" y="7740"/>
                        <a:ext cx="360" cy="18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0804" name="Line 416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740"/>
                        <a:ext cx="0" cy="72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0805" name="Line 41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8460"/>
                        <a:ext cx="54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0797" name="Group 41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20" y="7200"/>
                      <a:ext cx="1080" cy="180"/>
                      <a:chOff x="7920" y="7200"/>
                      <a:chExt cx="1080" cy="180"/>
                    </a:xfrm>
                  </p:grpSpPr>
                  <p:sp>
                    <p:nvSpPr>
                      <p:cNvPr id="30798" name="Line 41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0799" name="Line 41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20" y="7200"/>
                        <a:ext cx="18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0800" name="Freeform 41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00" y="7200"/>
                        <a:ext cx="720" cy="180"/>
                      </a:xfrm>
                      <a:custGeom>
                        <a:avLst/>
                        <a:gdLst>
                          <a:gd name="T0" fmla="*/ 720 w 720"/>
                          <a:gd name="T1" fmla="*/ 0 h 180"/>
                          <a:gd name="T2" fmla="*/ 360 w 720"/>
                          <a:gd name="T3" fmla="*/ 180 h 180"/>
                          <a:gd name="T4" fmla="*/ 0 w 720"/>
                          <a:gd name="T5" fmla="*/ 0 h 180"/>
                          <a:gd name="T6" fmla="*/ 0 60000 65536"/>
                          <a:gd name="T7" fmla="*/ 0 60000 65536"/>
                          <a:gd name="T8" fmla="*/ 0 60000 65536"/>
                          <a:gd name="T9" fmla="*/ 0 w 720"/>
                          <a:gd name="T10" fmla="*/ 0 h 180"/>
                          <a:gd name="T11" fmla="*/ 720 w 720"/>
                          <a:gd name="T12" fmla="*/ 180 h 18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20" h="180">
                            <a:moveTo>
                              <a:pt x="720" y="0"/>
                            </a:moveTo>
                            <a:cubicBezTo>
                              <a:pt x="600" y="90"/>
                              <a:pt x="480" y="180"/>
                              <a:pt x="360" y="180"/>
                            </a:cubicBezTo>
                            <a:cubicBezTo>
                              <a:pt x="240" y="180"/>
                              <a:pt x="60" y="30"/>
                              <a:pt x="0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sp>
                <p:nvSpPr>
                  <p:cNvPr id="30775" name="AutoShape 417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780" y="7020"/>
                    <a:ext cx="2340" cy="25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5 w 21600"/>
                      <a:gd name="T13" fmla="*/ 4500 h 21600"/>
                      <a:gd name="T14" fmla="*/ 17105 w 21600"/>
                      <a:gd name="T15" fmla="*/ 171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CCCC"/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30776" name="Group 4172"/>
                  <p:cNvGrpSpPr>
                    <a:grpSpLocks/>
                  </p:cNvGrpSpPr>
                  <p:nvPr/>
                </p:nvGrpSpPr>
                <p:grpSpPr bwMode="auto">
                  <a:xfrm rot="20689832" flipH="1">
                    <a:off x="2340" y="6120"/>
                    <a:ext cx="1275" cy="663"/>
                    <a:chOff x="5760" y="5464"/>
                    <a:chExt cx="1275" cy="663"/>
                  </a:xfrm>
                </p:grpSpPr>
                <p:grpSp>
                  <p:nvGrpSpPr>
                    <p:cNvPr id="30791" name="Group 41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0" y="5464"/>
                      <a:ext cx="765" cy="543"/>
                      <a:chOff x="5760" y="5464"/>
                      <a:chExt cx="765" cy="543"/>
                    </a:xfrm>
                  </p:grpSpPr>
                  <p:sp>
                    <p:nvSpPr>
                      <p:cNvPr id="30793" name="Line 4174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805" y="5464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0794" name="Line 4175"/>
                      <p:cNvSpPr>
                        <a:spLocks noChangeShapeType="1"/>
                      </p:cNvSpPr>
                      <p:nvPr/>
                    </p:nvSpPr>
                    <p:spPr bwMode="auto">
                      <a:xfrm rot="2568463" flipV="1">
                        <a:off x="5760" y="5647"/>
                        <a:ext cx="720" cy="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30792" name="Freeform 4176"/>
                    <p:cNvSpPr>
                      <a:spLocks/>
                    </p:cNvSpPr>
                    <p:nvPr/>
                  </p:nvSpPr>
                  <p:spPr bwMode="auto">
                    <a:xfrm rot="2568463">
                      <a:off x="6506" y="5692"/>
                      <a:ext cx="529" cy="435"/>
                    </a:xfrm>
                    <a:custGeom>
                      <a:avLst/>
                      <a:gdLst>
                        <a:gd name="T0" fmla="*/ 3 w 770"/>
                        <a:gd name="T1" fmla="*/ 4 h 795"/>
                        <a:gd name="T2" fmla="*/ 7 w 770"/>
                        <a:gd name="T3" fmla="*/ 1 h 795"/>
                        <a:gd name="T4" fmla="*/ 11 w 770"/>
                        <a:gd name="T5" fmla="*/ 2 h 795"/>
                        <a:gd name="T6" fmla="*/ 12 w 770"/>
                        <a:gd name="T7" fmla="*/ 2 h 795"/>
                        <a:gd name="T8" fmla="*/ 11 w 770"/>
                        <a:gd name="T9" fmla="*/ 2 h 795"/>
                        <a:gd name="T10" fmla="*/ 10 w 770"/>
                        <a:gd name="T11" fmla="*/ 3 h 795"/>
                        <a:gd name="T12" fmla="*/ 15 w 770"/>
                        <a:gd name="T13" fmla="*/ 1 h 795"/>
                        <a:gd name="T14" fmla="*/ 18 w 770"/>
                        <a:gd name="T15" fmla="*/ 0 h 795"/>
                        <a:gd name="T16" fmla="*/ 22 w 770"/>
                        <a:gd name="T17" fmla="*/ 1 h 795"/>
                        <a:gd name="T18" fmla="*/ 22 w 770"/>
                        <a:gd name="T19" fmla="*/ 1 h 795"/>
                        <a:gd name="T20" fmla="*/ 21 w 770"/>
                        <a:gd name="T21" fmla="*/ 3 h 795"/>
                        <a:gd name="T22" fmla="*/ 26 w 770"/>
                        <a:gd name="T23" fmla="*/ 1 h 795"/>
                        <a:gd name="T24" fmla="*/ 28 w 770"/>
                        <a:gd name="T25" fmla="*/ 2 h 795"/>
                        <a:gd name="T26" fmla="*/ 30 w 770"/>
                        <a:gd name="T27" fmla="*/ 2 h 795"/>
                        <a:gd name="T28" fmla="*/ 27 w 770"/>
                        <a:gd name="T29" fmla="*/ 3 h 795"/>
                        <a:gd name="T30" fmla="*/ 26 w 770"/>
                        <a:gd name="T31" fmla="*/ 4 h 795"/>
                        <a:gd name="T32" fmla="*/ 28 w 770"/>
                        <a:gd name="T33" fmla="*/ 3 h 795"/>
                        <a:gd name="T34" fmla="*/ 32 w 770"/>
                        <a:gd name="T35" fmla="*/ 3 h 795"/>
                        <a:gd name="T36" fmla="*/ 36 w 770"/>
                        <a:gd name="T37" fmla="*/ 4 h 795"/>
                        <a:gd name="T38" fmla="*/ 37 w 770"/>
                        <a:gd name="T39" fmla="*/ 4 h 795"/>
                        <a:gd name="T40" fmla="*/ 38 w 770"/>
                        <a:gd name="T41" fmla="*/ 4 h 795"/>
                        <a:gd name="T42" fmla="*/ 36 w 770"/>
                        <a:gd name="T43" fmla="*/ 5 h 795"/>
                        <a:gd name="T44" fmla="*/ 32 w 770"/>
                        <a:gd name="T45" fmla="*/ 5 h 795"/>
                        <a:gd name="T46" fmla="*/ 25 w 770"/>
                        <a:gd name="T47" fmla="*/ 5 h 795"/>
                        <a:gd name="T48" fmla="*/ 27 w 770"/>
                        <a:gd name="T49" fmla="*/ 5 h 795"/>
                        <a:gd name="T50" fmla="*/ 30 w 770"/>
                        <a:gd name="T51" fmla="*/ 5 h 795"/>
                        <a:gd name="T52" fmla="*/ 30 w 770"/>
                        <a:gd name="T53" fmla="*/ 6 h 795"/>
                        <a:gd name="T54" fmla="*/ 27 w 770"/>
                        <a:gd name="T55" fmla="*/ 6 h 795"/>
                        <a:gd name="T56" fmla="*/ 23 w 770"/>
                        <a:gd name="T57" fmla="*/ 6 h 795"/>
                        <a:gd name="T58" fmla="*/ 19 w 770"/>
                        <a:gd name="T59" fmla="*/ 6 h 795"/>
                        <a:gd name="T60" fmla="*/ 13 w 770"/>
                        <a:gd name="T61" fmla="*/ 5 h 795"/>
                        <a:gd name="T62" fmla="*/ 15 w 770"/>
                        <a:gd name="T63" fmla="*/ 5 h 795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70"/>
                        <a:gd name="T97" fmla="*/ 0 h 795"/>
                        <a:gd name="T98" fmla="*/ 770 w 770"/>
                        <a:gd name="T99" fmla="*/ 795 h 795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70" h="795">
                          <a:moveTo>
                            <a:pt x="76" y="480"/>
                          </a:moveTo>
                          <a:cubicBezTo>
                            <a:pt x="27" y="333"/>
                            <a:pt x="0" y="106"/>
                            <a:pt x="136" y="15"/>
                          </a:cubicBezTo>
                          <a:cubicBezTo>
                            <a:pt x="214" y="131"/>
                            <a:pt x="185" y="71"/>
                            <a:pt x="226" y="195"/>
                          </a:cubicBezTo>
                          <a:cubicBezTo>
                            <a:pt x="231" y="210"/>
                            <a:pt x="241" y="240"/>
                            <a:pt x="241" y="240"/>
                          </a:cubicBezTo>
                          <a:cubicBezTo>
                            <a:pt x="236" y="255"/>
                            <a:pt x="226" y="269"/>
                            <a:pt x="226" y="285"/>
                          </a:cubicBezTo>
                          <a:cubicBezTo>
                            <a:pt x="226" y="382"/>
                            <a:pt x="270" y="433"/>
                            <a:pt x="211" y="345"/>
                          </a:cubicBezTo>
                          <a:cubicBezTo>
                            <a:pt x="245" y="261"/>
                            <a:pt x="272" y="176"/>
                            <a:pt x="301" y="90"/>
                          </a:cubicBezTo>
                          <a:cubicBezTo>
                            <a:pt x="312" y="56"/>
                            <a:pt x="361" y="0"/>
                            <a:pt x="361" y="0"/>
                          </a:cubicBezTo>
                          <a:cubicBezTo>
                            <a:pt x="386" y="5"/>
                            <a:pt x="415" y="1"/>
                            <a:pt x="436" y="15"/>
                          </a:cubicBezTo>
                          <a:cubicBezTo>
                            <a:pt x="449" y="24"/>
                            <a:pt x="451" y="44"/>
                            <a:pt x="451" y="60"/>
                          </a:cubicBezTo>
                          <a:cubicBezTo>
                            <a:pt x="451" y="268"/>
                            <a:pt x="458" y="233"/>
                            <a:pt x="421" y="345"/>
                          </a:cubicBezTo>
                          <a:cubicBezTo>
                            <a:pt x="388" y="246"/>
                            <a:pt x="435" y="180"/>
                            <a:pt x="526" y="150"/>
                          </a:cubicBezTo>
                          <a:cubicBezTo>
                            <a:pt x="541" y="160"/>
                            <a:pt x="561" y="165"/>
                            <a:pt x="571" y="180"/>
                          </a:cubicBezTo>
                          <a:cubicBezTo>
                            <a:pt x="588" y="207"/>
                            <a:pt x="601" y="270"/>
                            <a:pt x="601" y="270"/>
                          </a:cubicBezTo>
                          <a:cubicBezTo>
                            <a:pt x="572" y="470"/>
                            <a:pt x="617" y="305"/>
                            <a:pt x="541" y="420"/>
                          </a:cubicBezTo>
                          <a:cubicBezTo>
                            <a:pt x="532" y="433"/>
                            <a:pt x="515" y="476"/>
                            <a:pt x="526" y="465"/>
                          </a:cubicBezTo>
                          <a:cubicBezTo>
                            <a:pt x="545" y="446"/>
                            <a:pt x="562" y="387"/>
                            <a:pt x="571" y="360"/>
                          </a:cubicBezTo>
                          <a:cubicBezTo>
                            <a:pt x="591" y="365"/>
                            <a:pt x="614" y="363"/>
                            <a:pt x="631" y="375"/>
                          </a:cubicBezTo>
                          <a:cubicBezTo>
                            <a:pt x="666" y="399"/>
                            <a:pt x="721" y="465"/>
                            <a:pt x="721" y="465"/>
                          </a:cubicBezTo>
                          <a:cubicBezTo>
                            <a:pt x="726" y="480"/>
                            <a:pt x="729" y="496"/>
                            <a:pt x="736" y="510"/>
                          </a:cubicBezTo>
                          <a:cubicBezTo>
                            <a:pt x="744" y="526"/>
                            <a:pt x="770" y="537"/>
                            <a:pt x="766" y="555"/>
                          </a:cubicBezTo>
                          <a:cubicBezTo>
                            <a:pt x="762" y="573"/>
                            <a:pt x="737" y="578"/>
                            <a:pt x="721" y="585"/>
                          </a:cubicBezTo>
                          <a:cubicBezTo>
                            <a:pt x="692" y="598"/>
                            <a:pt x="631" y="615"/>
                            <a:pt x="631" y="615"/>
                          </a:cubicBezTo>
                          <a:cubicBezTo>
                            <a:pt x="586" y="610"/>
                            <a:pt x="539" y="614"/>
                            <a:pt x="496" y="600"/>
                          </a:cubicBezTo>
                          <a:cubicBezTo>
                            <a:pt x="481" y="595"/>
                            <a:pt x="525" y="582"/>
                            <a:pt x="541" y="585"/>
                          </a:cubicBezTo>
                          <a:cubicBezTo>
                            <a:pt x="559" y="588"/>
                            <a:pt x="571" y="605"/>
                            <a:pt x="586" y="615"/>
                          </a:cubicBezTo>
                          <a:cubicBezTo>
                            <a:pt x="604" y="670"/>
                            <a:pt x="634" y="700"/>
                            <a:pt x="601" y="750"/>
                          </a:cubicBezTo>
                          <a:cubicBezTo>
                            <a:pt x="589" y="768"/>
                            <a:pt x="571" y="780"/>
                            <a:pt x="556" y="795"/>
                          </a:cubicBezTo>
                          <a:cubicBezTo>
                            <a:pt x="526" y="790"/>
                            <a:pt x="495" y="790"/>
                            <a:pt x="466" y="780"/>
                          </a:cubicBezTo>
                          <a:cubicBezTo>
                            <a:pt x="462" y="779"/>
                            <a:pt x="386" y="738"/>
                            <a:pt x="376" y="735"/>
                          </a:cubicBezTo>
                          <a:cubicBezTo>
                            <a:pt x="333" y="670"/>
                            <a:pt x="319" y="687"/>
                            <a:pt x="256" y="645"/>
                          </a:cubicBezTo>
                          <a:cubicBezTo>
                            <a:pt x="271" y="635"/>
                            <a:pt x="301" y="615"/>
                            <a:pt x="301" y="615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777" name="Group 4177"/>
                  <p:cNvGrpSpPr>
                    <a:grpSpLocks/>
                  </p:cNvGrpSpPr>
                  <p:nvPr/>
                </p:nvGrpSpPr>
                <p:grpSpPr bwMode="auto">
                  <a:xfrm>
                    <a:off x="4590" y="4053"/>
                    <a:ext cx="720" cy="180"/>
                    <a:chOff x="4140" y="1620"/>
                    <a:chExt cx="1080" cy="180"/>
                  </a:xfrm>
                </p:grpSpPr>
                <p:sp>
                  <p:nvSpPr>
                    <p:cNvPr id="30785" name="Line 41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786" name="Line 41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2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787" name="Line 4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788" name="Line 418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8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789" name="Line 41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790" name="Line 41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40" y="1620"/>
                      <a:ext cx="18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778" name="Group 4184"/>
                  <p:cNvGrpSpPr>
                    <a:grpSpLocks/>
                  </p:cNvGrpSpPr>
                  <p:nvPr/>
                </p:nvGrpSpPr>
                <p:grpSpPr bwMode="auto">
                  <a:xfrm rot="-661169">
                    <a:off x="5550" y="4263"/>
                    <a:ext cx="600" cy="1191"/>
                    <a:chOff x="5490" y="4635"/>
                    <a:chExt cx="600" cy="831"/>
                  </a:xfrm>
                </p:grpSpPr>
                <p:grpSp>
                  <p:nvGrpSpPr>
                    <p:cNvPr id="30779" name="Group 41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0" y="5010"/>
                      <a:ext cx="180" cy="360"/>
                      <a:chOff x="8460" y="5940"/>
                      <a:chExt cx="540" cy="831"/>
                    </a:xfrm>
                  </p:grpSpPr>
                  <p:sp>
                    <p:nvSpPr>
                      <p:cNvPr id="30783" name="Freeform 41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0784" name="Freeform 4187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0780" name="Group 41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0" y="4635"/>
                      <a:ext cx="540" cy="831"/>
                      <a:chOff x="8460" y="5940"/>
                      <a:chExt cx="540" cy="831"/>
                    </a:xfrm>
                  </p:grpSpPr>
                  <p:sp>
                    <p:nvSpPr>
                      <p:cNvPr id="30781" name="Freeform 41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60" y="5940"/>
                        <a:ext cx="540" cy="720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4611 w 360"/>
                          <a:gd name="T3" fmla="*/ 540 h 720"/>
                          <a:gd name="T4" fmla="*/ 9228 w 360"/>
                          <a:gd name="T5" fmla="*/ 720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0782" name="Freeform 4190"/>
                      <p:cNvSpPr>
                        <a:spLocks/>
                      </p:cNvSpPr>
                      <p:nvPr/>
                    </p:nvSpPr>
                    <p:spPr bwMode="auto">
                      <a:xfrm rot="-1829675">
                        <a:off x="8545" y="6219"/>
                        <a:ext cx="314" cy="552"/>
                      </a:xfrm>
                      <a:custGeom>
                        <a:avLst/>
                        <a:gdLst>
                          <a:gd name="T0" fmla="*/ 0 w 360"/>
                          <a:gd name="T1" fmla="*/ 0 h 720"/>
                          <a:gd name="T2" fmla="*/ 60 w 360"/>
                          <a:gd name="T3" fmla="*/ 64 h 720"/>
                          <a:gd name="T4" fmla="*/ 120 w 360"/>
                          <a:gd name="T5" fmla="*/ 86 h 720"/>
                          <a:gd name="T6" fmla="*/ 0 60000 65536"/>
                          <a:gd name="T7" fmla="*/ 0 60000 65536"/>
                          <a:gd name="T8" fmla="*/ 0 60000 65536"/>
                          <a:gd name="T9" fmla="*/ 0 w 360"/>
                          <a:gd name="T10" fmla="*/ 0 h 720"/>
                          <a:gd name="T11" fmla="*/ 360 w 360"/>
                          <a:gd name="T12" fmla="*/ 720 h 72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60" h="720">
                            <a:moveTo>
                              <a:pt x="0" y="0"/>
                            </a:moveTo>
                            <a:cubicBezTo>
                              <a:pt x="60" y="210"/>
                              <a:pt x="120" y="420"/>
                              <a:pt x="180" y="540"/>
                            </a:cubicBezTo>
                            <a:cubicBezTo>
                              <a:pt x="240" y="660"/>
                              <a:pt x="330" y="690"/>
                              <a:pt x="360" y="7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30038" name="Group 4191"/>
            <p:cNvGrpSpPr>
              <a:grpSpLocks/>
            </p:cNvGrpSpPr>
            <p:nvPr/>
          </p:nvGrpSpPr>
          <p:grpSpPr bwMode="auto">
            <a:xfrm>
              <a:off x="1213" y="2251"/>
              <a:ext cx="369" cy="158"/>
              <a:chOff x="3960" y="1672"/>
              <a:chExt cx="2955" cy="997"/>
            </a:xfrm>
          </p:grpSpPr>
          <p:grpSp>
            <p:nvGrpSpPr>
              <p:cNvPr id="30619" name="Group 4192"/>
              <p:cNvGrpSpPr>
                <a:grpSpLocks/>
              </p:cNvGrpSpPr>
              <p:nvPr/>
            </p:nvGrpSpPr>
            <p:grpSpPr bwMode="auto">
              <a:xfrm>
                <a:off x="5903" y="2032"/>
                <a:ext cx="1012" cy="637"/>
                <a:chOff x="7020" y="4860"/>
                <a:chExt cx="4309" cy="4140"/>
              </a:xfrm>
            </p:grpSpPr>
            <p:grpSp>
              <p:nvGrpSpPr>
                <p:cNvPr id="30724" name="Group 4193"/>
                <p:cNvGrpSpPr>
                  <a:grpSpLocks/>
                </p:cNvGrpSpPr>
                <p:nvPr/>
              </p:nvGrpSpPr>
              <p:grpSpPr bwMode="auto">
                <a:xfrm>
                  <a:off x="8640" y="48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0759" name="Oval 4194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760" name="Freeform 4195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61" name="Freeform 4196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62" name="Freeform 4197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0725" name="Line 4198"/>
                <p:cNvSpPr>
                  <a:spLocks noChangeShapeType="1"/>
                </p:cNvSpPr>
                <p:nvPr/>
              </p:nvSpPr>
              <p:spPr bwMode="auto">
                <a:xfrm>
                  <a:off x="882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726" name="Line 4199"/>
                <p:cNvSpPr>
                  <a:spLocks noChangeShapeType="1"/>
                </p:cNvSpPr>
                <p:nvPr/>
              </p:nvSpPr>
              <p:spPr bwMode="auto">
                <a:xfrm>
                  <a:off x="900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727" name="Line 4200"/>
                <p:cNvSpPr>
                  <a:spLocks noChangeShapeType="1"/>
                </p:cNvSpPr>
                <p:nvPr/>
              </p:nvSpPr>
              <p:spPr bwMode="auto">
                <a:xfrm>
                  <a:off x="93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728" name="Line 4201"/>
                <p:cNvSpPr>
                  <a:spLocks noChangeShapeType="1"/>
                </p:cNvSpPr>
                <p:nvPr/>
              </p:nvSpPr>
              <p:spPr bwMode="auto">
                <a:xfrm>
                  <a:off x="954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729" name="Oval 4202"/>
                <p:cNvSpPr>
                  <a:spLocks noChangeArrowheads="1"/>
                </p:cNvSpPr>
                <p:nvPr/>
              </p:nvSpPr>
              <p:spPr bwMode="auto">
                <a:xfrm>
                  <a:off x="82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730" name="Oval 4203"/>
                <p:cNvSpPr>
                  <a:spLocks noChangeArrowheads="1"/>
                </p:cNvSpPr>
                <p:nvPr/>
              </p:nvSpPr>
              <p:spPr bwMode="auto">
                <a:xfrm>
                  <a:off x="91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0731" name="Group 4204"/>
                <p:cNvGrpSpPr>
                  <a:grpSpLocks/>
                </p:cNvGrpSpPr>
                <p:nvPr/>
              </p:nvGrpSpPr>
              <p:grpSpPr bwMode="auto">
                <a:xfrm>
                  <a:off x="10080" y="5580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0755" name="Group 4205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0757" name="Line 420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758" name="Line 420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756" name="Freeform 4208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732" name="Group 4209"/>
                <p:cNvGrpSpPr>
                  <a:grpSpLocks/>
                </p:cNvGrpSpPr>
                <p:nvPr/>
              </p:nvGrpSpPr>
              <p:grpSpPr bwMode="auto">
                <a:xfrm rot="20970257" flipH="1">
                  <a:off x="7020" y="5685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0751" name="Group 4210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0753" name="Line 42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754" name="Line 42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752" name="Freeform 4213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733" name="Group 4214"/>
                <p:cNvGrpSpPr>
                  <a:grpSpLocks/>
                </p:cNvGrpSpPr>
                <p:nvPr/>
              </p:nvGrpSpPr>
              <p:grpSpPr bwMode="auto">
                <a:xfrm>
                  <a:off x="8910" y="4950"/>
                  <a:ext cx="720" cy="180"/>
                  <a:chOff x="4140" y="1620"/>
                  <a:chExt cx="1080" cy="180"/>
                </a:xfrm>
              </p:grpSpPr>
              <p:sp>
                <p:nvSpPr>
                  <p:cNvPr id="30745" name="Line 4215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46" name="Line 42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47" name="Line 4217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48" name="Line 42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49" name="Line 4219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50" name="Line 42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734" name="Group 4221"/>
                <p:cNvGrpSpPr>
                  <a:grpSpLocks/>
                </p:cNvGrpSpPr>
                <p:nvPr/>
              </p:nvGrpSpPr>
              <p:grpSpPr bwMode="auto">
                <a:xfrm>
                  <a:off x="8280" y="6120"/>
                  <a:ext cx="1800" cy="1260"/>
                  <a:chOff x="7740" y="5580"/>
                  <a:chExt cx="2700" cy="1800"/>
                </a:xfrm>
              </p:grpSpPr>
              <p:sp>
                <p:nvSpPr>
                  <p:cNvPr id="30738" name="Line 4222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39" name="Line 4223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40" name="Line 4224"/>
                  <p:cNvSpPr>
                    <a:spLocks noChangeShapeType="1"/>
                  </p:cNvSpPr>
                  <p:nvPr/>
                </p:nvSpPr>
                <p:spPr bwMode="auto">
                  <a:xfrm>
                    <a:off x="828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41" name="Line 42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0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42" name="Line 4226"/>
                  <p:cNvSpPr>
                    <a:spLocks noChangeShapeType="1"/>
                  </p:cNvSpPr>
                  <p:nvPr/>
                </p:nvSpPr>
                <p:spPr bwMode="auto">
                  <a:xfrm>
                    <a:off x="990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43" name="Line 42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4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44" name="Line 42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40" y="5580"/>
                    <a:ext cx="27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735" name="Group 4229"/>
                <p:cNvGrpSpPr>
                  <a:grpSpLocks/>
                </p:cNvGrpSpPr>
                <p:nvPr/>
              </p:nvGrpSpPr>
              <p:grpSpPr bwMode="auto">
                <a:xfrm>
                  <a:off x="8640" y="7380"/>
                  <a:ext cx="1080" cy="720"/>
                  <a:chOff x="8280" y="7380"/>
                  <a:chExt cx="1620" cy="720"/>
                </a:xfrm>
              </p:grpSpPr>
              <p:sp>
                <p:nvSpPr>
                  <p:cNvPr id="30736" name="Rectangle 4230"/>
                  <p:cNvSpPr>
                    <a:spLocks noChangeArrowheads="1"/>
                  </p:cNvSpPr>
                  <p:nvPr/>
                </p:nvSpPr>
                <p:spPr bwMode="auto">
                  <a:xfrm>
                    <a:off x="8280" y="7380"/>
                    <a:ext cx="1620" cy="720"/>
                  </a:xfrm>
                  <a:prstGeom prst="rect">
                    <a:avLst/>
                  </a:prstGeom>
                  <a:solidFill>
                    <a:srgbClr val="000080"/>
                  </a:solidFill>
                  <a:ln w="15875">
                    <a:solidFill>
                      <a:srgbClr val="000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737" name="Rectangle 4231"/>
                  <p:cNvSpPr>
                    <a:spLocks noChangeArrowheads="1"/>
                  </p:cNvSpPr>
                  <p:nvPr/>
                </p:nvSpPr>
                <p:spPr bwMode="auto">
                  <a:xfrm>
                    <a:off x="9000" y="774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0620" name="Group 4232"/>
              <p:cNvGrpSpPr>
                <a:grpSpLocks/>
              </p:cNvGrpSpPr>
              <p:nvPr/>
            </p:nvGrpSpPr>
            <p:grpSpPr bwMode="auto">
              <a:xfrm>
                <a:off x="5103" y="1862"/>
                <a:ext cx="804" cy="807"/>
                <a:chOff x="3611" y="3750"/>
                <a:chExt cx="3424" cy="5250"/>
              </a:xfrm>
            </p:grpSpPr>
            <p:grpSp>
              <p:nvGrpSpPr>
                <p:cNvPr id="30689" name="Group 4233"/>
                <p:cNvGrpSpPr>
                  <a:grpSpLocks/>
                </p:cNvGrpSpPr>
                <p:nvPr/>
              </p:nvGrpSpPr>
              <p:grpSpPr bwMode="auto">
                <a:xfrm>
                  <a:off x="4680" y="378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0720" name="Oval 4234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721" name="Freeform 4235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22" name="Freeform 4236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23" name="Freeform 4237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0690" name="Line 4238"/>
                <p:cNvSpPr>
                  <a:spLocks noChangeShapeType="1"/>
                </p:cNvSpPr>
                <p:nvPr/>
              </p:nvSpPr>
              <p:spPr bwMode="auto">
                <a:xfrm>
                  <a:off x="468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691" name="Line 4239"/>
                <p:cNvSpPr>
                  <a:spLocks noChangeShapeType="1"/>
                </p:cNvSpPr>
                <p:nvPr/>
              </p:nvSpPr>
              <p:spPr bwMode="auto">
                <a:xfrm>
                  <a:off x="48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692" name="Line 4240"/>
                <p:cNvSpPr>
                  <a:spLocks noChangeShapeType="1"/>
                </p:cNvSpPr>
                <p:nvPr/>
              </p:nvSpPr>
              <p:spPr bwMode="auto">
                <a:xfrm>
                  <a:off x="57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693" name="Line 4241"/>
                <p:cNvSpPr>
                  <a:spLocks noChangeShapeType="1"/>
                </p:cNvSpPr>
                <p:nvPr/>
              </p:nvSpPr>
              <p:spPr bwMode="auto">
                <a:xfrm>
                  <a:off x="594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694" name="Oval 4242"/>
                <p:cNvSpPr>
                  <a:spLocks noChangeArrowheads="1"/>
                </p:cNvSpPr>
                <p:nvPr/>
              </p:nvSpPr>
              <p:spPr bwMode="auto">
                <a:xfrm>
                  <a:off x="414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695" name="Oval 4243"/>
                <p:cNvSpPr>
                  <a:spLocks noChangeArrowheads="1"/>
                </p:cNvSpPr>
                <p:nvPr/>
              </p:nvSpPr>
              <p:spPr bwMode="auto">
                <a:xfrm>
                  <a:off x="55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0696" name="Group 4244"/>
                <p:cNvGrpSpPr>
                  <a:grpSpLocks/>
                </p:cNvGrpSpPr>
                <p:nvPr/>
              </p:nvGrpSpPr>
              <p:grpSpPr bwMode="auto">
                <a:xfrm>
                  <a:off x="5760" y="5464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0716" name="Group 4245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0718" name="Line 4246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719" name="Line 4247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717" name="Freeform 4248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697" name="Group 4249"/>
                <p:cNvGrpSpPr>
                  <a:grpSpLocks/>
                </p:cNvGrpSpPr>
                <p:nvPr/>
              </p:nvGrpSpPr>
              <p:grpSpPr bwMode="auto">
                <a:xfrm flipH="1">
                  <a:off x="3611" y="4860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0712" name="Group 4250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0714" name="Line 42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715" name="Line 42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713" name="Freeform 4253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698" name="Group 4254"/>
                <p:cNvGrpSpPr>
                  <a:grpSpLocks/>
                </p:cNvGrpSpPr>
                <p:nvPr/>
              </p:nvGrpSpPr>
              <p:grpSpPr bwMode="auto">
                <a:xfrm>
                  <a:off x="4380" y="3750"/>
                  <a:ext cx="1890" cy="1260"/>
                  <a:chOff x="4230" y="3675"/>
                  <a:chExt cx="2160" cy="1440"/>
                </a:xfrm>
              </p:grpSpPr>
              <p:grpSp>
                <p:nvGrpSpPr>
                  <p:cNvPr id="30707" name="Group 4255"/>
                  <p:cNvGrpSpPr>
                    <a:grpSpLocks/>
                  </p:cNvGrpSpPr>
                  <p:nvPr/>
                </p:nvGrpSpPr>
                <p:grpSpPr bwMode="auto">
                  <a:xfrm>
                    <a:off x="4770" y="3675"/>
                    <a:ext cx="1080" cy="180"/>
                    <a:chOff x="8100" y="3240"/>
                    <a:chExt cx="2160" cy="360"/>
                  </a:xfrm>
                </p:grpSpPr>
                <p:sp>
                  <p:nvSpPr>
                    <p:cNvPr id="30710" name="Oval 42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00" y="3240"/>
                      <a:ext cx="10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711" name="Oval 42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3240"/>
                      <a:ext cx="10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708" name="Oval 4258"/>
                  <p:cNvSpPr>
                    <a:spLocks noChangeArrowheads="1"/>
                  </p:cNvSpPr>
                  <p:nvPr/>
                </p:nvSpPr>
                <p:spPr bwMode="auto">
                  <a:xfrm rot="-1770744">
                    <a:off x="6030" y="3675"/>
                    <a:ext cx="360" cy="14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709" name="Oval 4259"/>
                  <p:cNvSpPr>
                    <a:spLocks noChangeArrowheads="1"/>
                  </p:cNvSpPr>
                  <p:nvPr/>
                </p:nvSpPr>
                <p:spPr bwMode="auto">
                  <a:xfrm rot="1770744" flipH="1">
                    <a:off x="4230" y="3675"/>
                    <a:ext cx="360" cy="14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699" name="Group 4260"/>
                <p:cNvGrpSpPr>
                  <a:grpSpLocks/>
                </p:cNvGrpSpPr>
                <p:nvPr/>
              </p:nvGrpSpPr>
              <p:grpSpPr bwMode="auto">
                <a:xfrm>
                  <a:off x="3780" y="5040"/>
                  <a:ext cx="2880" cy="3090"/>
                  <a:chOff x="3780" y="5040"/>
                  <a:chExt cx="2880" cy="3090"/>
                </a:xfrm>
              </p:grpSpPr>
              <p:sp>
                <p:nvSpPr>
                  <p:cNvPr id="30700" name="Line 42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80" y="5040"/>
                    <a:ext cx="1260" cy="30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01" name="Line 4262"/>
                  <p:cNvSpPr>
                    <a:spLocks noChangeShapeType="1"/>
                  </p:cNvSpPr>
                  <p:nvPr/>
                </p:nvSpPr>
                <p:spPr bwMode="auto">
                  <a:xfrm>
                    <a:off x="5580" y="5040"/>
                    <a:ext cx="1080" cy="30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02" name="Line 4263"/>
                  <p:cNvSpPr>
                    <a:spLocks noChangeShapeType="1"/>
                  </p:cNvSpPr>
                  <p:nvPr/>
                </p:nvSpPr>
                <p:spPr bwMode="auto">
                  <a:xfrm>
                    <a:off x="3780" y="8100"/>
                    <a:ext cx="288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03" name="Freeform 4264"/>
                  <p:cNvSpPr>
                    <a:spLocks/>
                  </p:cNvSpPr>
                  <p:nvPr/>
                </p:nvSpPr>
                <p:spPr bwMode="auto">
                  <a:xfrm>
                    <a:off x="3780" y="7890"/>
                    <a:ext cx="840" cy="240"/>
                  </a:xfrm>
                  <a:custGeom>
                    <a:avLst/>
                    <a:gdLst>
                      <a:gd name="T0" fmla="*/ 60 w 840"/>
                      <a:gd name="T1" fmla="*/ 4 h 420"/>
                      <a:gd name="T2" fmla="*/ 420 w 840"/>
                      <a:gd name="T3" fmla="*/ 0 h 420"/>
                      <a:gd name="T4" fmla="*/ 780 w 840"/>
                      <a:gd name="T5" fmla="*/ 4 h 420"/>
                      <a:gd name="T6" fmla="*/ 60 w 840"/>
                      <a:gd name="T7" fmla="*/ 4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04" name="Freeform 4265"/>
                  <p:cNvSpPr>
                    <a:spLocks/>
                  </p:cNvSpPr>
                  <p:nvPr/>
                </p:nvSpPr>
                <p:spPr bwMode="auto">
                  <a:xfrm>
                    <a:off x="5175" y="7890"/>
                    <a:ext cx="840" cy="240"/>
                  </a:xfrm>
                  <a:custGeom>
                    <a:avLst/>
                    <a:gdLst>
                      <a:gd name="T0" fmla="*/ 60 w 840"/>
                      <a:gd name="T1" fmla="*/ 4 h 420"/>
                      <a:gd name="T2" fmla="*/ 420 w 840"/>
                      <a:gd name="T3" fmla="*/ 0 h 420"/>
                      <a:gd name="T4" fmla="*/ 780 w 840"/>
                      <a:gd name="T5" fmla="*/ 4 h 420"/>
                      <a:gd name="T6" fmla="*/ 60 w 840"/>
                      <a:gd name="T7" fmla="*/ 4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05" name="Freeform 4266"/>
                  <p:cNvSpPr>
                    <a:spLocks/>
                  </p:cNvSpPr>
                  <p:nvPr/>
                </p:nvSpPr>
                <p:spPr bwMode="auto">
                  <a:xfrm>
                    <a:off x="5940" y="7920"/>
                    <a:ext cx="720" cy="210"/>
                  </a:xfrm>
                  <a:custGeom>
                    <a:avLst/>
                    <a:gdLst>
                      <a:gd name="T0" fmla="*/ 18 w 840"/>
                      <a:gd name="T1" fmla="*/ 2 h 420"/>
                      <a:gd name="T2" fmla="*/ 123 w 840"/>
                      <a:gd name="T3" fmla="*/ 0 h 420"/>
                      <a:gd name="T4" fmla="*/ 227 w 840"/>
                      <a:gd name="T5" fmla="*/ 2 h 420"/>
                      <a:gd name="T6" fmla="*/ 18 w 840"/>
                      <a:gd name="T7" fmla="*/ 2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06" name="Freeform 4267"/>
                  <p:cNvSpPr>
                    <a:spLocks/>
                  </p:cNvSpPr>
                  <p:nvPr/>
                </p:nvSpPr>
                <p:spPr bwMode="auto">
                  <a:xfrm>
                    <a:off x="4500" y="7920"/>
                    <a:ext cx="720" cy="210"/>
                  </a:xfrm>
                  <a:custGeom>
                    <a:avLst/>
                    <a:gdLst>
                      <a:gd name="T0" fmla="*/ 18 w 840"/>
                      <a:gd name="T1" fmla="*/ 2 h 420"/>
                      <a:gd name="T2" fmla="*/ 123 w 840"/>
                      <a:gd name="T3" fmla="*/ 0 h 420"/>
                      <a:gd name="T4" fmla="*/ 227 w 840"/>
                      <a:gd name="T5" fmla="*/ 2 h 420"/>
                      <a:gd name="T6" fmla="*/ 18 w 840"/>
                      <a:gd name="T7" fmla="*/ 2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30621" name="Group 4268"/>
              <p:cNvGrpSpPr>
                <a:grpSpLocks/>
              </p:cNvGrpSpPr>
              <p:nvPr/>
            </p:nvGrpSpPr>
            <p:grpSpPr bwMode="auto">
              <a:xfrm>
                <a:off x="3960" y="1672"/>
                <a:ext cx="1229" cy="997"/>
                <a:chOff x="2340" y="3960"/>
                <a:chExt cx="5235" cy="6480"/>
              </a:xfrm>
            </p:grpSpPr>
            <p:grpSp>
              <p:nvGrpSpPr>
                <p:cNvPr id="30622" name="Group 4269"/>
                <p:cNvGrpSpPr>
                  <a:grpSpLocks/>
                </p:cNvGrpSpPr>
                <p:nvPr/>
              </p:nvGrpSpPr>
              <p:grpSpPr bwMode="auto">
                <a:xfrm>
                  <a:off x="4320" y="39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0685" name="Oval 4270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686" name="Freeform 4271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687" name="Freeform 4272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688" name="Freeform 4273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623" name="Group 4274"/>
                <p:cNvGrpSpPr>
                  <a:grpSpLocks/>
                </p:cNvGrpSpPr>
                <p:nvPr/>
              </p:nvGrpSpPr>
              <p:grpSpPr bwMode="auto">
                <a:xfrm>
                  <a:off x="3960" y="9540"/>
                  <a:ext cx="1980" cy="900"/>
                  <a:chOff x="6480" y="9540"/>
                  <a:chExt cx="1980" cy="900"/>
                </a:xfrm>
              </p:grpSpPr>
              <p:sp>
                <p:nvSpPr>
                  <p:cNvPr id="30679" name="Line 4275"/>
                  <p:cNvSpPr>
                    <a:spLocks noChangeShapeType="1"/>
                  </p:cNvSpPr>
                  <p:nvPr/>
                </p:nvSpPr>
                <p:spPr bwMode="auto">
                  <a:xfrm>
                    <a:off x="70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680" name="Line 4276"/>
                  <p:cNvSpPr>
                    <a:spLocks noChangeShapeType="1"/>
                  </p:cNvSpPr>
                  <p:nvPr/>
                </p:nvSpPr>
                <p:spPr bwMode="auto">
                  <a:xfrm>
                    <a:off x="720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681" name="Line 4277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682" name="Line 4278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683" name="Oval 4279"/>
                  <p:cNvSpPr>
                    <a:spLocks noChangeArrowheads="1"/>
                  </p:cNvSpPr>
                  <p:nvPr/>
                </p:nvSpPr>
                <p:spPr bwMode="auto">
                  <a:xfrm>
                    <a:off x="648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684" name="Oval 4280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624" name="Group 4281"/>
                <p:cNvGrpSpPr>
                  <a:grpSpLocks/>
                </p:cNvGrpSpPr>
                <p:nvPr/>
              </p:nvGrpSpPr>
              <p:grpSpPr bwMode="auto">
                <a:xfrm rot="910168">
                  <a:off x="630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0675" name="Group 4282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0677" name="Line 4283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678" name="Line 4284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676" name="Freeform 4285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625" name="Group 4286"/>
                <p:cNvGrpSpPr>
                  <a:grpSpLocks/>
                </p:cNvGrpSpPr>
                <p:nvPr/>
              </p:nvGrpSpPr>
              <p:grpSpPr bwMode="auto">
                <a:xfrm>
                  <a:off x="4500" y="5220"/>
                  <a:ext cx="900" cy="285"/>
                  <a:chOff x="7200" y="4500"/>
                  <a:chExt cx="900" cy="285"/>
                </a:xfrm>
              </p:grpSpPr>
              <p:sp>
                <p:nvSpPr>
                  <p:cNvPr id="30670" name="Oval 4287"/>
                  <p:cNvSpPr>
                    <a:spLocks noChangeArrowheads="1"/>
                  </p:cNvSpPr>
                  <p:nvPr/>
                </p:nvSpPr>
                <p:spPr bwMode="auto">
                  <a:xfrm>
                    <a:off x="720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671" name="Oval 4288"/>
                  <p:cNvSpPr>
                    <a:spLocks noChangeArrowheads="1"/>
                  </p:cNvSpPr>
                  <p:nvPr/>
                </p:nvSpPr>
                <p:spPr bwMode="auto">
                  <a:xfrm>
                    <a:off x="738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672" name="Oval 4289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460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673" name="Oval 4290"/>
                  <p:cNvSpPr>
                    <a:spLocks noChangeArrowheads="1"/>
                  </p:cNvSpPr>
                  <p:nvPr/>
                </p:nvSpPr>
                <p:spPr bwMode="auto">
                  <a:xfrm>
                    <a:off x="774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674" name="Oval 4291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626" name="Group 4292"/>
                <p:cNvGrpSpPr>
                  <a:grpSpLocks/>
                </p:cNvGrpSpPr>
                <p:nvPr/>
              </p:nvGrpSpPr>
              <p:grpSpPr bwMode="auto">
                <a:xfrm rot="762249" flipH="1">
                  <a:off x="3750" y="423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30664" name="Group 4293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0668" name="Freeform 4294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669" name="Freeform 4295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665" name="Group 4296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0666" name="Freeform 4297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667" name="Freeform 4298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0627" name="Group 4299"/>
                <p:cNvGrpSpPr>
                  <a:grpSpLocks/>
                </p:cNvGrpSpPr>
                <p:nvPr/>
              </p:nvGrpSpPr>
              <p:grpSpPr bwMode="auto">
                <a:xfrm>
                  <a:off x="3420" y="5400"/>
                  <a:ext cx="3060" cy="1620"/>
                  <a:chOff x="7380" y="7200"/>
                  <a:chExt cx="2160" cy="1260"/>
                </a:xfrm>
              </p:grpSpPr>
              <p:grpSp>
                <p:nvGrpSpPr>
                  <p:cNvPr id="30648" name="Group 4300"/>
                  <p:cNvGrpSpPr>
                    <a:grpSpLocks/>
                  </p:cNvGrpSpPr>
                  <p:nvPr/>
                </p:nvGrpSpPr>
                <p:grpSpPr bwMode="auto">
                  <a:xfrm>
                    <a:off x="738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0659" name="Line 430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660" name="Line 43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661" name="Line 430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662" name="Line 43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663" name="Line 43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649" name="Group 4306"/>
                  <p:cNvGrpSpPr>
                    <a:grpSpLocks/>
                  </p:cNvGrpSpPr>
                  <p:nvPr/>
                </p:nvGrpSpPr>
                <p:grpSpPr bwMode="auto">
                  <a:xfrm flipH="1">
                    <a:off x="846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0654" name="Line 430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655" name="Line 43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656" name="Line 430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657" name="Line 43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658" name="Line 43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650" name="Group 4312"/>
                  <p:cNvGrpSpPr>
                    <a:grpSpLocks/>
                  </p:cNvGrpSpPr>
                  <p:nvPr/>
                </p:nvGrpSpPr>
                <p:grpSpPr bwMode="auto">
                  <a:xfrm>
                    <a:off x="7920" y="7200"/>
                    <a:ext cx="1080" cy="180"/>
                    <a:chOff x="7920" y="7200"/>
                    <a:chExt cx="1080" cy="180"/>
                  </a:xfrm>
                </p:grpSpPr>
                <p:sp>
                  <p:nvSpPr>
                    <p:cNvPr id="30651" name="Line 43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652" name="Line 43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653" name="Freeform 4315"/>
                    <p:cNvSpPr>
                      <a:spLocks/>
                    </p:cNvSpPr>
                    <p:nvPr/>
                  </p:nvSpPr>
                  <p:spPr bwMode="auto">
                    <a:xfrm>
                      <a:off x="8100" y="7200"/>
                      <a:ext cx="720" cy="180"/>
                    </a:xfrm>
                    <a:custGeom>
                      <a:avLst/>
                      <a:gdLst>
                        <a:gd name="T0" fmla="*/ 720 w 720"/>
                        <a:gd name="T1" fmla="*/ 0 h 180"/>
                        <a:gd name="T2" fmla="*/ 360 w 720"/>
                        <a:gd name="T3" fmla="*/ 180 h 180"/>
                        <a:gd name="T4" fmla="*/ 0 w 720"/>
                        <a:gd name="T5" fmla="*/ 0 h 180"/>
                        <a:gd name="T6" fmla="*/ 0 60000 65536"/>
                        <a:gd name="T7" fmla="*/ 0 60000 65536"/>
                        <a:gd name="T8" fmla="*/ 0 60000 65536"/>
                        <a:gd name="T9" fmla="*/ 0 w 720"/>
                        <a:gd name="T10" fmla="*/ 0 h 180"/>
                        <a:gd name="T11" fmla="*/ 720 w 72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0" h="180">
                          <a:moveTo>
                            <a:pt x="720" y="0"/>
                          </a:moveTo>
                          <a:cubicBezTo>
                            <a:pt x="600" y="90"/>
                            <a:pt x="480" y="180"/>
                            <a:pt x="360" y="180"/>
                          </a:cubicBezTo>
                          <a:cubicBezTo>
                            <a:pt x="240" y="180"/>
                            <a:pt x="60" y="30"/>
                            <a:pt x="0" y="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30628" name="AutoShape 4316"/>
                <p:cNvSpPr>
                  <a:spLocks noChangeArrowheads="1"/>
                </p:cNvSpPr>
                <p:nvPr/>
              </p:nvSpPr>
              <p:spPr bwMode="auto">
                <a:xfrm flipV="1">
                  <a:off x="3780" y="7020"/>
                  <a:ext cx="2340" cy="2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5 w 21600"/>
                    <a:gd name="T13" fmla="*/ 4500 h 21600"/>
                    <a:gd name="T14" fmla="*/ 17105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0629" name="Group 4317"/>
                <p:cNvGrpSpPr>
                  <a:grpSpLocks/>
                </p:cNvGrpSpPr>
                <p:nvPr/>
              </p:nvGrpSpPr>
              <p:grpSpPr bwMode="auto">
                <a:xfrm rot="20689832" flipH="1">
                  <a:off x="234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0644" name="Group 4318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0646" name="Line 4319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647" name="Line 4320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645" name="Freeform 4321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630" name="Group 4322"/>
                <p:cNvGrpSpPr>
                  <a:grpSpLocks/>
                </p:cNvGrpSpPr>
                <p:nvPr/>
              </p:nvGrpSpPr>
              <p:grpSpPr bwMode="auto">
                <a:xfrm>
                  <a:off x="4590" y="4053"/>
                  <a:ext cx="720" cy="180"/>
                  <a:chOff x="4140" y="1620"/>
                  <a:chExt cx="1080" cy="180"/>
                </a:xfrm>
              </p:grpSpPr>
              <p:sp>
                <p:nvSpPr>
                  <p:cNvPr id="30638" name="Line 4323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639" name="Line 43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640" name="Line 4325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641" name="Line 43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642" name="Line 4327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643" name="Line 43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631" name="Group 4329"/>
                <p:cNvGrpSpPr>
                  <a:grpSpLocks/>
                </p:cNvGrpSpPr>
                <p:nvPr/>
              </p:nvGrpSpPr>
              <p:grpSpPr bwMode="auto">
                <a:xfrm rot="-661169">
                  <a:off x="5550" y="426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30632" name="Group 4330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0636" name="Freeform 4331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637" name="Freeform 4332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633" name="Group 4333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0634" name="Freeform 4334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635" name="Freeform 4335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  <p:grpSp>
          <p:nvGrpSpPr>
            <p:cNvPr id="30039" name="Group 4336"/>
            <p:cNvGrpSpPr>
              <a:grpSpLocks/>
            </p:cNvGrpSpPr>
            <p:nvPr/>
          </p:nvGrpSpPr>
          <p:grpSpPr bwMode="auto">
            <a:xfrm>
              <a:off x="3721" y="2325"/>
              <a:ext cx="372" cy="120"/>
              <a:chOff x="3960" y="1672"/>
              <a:chExt cx="2955" cy="997"/>
            </a:xfrm>
          </p:grpSpPr>
          <p:grpSp>
            <p:nvGrpSpPr>
              <p:cNvPr id="30475" name="Group 4337"/>
              <p:cNvGrpSpPr>
                <a:grpSpLocks/>
              </p:cNvGrpSpPr>
              <p:nvPr/>
            </p:nvGrpSpPr>
            <p:grpSpPr bwMode="auto">
              <a:xfrm>
                <a:off x="5903" y="2032"/>
                <a:ext cx="1012" cy="637"/>
                <a:chOff x="7020" y="4860"/>
                <a:chExt cx="4309" cy="4140"/>
              </a:xfrm>
            </p:grpSpPr>
            <p:grpSp>
              <p:nvGrpSpPr>
                <p:cNvPr id="30580" name="Group 4338"/>
                <p:cNvGrpSpPr>
                  <a:grpSpLocks/>
                </p:cNvGrpSpPr>
                <p:nvPr/>
              </p:nvGrpSpPr>
              <p:grpSpPr bwMode="auto">
                <a:xfrm>
                  <a:off x="8640" y="48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0615" name="Oval 4339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616" name="Freeform 4340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617" name="Freeform 4341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618" name="Freeform 4342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0581" name="Line 4343"/>
                <p:cNvSpPr>
                  <a:spLocks noChangeShapeType="1"/>
                </p:cNvSpPr>
                <p:nvPr/>
              </p:nvSpPr>
              <p:spPr bwMode="auto">
                <a:xfrm>
                  <a:off x="882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582" name="Line 4344"/>
                <p:cNvSpPr>
                  <a:spLocks noChangeShapeType="1"/>
                </p:cNvSpPr>
                <p:nvPr/>
              </p:nvSpPr>
              <p:spPr bwMode="auto">
                <a:xfrm>
                  <a:off x="900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583" name="Line 4345"/>
                <p:cNvSpPr>
                  <a:spLocks noChangeShapeType="1"/>
                </p:cNvSpPr>
                <p:nvPr/>
              </p:nvSpPr>
              <p:spPr bwMode="auto">
                <a:xfrm>
                  <a:off x="93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584" name="Line 4346"/>
                <p:cNvSpPr>
                  <a:spLocks noChangeShapeType="1"/>
                </p:cNvSpPr>
                <p:nvPr/>
              </p:nvSpPr>
              <p:spPr bwMode="auto">
                <a:xfrm>
                  <a:off x="954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585" name="Oval 4347"/>
                <p:cNvSpPr>
                  <a:spLocks noChangeArrowheads="1"/>
                </p:cNvSpPr>
                <p:nvPr/>
              </p:nvSpPr>
              <p:spPr bwMode="auto">
                <a:xfrm>
                  <a:off x="82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586" name="Oval 4348"/>
                <p:cNvSpPr>
                  <a:spLocks noChangeArrowheads="1"/>
                </p:cNvSpPr>
                <p:nvPr/>
              </p:nvSpPr>
              <p:spPr bwMode="auto">
                <a:xfrm>
                  <a:off x="91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0587" name="Group 4349"/>
                <p:cNvGrpSpPr>
                  <a:grpSpLocks/>
                </p:cNvGrpSpPr>
                <p:nvPr/>
              </p:nvGrpSpPr>
              <p:grpSpPr bwMode="auto">
                <a:xfrm>
                  <a:off x="10080" y="5580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0611" name="Group 4350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0613" name="Line 43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614" name="Line 43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612" name="Freeform 4353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588" name="Group 4354"/>
                <p:cNvGrpSpPr>
                  <a:grpSpLocks/>
                </p:cNvGrpSpPr>
                <p:nvPr/>
              </p:nvGrpSpPr>
              <p:grpSpPr bwMode="auto">
                <a:xfrm rot="20970257" flipH="1">
                  <a:off x="7020" y="5685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0607" name="Group 4355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0609" name="Line 43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610" name="Line 43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608" name="Freeform 4358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589" name="Group 4359"/>
                <p:cNvGrpSpPr>
                  <a:grpSpLocks/>
                </p:cNvGrpSpPr>
                <p:nvPr/>
              </p:nvGrpSpPr>
              <p:grpSpPr bwMode="auto">
                <a:xfrm>
                  <a:off x="8910" y="4950"/>
                  <a:ext cx="720" cy="180"/>
                  <a:chOff x="4140" y="1620"/>
                  <a:chExt cx="1080" cy="180"/>
                </a:xfrm>
              </p:grpSpPr>
              <p:sp>
                <p:nvSpPr>
                  <p:cNvPr id="30601" name="Line 4360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602" name="Line 43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603" name="Line 4362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604" name="Line 43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605" name="Line 4364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606" name="Line 43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590" name="Group 4366"/>
                <p:cNvGrpSpPr>
                  <a:grpSpLocks/>
                </p:cNvGrpSpPr>
                <p:nvPr/>
              </p:nvGrpSpPr>
              <p:grpSpPr bwMode="auto">
                <a:xfrm>
                  <a:off x="8280" y="6120"/>
                  <a:ext cx="1800" cy="1260"/>
                  <a:chOff x="7740" y="5580"/>
                  <a:chExt cx="2700" cy="1800"/>
                </a:xfrm>
              </p:grpSpPr>
              <p:sp>
                <p:nvSpPr>
                  <p:cNvPr id="30594" name="Line 4367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595" name="Line 4368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596" name="Line 4369"/>
                  <p:cNvSpPr>
                    <a:spLocks noChangeShapeType="1"/>
                  </p:cNvSpPr>
                  <p:nvPr/>
                </p:nvSpPr>
                <p:spPr bwMode="auto">
                  <a:xfrm>
                    <a:off x="828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597" name="Line 43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0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598" name="Line 4371"/>
                  <p:cNvSpPr>
                    <a:spLocks noChangeShapeType="1"/>
                  </p:cNvSpPr>
                  <p:nvPr/>
                </p:nvSpPr>
                <p:spPr bwMode="auto">
                  <a:xfrm>
                    <a:off x="990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599" name="Line 43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4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600" name="Line 43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40" y="5580"/>
                    <a:ext cx="27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591" name="Group 4374"/>
                <p:cNvGrpSpPr>
                  <a:grpSpLocks/>
                </p:cNvGrpSpPr>
                <p:nvPr/>
              </p:nvGrpSpPr>
              <p:grpSpPr bwMode="auto">
                <a:xfrm>
                  <a:off x="8640" y="7380"/>
                  <a:ext cx="1080" cy="720"/>
                  <a:chOff x="8280" y="7380"/>
                  <a:chExt cx="1620" cy="720"/>
                </a:xfrm>
              </p:grpSpPr>
              <p:sp>
                <p:nvSpPr>
                  <p:cNvPr id="30592" name="Rectangle 4375"/>
                  <p:cNvSpPr>
                    <a:spLocks noChangeArrowheads="1"/>
                  </p:cNvSpPr>
                  <p:nvPr/>
                </p:nvSpPr>
                <p:spPr bwMode="auto">
                  <a:xfrm>
                    <a:off x="8280" y="7380"/>
                    <a:ext cx="1620" cy="720"/>
                  </a:xfrm>
                  <a:prstGeom prst="rect">
                    <a:avLst/>
                  </a:prstGeom>
                  <a:solidFill>
                    <a:srgbClr val="000080"/>
                  </a:solidFill>
                  <a:ln w="15875">
                    <a:solidFill>
                      <a:srgbClr val="000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593" name="Rectangle 4376"/>
                  <p:cNvSpPr>
                    <a:spLocks noChangeArrowheads="1"/>
                  </p:cNvSpPr>
                  <p:nvPr/>
                </p:nvSpPr>
                <p:spPr bwMode="auto">
                  <a:xfrm>
                    <a:off x="9000" y="774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0476" name="Group 4377"/>
              <p:cNvGrpSpPr>
                <a:grpSpLocks/>
              </p:cNvGrpSpPr>
              <p:nvPr/>
            </p:nvGrpSpPr>
            <p:grpSpPr bwMode="auto">
              <a:xfrm>
                <a:off x="5103" y="1862"/>
                <a:ext cx="804" cy="807"/>
                <a:chOff x="3611" y="3750"/>
                <a:chExt cx="3424" cy="5250"/>
              </a:xfrm>
            </p:grpSpPr>
            <p:grpSp>
              <p:nvGrpSpPr>
                <p:cNvPr id="30545" name="Group 4378"/>
                <p:cNvGrpSpPr>
                  <a:grpSpLocks/>
                </p:cNvGrpSpPr>
                <p:nvPr/>
              </p:nvGrpSpPr>
              <p:grpSpPr bwMode="auto">
                <a:xfrm>
                  <a:off x="4680" y="378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0576" name="Oval 4379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577" name="Freeform 4380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578" name="Freeform 4381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579" name="Freeform 4382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0546" name="Line 4383"/>
                <p:cNvSpPr>
                  <a:spLocks noChangeShapeType="1"/>
                </p:cNvSpPr>
                <p:nvPr/>
              </p:nvSpPr>
              <p:spPr bwMode="auto">
                <a:xfrm>
                  <a:off x="468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547" name="Line 4384"/>
                <p:cNvSpPr>
                  <a:spLocks noChangeShapeType="1"/>
                </p:cNvSpPr>
                <p:nvPr/>
              </p:nvSpPr>
              <p:spPr bwMode="auto">
                <a:xfrm>
                  <a:off x="48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548" name="Line 4385"/>
                <p:cNvSpPr>
                  <a:spLocks noChangeShapeType="1"/>
                </p:cNvSpPr>
                <p:nvPr/>
              </p:nvSpPr>
              <p:spPr bwMode="auto">
                <a:xfrm>
                  <a:off x="57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549" name="Line 4386"/>
                <p:cNvSpPr>
                  <a:spLocks noChangeShapeType="1"/>
                </p:cNvSpPr>
                <p:nvPr/>
              </p:nvSpPr>
              <p:spPr bwMode="auto">
                <a:xfrm>
                  <a:off x="594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550" name="Oval 4387"/>
                <p:cNvSpPr>
                  <a:spLocks noChangeArrowheads="1"/>
                </p:cNvSpPr>
                <p:nvPr/>
              </p:nvSpPr>
              <p:spPr bwMode="auto">
                <a:xfrm>
                  <a:off x="414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551" name="Oval 4388"/>
                <p:cNvSpPr>
                  <a:spLocks noChangeArrowheads="1"/>
                </p:cNvSpPr>
                <p:nvPr/>
              </p:nvSpPr>
              <p:spPr bwMode="auto">
                <a:xfrm>
                  <a:off x="55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0552" name="Group 4389"/>
                <p:cNvGrpSpPr>
                  <a:grpSpLocks/>
                </p:cNvGrpSpPr>
                <p:nvPr/>
              </p:nvGrpSpPr>
              <p:grpSpPr bwMode="auto">
                <a:xfrm>
                  <a:off x="5760" y="5464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0572" name="Group 4390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0574" name="Line 4391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575" name="Line 4392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573" name="Freeform 4393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553" name="Group 4394"/>
                <p:cNvGrpSpPr>
                  <a:grpSpLocks/>
                </p:cNvGrpSpPr>
                <p:nvPr/>
              </p:nvGrpSpPr>
              <p:grpSpPr bwMode="auto">
                <a:xfrm flipH="1">
                  <a:off x="3611" y="4860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0568" name="Group 4395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0570" name="Line 439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571" name="Line 439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569" name="Freeform 4398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554" name="Group 4399"/>
                <p:cNvGrpSpPr>
                  <a:grpSpLocks/>
                </p:cNvGrpSpPr>
                <p:nvPr/>
              </p:nvGrpSpPr>
              <p:grpSpPr bwMode="auto">
                <a:xfrm>
                  <a:off x="4380" y="3750"/>
                  <a:ext cx="1890" cy="1260"/>
                  <a:chOff x="4230" y="3675"/>
                  <a:chExt cx="2160" cy="1440"/>
                </a:xfrm>
              </p:grpSpPr>
              <p:grpSp>
                <p:nvGrpSpPr>
                  <p:cNvPr id="30563" name="Group 4400"/>
                  <p:cNvGrpSpPr>
                    <a:grpSpLocks/>
                  </p:cNvGrpSpPr>
                  <p:nvPr/>
                </p:nvGrpSpPr>
                <p:grpSpPr bwMode="auto">
                  <a:xfrm>
                    <a:off x="4770" y="3675"/>
                    <a:ext cx="1080" cy="180"/>
                    <a:chOff x="8100" y="3240"/>
                    <a:chExt cx="2160" cy="360"/>
                  </a:xfrm>
                </p:grpSpPr>
                <p:sp>
                  <p:nvSpPr>
                    <p:cNvPr id="30566" name="Oval 44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00" y="3240"/>
                      <a:ext cx="10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567" name="Oval 44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3240"/>
                      <a:ext cx="10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564" name="Oval 4403"/>
                  <p:cNvSpPr>
                    <a:spLocks noChangeArrowheads="1"/>
                  </p:cNvSpPr>
                  <p:nvPr/>
                </p:nvSpPr>
                <p:spPr bwMode="auto">
                  <a:xfrm rot="-1770744">
                    <a:off x="6030" y="3675"/>
                    <a:ext cx="360" cy="14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565" name="Oval 4404"/>
                  <p:cNvSpPr>
                    <a:spLocks noChangeArrowheads="1"/>
                  </p:cNvSpPr>
                  <p:nvPr/>
                </p:nvSpPr>
                <p:spPr bwMode="auto">
                  <a:xfrm rot="1770744" flipH="1">
                    <a:off x="4230" y="3675"/>
                    <a:ext cx="360" cy="14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555" name="Group 4405"/>
                <p:cNvGrpSpPr>
                  <a:grpSpLocks/>
                </p:cNvGrpSpPr>
                <p:nvPr/>
              </p:nvGrpSpPr>
              <p:grpSpPr bwMode="auto">
                <a:xfrm>
                  <a:off x="3780" y="5040"/>
                  <a:ext cx="2880" cy="3090"/>
                  <a:chOff x="3780" y="5040"/>
                  <a:chExt cx="2880" cy="3090"/>
                </a:xfrm>
              </p:grpSpPr>
              <p:sp>
                <p:nvSpPr>
                  <p:cNvPr id="30556" name="Line 44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80" y="5040"/>
                    <a:ext cx="1260" cy="30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557" name="Line 4407"/>
                  <p:cNvSpPr>
                    <a:spLocks noChangeShapeType="1"/>
                  </p:cNvSpPr>
                  <p:nvPr/>
                </p:nvSpPr>
                <p:spPr bwMode="auto">
                  <a:xfrm>
                    <a:off x="5580" y="5040"/>
                    <a:ext cx="1080" cy="30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558" name="Line 4408"/>
                  <p:cNvSpPr>
                    <a:spLocks noChangeShapeType="1"/>
                  </p:cNvSpPr>
                  <p:nvPr/>
                </p:nvSpPr>
                <p:spPr bwMode="auto">
                  <a:xfrm>
                    <a:off x="3780" y="8100"/>
                    <a:ext cx="288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559" name="Freeform 4409"/>
                  <p:cNvSpPr>
                    <a:spLocks/>
                  </p:cNvSpPr>
                  <p:nvPr/>
                </p:nvSpPr>
                <p:spPr bwMode="auto">
                  <a:xfrm>
                    <a:off x="3780" y="7890"/>
                    <a:ext cx="840" cy="240"/>
                  </a:xfrm>
                  <a:custGeom>
                    <a:avLst/>
                    <a:gdLst>
                      <a:gd name="T0" fmla="*/ 60 w 840"/>
                      <a:gd name="T1" fmla="*/ 4 h 420"/>
                      <a:gd name="T2" fmla="*/ 420 w 840"/>
                      <a:gd name="T3" fmla="*/ 0 h 420"/>
                      <a:gd name="T4" fmla="*/ 780 w 840"/>
                      <a:gd name="T5" fmla="*/ 4 h 420"/>
                      <a:gd name="T6" fmla="*/ 60 w 840"/>
                      <a:gd name="T7" fmla="*/ 4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560" name="Freeform 4410"/>
                  <p:cNvSpPr>
                    <a:spLocks/>
                  </p:cNvSpPr>
                  <p:nvPr/>
                </p:nvSpPr>
                <p:spPr bwMode="auto">
                  <a:xfrm>
                    <a:off x="5175" y="7890"/>
                    <a:ext cx="840" cy="240"/>
                  </a:xfrm>
                  <a:custGeom>
                    <a:avLst/>
                    <a:gdLst>
                      <a:gd name="T0" fmla="*/ 60 w 840"/>
                      <a:gd name="T1" fmla="*/ 4 h 420"/>
                      <a:gd name="T2" fmla="*/ 420 w 840"/>
                      <a:gd name="T3" fmla="*/ 0 h 420"/>
                      <a:gd name="T4" fmla="*/ 780 w 840"/>
                      <a:gd name="T5" fmla="*/ 4 h 420"/>
                      <a:gd name="T6" fmla="*/ 60 w 840"/>
                      <a:gd name="T7" fmla="*/ 4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561" name="Freeform 4411"/>
                  <p:cNvSpPr>
                    <a:spLocks/>
                  </p:cNvSpPr>
                  <p:nvPr/>
                </p:nvSpPr>
                <p:spPr bwMode="auto">
                  <a:xfrm>
                    <a:off x="5940" y="7920"/>
                    <a:ext cx="720" cy="210"/>
                  </a:xfrm>
                  <a:custGeom>
                    <a:avLst/>
                    <a:gdLst>
                      <a:gd name="T0" fmla="*/ 18 w 840"/>
                      <a:gd name="T1" fmla="*/ 2 h 420"/>
                      <a:gd name="T2" fmla="*/ 123 w 840"/>
                      <a:gd name="T3" fmla="*/ 0 h 420"/>
                      <a:gd name="T4" fmla="*/ 227 w 840"/>
                      <a:gd name="T5" fmla="*/ 2 h 420"/>
                      <a:gd name="T6" fmla="*/ 18 w 840"/>
                      <a:gd name="T7" fmla="*/ 2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562" name="Freeform 4412"/>
                  <p:cNvSpPr>
                    <a:spLocks/>
                  </p:cNvSpPr>
                  <p:nvPr/>
                </p:nvSpPr>
                <p:spPr bwMode="auto">
                  <a:xfrm>
                    <a:off x="4500" y="7920"/>
                    <a:ext cx="720" cy="210"/>
                  </a:xfrm>
                  <a:custGeom>
                    <a:avLst/>
                    <a:gdLst>
                      <a:gd name="T0" fmla="*/ 18 w 840"/>
                      <a:gd name="T1" fmla="*/ 2 h 420"/>
                      <a:gd name="T2" fmla="*/ 123 w 840"/>
                      <a:gd name="T3" fmla="*/ 0 h 420"/>
                      <a:gd name="T4" fmla="*/ 227 w 840"/>
                      <a:gd name="T5" fmla="*/ 2 h 420"/>
                      <a:gd name="T6" fmla="*/ 18 w 840"/>
                      <a:gd name="T7" fmla="*/ 2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30477" name="Group 4413"/>
              <p:cNvGrpSpPr>
                <a:grpSpLocks/>
              </p:cNvGrpSpPr>
              <p:nvPr/>
            </p:nvGrpSpPr>
            <p:grpSpPr bwMode="auto">
              <a:xfrm>
                <a:off x="3960" y="1672"/>
                <a:ext cx="1229" cy="997"/>
                <a:chOff x="2340" y="3960"/>
                <a:chExt cx="5235" cy="6480"/>
              </a:xfrm>
            </p:grpSpPr>
            <p:grpSp>
              <p:nvGrpSpPr>
                <p:cNvPr id="30478" name="Group 4414"/>
                <p:cNvGrpSpPr>
                  <a:grpSpLocks/>
                </p:cNvGrpSpPr>
                <p:nvPr/>
              </p:nvGrpSpPr>
              <p:grpSpPr bwMode="auto">
                <a:xfrm>
                  <a:off x="4320" y="39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0541" name="Oval 4415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542" name="Freeform 4416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543" name="Freeform 4417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544" name="Freeform 4418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479" name="Group 4419"/>
                <p:cNvGrpSpPr>
                  <a:grpSpLocks/>
                </p:cNvGrpSpPr>
                <p:nvPr/>
              </p:nvGrpSpPr>
              <p:grpSpPr bwMode="auto">
                <a:xfrm>
                  <a:off x="3960" y="9540"/>
                  <a:ext cx="1980" cy="900"/>
                  <a:chOff x="6480" y="9540"/>
                  <a:chExt cx="1980" cy="900"/>
                </a:xfrm>
              </p:grpSpPr>
              <p:sp>
                <p:nvSpPr>
                  <p:cNvPr id="30535" name="Line 4420"/>
                  <p:cNvSpPr>
                    <a:spLocks noChangeShapeType="1"/>
                  </p:cNvSpPr>
                  <p:nvPr/>
                </p:nvSpPr>
                <p:spPr bwMode="auto">
                  <a:xfrm>
                    <a:off x="70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536" name="Line 4421"/>
                  <p:cNvSpPr>
                    <a:spLocks noChangeShapeType="1"/>
                  </p:cNvSpPr>
                  <p:nvPr/>
                </p:nvSpPr>
                <p:spPr bwMode="auto">
                  <a:xfrm>
                    <a:off x="720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537" name="Line 4422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538" name="Line 4423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539" name="Oval 4424"/>
                  <p:cNvSpPr>
                    <a:spLocks noChangeArrowheads="1"/>
                  </p:cNvSpPr>
                  <p:nvPr/>
                </p:nvSpPr>
                <p:spPr bwMode="auto">
                  <a:xfrm>
                    <a:off x="648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540" name="Oval 4425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480" name="Group 4426"/>
                <p:cNvGrpSpPr>
                  <a:grpSpLocks/>
                </p:cNvGrpSpPr>
                <p:nvPr/>
              </p:nvGrpSpPr>
              <p:grpSpPr bwMode="auto">
                <a:xfrm rot="910168">
                  <a:off x="630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0531" name="Group 4427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0533" name="Line 4428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534" name="Line 4429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532" name="Freeform 4430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481" name="Group 4431"/>
                <p:cNvGrpSpPr>
                  <a:grpSpLocks/>
                </p:cNvGrpSpPr>
                <p:nvPr/>
              </p:nvGrpSpPr>
              <p:grpSpPr bwMode="auto">
                <a:xfrm>
                  <a:off x="4500" y="5220"/>
                  <a:ext cx="900" cy="285"/>
                  <a:chOff x="7200" y="4500"/>
                  <a:chExt cx="900" cy="285"/>
                </a:xfrm>
              </p:grpSpPr>
              <p:sp>
                <p:nvSpPr>
                  <p:cNvPr id="30526" name="Oval 4432"/>
                  <p:cNvSpPr>
                    <a:spLocks noChangeArrowheads="1"/>
                  </p:cNvSpPr>
                  <p:nvPr/>
                </p:nvSpPr>
                <p:spPr bwMode="auto">
                  <a:xfrm>
                    <a:off x="720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527" name="Oval 4433"/>
                  <p:cNvSpPr>
                    <a:spLocks noChangeArrowheads="1"/>
                  </p:cNvSpPr>
                  <p:nvPr/>
                </p:nvSpPr>
                <p:spPr bwMode="auto">
                  <a:xfrm>
                    <a:off x="738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528" name="Oval 4434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460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529" name="Oval 4435"/>
                  <p:cNvSpPr>
                    <a:spLocks noChangeArrowheads="1"/>
                  </p:cNvSpPr>
                  <p:nvPr/>
                </p:nvSpPr>
                <p:spPr bwMode="auto">
                  <a:xfrm>
                    <a:off x="774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530" name="Oval 4436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482" name="Group 4437"/>
                <p:cNvGrpSpPr>
                  <a:grpSpLocks/>
                </p:cNvGrpSpPr>
                <p:nvPr/>
              </p:nvGrpSpPr>
              <p:grpSpPr bwMode="auto">
                <a:xfrm rot="762249" flipH="1">
                  <a:off x="3750" y="423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30520" name="Group 4438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0524" name="Freeform 4439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525" name="Freeform 4440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521" name="Group 4441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0522" name="Freeform 4442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523" name="Freeform 4443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0483" name="Group 4444"/>
                <p:cNvGrpSpPr>
                  <a:grpSpLocks/>
                </p:cNvGrpSpPr>
                <p:nvPr/>
              </p:nvGrpSpPr>
              <p:grpSpPr bwMode="auto">
                <a:xfrm>
                  <a:off x="3420" y="5400"/>
                  <a:ext cx="3060" cy="1620"/>
                  <a:chOff x="7380" y="7200"/>
                  <a:chExt cx="2160" cy="1260"/>
                </a:xfrm>
              </p:grpSpPr>
              <p:grpSp>
                <p:nvGrpSpPr>
                  <p:cNvPr id="30504" name="Group 4445"/>
                  <p:cNvGrpSpPr>
                    <a:grpSpLocks/>
                  </p:cNvGrpSpPr>
                  <p:nvPr/>
                </p:nvGrpSpPr>
                <p:grpSpPr bwMode="auto">
                  <a:xfrm>
                    <a:off x="738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0515" name="Line 444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516" name="Line 44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517" name="Line 44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518" name="Line 44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519" name="Line 44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505" name="Group 4451"/>
                  <p:cNvGrpSpPr>
                    <a:grpSpLocks/>
                  </p:cNvGrpSpPr>
                  <p:nvPr/>
                </p:nvGrpSpPr>
                <p:grpSpPr bwMode="auto">
                  <a:xfrm flipH="1">
                    <a:off x="846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0510" name="Line 445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511" name="Line 44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512" name="Line 44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513" name="Line 44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514" name="Line 44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506" name="Group 4457"/>
                  <p:cNvGrpSpPr>
                    <a:grpSpLocks/>
                  </p:cNvGrpSpPr>
                  <p:nvPr/>
                </p:nvGrpSpPr>
                <p:grpSpPr bwMode="auto">
                  <a:xfrm>
                    <a:off x="7920" y="7200"/>
                    <a:ext cx="1080" cy="180"/>
                    <a:chOff x="7920" y="7200"/>
                    <a:chExt cx="1080" cy="180"/>
                  </a:xfrm>
                </p:grpSpPr>
                <p:sp>
                  <p:nvSpPr>
                    <p:cNvPr id="30507" name="Line 44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508" name="Line 44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509" name="Freeform 4460"/>
                    <p:cNvSpPr>
                      <a:spLocks/>
                    </p:cNvSpPr>
                    <p:nvPr/>
                  </p:nvSpPr>
                  <p:spPr bwMode="auto">
                    <a:xfrm>
                      <a:off x="8100" y="7200"/>
                      <a:ext cx="720" cy="180"/>
                    </a:xfrm>
                    <a:custGeom>
                      <a:avLst/>
                      <a:gdLst>
                        <a:gd name="T0" fmla="*/ 720 w 720"/>
                        <a:gd name="T1" fmla="*/ 0 h 180"/>
                        <a:gd name="T2" fmla="*/ 360 w 720"/>
                        <a:gd name="T3" fmla="*/ 180 h 180"/>
                        <a:gd name="T4" fmla="*/ 0 w 720"/>
                        <a:gd name="T5" fmla="*/ 0 h 180"/>
                        <a:gd name="T6" fmla="*/ 0 60000 65536"/>
                        <a:gd name="T7" fmla="*/ 0 60000 65536"/>
                        <a:gd name="T8" fmla="*/ 0 60000 65536"/>
                        <a:gd name="T9" fmla="*/ 0 w 720"/>
                        <a:gd name="T10" fmla="*/ 0 h 180"/>
                        <a:gd name="T11" fmla="*/ 720 w 72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0" h="180">
                          <a:moveTo>
                            <a:pt x="720" y="0"/>
                          </a:moveTo>
                          <a:cubicBezTo>
                            <a:pt x="600" y="90"/>
                            <a:pt x="480" y="180"/>
                            <a:pt x="360" y="180"/>
                          </a:cubicBezTo>
                          <a:cubicBezTo>
                            <a:pt x="240" y="180"/>
                            <a:pt x="60" y="30"/>
                            <a:pt x="0" y="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30484" name="AutoShape 4461"/>
                <p:cNvSpPr>
                  <a:spLocks noChangeArrowheads="1"/>
                </p:cNvSpPr>
                <p:nvPr/>
              </p:nvSpPr>
              <p:spPr bwMode="auto">
                <a:xfrm flipV="1">
                  <a:off x="3780" y="7020"/>
                  <a:ext cx="2340" cy="2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5 w 21600"/>
                    <a:gd name="T13" fmla="*/ 4500 h 21600"/>
                    <a:gd name="T14" fmla="*/ 17105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0485" name="Group 4462"/>
                <p:cNvGrpSpPr>
                  <a:grpSpLocks/>
                </p:cNvGrpSpPr>
                <p:nvPr/>
              </p:nvGrpSpPr>
              <p:grpSpPr bwMode="auto">
                <a:xfrm rot="20689832" flipH="1">
                  <a:off x="234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0500" name="Group 4463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0502" name="Line 4464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503" name="Line 4465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501" name="Freeform 4466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486" name="Group 4467"/>
                <p:cNvGrpSpPr>
                  <a:grpSpLocks/>
                </p:cNvGrpSpPr>
                <p:nvPr/>
              </p:nvGrpSpPr>
              <p:grpSpPr bwMode="auto">
                <a:xfrm>
                  <a:off x="4590" y="4053"/>
                  <a:ext cx="720" cy="180"/>
                  <a:chOff x="4140" y="1620"/>
                  <a:chExt cx="1080" cy="180"/>
                </a:xfrm>
              </p:grpSpPr>
              <p:sp>
                <p:nvSpPr>
                  <p:cNvPr id="30494" name="Line 4468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495" name="Line 44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496" name="Line 4470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497" name="Line 44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498" name="Line 4472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499" name="Line 44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487" name="Group 4474"/>
                <p:cNvGrpSpPr>
                  <a:grpSpLocks/>
                </p:cNvGrpSpPr>
                <p:nvPr/>
              </p:nvGrpSpPr>
              <p:grpSpPr bwMode="auto">
                <a:xfrm rot="-661169">
                  <a:off x="5550" y="426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30488" name="Group 4475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0492" name="Freeform 4476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493" name="Freeform 4477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489" name="Group 4478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0490" name="Freeform 4479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491" name="Freeform 4480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  <p:grpSp>
          <p:nvGrpSpPr>
            <p:cNvPr id="30040" name="Group 4481"/>
            <p:cNvGrpSpPr>
              <a:grpSpLocks/>
            </p:cNvGrpSpPr>
            <p:nvPr/>
          </p:nvGrpSpPr>
          <p:grpSpPr bwMode="auto">
            <a:xfrm>
              <a:off x="4074" y="2288"/>
              <a:ext cx="525" cy="157"/>
              <a:chOff x="3960" y="1672"/>
              <a:chExt cx="2955" cy="997"/>
            </a:xfrm>
          </p:grpSpPr>
          <p:grpSp>
            <p:nvGrpSpPr>
              <p:cNvPr id="30331" name="Group 4482"/>
              <p:cNvGrpSpPr>
                <a:grpSpLocks/>
              </p:cNvGrpSpPr>
              <p:nvPr/>
            </p:nvGrpSpPr>
            <p:grpSpPr bwMode="auto">
              <a:xfrm>
                <a:off x="5903" y="2032"/>
                <a:ext cx="1012" cy="637"/>
                <a:chOff x="7020" y="4860"/>
                <a:chExt cx="4309" cy="4140"/>
              </a:xfrm>
            </p:grpSpPr>
            <p:grpSp>
              <p:nvGrpSpPr>
                <p:cNvPr id="30436" name="Group 4483"/>
                <p:cNvGrpSpPr>
                  <a:grpSpLocks/>
                </p:cNvGrpSpPr>
                <p:nvPr/>
              </p:nvGrpSpPr>
              <p:grpSpPr bwMode="auto">
                <a:xfrm>
                  <a:off x="8640" y="48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0471" name="Oval 4484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472" name="Freeform 4485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473" name="Freeform 4486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474" name="Freeform 4487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0437" name="Line 4488"/>
                <p:cNvSpPr>
                  <a:spLocks noChangeShapeType="1"/>
                </p:cNvSpPr>
                <p:nvPr/>
              </p:nvSpPr>
              <p:spPr bwMode="auto">
                <a:xfrm>
                  <a:off x="882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438" name="Line 4489"/>
                <p:cNvSpPr>
                  <a:spLocks noChangeShapeType="1"/>
                </p:cNvSpPr>
                <p:nvPr/>
              </p:nvSpPr>
              <p:spPr bwMode="auto">
                <a:xfrm>
                  <a:off x="900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439" name="Line 4490"/>
                <p:cNvSpPr>
                  <a:spLocks noChangeShapeType="1"/>
                </p:cNvSpPr>
                <p:nvPr/>
              </p:nvSpPr>
              <p:spPr bwMode="auto">
                <a:xfrm>
                  <a:off x="93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440" name="Line 4491"/>
                <p:cNvSpPr>
                  <a:spLocks noChangeShapeType="1"/>
                </p:cNvSpPr>
                <p:nvPr/>
              </p:nvSpPr>
              <p:spPr bwMode="auto">
                <a:xfrm>
                  <a:off x="954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441" name="Oval 4492"/>
                <p:cNvSpPr>
                  <a:spLocks noChangeArrowheads="1"/>
                </p:cNvSpPr>
                <p:nvPr/>
              </p:nvSpPr>
              <p:spPr bwMode="auto">
                <a:xfrm>
                  <a:off x="82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442" name="Oval 4493"/>
                <p:cNvSpPr>
                  <a:spLocks noChangeArrowheads="1"/>
                </p:cNvSpPr>
                <p:nvPr/>
              </p:nvSpPr>
              <p:spPr bwMode="auto">
                <a:xfrm>
                  <a:off x="91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0443" name="Group 4494"/>
                <p:cNvGrpSpPr>
                  <a:grpSpLocks/>
                </p:cNvGrpSpPr>
                <p:nvPr/>
              </p:nvGrpSpPr>
              <p:grpSpPr bwMode="auto">
                <a:xfrm>
                  <a:off x="10080" y="5580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0467" name="Group 4495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0469" name="Line 449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470" name="Line 449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468" name="Freeform 4498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444" name="Group 4499"/>
                <p:cNvGrpSpPr>
                  <a:grpSpLocks/>
                </p:cNvGrpSpPr>
                <p:nvPr/>
              </p:nvGrpSpPr>
              <p:grpSpPr bwMode="auto">
                <a:xfrm rot="20970257" flipH="1">
                  <a:off x="7020" y="5685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0463" name="Group 4500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0465" name="Line 45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466" name="Line 450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464" name="Freeform 4503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445" name="Group 4504"/>
                <p:cNvGrpSpPr>
                  <a:grpSpLocks/>
                </p:cNvGrpSpPr>
                <p:nvPr/>
              </p:nvGrpSpPr>
              <p:grpSpPr bwMode="auto">
                <a:xfrm>
                  <a:off x="8910" y="4950"/>
                  <a:ext cx="720" cy="180"/>
                  <a:chOff x="4140" y="1620"/>
                  <a:chExt cx="1080" cy="180"/>
                </a:xfrm>
              </p:grpSpPr>
              <p:sp>
                <p:nvSpPr>
                  <p:cNvPr id="30457" name="Line 4505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458" name="Line 45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459" name="Line 4507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460" name="Line 45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461" name="Line 4509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462" name="Line 45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446" name="Group 4511"/>
                <p:cNvGrpSpPr>
                  <a:grpSpLocks/>
                </p:cNvGrpSpPr>
                <p:nvPr/>
              </p:nvGrpSpPr>
              <p:grpSpPr bwMode="auto">
                <a:xfrm>
                  <a:off x="8280" y="6120"/>
                  <a:ext cx="1800" cy="1260"/>
                  <a:chOff x="7740" y="5580"/>
                  <a:chExt cx="2700" cy="1800"/>
                </a:xfrm>
              </p:grpSpPr>
              <p:sp>
                <p:nvSpPr>
                  <p:cNvPr id="30450" name="Line 4512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451" name="Line 4513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452" name="Line 4514"/>
                  <p:cNvSpPr>
                    <a:spLocks noChangeShapeType="1"/>
                  </p:cNvSpPr>
                  <p:nvPr/>
                </p:nvSpPr>
                <p:spPr bwMode="auto">
                  <a:xfrm>
                    <a:off x="828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453" name="Line 45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0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454" name="Line 4516"/>
                  <p:cNvSpPr>
                    <a:spLocks noChangeShapeType="1"/>
                  </p:cNvSpPr>
                  <p:nvPr/>
                </p:nvSpPr>
                <p:spPr bwMode="auto">
                  <a:xfrm>
                    <a:off x="990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455" name="Line 45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4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456" name="Line 45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40" y="5580"/>
                    <a:ext cx="27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447" name="Group 4519"/>
                <p:cNvGrpSpPr>
                  <a:grpSpLocks/>
                </p:cNvGrpSpPr>
                <p:nvPr/>
              </p:nvGrpSpPr>
              <p:grpSpPr bwMode="auto">
                <a:xfrm>
                  <a:off x="8640" y="7380"/>
                  <a:ext cx="1080" cy="720"/>
                  <a:chOff x="8280" y="7380"/>
                  <a:chExt cx="1620" cy="720"/>
                </a:xfrm>
              </p:grpSpPr>
              <p:sp>
                <p:nvSpPr>
                  <p:cNvPr id="30448" name="Rectangle 4520"/>
                  <p:cNvSpPr>
                    <a:spLocks noChangeArrowheads="1"/>
                  </p:cNvSpPr>
                  <p:nvPr/>
                </p:nvSpPr>
                <p:spPr bwMode="auto">
                  <a:xfrm>
                    <a:off x="8280" y="7380"/>
                    <a:ext cx="1620" cy="720"/>
                  </a:xfrm>
                  <a:prstGeom prst="rect">
                    <a:avLst/>
                  </a:prstGeom>
                  <a:solidFill>
                    <a:srgbClr val="000080"/>
                  </a:solidFill>
                  <a:ln w="15875">
                    <a:solidFill>
                      <a:srgbClr val="000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449" name="Rectangle 4521"/>
                  <p:cNvSpPr>
                    <a:spLocks noChangeArrowheads="1"/>
                  </p:cNvSpPr>
                  <p:nvPr/>
                </p:nvSpPr>
                <p:spPr bwMode="auto">
                  <a:xfrm>
                    <a:off x="9000" y="774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0332" name="Group 4522"/>
              <p:cNvGrpSpPr>
                <a:grpSpLocks/>
              </p:cNvGrpSpPr>
              <p:nvPr/>
            </p:nvGrpSpPr>
            <p:grpSpPr bwMode="auto">
              <a:xfrm>
                <a:off x="5103" y="1862"/>
                <a:ext cx="804" cy="807"/>
                <a:chOff x="3611" y="3750"/>
                <a:chExt cx="3424" cy="5250"/>
              </a:xfrm>
            </p:grpSpPr>
            <p:grpSp>
              <p:nvGrpSpPr>
                <p:cNvPr id="30401" name="Group 4523"/>
                <p:cNvGrpSpPr>
                  <a:grpSpLocks/>
                </p:cNvGrpSpPr>
                <p:nvPr/>
              </p:nvGrpSpPr>
              <p:grpSpPr bwMode="auto">
                <a:xfrm>
                  <a:off x="4680" y="378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0432" name="Oval 4524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433" name="Freeform 4525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434" name="Freeform 4526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435" name="Freeform 4527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0402" name="Line 4528"/>
                <p:cNvSpPr>
                  <a:spLocks noChangeShapeType="1"/>
                </p:cNvSpPr>
                <p:nvPr/>
              </p:nvSpPr>
              <p:spPr bwMode="auto">
                <a:xfrm>
                  <a:off x="468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403" name="Line 4529"/>
                <p:cNvSpPr>
                  <a:spLocks noChangeShapeType="1"/>
                </p:cNvSpPr>
                <p:nvPr/>
              </p:nvSpPr>
              <p:spPr bwMode="auto">
                <a:xfrm>
                  <a:off x="48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404" name="Line 4530"/>
                <p:cNvSpPr>
                  <a:spLocks noChangeShapeType="1"/>
                </p:cNvSpPr>
                <p:nvPr/>
              </p:nvSpPr>
              <p:spPr bwMode="auto">
                <a:xfrm>
                  <a:off x="57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405" name="Line 4531"/>
                <p:cNvSpPr>
                  <a:spLocks noChangeShapeType="1"/>
                </p:cNvSpPr>
                <p:nvPr/>
              </p:nvSpPr>
              <p:spPr bwMode="auto">
                <a:xfrm>
                  <a:off x="594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406" name="Oval 4532"/>
                <p:cNvSpPr>
                  <a:spLocks noChangeArrowheads="1"/>
                </p:cNvSpPr>
                <p:nvPr/>
              </p:nvSpPr>
              <p:spPr bwMode="auto">
                <a:xfrm>
                  <a:off x="414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407" name="Oval 4533"/>
                <p:cNvSpPr>
                  <a:spLocks noChangeArrowheads="1"/>
                </p:cNvSpPr>
                <p:nvPr/>
              </p:nvSpPr>
              <p:spPr bwMode="auto">
                <a:xfrm>
                  <a:off x="55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0408" name="Group 4534"/>
                <p:cNvGrpSpPr>
                  <a:grpSpLocks/>
                </p:cNvGrpSpPr>
                <p:nvPr/>
              </p:nvGrpSpPr>
              <p:grpSpPr bwMode="auto">
                <a:xfrm>
                  <a:off x="5760" y="5464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0428" name="Group 4535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0430" name="Line 4536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431" name="Line 4537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429" name="Freeform 4538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409" name="Group 4539"/>
                <p:cNvGrpSpPr>
                  <a:grpSpLocks/>
                </p:cNvGrpSpPr>
                <p:nvPr/>
              </p:nvGrpSpPr>
              <p:grpSpPr bwMode="auto">
                <a:xfrm flipH="1">
                  <a:off x="3611" y="4860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0424" name="Group 4540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0426" name="Line 45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427" name="Line 45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425" name="Freeform 4543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410" name="Group 4544"/>
                <p:cNvGrpSpPr>
                  <a:grpSpLocks/>
                </p:cNvGrpSpPr>
                <p:nvPr/>
              </p:nvGrpSpPr>
              <p:grpSpPr bwMode="auto">
                <a:xfrm>
                  <a:off x="4380" y="3750"/>
                  <a:ext cx="1890" cy="1260"/>
                  <a:chOff x="4230" y="3675"/>
                  <a:chExt cx="2160" cy="1440"/>
                </a:xfrm>
              </p:grpSpPr>
              <p:grpSp>
                <p:nvGrpSpPr>
                  <p:cNvPr id="30419" name="Group 4545"/>
                  <p:cNvGrpSpPr>
                    <a:grpSpLocks/>
                  </p:cNvGrpSpPr>
                  <p:nvPr/>
                </p:nvGrpSpPr>
                <p:grpSpPr bwMode="auto">
                  <a:xfrm>
                    <a:off x="4770" y="3675"/>
                    <a:ext cx="1080" cy="180"/>
                    <a:chOff x="8100" y="3240"/>
                    <a:chExt cx="2160" cy="360"/>
                  </a:xfrm>
                </p:grpSpPr>
                <p:sp>
                  <p:nvSpPr>
                    <p:cNvPr id="30422" name="Oval 45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00" y="3240"/>
                      <a:ext cx="10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423" name="Oval 45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3240"/>
                      <a:ext cx="10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420" name="Oval 4548"/>
                  <p:cNvSpPr>
                    <a:spLocks noChangeArrowheads="1"/>
                  </p:cNvSpPr>
                  <p:nvPr/>
                </p:nvSpPr>
                <p:spPr bwMode="auto">
                  <a:xfrm rot="-1770744">
                    <a:off x="6030" y="3675"/>
                    <a:ext cx="360" cy="14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421" name="Oval 4549"/>
                  <p:cNvSpPr>
                    <a:spLocks noChangeArrowheads="1"/>
                  </p:cNvSpPr>
                  <p:nvPr/>
                </p:nvSpPr>
                <p:spPr bwMode="auto">
                  <a:xfrm rot="1770744" flipH="1">
                    <a:off x="4230" y="3675"/>
                    <a:ext cx="360" cy="14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411" name="Group 4550"/>
                <p:cNvGrpSpPr>
                  <a:grpSpLocks/>
                </p:cNvGrpSpPr>
                <p:nvPr/>
              </p:nvGrpSpPr>
              <p:grpSpPr bwMode="auto">
                <a:xfrm>
                  <a:off x="3780" y="5040"/>
                  <a:ext cx="2880" cy="3090"/>
                  <a:chOff x="3780" y="5040"/>
                  <a:chExt cx="2880" cy="3090"/>
                </a:xfrm>
              </p:grpSpPr>
              <p:sp>
                <p:nvSpPr>
                  <p:cNvPr id="30412" name="Line 45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80" y="5040"/>
                    <a:ext cx="1260" cy="30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413" name="Line 4552"/>
                  <p:cNvSpPr>
                    <a:spLocks noChangeShapeType="1"/>
                  </p:cNvSpPr>
                  <p:nvPr/>
                </p:nvSpPr>
                <p:spPr bwMode="auto">
                  <a:xfrm>
                    <a:off x="5580" y="5040"/>
                    <a:ext cx="1080" cy="30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414" name="Line 4553"/>
                  <p:cNvSpPr>
                    <a:spLocks noChangeShapeType="1"/>
                  </p:cNvSpPr>
                  <p:nvPr/>
                </p:nvSpPr>
                <p:spPr bwMode="auto">
                  <a:xfrm>
                    <a:off x="3780" y="8100"/>
                    <a:ext cx="288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415" name="Freeform 4554"/>
                  <p:cNvSpPr>
                    <a:spLocks/>
                  </p:cNvSpPr>
                  <p:nvPr/>
                </p:nvSpPr>
                <p:spPr bwMode="auto">
                  <a:xfrm>
                    <a:off x="3780" y="7890"/>
                    <a:ext cx="840" cy="240"/>
                  </a:xfrm>
                  <a:custGeom>
                    <a:avLst/>
                    <a:gdLst>
                      <a:gd name="T0" fmla="*/ 60 w 840"/>
                      <a:gd name="T1" fmla="*/ 4 h 420"/>
                      <a:gd name="T2" fmla="*/ 420 w 840"/>
                      <a:gd name="T3" fmla="*/ 0 h 420"/>
                      <a:gd name="T4" fmla="*/ 780 w 840"/>
                      <a:gd name="T5" fmla="*/ 4 h 420"/>
                      <a:gd name="T6" fmla="*/ 60 w 840"/>
                      <a:gd name="T7" fmla="*/ 4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416" name="Freeform 4555"/>
                  <p:cNvSpPr>
                    <a:spLocks/>
                  </p:cNvSpPr>
                  <p:nvPr/>
                </p:nvSpPr>
                <p:spPr bwMode="auto">
                  <a:xfrm>
                    <a:off x="5175" y="7890"/>
                    <a:ext cx="840" cy="240"/>
                  </a:xfrm>
                  <a:custGeom>
                    <a:avLst/>
                    <a:gdLst>
                      <a:gd name="T0" fmla="*/ 60 w 840"/>
                      <a:gd name="T1" fmla="*/ 4 h 420"/>
                      <a:gd name="T2" fmla="*/ 420 w 840"/>
                      <a:gd name="T3" fmla="*/ 0 h 420"/>
                      <a:gd name="T4" fmla="*/ 780 w 840"/>
                      <a:gd name="T5" fmla="*/ 4 h 420"/>
                      <a:gd name="T6" fmla="*/ 60 w 840"/>
                      <a:gd name="T7" fmla="*/ 4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417" name="Freeform 4556"/>
                  <p:cNvSpPr>
                    <a:spLocks/>
                  </p:cNvSpPr>
                  <p:nvPr/>
                </p:nvSpPr>
                <p:spPr bwMode="auto">
                  <a:xfrm>
                    <a:off x="5940" y="7920"/>
                    <a:ext cx="720" cy="210"/>
                  </a:xfrm>
                  <a:custGeom>
                    <a:avLst/>
                    <a:gdLst>
                      <a:gd name="T0" fmla="*/ 18 w 840"/>
                      <a:gd name="T1" fmla="*/ 2 h 420"/>
                      <a:gd name="T2" fmla="*/ 123 w 840"/>
                      <a:gd name="T3" fmla="*/ 0 h 420"/>
                      <a:gd name="T4" fmla="*/ 227 w 840"/>
                      <a:gd name="T5" fmla="*/ 2 h 420"/>
                      <a:gd name="T6" fmla="*/ 18 w 840"/>
                      <a:gd name="T7" fmla="*/ 2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418" name="Freeform 4557"/>
                  <p:cNvSpPr>
                    <a:spLocks/>
                  </p:cNvSpPr>
                  <p:nvPr/>
                </p:nvSpPr>
                <p:spPr bwMode="auto">
                  <a:xfrm>
                    <a:off x="4500" y="7920"/>
                    <a:ext cx="720" cy="210"/>
                  </a:xfrm>
                  <a:custGeom>
                    <a:avLst/>
                    <a:gdLst>
                      <a:gd name="T0" fmla="*/ 18 w 840"/>
                      <a:gd name="T1" fmla="*/ 2 h 420"/>
                      <a:gd name="T2" fmla="*/ 123 w 840"/>
                      <a:gd name="T3" fmla="*/ 0 h 420"/>
                      <a:gd name="T4" fmla="*/ 227 w 840"/>
                      <a:gd name="T5" fmla="*/ 2 h 420"/>
                      <a:gd name="T6" fmla="*/ 18 w 840"/>
                      <a:gd name="T7" fmla="*/ 2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30333" name="Group 4558"/>
              <p:cNvGrpSpPr>
                <a:grpSpLocks/>
              </p:cNvGrpSpPr>
              <p:nvPr/>
            </p:nvGrpSpPr>
            <p:grpSpPr bwMode="auto">
              <a:xfrm>
                <a:off x="3960" y="1672"/>
                <a:ext cx="1229" cy="997"/>
                <a:chOff x="2340" y="3960"/>
                <a:chExt cx="5235" cy="6480"/>
              </a:xfrm>
            </p:grpSpPr>
            <p:grpSp>
              <p:nvGrpSpPr>
                <p:cNvPr id="30334" name="Group 4559"/>
                <p:cNvGrpSpPr>
                  <a:grpSpLocks/>
                </p:cNvGrpSpPr>
                <p:nvPr/>
              </p:nvGrpSpPr>
              <p:grpSpPr bwMode="auto">
                <a:xfrm>
                  <a:off x="4320" y="39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0397" name="Oval 4560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398" name="Freeform 4561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399" name="Freeform 4562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400" name="Freeform 4563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335" name="Group 4564"/>
                <p:cNvGrpSpPr>
                  <a:grpSpLocks/>
                </p:cNvGrpSpPr>
                <p:nvPr/>
              </p:nvGrpSpPr>
              <p:grpSpPr bwMode="auto">
                <a:xfrm>
                  <a:off x="3960" y="9540"/>
                  <a:ext cx="1980" cy="900"/>
                  <a:chOff x="6480" y="9540"/>
                  <a:chExt cx="1980" cy="900"/>
                </a:xfrm>
              </p:grpSpPr>
              <p:sp>
                <p:nvSpPr>
                  <p:cNvPr id="30391" name="Line 4565"/>
                  <p:cNvSpPr>
                    <a:spLocks noChangeShapeType="1"/>
                  </p:cNvSpPr>
                  <p:nvPr/>
                </p:nvSpPr>
                <p:spPr bwMode="auto">
                  <a:xfrm>
                    <a:off x="70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392" name="Line 4566"/>
                  <p:cNvSpPr>
                    <a:spLocks noChangeShapeType="1"/>
                  </p:cNvSpPr>
                  <p:nvPr/>
                </p:nvSpPr>
                <p:spPr bwMode="auto">
                  <a:xfrm>
                    <a:off x="720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393" name="Line 4567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394" name="Line 4568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395" name="Oval 4569"/>
                  <p:cNvSpPr>
                    <a:spLocks noChangeArrowheads="1"/>
                  </p:cNvSpPr>
                  <p:nvPr/>
                </p:nvSpPr>
                <p:spPr bwMode="auto">
                  <a:xfrm>
                    <a:off x="648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396" name="Oval 4570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336" name="Group 4571"/>
                <p:cNvGrpSpPr>
                  <a:grpSpLocks/>
                </p:cNvGrpSpPr>
                <p:nvPr/>
              </p:nvGrpSpPr>
              <p:grpSpPr bwMode="auto">
                <a:xfrm rot="910168">
                  <a:off x="630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0387" name="Group 4572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0389" name="Line 4573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390" name="Line 4574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388" name="Freeform 4575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337" name="Group 4576"/>
                <p:cNvGrpSpPr>
                  <a:grpSpLocks/>
                </p:cNvGrpSpPr>
                <p:nvPr/>
              </p:nvGrpSpPr>
              <p:grpSpPr bwMode="auto">
                <a:xfrm>
                  <a:off x="4500" y="5220"/>
                  <a:ext cx="900" cy="285"/>
                  <a:chOff x="7200" y="4500"/>
                  <a:chExt cx="900" cy="285"/>
                </a:xfrm>
              </p:grpSpPr>
              <p:sp>
                <p:nvSpPr>
                  <p:cNvPr id="30382" name="Oval 4577"/>
                  <p:cNvSpPr>
                    <a:spLocks noChangeArrowheads="1"/>
                  </p:cNvSpPr>
                  <p:nvPr/>
                </p:nvSpPr>
                <p:spPr bwMode="auto">
                  <a:xfrm>
                    <a:off x="720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383" name="Oval 4578"/>
                  <p:cNvSpPr>
                    <a:spLocks noChangeArrowheads="1"/>
                  </p:cNvSpPr>
                  <p:nvPr/>
                </p:nvSpPr>
                <p:spPr bwMode="auto">
                  <a:xfrm>
                    <a:off x="738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384" name="Oval 4579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460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385" name="Oval 4580"/>
                  <p:cNvSpPr>
                    <a:spLocks noChangeArrowheads="1"/>
                  </p:cNvSpPr>
                  <p:nvPr/>
                </p:nvSpPr>
                <p:spPr bwMode="auto">
                  <a:xfrm>
                    <a:off x="774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386" name="Oval 4581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338" name="Group 4582"/>
                <p:cNvGrpSpPr>
                  <a:grpSpLocks/>
                </p:cNvGrpSpPr>
                <p:nvPr/>
              </p:nvGrpSpPr>
              <p:grpSpPr bwMode="auto">
                <a:xfrm rot="762249" flipH="1">
                  <a:off x="3750" y="423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30376" name="Group 4583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0380" name="Freeform 4584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381" name="Freeform 4585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377" name="Group 4586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0378" name="Freeform 4587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379" name="Freeform 4588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0339" name="Group 4589"/>
                <p:cNvGrpSpPr>
                  <a:grpSpLocks/>
                </p:cNvGrpSpPr>
                <p:nvPr/>
              </p:nvGrpSpPr>
              <p:grpSpPr bwMode="auto">
                <a:xfrm>
                  <a:off x="3420" y="5400"/>
                  <a:ext cx="3060" cy="1620"/>
                  <a:chOff x="7380" y="7200"/>
                  <a:chExt cx="2160" cy="1260"/>
                </a:xfrm>
              </p:grpSpPr>
              <p:grpSp>
                <p:nvGrpSpPr>
                  <p:cNvPr id="30360" name="Group 4590"/>
                  <p:cNvGrpSpPr>
                    <a:grpSpLocks/>
                  </p:cNvGrpSpPr>
                  <p:nvPr/>
                </p:nvGrpSpPr>
                <p:grpSpPr bwMode="auto">
                  <a:xfrm>
                    <a:off x="738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0371" name="Line 459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372" name="Line 45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373" name="Line 459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374" name="Line 45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375" name="Line 45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361" name="Group 4596"/>
                  <p:cNvGrpSpPr>
                    <a:grpSpLocks/>
                  </p:cNvGrpSpPr>
                  <p:nvPr/>
                </p:nvGrpSpPr>
                <p:grpSpPr bwMode="auto">
                  <a:xfrm flipH="1">
                    <a:off x="846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0366" name="Line 459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367" name="Line 45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368" name="Line 459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369" name="Line 46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370" name="Line 46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362" name="Group 4602"/>
                  <p:cNvGrpSpPr>
                    <a:grpSpLocks/>
                  </p:cNvGrpSpPr>
                  <p:nvPr/>
                </p:nvGrpSpPr>
                <p:grpSpPr bwMode="auto">
                  <a:xfrm>
                    <a:off x="7920" y="7200"/>
                    <a:ext cx="1080" cy="180"/>
                    <a:chOff x="7920" y="7200"/>
                    <a:chExt cx="1080" cy="180"/>
                  </a:xfrm>
                </p:grpSpPr>
                <p:sp>
                  <p:nvSpPr>
                    <p:cNvPr id="30363" name="Line 46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364" name="Line 46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365" name="Freeform 4605"/>
                    <p:cNvSpPr>
                      <a:spLocks/>
                    </p:cNvSpPr>
                    <p:nvPr/>
                  </p:nvSpPr>
                  <p:spPr bwMode="auto">
                    <a:xfrm>
                      <a:off x="8100" y="7200"/>
                      <a:ext cx="720" cy="180"/>
                    </a:xfrm>
                    <a:custGeom>
                      <a:avLst/>
                      <a:gdLst>
                        <a:gd name="T0" fmla="*/ 720 w 720"/>
                        <a:gd name="T1" fmla="*/ 0 h 180"/>
                        <a:gd name="T2" fmla="*/ 360 w 720"/>
                        <a:gd name="T3" fmla="*/ 180 h 180"/>
                        <a:gd name="T4" fmla="*/ 0 w 720"/>
                        <a:gd name="T5" fmla="*/ 0 h 180"/>
                        <a:gd name="T6" fmla="*/ 0 60000 65536"/>
                        <a:gd name="T7" fmla="*/ 0 60000 65536"/>
                        <a:gd name="T8" fmla="*/ 0 60000 65536"/>
                        <a:gd name="T9" fmla="*/ 0 w 720"/>
                        <a:gd name="T10" fmla="*/ 0 h 180"/>
                        <a:gd name="T11" fmla="*/ 720 w 72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0" h="180">
                          <a:moveTo>
                            <a:pt x="720" y="0"/>
                          </a:moveTo>
                          <a:cubicBezTo>
                            <a:pt x="600" y="90"/>
                            <a:pt x="480" y="180"/>
                            <a:pt x="360" y="180"/>
                          </a:cubicBezTo>
                          <a:cubicBezTo>
                            <a:pt x="240" y="180"/>
                            <a:pt x="60" y="30"/>
                            <a:pt x="0" y="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30340" name="AutoShape 4606"/>
                <p:cNvSpPr>
                  <a:spLocks noChangeArrowheads="1"/>
                </p:cNvSpPr>
                <p:nvPr/>
              </p:nvSpPr>
              <p:spPr bwMode="auto">
                <a:xfrm flipV="1">
                  <a:off x="3780" y="7020"/>
                  <a:ext cx="2340" cy="2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5 w 21600"/>
                    <a:gd name="T13" fmla="*/ 4500 h 21600"/>
                    <a:gd name="T14" fmla="*/ 17105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0341" name="Group 4607"/>
                <p:cNvGrpSpPr>
                  <a:grpSpLocks/>
                </p:cNvGrpSpPr>
                <p:nvPr/>
              </p:nvGrpSpPr>
              <p:grpSpPr bwMode="auto">
                <a:xfrm rot="20689832" flipH="1">
                  <a:off x="234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0356" name="Group 4608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0358" name="Line 4609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359" name="Line 4610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357" name="Freeform 4611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342" name="Group 4612"/>
                <p:cNvGrpSpPr>
                  <a:grpSpLocks/>
                </p:cNvGrpSpPr>
                <p:nvPr/>
              </p:nvGrpSpPr>
              <p:grpSpPr bwMode="auto">
                <a:xfrm>
                  <a:off x="4590" y="4053"/>
                  <a:ext cx="720" cy="180"/>
                  <a:chOff x="4140" y="1620"/>
                  <a:chExt cx="1080" cy="180"/>
                </a:xfrm>
              </p:grpSpPr>
              <p:sp>
                <p:nvSpPr>
                  <p:cNvPr id="30350" name="Line 4613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351" name="Line 46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352" name="Line 4615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353" name="Line 46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354" name="Line 4617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355" name="Line 46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343" name="Group 4619"/>
                <p:cNvGrpSpPr>
                  <a:grpSpLocks/>
                </p:cNvGrpSpPr>
                <p:nvPr/>
              </p:nvGrpSpPr>
              <p:grpSpPr bwMode="auto">
                <a:xfrm rot="-661169">
                  <a:off x="5550" y="426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30344" name="Group 4620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0348" name="Freeform 4621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349" name="Freeform 4622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345" name="Group 4623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0346" name="Freeform 4624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347" name="Freeform 4625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  <p:grpSp>
          <p:nvGrpSpPr>
            <p:cNvPr id="30041" name="Group 4626"/>
            <p:cNvGrpSpPr>
              <a:grpSpLocks/>
            </p:cNvGrpSpPr>
            <p:nvPr/>
          </p:nvGrpSpPr>
          <p:grpSpPr bwMode="auto">
            <a:xfrm>
              <a:off x="4575" y="2310"/>
              <a:ext cx="392" cy="149"/>
              <a:chOff x="3960" y="1672"/>
              <a:chExt cx="2955" cy="997"/>
            </a:xfrm>
          </p:grpSpPr>
          <p:grpSp>
            <p:nvGrpSpPr>
              <p:cNvPr id="30187" name="Group 4627"/>
              <p:cNvGrpSpPr>
                <a:grpSpLocks/>
              </p:cNvGrpSpPr>
              <p:nvPr/>
            </p:nvGrpSpPr>
            <p:grpSpPr bwMode="auto">
              <a:xfrm>
                <a:off x="5903" y="2032"/>
                <a:ext cx="1012" cy="637"/>
                <a:chOff x="7020" y="4860"/>
                <a:chExt cx="4309" cy="4140"/>
              </a:xfrm>
            </p:grpSpPr>
            <p:grpSp>
              <p:nvGrpSpPr>
                <p:cNvPr id="30292" name="Group 4628"/>
                <p:cNvGrpSpPr>
                  <a:grpSpLocks/>
                </p:cNvGrpSpPr>
                <p:nvPr/>
              </p:nvGrpSpPr>
              <p:grpSpPr bwMode="auto">
                <a:xfrm>
                  <a:off x="8640" y="48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0327" name="Oval 4629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328" name="Freeform 4630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329" name="Freeform 4631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330" name="Freeform 4632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0293" name="Line 4633"/>
                <p:cNvSpPr>
                  <a:spLocks noChangeShapeType="1"/>
                </p:cNvSpPr>
                <p:nvPr/>
              </p:nvSpPr>
              <p:spPr bwMode="auto">
                <a:xfrm>
                  <a:off x="882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294" name="Line 4634"/>
                <p:cNvSpPr>
                  <a:spLocks noChangeShapeType="1"/>
                </p:cNvSpPr>
                <p:nvPr/>
              </p:nvSpPr>
              <p:spPr bwMode="auto">
                <a:xfrm>
                  <a:off x="900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295" name="Line 4635"/>
                <p:cNvSpPr>
                  <a:spLocks noChangeShapeType="1"/>
                </p:cNvSpPr>
                <p:nvPr/>
              </p:nvSpPr>
              <p:spPr bwMode="auto">
                <a:xfrm>
                  <a:off x="93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296" name="Line 4636"/>
                <p:cNvSpPr>
                  <a:spLocks noChangeShapeType="1"/>
                </p:cNvSpPr>
                <p:nvPr/>
              </p:nvSpPr>
              <p:spPr bwMode="auto">
                <a:xfrm>
                  <a:off x="954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297" name="Oval 4637"/>
                <p:cNvSpPr>
                  <a:spLocks noChangeArrowheads="1"/>
                </p:cNvSpPr>
                <p:nvPr/>
              </p:nvSpPr>
              <p:spPr bwMode="auto">
                <a:xfrm>
                  <a:off x="82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298" name="Oval 4638"/>
                <p:cNvSpPr>
                  <a:spLocks noChangeArrowheads="1"/>
                </p:cNvSpPr>
                <p:nvPr/>
              </p:nvSpPr>
              <p:spPr bwMode="auto">
                <a:xfrm>
                  <a:off x="91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0299" name="Group 4639"/>
                <p:cNvGrpSpPr>
                  <a:grpSpLocks/>
                </p:cNvGrpSpPr>
                <p:nvPr/>
              </p:nvGrpSpPr>
              <p:grpSpPr bwMode="auto">
                <a:xfrm>
                  <a:off x="10080" y="5580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0323" name="Group 4640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0325" name="Line 46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326" name="Line 46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324" name="Freeform 4643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300" name="Group 4644"/>
                <p:cNvGrpSpPr>
                  <a:grpSpLocks/>
                </p:cNvGrpSpPr>
                <p:nvPr/>
              </p:nvGrpSpPr>
              <p:grpSpPr bwMode="auto">
                <a:xfrm rot="20970257" flipH="1">
                  <a:off x="7020" y="5685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0319" name="Group 4645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0321" name="Line 46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322" name="Line 46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320" name="Freeform 4648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301" name="Group 4649"/>
                <p:cNvGrpSpPr>
                  <a:grpSpLocks/>
                </p:cNvGrpSpPr>
                <p:nvPr/>
              </p:nvGrpSpPr>
              <p:grpSpPr bwMode="auto">
                <a:xfrm>
                  <a:off x="8910" y="4950"/>
                  <a:ext cx="720" cy="180"/>
                  <a:chOff x="4140" y="1620"/>
                  <a:chExt cx="1080" cy="180"/>
                </a:xfrm>
              </p:grpSpPr>
              <p:sp>
                <p:nvSpPr>
                  <p:cNvPr id="30313" name="Line 4650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314" name="Line 46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315" name="Line 4652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316" name="Line 46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317" name="Line 4654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318" name="Line 46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302" name="Group 4656"/>
                <p:cNvGrpSpPr>
                  <a:grpSpLocks/>
                </p:cNvGrpSpPr>
                <p:nvPr/>
              </p:nvGrpSpPr>
              <p:grpSpPr bwMode="auto">
                <a:xfrm>
                  <a:off x="8280" y="6120"/>
                  <a:ext cx="1800" cy="1260"/>
                  <a:chOff x="7740" y="5580"/>
                  <a:chExt cx="2700" cy="1800"/>
                </a:xfrm>
              </p:grpSpPr>
              <p:sp>
                <p:nvSpPr>
                  <p:cNvPr id="30306" name="Line 4657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307" name="Line 4658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308" name="Line 4659"/>
                  <p:cNvSpPr>
                    <a:spLocks noChangeShapeType="1"/>
                  </p:cNvSpPr>
                  <p:nvPr/>
                </p:nvSpPr>
                <p:spPr bwMode="auto">
                  <a:xfrm>
                    <a:off x="828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309" name="Line 46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0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310" name="Line 4661"/>
                  <p:cNvSpPr>
                    <a:spLocks noChangeShapeType="1"/>
                  </p:cNvSpPr>
                  <p:nvPr/>
                </p:nvSpPr>
                <p:spPr bwMode="auto">
                  <a:xfrm>
                    <a:off x="990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311" name="Line 46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4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312" name="Line 46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40" y="5580"/>
                    <a:ext cx="27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303" name="Group 4664"/>
                <p:cNvGrpSpPr>
                  <a:grpSpLocks/>
                </p:cNvGrpSpPr>
                <p:nvPr/>
              </p:nvGrpSpPr>
              <p:grpSpPr bwMode="auto">
                <a:xfrm>
                  <a:off x="8640" y="7380"/>
                  <a:ext cx="1080" cy="720"/>
                  <a:chOff x="8280" y="7380"/>
                  <a:chExt cx="1620" cy="720"/>
                </a:xfrm>
              </p:grpSpPr>
              <p:sp>
                <p:nvSpPr>
                  <p:cNvPr id="30304" name="Rectangle 4665"/>
                  <p:cNvSpPr>
                    <a:spLocks noChangeArrowheads="1"/>
                  </p:cNvSpPr>
                  <p:nvPr/>
                </p:nvSpPr>
                <p:spPr bwMode="auto">
                  <a:xfrm>
                    <a:off x="8280" y="7380"/>
                    <a:ext cx="1620" cy="720"/>
                  </a:xfrm>
                  <a:prstGeom prst="rect">
                    <a:avLst/>
                  </a:prstGeom>
                  <a:solidFill>
                    <a:srgbClr val="000080"/>
                  </a:solidFill>
                  <a:ln w="15875">
                    <a:solidFill>
                      <a:srgbClr val="000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305" name="Rectangle 4666"/>
                  <p:cNvSpPr>
                    <a:spLocks noChangeArrowheads="1"/>
                  </p:cNvSpPr>
                  <p:nvPr/>
                </p:nvSpPr>
                <p:spPr bwMode="auto">
                  <a:xfrm>
                    <a:off x="9000" y="774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0188" name="Group 4667"/>
              <p:cNvGrpSpPr>
                <a:grpSpLocks/>
              </p:cNvGrpSpPr>
              <p:nvPr/>
            </p:nvGrpSpPr>
            <p:grpSpPr bwMode="auto">
              <a:xfrm>
                <a:off x="5103" y="1862"/>
                <a:ext cx="804" cy="807"/>
                <a:chOff x="3611" y="3750"/>
                <a:chExt cx="3424" cy="5250"/>
              </a:xfrm>
            </p:grpSpPr>
            <p:grpSp>
              <p:nvGrpSpPr>
                <p:cNvPr id="30257" name="Group 4668"/>
                <p:cNvGrpSpPr>
                  <a:grpSpLocks/>
                </p:cNvGrpSpPr>
                <p:nvPr/>
              </p:nvGrpSpPr>
              <p:grpSpPr bwMode="auto">
                <a:xfrm>
                  <a:off x="4680" y="378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0288" name="Oval 4669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289" name="Freeform 4670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290" name="Freeform 4671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291" name="Freeform 4672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0258" name="Line 4673"/>
                <p:cNvSpPr>
                  <a:spLocks noChangeShapeType="1"/>
                </p:cNvSpPr>
                <p:nvPr/>
              </p:nvSpPr>
              <p:spPr bwMode="auto">
                <a:xfrm>
                  <a:off x="468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259" name="Line 4674"/>
                <p:cNvSpPr>
                  <a:spLocks noChangeShapeType="1"/>
                </p:cNvSpPr>
                <p:nvPr/>
              </p:nvSpPr>
              <p:spPr bwMode="auto">
                <a:xfrm>
                  <a:off x="48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260" name="Line 4675"/>
                <p:cNvSpPr>
                  <a:spLocks noChangeShapeType="1"/>
                </p:cNvSpPr>
                <p:nvPr/>
              </p:nvSpPr>
              <p:spPr bwMode="auto">
                <a:xfrm>
                  <a:off x="57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261" name="Line 4676"/>
                <p:cNvSpPr>
                  <a:spLocks noChangeShapeType="1"/>
                </p:cNvSpPr>
                <p:nvPr/>
              </p:nvSpPr>
              <p:spPr bwMode="auto">
                <a:xfrm>
                  <a:off x="594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262" name="Oval 4677"/>
                <p:cNvSpPr>
                  <a:spLocks noChangeArrowheads="1"/>
                </p:cNvSpPr>
                <p:nvPr/>
              </p:nvSpPr>
              <p:spPr bwMode="auto">
                <a:xfrm>
                  <a:off x="414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263" name="Oval 4678"/>
                <p:cNvSpPr>
                  <a:spLocks noChangeArrowheads="1"/>
                </p:cNvSpPr>
                <p:nvPr/>
              </p:nvSpPr>
              <p:spPr bwMode="auto">
                <a:xfrm>
                  <a:off x="55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0264" name="Group 4679"/>
                <p:cNvGrpSpPr>
                  <a:grpSpLocks/>
                </p:cNvGrpSpPr>
                <p:nvPr/>
              </p:nvGrpSpPr>
              <p:grpSpPr bwMode="auto">
                <a:xfrm>
                  <a:off x="5760" y="5464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0284" name="Group 4680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0286" name="Line 4681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287" name="Line 4682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285" name="Freeform 4683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265" name="Group 4684"/>
                <p:cNvGrpSpPr>
                  <a:grpSpLocks/>
                </p:cNvGrpSpPr>
                <p:nvPr/>
              </p:nvGrpSpPr>
              <p:grpSpPr bwMode="auto">
                <a:xfrm flipH="1">
                  <a:off x="3611" y="4860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0280" name="Group 4685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0282" name="Line 468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283" name="Line 46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281" name="Freeform 4688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266" name="Group 4689"/>
                <p:cNvGrpSpPr>
                  <a:grpSpLocks/>
                </p:cNvGrpSpPr>
                <p:nvPr/>
              </p:nvGrpSpPr>
              <p:grpSpPr bwMode="auto">
                <a:xfrm>
                  <a:off x="4380" y="3750"/>
                  <a:ext cx="1890" cy="1260"/>
                  <a:chOff x="4230" y="3675"/>
                  <a:chExt cx="2160" cy="1440"/>
                </a:xfrm>
              </p:grpSpPr>
              <p:grpSp>
                <p:nvGrpSpPr>
                  <p:cNvPr id="30275" name="Group 4690"/>
                  <p:cNvGrpSpPr>
                    <a:grpSpLocks/>
                  </p:cNvGrpSpPr>
                  <p:nvPr/>
                </p:nvGrpSpPr>
                <p:grpSpPr bwMode="auto">
                  <a:xfrm>
                    <a:off x="4770" y="3675"/>
                    <a:ext cx="1080" cy="180"/>
                    <a:chOff x="8100" y="3240"/>
                    <a:chExt cx="2160" cy="360"/>
                  </a:xfrm>
                </p:grpSpPr>
                <p:sp>
                  <p:nvSpPr>
                    <p:cNvPr id="30278" name="Oval 46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00" y="3240"/>
                      <a:ext cx="10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279" name="Oval 46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3240"/>
                      <a:ext cx="10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276" name="Oval 4693"/>
                  <p:cNvSpPr>
                    <a:spLocks noChangeArrowheads="1"/>
                  </p:cNvSpPr>
                  <p:nvPr/>
                </p:nvSpPr>
                <p:spPr bwMode="auto">
                  <a:xfrm rot="-1770744">
                    <a:off x="6030" y="3675"/>
                    <a:ext cx="360" cy="14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277" name="Oval 4694"/>
                  <p:cNvSpPr>
                    <a:spLocks noChangeArrowheads="1"/>
                  </p:cNvSpPr>
                  <p:nvPr/>
                </p:nvSpPr>
                <p:spPr bwMode="auto">
                  <a:xfrm rot="1770744" flipH="1">
                    <a:off x="4230" y="3675"/>
                    <a:ext cx="360" cy="14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267" name="Group 4695"/>
                <p:cNvGrpSpPr>
                  <a:grpSpLocks/>
                </p:cNvGrpSpPr>
                <p:nvPr/>
              </p:nvGrpSpPr>
              <p:grpSpPr bwMode="auto">
                <a:xfrm>
                  <a:off x="3780" y="5040"/>
                  <a:ext cx="2880" cy="3090"/>
                  <a:chOff x="3780" y="5040"/>
                  <a:chExt cx="2880" cy="3090"/>
                </a:xfrm>
              </p:grpSpPr>
              <p:sp>
                <p:nvSpPr>
                  <p:cNvPr id="30268" name="Line 46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80" y="5040"/>
                    <a:ext cx="1260" cy="30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269" name="Line 4697"/>
                  <p:cNvSpPr>
                    <a:spLocks noChangeShapeType="1"/>
                  </p:cNvSpPr>
                  <p:nvPr/>
                </p:nvSpPr>
                <p:spPr bwMode="auto">
                  <a:xfrm>
                    <a:off x="5580" y="5040"/>
                    <a:ext cx="1080" cy="30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270" name="Line 4698"/>
                  <p:cNvSpPr>
                    <a:spLocks noChangeShapeType="1"/>
                  </p:cNvSpPr>
                  <p:nvPr/>
                </p:nvSpPr>
                <p:spPr bwMode="auto">
                  <a:xfrm>
                    <a:off x="3780" y="8100"/>
                    <a:ext cx="288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271" name="Freeform 4699"/>
                  <p:cNvSpPr>
                    <a:spLocks/>
                  </p:cNvSpPr>
                  <p:nvPr/>
                </p:nvSpPr>
                <p:spPr bwMode="auto">
                  <a:xfrm>
                    <a:off x="3780" y="7890"/>
                    <a:ext cx="840" cy="240"/>
                  </a:xfrm>
                  <a:custGeom>
                    <a:avLst/>
                    <a:gdLst>
                      <a:gd name="T0" fmla="*/ 60 w 840"/>
                      <a:gd name="T1" fmla="*/ 4 h 420"/>
                      <a:gd name="T2" fmla="*/ 420 w 840"/>
                      <a:gd name="T3" fmla="*/ 0 h 420"/>
                      <a:gd name="T4" fmla="*/ 780 w 840"/>
                      <a:gd name="T5" fmla="*/ 4 h 420"/>
                      <a:gd name="T6" fmla="*/ 60 w 840"/>
                      <a:gd name="T7" fmla="*/ 4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272" name="Freeform 4700"/>
                  <p:cNvSpPr>
                    <a:spLocks/>
                  </p:cNvSpPr>
                  <p:nvPr/>
                </p:nvSpPr>
                <p:spPr bwMode="auto">
                  <a:xfrm>
                    <a:off x="5175" y="7890"/>
                    <a:ext cx="840" cy="240"/>
                  </a:xfrm>
                  <a:custGeom>
                    <a:avLst/>
                    <a:gdLst>
                      <a:gd name="T0" fmla="*/ 60 w 840"/>
                      <a:gd name="T1" fmla="*/ 4 h 420"/>
                      <a:gd name="T2" fmla="*/ 420 w 840"/>
                      <a:gd name="T3" fmla="*/ 0 h 420"/>
                      <a:gd name="T4" fmla="*/ 780 w 840"/>
                      <a:gd name="T5" fmla="*/ 4 h 420"/>
                      <a:gd name="T6" fmla="*/ 60 w 840"/>
                      <a:gd name="T7" fmla="*/ 4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273" name="Freeform 4701"/>
                  <p:cNvSpPr>
                    <a:spLocks/>
                  </p:cNvSpPr>
                  <p:nvPr/>
                </p:nvSpPr>
                <p:spPr bwMode="auto">
                  <a:xfrm>
                    <a:off x="5940" y="7920"/>
                    <a:ext cx="720" cy="210"/>
                  </a:xfrm>
                  <a:custGeom>
                    <a:avLst/>
                    <a:gdLst>
                      <a:gd name="T0" fmla="*/ 18 w 840"/>
                      <a:gd name="T1" fmla="*/ 2 h 420"/>
                      <a:gd name="T2" fmla="*/ 123 w 840"/>
                      <a:gd name="T3" fmla="*/ 0 h 420"/>
                      <a:gd name="T4" fmla="*/ 227 w 840"/>
                      <a:gd name="T5" fmla="*/ 2 h 420"/>
                      <a:gd name="T6" fmla="*/ 18 w 840"/>
                      <a:gd name="T7" fmla="*/ 2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274" name="Freeform 4702"/>
                  <p:cNvSpPr>
                    <a:spLocks/>
                  </p:cNvSpPr>
                  <p:nvPr/>
                </p:nvSpPr>
                <p:spPr bwMode="auto">
                  <a:xfrm>
                    <a:off x="4500" y="7920"/>
                    <a:ext cx="720" cy="210"/>
                  </a:xfrm>
                  <a:custGeom>
                    <a:avLst/>
                    <a:gdLst>
                      <a:gd name="T0" fmla="*/ 18 w 840"/>
                      <a:gd name="T1" fmla="*/ 2 h 420"/>
                      <a:gd name="T2" fmla="*/ 123 w 840"/>
                      <a:gd name="T3" fmla="*/ 0 h 420"/>
                      <a:gd name="T4" fmla="*/ 227 w 840"/>
                      <a:gd name="T5" fmla="*/ 2 h 420"/>
                      <a:gd name="T6" fmla="*/ 18 w 840"/>
                      <a:gd name="T7" fmla="*/ 2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30189" name="Group 4703"/>
              <p:cNvGrpSpPr>
                <a:grpSpLocks/>
              </p:cNvGrpSpPr>
              <p:nvPr/>
            </p:nvGrpSpPr>
            <p:grpSpPr bwMode="auto">
              <a:xfrm>
                <a:off x="3960" y="1672"/>
                <a:ext cx="1229" cy="997"/>
                <a:chOff x="2340" y="3960"/>
                <a:chExt cx="5235" cy="6480"/>
              </a:xfrm>
            </p:grpSpPr>
            <p:grpSp>
              <p:nvGrpSpPr>
                <p:cNvPr id="30190" name="Group 4704"/>
                <p:cNvGrpSpPr>
                  <a:grpSpLocks/>
                </p:cNvGrpSpPr>
                <p:nvPr/>
              </p:nvGrpSpPr>
              <p:grpSpPr bwMode="auto">
                <a:xfrm>
                  <a:off x="4320" y="39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0253" name="Oval 4705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254" name="Freeform 4706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255" name="Freeform 4707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256" name="Freeform 4708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191" name="Group 4709"/>
                <p:cNvGrpSpPr>
                  <a:grpSpLocks/>
                </p:cNvGrpSpPr>
                <p:nvPr/>
              </p:nvGrpSpPr>
              <p:grpSpPr bwMode="auto">
                <a:xfrm>
                  <a:off x="3960" y="9540"/>
                  <a:ext cx="1980" cy="900"/>
                  <a:chOff x="6480" y="9540"/>
                  <a:chExt cx="1980" cy="900"/>
                </a:xfrm>
              </p:grpSpPr>
              <p:sp>
                <p:nvSpPr>
                  <p:cNvPr id="30247" name="Line 4710"/>
                  <p:cNvSpPr>
                    <a:spLocks noChangeShapeType="1"/>
                  </p:cNvSpPr>
                  <p:nvPr/>
                </p:nvSpPr>
                <p:spPr bwMode="auto">
                  <a:xfrm>
                    <a:off x="70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248" name="Line 4711"/>
                  <p:cNvSpPr>
                    <a:spLocks noChangeShapeType="1"/>
                  </p:cNvSpPr>
                  <p:nvPr/>
                </p:nvSpPr>
                <p:spPr bwMode="auto">
                  <a:xfrm>
                    <a:off x="720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249" name="Line 4712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250" name="Line 4713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251" name="Oval 4714"/>
                  <p:cNvSpPr>
                    <a:spLocks noChangeArrowheads="1"/>
                  </p:cNvSpPr>
                  <p:nvPr/>
                </p:nvSpPr>
                <p:spPr bwMode="auto">
                  <a:xfrm>
                    <a:off x="648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252" name="Oval 4715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192" name="Group 4716"/>
                <p:cNvGrpSpPr>
                  <a:grpSpLocks/>
                </p:cNvGrpSpPr>
                <p:nvPr/>
              </p:nvGrpSpPr>
              <p:grpSpPr bwMode="auto">
                <a:xfrm rot="910168">
                  <a:off x="630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0243" name="Group 4717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0245" name="Line 4718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246" name="Line 4719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244" name="Freeform 4720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193" name="Group 4721"/>
                <p:cNvGrpSpPr>
                  <a:grpSpLocks/>
                </p:cNvGrpSpPr>
                <p:nvPr/>
              </p:nvGrpSpPr>
              <p:grpSpPr bwMode="auto">
                <a:xfrm>
                  <a:off x="4500" y="5220"/>
                  <a:ext cx="900" cy="285"/>
                  <a:chOff x="7200" y="4500"/>
                  <a:chExt cx="900" cy="285"/>
                </a:xfrm>
              </p:grpSpPr>
              <p:sp>
                <p:nvSpPr>
                  <p:cNvPr id="30238" name="Oval 4722"/>
                  <p:cNvSpPr>
                    <a:spLocks noChangeArrowheads="1"/>
                  </p:cNvSpPr>
                  <p:nvPr/>
                </p:nvSpPr>
                <p:spPr bwMode="auto">
                  <a:xfrm>
                    <a:off x="720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239" name="Oval 4723"/>
                  <p:cNvSpPr>
                    <a:spLocks noChangeArrowheads="1"/>
                  </p:cNvSpPr>
                  <p:nvPr/>
                </p:nvSpPr>
                <p:spPr bwMode="auto">
                  <a:xfrm>
                    <a:off x="738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240" name="Oval 4724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460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241" name="Oval 4725"/>
                  <p:cNvSpPr>
                    <a:spLocks noChangeArrowheads="1"/>
                  </p:cNvSpPr>
                  <p:nvPr/>
                </p:nvSpPr>
                <p:spPr bwMode="auto">
                  <a:xfrm>
                    <a:off x="774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242" name="Oval 4726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194" name="Group 4727"/>
                <p:cNvGrpSpPr>
                  <a:grpSpLocks/>
                </p:cNvGrpSpPr>
                <p:nvPr/>
              </p:nvGrpSpPr>
              <p:grpSpPr bwMode="auto">
                <a:xfrm rot="762249" flipH="1">
                  <a:off x="3750" y="423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30232" name="Group 4728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0236" name="Freeform 4729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237" name="Freeform 4730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233" name="Group 4731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0234" name="Freeform 4732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235" name="Freeform 4733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0195" name="Group 4734"/>
                <p:cNvGrpSpPr>
                  <a:grpSpLocks/>
                </p:cNvGrpSpPr>
                <p:nvPr/>
              </p:nvGrpSpPr>
              <p:grpSpPr bwMode="auto">
                <a:xfrm>
                  <a:off x="3420" y="5400"/>
                  <a:ext cx="3060" cy="1620"/>
                  <a:chOff x="7380" y="7200"/>
                  <a:chExt cx="2160" cy="1260"/>
                </a:xfrm>
              </p:grpSpPr>
              <p:grpSp>
                <p:nvGrpSpPr>
                  <p:cNvPr id="30216" name="Group 4735"/>
                  <p:cNvGrpSpPr>
                    <a:grpSpLocks/>
                  </p:cNvGrpSpPr>
                  <p:nvPr/>
                </p:nvGrpSpPr>
                <p:grpSpPr bwMode="auto">
                  <a:xfrm>
                    <a:off x="738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0227" name="Line 473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228" name="Line 47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229" name="Line 47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230" name="Line 47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231" name="Line 47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217" name="Group 4741"/>
                  <p:cNvGrpSpPr>
                    <a:grpSpLocks/>
                  </p:cNvGrpSpPr>
                  <p:nvPr/>
                </p:nvGrpSpPr>
                <p:grpSpPr bwMode="auto">
                  <a:xfrm flipH="1">
                    <a:off x="846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0222" name="Line 474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223" name="Line 47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224" name="Line 47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225" name="Line 47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226" name="Line 47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218" name="Group 4747"/>
                  <p:cNvGrpSpPr>
                    <a:grpSpLocks/>
                  </p:cNvGrpSpPr>
                  <p:nvPr/>
                </p:nvGrpSpPr>
                <p:grpSpPr bwMode="auto">
                  <a:xfrm>
                    <a:off x="7920" y="7200"/>
                    <a:ext cx="1080" cy="180"/>
                    <a:chOff x="7920" y="7200"/>
                    <a:chExt cx="1080" cy="180"/>
                  </a:xfrm>
                </p:grpSpPr>
                <p:sp>
                  <p:nvSpPr>
                    <p:cNvPr id="30219" name="Line 47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220" name="Line 47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221" name="Freeform 4750"/>
                    <p:cNvSpPr>
                      <a:spLocks/>
                    </p:cNvSpPr>
                    <p:nvPr/>
                  </p:nvSpPr>
                  <p:spPr bwMode="auto">
                    <a:xfrm>
                      <a:off x="8100" y="7200"/>
                      <a:ext cx="720" cy="180"/>
                    </a:xfrm>
                    <a:custGeom>
                      <a:avLst/>
                      <a:gdLst>
                        <a:gd name="T0" fmla="*/ 720 w 720"/>
                        <a:gd name="T1" fmla="*/ 0 h 180"/>
                        <a:gd name="T2" fmla="*/ 360 w 720"/>
                        <a:gd name="T3" fmla="*/ 180 h 180"/>
                        <a:gd name="T4" fmla="*/ 0 w 720"/>
                        <a:gd name="T5" fmla="*/ 0 h 180"/>
                        <a:gd name="T6" fmla="*/ 0 60000 65536"/>
                        <a:gd name="T7" fmla="*/ 0 60000 65536"/>
                        <a:gd name="T8" fmla="*/ 0 60000 65536"/>
                        <a:gd name="T9" fmla="*/ 0 w 720"/>
                        <a:gd name="T10" fmla="*/ 0 h 180"/>
                        <a:gd name="T11" fmla="*/ 720 w 72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0" h="180">
                          <a:moveTo>
                            <a:pt x="720" y="0"/>
                          </a:moveTo>
                          <a:cubicBezTo>
                            <a:pt x="600" y="90"/>
                            <a:pt x="480" y="180"/>
                            <a:pt x="360" y="180"/>
                          </a:cubicBezTo>
                          <a:cubicBezTo>
                            <a:pt x="240" y="180"/>
                            <a:pt x="60" y="30"/>
                            <a:pt x="0" y="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30196" name="AutoShape 4751"/>
                <p:cNvSpPr>
                  <a:spLocks noChangeArrowheads="1"/>
                </p:cNvSpPr>
                <p:nvPr/>
              </p:nvSpPr>
              <p:spPr bwMode="auto">
                <a:xfrm flipV="1">
                  <a:off x="3780" y="7020"/>
                  <a:ext cx="2340" cy="2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5 w 21600"/>
                    <a:gd name="T13" fmla="*/ 4500 h 21600"/>
                    <a:gd name="T14" fmla="*/ 17105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0197" name="Group 4752"/>
                <p:cNvGrpSpPr>
                  <a:grpSpLocks/>
                </p:cNvGrpSpPr>
                <p:nvPr/>
              </p:nvGrpSpPr>
              <p:grpSpPr bwMode="auto">
                <a:xfrm rot="20689832" flipH="1">
                  <a:off x="234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0212" name="Group 4753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0214" name="Line 4754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215" name="Line 4755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213" name="Freeform 4756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198" name="Group 4757"/>
                <p:cNvGrpSpPr>
                  <a:grpSpLocks/>
                </p:cNvGrpSpPr>
                <p:nvPr/>
              </p:nvGrpSpPr>
              <p:grpSpPr bwMode="auto">
                <a:xfrm>
                  <a:off x="4590" y="4053"/>
                  <a:ext cx="720" cy="180"/>
                  <a:chOff x="4140" y="1620"/>
                  <a:chExt cx="1080" cy="180"/>
                </a:xfrm>
              </p:grpSpPr>
              <p:sp>
                <p:nvSpPr>
                  <p:cNvPr id="30206" name="Line 4758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207" name="Line 47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208" name="Line 4760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209" name="Line 47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210" name="Line 4762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211" name="Line 47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199" name="Group 4764"/>
                <p:cNvGrpSpPr>
                  <a:grpSpLocks/>
                </p:cNvGrpSpPr>
                <p:nvPr/>
              </p:nvGrpSpPr>
              <p:grpSpPr bwMode="auto">
                <a:xfrm rot="-661169">
                  <a:off x="5550" y="426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30200" name="Group 4765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0204" name="Freeform 4766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205" name="Freeform 4767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201" name="Group 4768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0202" name="Freeform 4769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203" name="Freeform 4770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  <p:grpSp>
          <p:nvGrpSpPr>
            <p:cNvPr id="30042" name="Group 4771"/>
            <p:cNvGrpSpPr>
              <a:grpSpLocks/>
            </p:cNvGrpSpPr>
            <p:nvPr/>
          </p:nvGrpSpPr>
          <p:grpSpPr bwMode="auto">
            <a:xfrm>
              <a:off x="4967" y="2296"/>
              <a:ext cx="525" cy="157"/>
              <a:chOff x="3960" y="1672"/>
              <a:chExt cx="2955" cy="997"/>
            </a:xfrm>
          </p:grpSpPr>
          <p:grpSp>
            <p:nvGrpSpPr>
              <p:cNvPr id="30043" name="Group 4772"/>
              <p:cNvGrpSpPr>
                <a:grpSpLocks/>
              </p:cNvGrpSpPr>
              <p:nvPr/>
            </p:nvGrpSpPr>
            <p:grpSpPr bwMode="auto">
              <a:xfrm>
                <a:off x="5903" y="2032"/>
                <a:ext cx="1012" cy="637"/>
                <a:chOff x="7020" y="4860"/>
                <a:chExt cx="4309" cy="4140"/>
              </a:xfrm>
            </p:grpSpPr>
            <p:grpSp>
              <p:nvGrpSpPr>
                <p:cNvPr id="30148" name="Group 4773"/>
                <p:cNvGrpSpPr>
                  <a:grpSpLocks/>
                </p:cNvGrpSpPr>
                <p:nvPr/>
              </p:nvGrpSpPr>
              <p:grpSpPr bwMode="auto">
                <a:xfrm>
                  <a:off x="8640" y="48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0183" name="Oval 4774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184" name="Freeform 4775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85" name="Freeform 4776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86" name="Freeform 4777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0149" name="Line 4778"/>
                <p:cNvSpPr>
                  <a:spLocks noChangeShapeType="1"/>
                </p:cNvSpPr>
                <p:nvPr/>
              </p:nvSpPr>
              <p:spPr bwMode="auto">
                <a:xfrm>
                  <a:off x="882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50" name="Line 4779"/>
                <p:cNvSpPr>
                  <a:spLocks noChangeShapeType="1"/>
                </p:cNvSpPr>
                <p:nvPr/>
              </p:nvSpPr>
              <p:spPr bwMode="auto">
                <a:xfrm>
                  <a:off x="900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51" name="Line 4780"/>
                <p:cNvSpPr>
                  <a:spLocks noChangeShapeType="1"/>
                </p:cNvSpPr>
                <p:nvPr/>
              </p:nvSpPr>
              <p:spPr bwMode="auto">
                <a:xfrm>
                  <a:off x="93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52" name="Line 4781"/>
                <p:cNvSpPr>
                  <a:spLocks noChangeShapeType="1"/>
                </p:cNvSpPr>
                <p:nvPr/>
              </p:nvSpPr>
              <p:spPr bwMode="auto">
                <a:xfrm>
                  <a:off x="954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53" name="Oval 4782"/>
                <p:cNvSpPr>
                  <a:spLocks noChangeArrowheads="1"/>
                </p:cNvSpPr>
                <p:nvPr/>
              </p:nvSpPr>
              <p:spPr bwMode="auto">
                <a:xfrm>
                  <a:off x="82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154" name="Oval 4783"/>
                <p:cNvSpPr>
                  <a:spLocks noChangeArrowheads="1"/>
                </p:cNvSpPr>
                <p:nvPr/>
              </p:nvSpPr>
              <p:spPr bwMode="auto">
                <a:xfrm>
                  <a:off x="91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0155" name="Group 4784"/>
                <p:cNvGrpSpPr>
                  <a:grpSpLocks/>
                </p:cNvGrpSpPr>
                <p:nvPr/>
              </p:nvGrpSpPr>
              <p:grpSpPr bwMode="auto">
                <a:xfrm>
                  <a:off x="10080" y="5580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0179" name="Group 4785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0181" name="Line 478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182" name="Line 47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180" name="Freeform 4788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156" name="Group 4789"/>
                <p:cNvGrpSpPr>
                  <a:grpSpLocks/>
                </p:cNvGrpSpPr>
                <p:nvPr/>
              </p:nvGrpSpPr>
              <p:grpSpPr bwMode="auto">
                <a:xfrm rot="20970257" flipH="1">
                  <a:off x="7020" y="5685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0175" name="Group 4790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0177" name="Line 479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178" name="Line 479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176" name="Freeform 4793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157" name="Group 4794"/>
                <p:cNvGrpSpPr>
                  <a:grpSpLocks/>
                </p:cNvGrpSpPr>
                <p:nvPr/>
              </p:nvGrpSpPr>
              <p:grpSpPr bwMode="auto">
                <a:xfrm>
                  <a:off x="8910" y="4950"/>
                  <a:ext cx="720" cy="180"/>
                  <a:chOff x="4140" y="1620"/>
                  <a:chExt cx="1080" cy="180"/>
                </a:xfrm>
              </p:grpSpPr>
              <p:sp>
                <p:nvSpPr>
                  <p:cNvPr id="30169" name="Line 4795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70" name="Line 47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71" name="Line 4797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72" name="Line 47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73" name="Line 4799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74" name="Line 48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158" name="Group 4801"/>
                <p:cNvGrpSpPr>
                  <a:grpSpLocks/>
                </p:cNvGrpSpPr>
                <p:nvPr/>
              </p:nvGrpSpPr>
              <p:grpSpPr bwMode="auto">
                <a:xfrm>
                  <a:off x="8280" y="6120"/>
                  <a:ext cx="1800" cy="1260"/>
                  <a:chOff x="7740" y="5580"/>
                  <a:chExt cx="2700" cy="1800"/>
                </a:xfrm>
              </p:grpSpPr>
              <p:sp>
                <p:nvSpPr>
                  <p:cNvPr id="30162" name="Line 4802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63" name="Line 4803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64" name="Line 4804"/>
                  <p:cNvSpPr>
                    <a:spLocks noChangeShapeType="1"/>
                  </p:cNvSpPr>
                  <p:nvPr/>
                </p:nvSpPr>
                <p:spPr bwMode="auto">
                  <a:xfrm>
                    <a:off x="828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65" name="Line 48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0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66" name="Line 4806"/>
                  <p:cNvSpPr>
                    <a:spLocks noChangeShapeType="1"/>
                  </p:cNvSpPr>
                  <p:nvPr/>
                </p:nvSpPr>
                <p:spPr bwMode="auto">
                  <a:xfrm>
                    <a:off x="990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67" name="Line 48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4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68" name="Line 48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40" y="5580"/>
                    <a:ext cx="27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159" name="Group 4809"/>
                <p:cNvGrpSpPr>
                  <a:grpSpLocks/>
                </p:cNvGrpSpPr>
                <p:nvPr/>
              </p:nvGrpSpPr>
              <p:grpSpPr bwMode="auto">
                <a:xfrm>
                  <a:off x="8640" y="7380"/>
                  <a:ext cx="1080" cy="720"/>
                  <a:chOff x="8280" y="7380"/>
                  <a:chExt cx="1620" cy="720"/>
                </a:xfrm>
              </p:grpSpPr>
              <p:sp>
                <p:nvSpPr>
                  <p:cNvPr id="30160" name="Rectangle 4810"/>
                  <p:cNvSpPr>
                    <a:spLocks noChangeArrowheads="1"/>
                  </p:cNvSpPr>
                  <p:nvPr/>
                </p:nvSpPr>
                <p:spPr bwMode="auto">
                  <a:xfrm>
                    <a:off x="8280" y="7380"/>
                    <a:ext cx="1620" cy="720"/>
                  </a:xfrm>
                  <a:prstGeom prst="rect">
                    <a:avLst/>
                  </a:prstGeom>
                  <a:solidFill>
                    <a:srgbClr val="000080"/>
                  </a:solidFill>
                  <a:ln w="15875">
                    <a:solidFill>
                      <a:srgbClr val="000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161" name="Rectangle 4811"/>
                  <p:cNvSpPr>
                    <a:spLocks noChangeArrowheads="1"/>
                  </p:cNvSpPr>
                  <p:nvPr/>
                </p:nvSpPr>
                <p:spPr bwMode="auto">
                  <a:xfrm>
                    <a:off x="9000" y="774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0044" name="Group 4812"/>
              <p:cNvGrpSpPr>
                <a:grpSpLocks/>
              </p:cNvGrpSpPr>
              <p:nvPr/>
            </p:nvGrpSpPr>
            <p:grpSpPr bwMode="auto">
              <a:xfrm>
                <a:off x="5103" y="1862"/>
                <a:ext cx="804" cy="807"/>
                <a:chOff x="3611" y="3750"/>
                <a:chExt cx="3424" cy="5250"/>
              </a:xfrm>
            </p:grpSpPr>
            <p:grpSp>
              <p:nvGrpSpPr>
                <p:cNvPr id="30113" name="Group 4813"/>
                <p:cNvGrpSpPr>
                  <a:grpSpLocks/>
                </p:cNvGrpSpPr>
                <p:nvPr/>
              </p:nvGrpSpPr>
              <p:grpSpPr bwMode="auto">
                <a:xfrm>
                  <a:off x="4680" y="378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0144" name="Oval 4814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145" name="Freeform 4815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46" name="Freeform 4816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47" name="Freeform 4817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0114" name="Line 4818"/>
                <p:cNvSpPr>
                  <a:spLocks noChangeShapeType="1"/>
                </p:cNvSpPr>
                <p:nvPr/>
              </p:nvSpPr>
              <p:spPr bwMode="auto">
                <a:xfrm>
                  <a:off x="468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15" name="Line 4819"/>
                <p:cNvSpPr>
                  <a:spLocks noChangeShapeType="1"/>
                </p:cNvSpPr>
                <p:nvPr/>
              </p:nvSpPr>
              <p:spPr bwMode="auto">
                <a:xfrm>
                  <a:off x="48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16" name="Line 4820"/>
                <p:cNvSpPr>
                  <a:spLocks noChangeShapeType="1"/>
                </p:cNvSpPr>
                <p:nvPr/>
              </p:nvSpPr>
              <p:spPr bwMode="auto">
                <a:xfrm>
                  <a:off x="57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17" name="Line 4821"/>
                <p:cNvSpPr>
                  <a:spLocks noChangeShapeType="1"/>
                </p:cNvSpPr>
                <p:nvPr/>
              </p:nvSpPr>
              <p:spPr bwMode="auto">
                <a:xfrm>
                  <a:off x="594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18" name="Oval 4822"/>
                <p:cNvSpPr>
                  <a:spLocks noChangeArrowheads="1"/>
                </p:cNvSpPr>
                <p:nvPr/>
              </p:nvSpPr>
              <p:spPr bwMode="auto">
                <a:xfrm>
                  <a:off x="414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119" name="Oval 4823"/>
                <p:cNvSpPr>
                  <a:spLocks noChangeArrowheads="1"/>
                </p:cNvSpPr>
                <p:nvPr/>
              </p:nvSpPr>
              <p:spPr bwMode="auto">
                <a:xfrm>
                  <a:off x="55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0120" name="Group 4824"/>
                <p:cNvGrpSpPr>
                  <a:grpSpLocks/>
                </p:cNvGrpSpPr>
                <p:nvPr/>
              </p:nvGrpSpPr>
              <p:grpSpPr bwMode="auto">
                <a:xfrm>
                  <a:off x="5760" y="5464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0140" name="Group 4825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0142" name="Line 4826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143" name="Line 4827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141" name="Freeform 4828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121" name="Group 4829"/>
                <p:cNvGrpSpPr>
                  <a:grpSpLocks/>
                </p:cNvGrpSpPr>
                <p:nvPr/>
              </p:nvGrpSpPr>
              <p:grpSpPr bwMode="auto">
                <a:xfrm flipH="1">
                  <a:off x="3611" y="4860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30136" name="Group 4830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30138" name="Line 48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139" name="Line 48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137" name="Freeform 4833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122" name="Group 4834"/>
                <p:cNvGrpSpPr>
                  <a:grpSpLocks/>
                </p:cNvGrpSpPr>
                <p:nvPr/>
              </p:nvGrpSpPr>
              <p:grpSpPr bwMode="auto">
                <a:xfrm>
                  <a:off x="4380" y="3750"/>
                  <a:ext cx="1890" cy="1260"/>
                  <a:chOff x="4230" y="3675"/>
                  <a:chExt cx="2160" cy="1440"/>
                </a:xfrm>
              </p:grpSpPr>
              <p:grpSp>
                <p:nvGrpSpPr>
                  <p:cNvPr id="30131" name="Group 4835"/>
                  <p:cNvGrpSpPr>
                    <a:grpSpLocks/>
                  </p:cNvGrpSpPr>
                  <p:nvPr/>
                </p:nvGrpSpPr>
                <p:grpSpPr bwMode="auto">
                  <a:xfrm>
                    <a:off x="4770" y="3675"/>
                    <a:ext cx="1080" cy="180"/>
                    <a:chOff x="8100" y="3240"/>
                    <a:chExt cx="2160" cy="360"/>
                  </a:xfrm>
                </p:grpSpPr>
                <p:sp>
                  <p:nvSpPr>
                    <p:cNvPr id="30134" name="Oval 48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00" y="3240"/>
                      <a:ext cx="10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135" name="Oval 48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3240"/>
                      <a:ext cx="108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lang="zh-TW" altLang="en-US" sz="480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132" name="Oval 4838"/>
                  <p:cNvSpPr>
                    <a:spLocks noChangeArrowheads="1"/>
                  </p:cNvSpPr>
                  <p:nvPr/>
                </p:nvSpPr>
                <p:spPr bwMode="auto">
                  <a:xfrm rot="-1770744">
                    <a:off x="6030" y="3675"/>
                    <a:ext cx="360" cy="14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133" name="Oval 4839"/>
                  <p:cNvSpPr>
                    <a:spLocks noChangeArrowheads="1"/>
                  </p:cNvSpPr>
                  <p:nvPr/>
                </p:nvSpPr>
                <p:spPr bwMode="auto">
                  <a:xfrm rot="1770744" flipH="1">
                    <a:off x="4230" y="3675"/>
                    <a:ext cx="360" cy="14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123" name="Group 4840"/>
                <p:cNvGrpSpPr>
                  <a:grpSpLocks/>
                </p:cNvGrpSpPr>
                <p:nvPr/>
              </p:nvGrpSpPr>
              <p:grpSpPr bwMode="auto">
                <a:xfrm>
                  <a:off x="3780" y="5040"/>
                  <a:ext cx="2880" cy="3090"/>
                  <a:chOff x="3780" y="5040"/>
                  <a:chExt cx="2880" cy="3090"/>
                </a:xfrm>
              </p:grpSpPr>
              <p:sp>
                <p:nvSpPr>
                  <p:cNvPr id="30124" name="Line 48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80" y="5040"/>
                    <a:ext cx="1260" cy="30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25" name="Line 4842"/>
                  <p:cNvSpPr>
                    <a:spLocks noChangeShapeType="1"/>
                  </p:cNvSpPr>
                  <p:nvPr/>
                </p:nvSpPr>
                <p:spPr bwMode="auto">
                  <a:xfrm>
                    <a:off x="5580" y="5040"/>
                    <a:ext cx="1080" cy="30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26" name="Line 4843"/>
                  <p:cNvSpPr>
                    <a:spLocks noChangeShapeType="1"/>
                  </p:cNvSpPr>
                  <p:nvPr/>
                </p:nvSpPr>
                <p:spPr bwMode="auto">
                  <a:xfrm>
                    <a:off x="3780" y="8100"/>
                    <a:ext cx="288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27" name="Freeform 4844"/>
                  <p:cNvSpPr>
                    <a:spLocks/>
                  </p:cNvSpPr>
                  <p:nvPr/>
                </p:nvSpPr>
                <p:spPr bwMode="auto">
                  <a:xfrm>
                    <a:off x="3780" y="7890"/>
                    <a:ext cx="840" cy="240"/>
                  </a:xfrm>
                  <a:custGeom>
                    <a:avLst/>
                    <a:gdLst>
                      <a:gd name="T0" fmla="*/ 60 w 840"/>
                      <a:gd name="T1" fmla="*/ 4 h 420"/>
                      <a:gd name="T2" fmla="*/ 420 w 840"/>
                      <a:gd name="T3" fmla="*/ 0 h 420"/>
                      <a:gd name="T4" fmla="*/ 780 w 840"/>
                      <a:gd name="T5" fmla="*/ 4 h 420"/>
                      <a:gd name="T6" fmla="*/ 60 w 840"/>
                      <a:gd name="T7" fmla="*/ 4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28" name="Freeform 4845"/>
                  <p:cNvSpPr>
                    <a:spLocks/>
                  </p:cNvSpPr>
                  <p:nvPr/>
                </p:nvSpPr>
                <p:spPr bwMode="auto">
                  <a:xfrm>
                    <a:off x="5175" y="7890"/>
                    <a:ext cx="840" cy="240"/>
                  </a:xfrm>
                  <a:custGeom>
                    <a:avLst/>
                    <a:gdLst>
                      <a:gd name="T0" fmla="*/ 60 w 840"/>
                      <a:gd name="T1" fmla="*/ 4 h 420"/>
                      <a:gd name="T2" fmla="*/ 420 w 840"/>
                      <a:gd name="T3" fmla="*/ 0 h 420"/>
                      <a:gd name="T4" fmla="*/ 780 w 840"/>
                      <a:gd name="T5" fmla="*/ 4 h 420"/>
                      <a:gd name="T6" fmla="*/ 60 w 840"/>
                      <a:gd name="T7" fmla="*/ 4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29" name="Freeform 4846"/>
                  <p:cNvSpPr>
                    <a:spLocks/>
                  </p:cNvSpPr>
                  <p:nvPr/>
                </p:nvSpPr>
                <p:spPr bwMode="auto">
                  <a:xfrm>
                    <a:off x="5940" y="7920"/>
                    <a:ext cx="720" cy="210"/>
                  </a:xfrm>
                  <a:custGeom>
                    <a:avLst/>
                    <a:gdLst>
                      <a:gd name="T0" fmla="*/ 18 w 840"/>
                      <a:gd name="T1" fmla="*/ 2 h 420"/>
                      <a:gd name="T2" fmla="*/ 123 w 840"/>
                      <a:gd name="T3" fmla="*/ 0 h 420"/>
                      <a:gd name="T4" fmla="*/ 227 w 840"/>
                      <a:gd name="T5" fmla="*/ 2 h 420"/>
                      <a:gd name="T6" fmla="*/ 18 w 840"/>
                      <a:gd name="T7" fmla="*/ 2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30" name="Freeform 4847"/>
                  <p:cNvSpPr>
                    <a:spLocks/>
                  </p:cNvSpPr>
                  <p:nvPr/>
                </p:nvSpPr>
                <p:spPr bwMode="auto">
                  <a:xfrm>
                    <a:off x="4500" y="7920"/>
                    <a:ext cx="720" cy="210"/>
                  </a:xfrm>
                  <a:custGeom>
                    <a:avLst/>
                    <a:gdLst>
                      <a:gd name="T0" fmla="*/ 18 w 840"/>
                      <a:gd name="T1" fmla="*/ 2 h 420"/>
                      <a:gd name="T2" fmla="*/ 123 w 840"/>
                      <a:gd name="T3" fmla="*/ 0 h 420"/>
                      <a:gd name="T4" fmla="*/ 227 w 840"/>
                      <a:gd name="T5" fmla="*/ 2 h 420"/>
                      <a:gd name="T6" fmla="*/ 18 w 840"/>
                      <a:gd name="T7" fmla="*/ 2 h 4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0"/>
                      <a:gd name="T13" fmla="*/ 0 h 420"/>
                      <a:gd name="T14" fmla="*/ 840 w 840"/>
                      <a:gd name="T15" fmla="*/ 420 h 4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0" h="420">
                        <a:moveTo>
                          <a:pt x="60" y="360"/>
                        </a:moveTo>
                        <a:cubicBezTo>
                          <a:pt x="0" y="300"/>
                          <a:pt x="300" y="0"/>
                          <a:pt x="420" y="0"/>
                        </a:cubicBezTo>
                        <a:cubicBezTo>
                          <a:pt x="540" y="0"/>
                          <a:pt x="840" y="300"/>
                          <a:pt x="780" y="360"/>
                        </a:cubicBezTo>
                        <a:cubicBezTo>
                          <a:pt x="720" y="420"/>
                          <a:pt x="120" y="420"/>
                          <a:pt x="60" y="360"/>
                        </a:cubicBezTo>
                        <a:close/>
                      </a:path>
                    </a:pathLst>
                  </a:custGeom>
                  <a:solidFill>
                    <a:srgbClr val="FF00FF"/>
                  </a:solidFill>
                  <a:ln w="158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30045" name="Group 4848"/>
              <p:cNvGrpSpPr>
                <a:grpSpLocks/>
              </p:cNvGrpSpPr>
              <p:nvPr/>
            </p:nvGrpSpPr>
            <p:grpSpPr bwMode="auto">
              <a:xfrm>
                <a:off x="3960" y="1672"/>
                <a:ext cx="1229" cy="997"/>
                <a:chOff x="2340" y="3960"/>
                <a:chExt cx="5235" cy="6480"/>
              </a:xfrm>
            </p:grpSpPr>
            <p:grpSp>
              <p:nvGrpSpPr>
                <p:cNvPr id="30046" name="Group 4849"/>
                <p:cNvGrpSpPr>
                  <a:grpSpLocks/>
                </p:cNvGrpSpPr>
                <p:nvPr/>
              </p:nvGrpSpPr>
              <p:grpSpPr bwMode="auto">
                <a:xfrm>
                  <a:off x="4320" y="39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30109" name="Oval 4850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110" name="Freeform 4851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11" name="Freeform 4852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12" name="Freeform 4853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047" name="Group 4854"/>
                <p:cNvGrpSpPr>
                  <a:grpSpLocks/>
                </p:cNvGrpSpPr>
                <p:nvPr/>
              </p:nvGrpSpPr>
              <p:grpSpPr bwMode="auto">
                <a:xfrm>
                  <a:off x="3960" y="9540"/>
                  <a:ext cx="1980" cy="900"/>
                  <a:chOff x="6480" y="9540"/>
                  <a:chExt cx="1980" cy="900"/>
                </a:xfrm>
              </p:grpSpPr>
              <p:sp>
                <p:nvSpPr>
                  <p:cNvPr id="30103" name="Line 4855"/>
                  <p:cNvSpPr>
                    <a:spLocks noChangeShapeType="1"/>
                  </p:cNvSpPr>
                  <p:nvPr/>
                </p:nvSpPr>
                <p:spPr bwMode="auto">
                  <a:xfrm>
                    <a:off x="70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04" name="Line 4856"/>
                  <p:cNvSpPr>
                    <a:spLocks noChangeShapeType="1"/>
                  </p:cNvSpPr>
                  <p:nvPr/>
                </p:nvSpPr>
                <p:spPr bwMode="auto">
                  <a:xfrm>
                    <a:off x="720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05" name="Line 4857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06" name="Line 4858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07" name="Oval 4859"/>
                  <p:cNvSpPr>
                    <a:spLocks noChangeArrowheads="1"/>
                  </p:cNvSpPr>
                  <p:nvPr/>
                </p:nvSpPr>
                <p:spPr bwMode="auto">
                  <a:xfrm>
                    <a:off x="648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108" name="Oval 4860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048" name="Group 4861"/>
                <p:cNvGrpSpPr>
                  <a:grpSpLocks/>
                </p:cNvGrpSpPr>
                <p:nvPr/>
              </p:nvGrpSpPr>
              <p:grpSpPr bwMode="auto">
                <a:xfrm rot="910168">
                  <a:off x="630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0099" name="Group 4862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0101" name="Line 4863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102" name="Line 4864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100" name="Freeform 4865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049" name="Group 4866"/>
                <p:cNvGrpSpPr>
                  <a:grpSpLocks/>
                </p:cNvGrpSpPr>
                <p:nvPr/>
              </p:nvGrpSpPr>
              <p:grpSpPr bwMode="auto">
                <a:xfrm>
                  <a:off x="4500" y="5220"/>
                  <a:ext cx="900" cy="285"/>
                  <a:chOff x="7200" y="4500"/>
                  <a:chExt cx="900" cy="285"/>
                </a:xfrm>
              </p:grpSpPr>
              <p:sp>
                <p:nvSpPr>
                  <p:cNvPr id="30094" name="Oval 4867"/>
                  <p:cNvSpPr>
                    <a:spLocks noChangeArrowheads="1"/>
                  </p:cNvSpPr>
                  <p:nvPr/>
                </p:nvSpPr>
                <p:spPr bwMode="auto">
                  <a:xfrm>
                    <a:off x="720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095" name="Oval 4868"/>
                  <p:cNvSpPr>
                    <a:spLocks noChangeArrowheads="1"/>
                  </p:cNvSpPr>
                  <p:nvPr/>
                </p:nvSpPr>
                <p:spPr bwMode="auto">
                  <a:xfrm>
                    <a:off x="738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096" name="Oval 4869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460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097" name="Oval 4870"/>
                  <p:cNvSpPr>
                    <a:spLocks noChangeArrowheads="1"/>
                  </p:cNvSpPr>
                  <p:nvPr/>
                </p:nvSpPr>
                <p:spPr bwMode="auto">
                  <a:xfrm>
                    <a:off x="774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098" name="Oval 4871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050" name="Group 4872"/>
                <p:cNvGrpSpPr>
                  <a:grpSpLocks/>
                </p:cNvGrpSpPr>
                <p:nvPr/>
              </p:nvGrpSpPr>
              <p:grpSpPr bwMode="auto">
                <a:xfrm rot="762249" flipH="1">
                  <a:off x="3750" y="423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30088" name="Group 4873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0092" name="Freeform 4874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093" name="Freeform 4875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089" name="Group 4876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0090" name="Freeform 4877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091" name="Freeform 4878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0051" name="Group 4879"/>
                <p:cNvGrpSpPr>
                  <a:grpSpLocks/>
                </p:cNvGrpSpPr>
                <p:nvPr/>
              </p:nvGrpSpPr>
              <p:grpSpPr bwMode="auto">
                <a:xfrm>
                  <a:off x="3420" y="5400"/>
                  <a:ext cx="3060" cy="1620"/>
                  <a:chOff x="7380" y="7200"/>
                  <a:chExt cx="2160" cy="1260"/>
                </a:xfrm>
              </p:grpSpPr>
              <p:grpSp>
                <p:nvGrpSpPr>
                  <p:cNvPr id="30072" name="Group 4880"/>
                  <p:cNvGrpSpPr>
                    <a:grpSpLocks/>
                  </p:cNvGrpSpPr>
                  <p:nvPr/>
                </p:nvGrpSpPr>
                <p:grpSpPr bwMode="auto">
                  <a:xfrm>
                    <a:off x="738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0083" name="Line 488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084" name="Line 48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085" name="Line 48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086" name="Line 48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087" name="Line 48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073" name="Group 4886"/>
                  <p:cNvGrpSpPr>
                    <a:grpSpLocks/>
                  </p:cNvGrpSpPr>
                  <p:nvPr/>
                </p:nvGrpSpPr>
                <p:grpSpPr bwMode="auto">
                  <a:xfrm flipH="1">
                    <a:off x="846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30078" name="Line 488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079" name="Line 48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080" name="Line 488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081" name="Line 48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082" name="Line 48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074" name="Group 4892"/>
                  <p:cNvGrpSpPr>
                    <a:grpSpLocks/>
                  </p:cNvGrpSpPr>
                  <p:nvPr/>
                </p:nvGrpSpPr>
                <p:grpSpPr bwMode="auto">
                  <a:xfrm>
                    <a:off x="7920" y="7200"/>
                    <a:ext cx="1080" cy="180"/>
                    <a:chOff x="7920" y="7200"/>
                    <a:chExt cx="1080" cy="180"/>
                  </a:xfrm>
                </p:grpSpPr>
                <p:sp>
                  <p:nvSpPr>
                    <p:cNvPr id="30075" name="Line 48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076" name="Line 48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077" name="Freeform 4895"/>
                    <p:cNvSpPr>
                      <a:spLocks/>
                    </p:cNvSpPr>
                    <p:nvPr/>
                  </p:nvSpPr>
                  <p:spPr bwMode="auto">
                    <a:xfrm>
                      <a:off x="8100" y="7200"/>
                      <a:ext cx="720" cy="180"/>
                    </a:xfrm>
                    <a:custGeom>
                      <a:avLst/>
                      <a:gdLst>
                        <a:gd name="T0" fmla="*/ 720 w 720"/>
                        <a:gd name="T1" fmla="*/ 0 h 180"/>
                        <a:gd name="T2" fmla="*/ 360 w 720"/>
                        <a:gd name="T3" fmla="*/ 180 h 180"/>
                        <a:gd name="T4" fmla="*/ 0 w 720"/>
                        <a:gd name="T5" fmla="*/ 0 h 180"/>
                        <a:gd name="T6" fmla="*/ 0 60000 65536"/>
                        <a:gd name="T7" fmla="*/ 0 60000 65536"/>
                        <a:gd name="T8" fmla="*/ 0 60000 65536"/>
                        <a:gd name="T9" fmla="*/ 0 w 720"/>
                        <a:gd name="T10" fmla="*/ 0 h 180"/>
                        <a:gd name="T11" fmla="*/ 720 w 72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0" h="180">
                          <a:moveTo>
                            <a:pt x="720" y="0"/>
                          </a:moveTo>
                          <a:cubicBezTo>
                            <a:pt x="600" y="90"/>
                            <a:pt x="480" y="180"/>
                            <a:pt x="360" y="180"/>
                          </a:cubicBezTo>
                          <a:cubicBezTo>
                            <a:pt x="240" y="180"/>
                            <a:pt x="60" y="30"/>
                            <a:pt x="0" y="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30052" name="AutoShape 4896"/>
                <p:cNvSpPr>
                  <a:spLocks noChangeArrowheads="1"/>
                </p:cNvSpPr>
                <p:nvPr/>
              </p:nvSpPr>
              <p:spPr bwMode="auto">
                <a:xfrm flipV="1">
                  <a:off x="3780" y="7020"/>
                  <a:ext cx="2340" cy="2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5 w 21600"/>
                    <a:gd name="T13" fmla="*/ 4500 h 21600"/>
                    <a:gd name="T14" fmla="*/ 17105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0053" name="Group 4897"/>
                <p:cNvGrpSpPr>
                  <a:grpSpLocks/>
                </p:cNvGrpSpPr>
                <p:nvPr/>
              </p:nvGrpSpPr>
              <p:grpSpPr bwMode="auto">
                <a:xfrm rot="20689832" flipH="1">
                  <a:off x="234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30068" name="Group 4898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30070" name="Line 4899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071" name="Line 4900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0069" name="Freeform 4901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054" name="Group 4902"/>
                <p:cNvGrpSpPr>
                  <a:grpSpLocks/>
                </p:cNvGrpSpPr>
                <p:nvPr/>
              </p:nvGrpSpPr>
              <p:grpSpPr bwMode="auto">
                <a:xfrm>
                  <a:off x="4590" y="4053"/>
                  <a:ext cx="720" cy="180"/>
                  <a:chOff x="4140" y="1620"/>
                  <a:chExt cx="1080" cy="180"/>
                </a:xfrm>
              </p:grpSpPr>
              <p:sp>
                <p:nvSpPr>
                  <p:cNvPr id="30062" name="Line 4903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063" name="Line 49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064" name="Line 4905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065" name="Line 49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066" name="Line 4907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067" name="Line 49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055" name="Group 4909"/>
                <p:cNvGrpSpPr>
                  <a:grpSpLocks/>
                </p:cNvGrpSpPr>
                <p:nvPr/>
              </p:nvGrpSpPr>
              <p:grpSpPr bwMode="auto">
                <a:xfrm rot="-661169">
                  <a:off x="5550" y="426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30056" name="Group 4910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30060" name="Freeform 4911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061" name="Freeform 4912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0057" name="Group 4913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30058" name="Freeform 4914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059" name="Freeform 4915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</p:grpSp>
      <p:grpSp>
        <p:nvGrpSpPr>
          <p:cNvPr id="29706" name="Group 4916"/>
          <p:cNvGrpSpPr>
            <a:grpSpLocks/>
          </p:cNvGrpSpPr>
          <p:nvPr/>
        </p:nvGrpSpPr>
        <p:grpSpPr bwMode="auto">
          <a:xfrm>
            <a:off x="3359150" y="2708275"/>
            <a:ext cx="719138" cy="249238"/>
            <a:chOff x="3960" y="1672"/>
            <a:chExt cx="2955" cy="997"/>
          </a:xfrm>
        </p:grpSpPr>
        <p:grpSp>
          <p:nvGrpSpPr>
            <p:cNvPr id="29893" name="Group 4917"/>
            <p:cNvGrpSpPr>
              <a:grpSpLocks/>
            </p:cNvGrpSpPr>
            <p:nvPr/>
          </p:nvGrpSpPr>
          <p:grpSpPr bwMode="auto">
            <a:xfrm>
              <a:off x="5903" y="2032"/>
              <a:ext cx="1012" cy="637"/>
              <a:chOff x="7020" y="4860"/>
              <a:chExt cx="4309" cy="4140"/>
            </a:xfrm>
          </p:grpSpPr>
          <p:grpSp>
            <p:nvGrpSpPr>
              <p:cNvPr id="29998" name="Group 4918"/>
              <p:cNvGrpSpPr>
                <a:grpSpLocks/>
              </p:cNvGrpSpPr>
              <p:nvPr/>
            </p:nvGrpSpPr>
            <p:grpSpPr bwMode="auto">
              <a:xfrm>
                <a:off x="8640" y="4860"/>
                <a:ext cx="1260" cy="1260"/>
                <a:chOff x="4680" y="3780"/>
                <a:chExt cx="1260" cy="1260"/>
              </a:xfrm>
            </p:grpSpPr>
            <p:sp>
              <p:nvSpPr>
                <p:cNvPr id="30033" name="Oval 4919"/>
                <p:cNvSpPr>
                  <a:spLocks noChangeArrowheads="1"/>
                </p:cNvSpPr>
                <p:nvPr/>
              </p:nvSpPr>
              <p:spPr bwMode="auto">
                <a:xfrm>
                  <a:off x="4680" y="3780"/>
                  <a:ext cx="1260" cy="126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034" name="Freeform 4920"/>
                <p:cNvSpPr>
                  <a:spLocks/>
                </p:cNvSpPr>
                <p:nvPr/>
              </p:nvSpPr>
              <p:spPr bwMode="auto">
                <a:xfrm>
                  <a:off x="486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035" name="Freeform 4921"/>
                <p:cNvSpPr>
                  <a:spLocks/>
                </p:cNvSpPr>
                <p:nvPr/>
              </p:nvSpPr>
              <p:spPr bwMode="auto">
                <a:xfrm>
                  <a:off x="540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036" name="Freeform 4922"/>
                <p:cNvSpPr>
                  <a:spLocks/>
                </p:cNvSpPr>
                <p:nvPr/>
              </p:nvSpPr>
              <p:spPr bwMode="auto">
                <a:xfrm flipH="1" flipV="1">
                  <a:off x="4860" y="4680"/>
                  <a:ext cx="90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274720 w 360"/>
                    <a:gd name="T3" fmla="*/ 0 h 180"/>
                    <a:gd name="T4" fmla="*/ 549332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9999" name="Line 4923"/>
              <p:cNvSpPr>
                <a:spLocks noChangeShapeType="1"/>
              </p:cNvSpPr>
              <p:nvPr/>
            </p:nvSpPr>
            <p:spPr bwMode="auto">
              <a:xfrm>
                <a:off x="8820" y="8100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000" name="Line 4924"/>
              <p:cNvSpPr>
                <a:spLocks noChangeShapeType="1"/>
              </p:cNvSpPr>
              <p:nvPr/>
            </p:nvSpPr>
            <p:spPr bwMode="auto">
              <a:xfrm>
                <a:off x="9000" y="8100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001" name="Line 4925"/>
              <p:cNvSpPr>
                <a:spLocks noChangeShapeType="1"/>
              </p:cNvSpPr>
              <p:nvPr/>
            </p:nvSpPr>
            <p:spPr bwMode="auto">
              <a:xfrm>
                <a:off x="9360" y="8100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002" name="Line 4926"/>
              <p:cNvSpPr>
                <a:spLocks noChangeShapeType="1"/>
              </p:cNvSpPr>
              <p:nvPr/>
            </p:nvSpPr>
            <p:spPr bwMode="auto">
              <a:xfrm>
                <a:off x="9540" y="8100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003" name="Oval 4927"/>
              <p:cNvSpPr>
                <a:spLocks noChangeArrowheads="1"/>
              </p:cNvSpPr>
              <p:nvPr/>
            </p:nvSpPr>
            <p:spPr bwMode="auto">
              <a:xfrm>
                <a:off x="8280" y="8820"/>
                <a:ext cx="900" cy="180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sp>
            <p:nvSpPr>
              <p:cNvPr id="30004" name="Oval 4928"/>
              <p:cNvSpPr>
                <a:spLocks noChangeArrowheads="1"/>
              </p:cNvSpPr>
              <p:nvPr/>
            </p:nvSpPr>
            <p:spPr bwMode="auto">
              <a:xfrm>
                <a:off x="9180" y="8820"/>
                <a:ext cx="900" cy="180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grpSp>
            <p:nvGrpSpPr>
              <p:cNvPr id="30005" name="Group 4929"/>
              <p:cNvGrpSpPr>
                <a:grpSpLocks/>
              </p:cNvGrpSpPr>
              <p:nvPr/>
            </p:nvGrpSpPr>
            <p:grpSpPr bwMode="auto">
              <a:xfrm>
                <a:off x="10080" y="5580"/>
                <a:ext cx="1249" cy="795"/>
                <a:chOff x="5760" y="4965"/>
                <a:chExt cx="1249" cy="795"/>
              </a:xfrm>
            </p:grpSpPr>
            <p:grpSp>
              <p:nvGrpSpPr>
                <p:cNvPr id="30029" name="Group 4930"/>
                <p:cNvGrpSpPr>
                  <a:grpSpLocks/>
                </p:cNvGrpSpPr>
                <p:nvPr/>
              </p:nvGrpSpPr>
              <p:grpSpPr bwMode="auto">
                <a:xfrm>
                  <a:off x="5760" y="5220"/>
                  <a:ext cx="795" cy="540"/>
                  <a:chOff x="5760" y="5220"/>
                  <a:chExt cx="795" cy="540"/>
                </a:xfrm>
              </p:grpSpPr>
              <p:sp>
                <p:nvSpPr>
                  <p:cNvPr id="30031" name="Line 49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0" y="522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032" name="Line 49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835" y="540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0030" name="Freeform 4933"/>
                <p:cNvSpPr>
                  <a:spLocks/>
                </p:cNvSpPr>
                <p:nvPr/>
              </p:nvSpPr>
              <p:spPr bwMode="auto">
                <a:xfrm>
                  <a:off x="6480" y="4965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0006" name="Group 4934"/>
              <p:cNvGrpSpPr>
                <a:grpSpLocks/>
              </p:cNvGrpSpPr>
              <p:nvPr/>
            </p:nvGrpSpPr>
            <p:grpSpPr bwMode="auto">
              <a:xfrm rot="20970257" flipH="1">
                <a:off x="7020" y="5685"/>
                <a:ext cx="1249" cy="795"/>
                <a:chOff x="5760" y="4965"/>
                <a:chExt cx="1249" cy="795"/>
              </a:xfrm>
            </p:grpSpPr>
            <p:grpSp>
              <p:nvGrpSpPr>
                <p:cNvPr id="30025" name="Group 4935"/>
                <p:cNvGrpSpPr>
                  <a:grpSpLocks/>
                </p:cNvGrpSpPr>
                <p:nvPr/>
              </p:nvGrpSpPr>
              <p:grpSpPr bwMode="auto">
                <a:xfrm>
                  <a:off x="5760" y="5220"/>
                  <a:ext cx="795" cy="540"/>
                  <a:chOff x="5760" y="5220"/>
                  <a:chExt cx="795" cy="540"/>
                </a:xfrm>
              </p:grpSpPr>
              <p:sp>
                <p:nvSpPr>
                  <p:cNvPr id="30027" name="Line 49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0" y="522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028" name="Line 49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835" y="540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0026" name="Freeform 4938"/>
                <p:cNvSpPr>
                  <a:spLocks/>
                </p:cNvSpPr>
                <p:nvPr/>
              </p:nvSpPr>
              <p:spPr bwMode="auto">
                <a:xfrm>
                  <a:off x="6480" y="4965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0007" name="Group 4939"/>
              <p:cNvGrpSpPr>
                <a:grpSpLocks/>
              </p:cNvGrpSpPr>
              <p:nvPr/>
            </p:nvGrpSpPr>
            <p:grpSpPr bwMode="auto">
              <a:xfrm>
                <a:off x="8910" y="4950"/>
                <a:ext cx="720" cy="180"/>
                <a:chOff x="4140" y="1620"/>
                <a:chExt cx="1080" cy="180"/>
              </a:xfrm>
            </p:grpSpPr>
            <p:sp>
              <p:nvSpPr>
                <p:cNvPr id="30019" name="Line 4940"/>
                <p:cNvSpPr>
                  <a:spLocks noChangeShapeType="1"/>
                </p:cNvSpPr>
                <p:nvPr/>
              </p:nvSpPr>
              <p:spPr bwMode="auto">
                <a:xfrm>
                  <a:off x="414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020" name="Line 4941"/>
                <p:cNvSpPr>
                  <a:spLocks noChangeShapeType="1"/>
                </p:cNvSpPr>
                <p:nvPr/>
              </p:nvSpPr>
              <p:spPr bwMode="auto">
                <a:xfrm flipV="1">
                  <a:off x="432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021" name="Line 4942"/>
                <p:cNvSpPr>
                  <a:spLocks noChangeShapeType="1"/>
                </p:cNvSpPr>
                <p:nvPr/>
              </p:nvSpPr>
              <p:spPr bwMode="auto">
                <a:xfrm>
                  <a:off x="450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022" name="Line 4943"/>
                <p:cNvSpPr>
                  <a:spLocks noChangeShapeType="1"/>
                </p:cNvSpPr>
                <p:nvPr/>
              </p:nvSpPr>
              <p:spPr bwMode="auto">
                <a:xfrm flipV="1">
                  <a:off x="468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023" name="Line 4944"/>
                <p:cNvSpPr>
                  <a:spLocks noChangeShapeType="1"/>
                </p:cNvSpPr>
                <p:nvPr/>
              </p:nvSpPr>
              <p:spPr bwMode="auto">
                <a:xfrm>
                  <a:off x="486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024" name="Line 4945"/>
                <p:cNvSpPr>
                  <a:spLocks noChangeShapeType="1"/>
                </p:cNvSpPr>
                <p:nvPr/>
              </p:nvSpPr>
              <p:spPr bwMode="auto">
                <a:xfrm flipV="1">
                  <a:off x="504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0008" name="Group 4946"/>
              <p:cNvGrpSpPr>
                <a:grpSpLocks/>
              </p:cNvGrpSpPr>
              <p:nvPr/>
            </p:nvGrpSpPr>
            <p:grpSpPr bwMode="auto">
              <a:xfrm>
                <a:off x="8280" y="6120"/>
                <a:ext cx="1800" cy="1260"/>
                <a:chOff x="7740" y="5580"/>
                <a:chExt cx="2700" cy="1800"/>
              </a:xfrm>
            </p:grpSpPr>
            <p:sp>
              <p:nvSpPr>
                <p:cNvPr id="30012" name="Line 4947"/>
                <p:cNvSpPr>
                  <a:spLocks noChangeShapeType="1"/>
                </p:cNvSpPr>
                <p:nvPr/>
              </p:nvSpPr>
              <p:spPr bwMode="auto">
                <a:xfrm>
                  <a:off x="7740" y="5580"/>
                  <a:ext cx="0" cy="54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013" name="Line 4948"/>
                <p:cNvSpPr>
                  <a:spLocks noChangeShapeType="1"/>
                </p:cNvSpPr>
                <p:nvPr/>
              </p:nvSpPr>
              <p:spPr bwMode="auto">
                <a:xfrm>
                  <a:off x="7740" y="6120"/>
                  <a:ext cx="54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014" name="Line 4949"/>
                <p:cNvSpPr>
                  <a:spLocks noChangeShapeType="1"/>
                </p:cNvSpPr>
                <p:nvPr/>
              </p:nvSpPr>
              <p:spPr bwMode="auto">
                <a:xfrm>
                  <a:off x="8280" y="6120"/>
                  <a:ext cx="0" cy="126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015" name="Line 4950"/>
                <p:cNvSpPr>
                  <a:spLocks noChangeShapeType="1"/>
                </p:cNvSpPr>
                <p:nvPr/>
              </p:nvSpPr>
              <p:spPr bwMode="auto">
                <a:xfrm flipV="1">
                  <a:off x="9900" y="6120"/>
                  <a:ext cx="0" cy="126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016" name="Line 4951"/>
                <p:cNvSpPr>
                  <a:spLocks noChangeShapeType="1"/>
                </p:cNvSpPr>
                <p:nvPr/>
              </p:nvSpPr>
              <p:spPr bwMode="auto">
                <a:xfrm>
                  <a:off x="9900" y="6120"/>
                  <a:ext cx="54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017" name="Line 4952"/>
                <p:cNvSpPr>
                  <a:spLocks noChangeShapeType="1"/>
                </p:cNvSpPr>
                <p:nvPr/>
              </p:nvSpPr>
              <p:spPr bwMode="auto">
                <a:xfrm flipV="1">
                  <a:off x="10440" y="5580"/>
                  <a:ext cx="0" cy="54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018" name="Line 4953"/>
                <p:cNvSpPr>
                  <a:spLocks noChangeShapeType="1"/>
                </p:cNvSpPr>
                <p:nvPr/>
              </p:nvSpPr>
              <p:spPr bwMode="auto">
                <a:xfrm flipH="1">
                  <a:off x="7740" y="5580"/>
                  <a:ext cx="27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0009" name="Group 4954"/>
              <p:cNvGrpSpPr>
                <a:grpSpLocks/>
              </p:cNvGrpSpPr>
              <p:nvPr/>
            </p:nvGrpSpPr>
            <p:grpSpPr bwMode="auto">
              <a:xfrm>
                <a:off x="8640" y="7380"/>
                <a:ext cx="1080" cy="720"/>
                <a:chOff x="8280" y="7380"/>
                <a:chExt cx="1620" cy="720"/>
              </a:xfrm>
            </p:grpSpPr>
            <p:sp>
              <p:nvSpPr>
                <p:cNvPr id="30010" name="Rectangle 4955"/>
                <p:cNvSpPr>
                  <a:spLocks noChangeArrowheads="1"/>
                </p:cNvSpPr>
                <p:nvPr/>
              </p:nvSpPr>
              <p:spPr bwMode="auto">
                <a:xfrm>
                  <a:off x="8280" y="7380"/>
                  <a:ext cx="1620" cy="720"/>
                </a:xfrm>
                <a:prstGeom prst="rect">
                  <a:avLst/>
                </a:prstGeom>
                <a:solidFill>
                  <a:srgbClr val="000080"/>
                </a:solidFill>
                <a:ln w="15875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011" name="Rectangle 4956"/>
                <p:cNvSpPr>
                  <a:spLocks noChangeArrowheads="1"/>
                </p:cNvSpPr>
                <p:nvPr/>
              </p:nvSpPr>
              <p:spPr bwMode="auto">
                <a:xfrm>
                  <a:off x="9000" y="7740"/>
                  <a:ext cx="180" cy="36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9894" name="Group 4957"/>
            <p:cNvGrpSpPr>
              <a:grpSpLocks/>
            </p:cNvGrpSpPr>
            <p:nvPr/>
          </p:nvGrpSpPr>
          <p:grpSpPr bwMode="auto">
            <a:xfrm>
              <a:off x="5103" y="1862"/>
              <a:ext cx="804" cy="807"/>
              <a:chOff x="3611" y="3750"/>
              <a:chExt cx="3424" cy="5250"/>
            </a:xfrm>
          </p:grpSpPr>
          <p:grpSp>
            <p:nvGrpSpPr>
              <p:cNvPr id="29963" name="Group 4958"/>
              <p:cNvGrpSpPr>
                <a:grpSpLocks/>
              </p:cNvGrpSpPr>
              <p:nvPr/>
            </p:nvGrpSpPr>
            <p:grpSpPr bwMode="auto">
              <a:xfrm>
                <a:off x="4680" y="3780"/>
                <a:ext cx="1260" cy="1260"/>
                <a:chOff x="4680" y="3780"/>
                <a:chExt cx="1260" cy="1260"/>
              </a:xfrm>
            </p:grpSpPr>
            <p:sp>
              <p:nvSpPr>
                <p:cNvPr id="29994" name="Oval 4959"/>
                <p:cNvSpPr>
                  <a:spLocks noChangeArrowheads="1"/>
                </p:cNvSpPr>
                <p:nvPr/>
              </p:nvSpPr>
              <p:spPr bwMode="auto">
                <a:xfrm>
                  <a:off x="4680" y="3780"/>
                  <a:ext cx="1260" cy="126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995" name="Freeform 4960"/>
                <p:cNvSpPr>
                  <a:spLocks/>
                </p:cNvSpPr>
                <p:nvPr/>
              </p:nvSpPr>
              <p:spPr bwMode="auto">
                <a:xfrm>
                  <a:off x="486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996" name="Freeform 4961"/>
                <p:cNvSpPr>
                  <a:spLocks/>
                </p:cNvSpPr>
                <p:nvPr/>
              </p:nvSpPr>
              <p:spPr bwMode="auto">
                <a:xfrm>
                  <a:off x="540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997" name="Freeform 4962"/>
                <p:cNvSpPr>
                  <a:spLocks/>
                </p:cNvSpPr>
                <p:nvPr/>
              </p:nvSpPr>
              <p:spPr bwMode="auto">
                <a:xfrm flipH="1" flipV="1">
                  <a:off x="4860" y="4680"/>
                  <a:ext cx="90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274720 w 360"/>
                    <a:gd name="T3" fmla="*/ 0 h 180"/>
                    <a:gd name="T4" fmla="*/ 549332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9964" name="Line 4963"/>
              <p:cNvSpPr>
                <a:spLocks noChangeShapeType="1"/>
              </p:cNvSpPr>
              <p:nvPr/>
            </p:nvSpPr>
            <p:spPr bwMode="auto">
              <a:xfrm>
                <a:off x="4680" y="8100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965" name="Line 4964"/>
              <p:cNvSpPr>
                <a:spLocks noChangeShapeType="1"/>
              </p:cNvSpPr>
              <p:nvPr/>
            </p:nvSpPr>
            <p:spPr bwMode="auto">
              <a:xfrm>
                <a:off x="4860" y="8100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966" name="Line 4965"/>
              <p:cNvSpPr>
                <a:spLocks noChangeShapeType="1"/>
              </p:cNvSpPr>
              <p:nvPr/>
            </p:nvSpPr>
            <p:spPr bwMode="auto">
              <a:xfrm>
                <a:off x="5760" y="8100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967" name="Line 4966"/>
              <p:cNvSpPr>
                <a:spLocks noChangeShapeType="1"/>
              </p:cNvSpPr>
              <p:nvPr/>
            </p:nvSpPr>
            <p:spPr bwMode="auto">
              <a:xfrm>
                <a:off x="5940" y="8100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968" name="Oval 4967"/>
              <p:cNvSpPr>
                <a:spLocks noChangeArrowheads="1"/>
              </p:cNvSpPr>
              <p:nvPr/>
            </p:nvSpPr>
            <p:spPr bwMode="auto">
              <a:xfrm>
                <a:off x="4140" y="8820"/>
                <a:ext cx="900" cy="180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sp>
            <p:nvSpPr>
              <p:cNvPr id="29969" name="Oval 4968"/>
              <p:cNvSpPr>
                <a:spLocks noChangeArrowheads="1"/>
              </p:cNvSpPr>
              <p:nvPr/>
            </p:nvSpPr>
            <p:spPr bwMode="auto">
              <a:xfrm>
                <a:off x="5580" y="8820"/>
                <a:ext cx="900" cy="180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grpSp>
            <p:nvGrpSpPr>
              <p:cNvPr id="29970" name="Group 4969"/>
              <p:cNvGrpSpPr>
                <a:grpSpLocks/>
              </p:cNvGrpSpPr>
              <p:nvPr/>
            </p:nvGrpSpPr>
            <p:grpSpPr bwMode="auto">
              <a:xfrm>
                <a:off x="5760" y="5464"/>
                <a:ext cx="1275" cy="663"/>
                <a:chOff x="5760" y="5464"/>
                <a:chExt cx="1275" cy="663"/>
              </a:xfrm>
            </p:grpSpPr>
            <p:grpSp>
              <p:nvGrpSpPr>
                <p:cNvPr id="29990" name="Group 4970"/>
                <p:cNvGrpSpPr>
                  <a:grpSpLocks/>
                </p:cNvGrpSpPr>
                <p:nvPr/>
              </p:nvGrpSpPr>
              <p:grpSpPr bwMode="auto">
                <a:xfrm>
                  <a:off x="5760" y="5464"/>
                  <a:ext cx="765" cy="543"/>
                  <a:chOff x="5760" y="5464"/>
                  <a:chExt cx="765" cy="543"/>
                </a:xfrm>
              </p:grpSpPr>
              <p:sp>
                <p:nvSpPr>
                  <p:cNvPr id="29992" name="Line 4971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805" y="5464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993" name="Line 4972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760" y="5647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9991" name="Freeform 4973"/>
                <p:cNvSpPr>
                  <a:spLocks/>
                </p:cNvSpPr>
                <p:nvPr/>
              </p:nvSpPr>
              <p:spPr bwMode="auto">
                <a:xfrm rot="2568463">
                  <a:off x="6506" y="5692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9971" name="Group 4974"/>
              <p:cNvGrpSpPr>
                <a:grpSpLocks/>
              </p:cNvGrpSpPr>
              <p:nvPr/>
            </p:nvGrpSpPr>
            <p:grpSpPr bwMode="auto">
              <a:xfrm flipH="1">
                <a:off x="3611" y="4860"/>
                <a:ext cx="1249" cy="795"/>
                <a:chOff x="5760" y="4965"/>
                <a:chExt cx="1249" cy="795"/>
              </a:xfrm>
            </p:grpSpPr>
            <p:grpSp>
              <p:nvGrpSpPr>
                <p:cNvPr id="29986" name="Group 4975"/>
                <p:cNvGrpSpPr>
                  <a:grpSpLocks/>
                </p:cNvGrpSpPr>
                <p:nvPr/>
              </p:nvGrpSpPr>
              <p:grpSpPr bwMode="auto">
                <a:xfrm>
                  <a:off x="5760" y="5220"/>
                  <a:ext cx="795" cy="540"/>
                  <a:chOff x="5760" y="5220"/>
                  <a:chExt cx="795" cy="540"/>
                </a:xfrm>
              </p:grpSpPr>
              <p:sp>
                <p:nvSpPr>
                  <p:cNvPr id="29988" name="Line 49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0" y="522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989" name="Line 49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835" y="540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9987" name="Freeform 4978"/>
                <p:cNvSpPr>
                  <a:spLocks/>
                </p:cNvSpPr>
                <p:nvPr/>
              </p:nvSpPr>
              <p:spPr bwMode="auto">
                <a:xfrm>
                  <a:off x="6480" y="4965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9972" name="Group 4979"/>
              <p:cNvGrpSpPr>
                <a:grpSpLocks/>
              </p:cNvGrpSpPr>
              <p:nvPr/>
            </p:nvGrpSpPr>
            <p:grpSpPr bwMode="auto">
              <a:xfrm>
                <a:off x="4380" y="3750"/>
                <a:ext cx="1890" cy="1260"/>
                <a:chOff x="4230" y="3675"/>
                <a:chExt cx="2160" cy="1440"/>
              </a:xfrm>
            </p:grpSpPr>
            <p:grpSp>
              <p:nvGrpSpPr>
                <p:cNvPr id="29981" name="Group 4980"/>
                <p:cNvGrpSpPr>
                  <a:grpSpLocks/>
                </p:cNvGrpSpPr>
                <p:nvPr/>
              </p:nvGrpSpPr>
              <p:grpSpPr bwMode="auto">
                <a:xfrm>
                  <a:off x="4770" y="3675"/>
                  <a:ext cx="1080" cy="180"/>
                  <a:chOff x="8100" y="3240"/>
                  <a:chExt cx="2160" cy="360"/>
                </a:xfrm>
              </p:grpSpPr>
              <p:sp>
                <p:nvSpPr>
                  <p:cNvPr id="29984" name="Oval 4981"/>
                  <p:cNvSpPr>
                    <a:spLocks noChangeArrowheads="1"/>
                  </p:cNvSpPr>
                  <p:nvPr/>
                </p:nvSpPr>
                <p:spPr bwMode="auto">
                  <a:xfrm>
                    <a:off x="8100" y="3240"/>
                    <a:ext cx="1080" cy="3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9985" name="Oval 4982"/>
                  <p:cNvSpPr>
                    <a:spLocks noChangeArrowheads="1"/>
                  </p:cNvSpPr>
                  <p:nvPr/>
                </p:nvSpPr>
                <p:spPr bwMode="auto">
                  <a:xfrm>
                    <a:off x="9180" y="3240"/>
                    <a:ext cx="1080" cy="3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9982" name="Oval 4983"/>
                <p:cNvSpPr>
                  <a:spLocks noChangeArrowheads="1"/>
                </p:cNvSpPr>
                <p:nvPr/>
              </p:nvSpPr>
              <p:spPr bwMode="auto">
                <a:xfrm rot="-1770744">
                  <a:off x="6030" y="3675"/>
                  <a:ext cx="360" cy="144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983" name="Oval 4984"/>
                <p:cNvSpPr>
                  <a:spLocks noChangeArrowheads="1"/>
                </p:cNvSpPr>
                <p:nvPr/>
              </p:nvSpPr>
              <p:spPr bwMode="auto">
                <a:xfrm rot="1770744" flipH="1">
                  <a:off x="4230" y="3675"/>
                  <a:ext cx="360" cy="144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9973" name="Group 4985"/>
              <p:cNvGrpSpPr>
                <a:grpSpLocks/>
              </p:cNvGrpSpPr>
              <p:nvPr/>
            </p:nvGrpSpPr>
            <p:grpSpPr bwMode="auto">
              <a:xfrm>
                <a:off x="3780" y="5040"/>
                <a:ext cx="2880" cy="3090"/>
                <a:chOff x="3780" y="5040"/>
                <a:chExt cx="2880" cy="3090"/>
              </a:xfrm>
            </p:grpSpPr>
            <p:sp>
              <p:nvSpPr>
                <p:cNvPr id="29974" name="Line 4986"/>
                <p:cNvSpPr>
                  <a:spLocks noChangeShapeType="1"/>
                </p:cNvSpPr>
                <p:nvPr/>
              </p:nvSpPr>
              <p:spPr bwMode="auto">
                <a:xfrm flipH="1">
                  <a:off x="3780" y="5040"/>
                  <a:ext cx="1260" cy="306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975" name="Line 4987"/>
                <p:cNvSpPr>
                  <a:spLocks noChangeShapeType="1"/>
                </p:cNvSpPr>
                <p:nvPr/>
              </p:nvSpPr>
              <p:spPr bwMode="auto">
                <a:xfrm>
                  <a:off x="5580" y="5040"/>
                  <a:ext cx="1080" cy="306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976" name="Line 4988"/>
                <p:cNvSpPr>
                  <a:spLocks noChangeShapeType="1"/>
                </p:cNvSpPr>
                <p:nvPr/>
              </p:nvSpPr>
              <p:spPr bwMode="auto">
                <a:xfrm>
                  <a:off x="3780" y="8100"/>
                  <a:ext cx="288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977" name="Freeform 4989"/>
                <p:cNvSpPr>
                  <a:spLocks/>
                </p:cNvSpPr>
                <p:nvPr/>
              </p:nvSpPr>
              <p:spPr bwMode="auto">
                <a:xfrm>
                  <a:off x="3780" y="7890"/>
                  <a:ext cx="840" cy="240"/>
                </a:xfrm>
                <a:custGeom>
                  <a:avLst/>
                  <a:gdLst>
                    <a:gd name="T0" fmla="*/ 60 w 840"/>
                    <a:gd name="T1" fmla="*/ 4 h 420"/>
                    <a:gd name="T2" fmla="*/ 420 w 840"/>
                    <a:gd name="T3" fmla="*/ 0 h 420"/>
                    <a:gd name="T4" fmla="*/ 780 w 840"/>
                    <a:gd name="T5" fmla="*/ 4 h 420"/>
                    <a:gd name="T6" fmla="*/ 60 w 840"/>
                    <a:gd name="T7" fmla="*/ 4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40"/>
                    <a:gd name="T13" fmla="*/ 0 h 420"/>
                    <a:gd name="T14" fmla="*/ 840 w 840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40" h="420">
                      <a:moveTo>
                        <a:pt x="60" y="360"/>
                      </a:moveTo>
                      <a:cubicBezTo>
                        <a:pt x="0" y="300"/>
                        <a:pt x="300" y="0"/>
                        <a:pt x="420" y="0"/>
                      </a:cubicBezTo>
                      <a:cubicBezTo>
                        <a:pt x="540" y="0"/>
                        <a:pt x="840" y="300"/>
                        <a:pt x="780" y="360"/>
                      </a:cubicBezTo>
                      <a:cubicBezTo>
                        <a:pt x="720" y="420"/>
                        <a:pt x="120" y="420"/>
                        <a:pt x="60" y="360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 w="158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978" name="Freeform 4990"/>
                <p:cNvSpPr>
                  <a:spLocks/>
                </p:cNvSpPr>
                <p:nvPr/>
              </p:nvSpPr>
              <p:spPr bwMode="auto">
                <a:xfrm>
                  <a:off x="5175" y="7890"/>
                  <a:ext cx="840" cy="240"/>
                </a:xfrm>
                <a:custGeom>
                  <a:avLst/>
                  <a:gdLst>
                    <a:gd name="T0" fmla="*/ 60 w 840"/>
                    <a:gd name="T1" fmla="*/ 4 h 420"/>
                    <a:gd name="T2" fmla="*/ 420 w 840"/>
                    <a:gd name="T3" fmla="*/ 0 h 420"/>
                    <a:gd name="T4" fmla="*/ 780 w 840"/>
                    <a:gd name="T5" fmla="*/ 4 h 420"/>
                    <a:gd name="T6" fmla="*/ 60 w 840"/>
                    <a:gd name="T7" fmla="*/ 4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40"/>
                    <a:gd name="T13" fmla="*/ 0 h 420"/>
                    <a:gd name="T14" fmla="*/ 840 w 840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40" h="420">
                      <a:moveTo>
                        <a:pt x="60" y="360"/>
                      </a:moveTo>
                      <a:cubicBezTo>
                        <a:pt x="0" y="300"/>
                        <a:pt x="300" y="0"/>
                        <a:pt x="420" y="0"/>
                      </a:cubicBezTo>
                      <a:cubicBezTo>
                        <a:pt x="540" y="0"/>
                        <a:pt x="840" y="300"/>
                        <a:pt x="780" y="360"/>
                      </a:cubicBezTo>
                      <a:cubicBezTo>
                        <a:pt x="720" y="420"/>
                        <a:pt x="120" y="420"/>
                        <a:pt x="60" y="360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 w="158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979" name="Freeform 4991"/>
                <p:cNvSpPr>
                  <a:spLocks/>
                </p:cNvSpPr>
                <p:nvPr/>
              </p:nvSpPr>
              <p:spPr bwMode="auto">
                <a:xfrm>
                  <a:off x="5940" y="7920"/>
                  <a:ext cx="720" cy="210"/>
                </a:xfrm>
                <a:custGeom>
                  <a:avLst/>
                  <a:gdLst>
                    <a:gd name="T0" fmla="*/ 18 w 840"/>
                    <a:gd name="T1" fmla="*/ 2 h 420"/>
                    <a:gd name="T2" fmla="*/ 123 w 840"/>
                    <a:gd name="T3" fmla="*/ 0 h 420"/>
                    <a:gd name="T4" fmla="*/ 227 w 840"/>
                    <a:gd name="T5" fmla="*/ 2 h 420"/>
                    <a:gd name="T6" fmla="*/ 18 w 840"/>
                    <a:gd name="T7" fmla="*/ 2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40"/>
                    <a:gd name="T13" fmla="*/ 0 h 420"/>
                    <a:gd name="T14" fmla="*/ 840 w 840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40" h="420">
                      <a:moveTo>
                        <a:pt x="60" y="360"/>
                      </a:moveTo>
                      <a:cubicBezTo>
                        <a:pt x="0" y="300"/>
                        <a:pt x="300" y="0"/>
                        <a:pt x="420" y="0"/>
                      </a:cubicBezTo>
                      <a:cubicBezTo>
                        <a:pt x="540" y="0"/>
                        <a:pt x="840" y="300"/>
                        <a:pt x="780" y="360"/>
                      </a:cubicBezTo>
                      <a:cubicBezTo>
                        <a:pt x="720" y="420"/>
                        <a:pt x="120" y="420"/>
                        <a:pt x="60" y="360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 w="158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980" name="Freeform 4992"/>
                <p:cNvSpPr>
                  <a:spLocks/>
                </p:cNvSpPr>
                <p:nvPr/>
              </p:nvSpPr>
              <p:spPr bwMode="auto">
                <a:xfrm>
                  <a:off x="4500" y="7920"/>
                  <a:ext cx="720" cy="210"/>
                </a:xfrm>
                <a:custGeom>
                  <a:avLst/>
                  <a:gdLst>
                    <a:gd name="T0" fmla="*/ 18 w 840"/>
                    <a:gd name="T1" fmla="*/ 2 h 420"/>
                    <a:gd name="T2" fmla="*/ 123 w 840"/>
                    <a:gd name="T3" fmla="*/ 0 h 420"/>
                    <a:gd name="T4" fmla="*/ 227 w 840"/>
                    <a:gd name="T5" fmla="*/ 2 h 420"/>
                    <a:gd name="T6" fmla="*/ 18 w 840"/>
                    <a:gd name="T7" fmla="*/ 2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40"/>
                    <a:gd name="T13" fmla="*/ 0 h 420"/>
                    <a:gd name="T14" fmla="*/ 840 w 840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40" h="420">
                      <a:moveTo>
                        <a:pt x="60" y="360"/>
                      </a:moveTo>
                      <a:cubicBezTo>
                        <a:pt x="0" y="300"/>
                        <a:pt x="300" y="0"/>
                        <a:pt x="420" y="0"/>
                      </a:cubicBezTo>
                      <a:cubicBezTo>
                        <a:pt x="540" y="0"/>
                        <a:pt x="840" y="300"/>
                        <a:pt x="780" y="360"/>
                      </a:cubicBezTo>
                      <a:cubicBezTo>
                        <a:pt x="720" y="420"/>
                        <a:pt x="120" y="420"/>
                        <a:pt x="60" y="360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 w="158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29895" name="Group 4993"/>
            <p:cNvGrpSpPr>
              <a:grpSpLocks/>
            </p:cNvGrpSpPr>
            <p:nvPr/>
          </p:nvGrpSpPr>
          <p:grpSpPr bwMode="auto">
            <a:xfrm>
              <a:off x="3960" y="1672"/>
              <a:ext cx="1229" cy="997"/>
              <a:chOff x="2340" y="3960"/>
              <a:chExt cx="5235" cy="6480"/>
            </a:xfrm>
          </p:grpSpPr>
          <p:grpSp>
            <p:nvGrpSpPr>
              <p:cNvPr id="29896" name="Group 4994"/>
              <p:cNvGrpSpPr>
                <a:grpSpLocks/>
              </p:cNvGrpSpPr>
              <p:nvPr/>
            </p:nvGrpSpPr>
            <p:grpSpPr bwMode="auto">
              <a:xfrm>
                <a:off x="4320" y="3960"/>
                <a:ext cx="1260" cy="1260"/>
                <a:chOff x="4680" y="3780"/>
                <a:chExt cx="1260" cy="1260"/>
              </a:xfrm>
            </p:grpSpPr>
            <p:sp>
              <p:nvSpPr>
                <p:cNvPr id="29959" name="Oval 4995"/>
                <p:cNvSpPr>
                  <a:spLocks noChangeArrowheads="1"/>
                </p:cNvSpPr>
                <p:nvPr/>
              </p:nvSpPr>
              <p:spPr bwMode="auto">
                <a:xfrm>
                  <a:off x="4680" y="3780"/>
                  <a:ext cx="1260" cy="126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960" name="Freeform 4996"/>
                <p:cNvSpPr>
                  <a:spLocks/>
                </p:cNvSpPr>
                <p:nvPr/>
              </p:nvSpPr>
              <p:spPr bwMode="auto">
                <a:xfrm>
                  <a:off x="486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961" name="Freeform 4997"/>
                <p:cNvSpPr>
                  <a:spLocks/>
                </p:cNvSpPr>
                <p:nvPr/>
              </p:nvSpPr>
              <p:spPr bwMode="auto">
                <a:xfrm>
                  <a:off x="540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962" name="Freeform 4998"/>
                <p:cNvSpPr>
                  <a:spLocks/>
                </p:cNvSpPr>
                <p:nvPr/>
              </p:nvSpPr>
              <p:spPr bwMode="auto">
                <a:xfrm flipH="1" flipV="1">
                  <a:off x="4860" y="4680"/>
                  <a:ext cx="90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274720 w 360"/>
                    <a:gd name="T3" fmla="*/ 0 h 180"/>
                    <a:gd name="T4" fmla="*/ 549332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9897" name="Group 4999"/>
              <p:cNvGrpSpPr>
                <a:grpSpLocks/>
              </p:cNvGrpSpPr>
              <p:nvPr/>
            </p:nvGrpSpPr>
            <p:grpSpPr bwMode="auto">
              <a:xfrm>
                <a:off x="3960" y="9540"/>
                <a:ext cx="1980" cy="900"/>
                <a:chOff x="6480" y="9540"/>
                <a:chExt cx="1980" cy="900"/>
              </a:xfrm>
            </p:grpSpPr>
            <p:sp>
              <p:nvSpPr>
                <p:cNvPr id="29953" name="Line 5000"/>
                <p:cNvSpPr>
                  <a:spLocks noChangeShapeType="1"/>
                </p:cNvSpPr>
                <p:nvPr/>
              </p:nvSpPr>
              <p:spPr bwMode="auto">
                <a:xfrm>
                  <a:off x="7020" y="954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954" name="Line 5001"/>
                <p:cNvSpPr>
                  <a:spLocks noChangeShapeType="1"/>
                </p:cNvSpPr>
                <p:nvPr/>
              </p:nvSpPr>
              <p:spPr bwMode="auto">
                <a:xfrm>
                  <a:off x="7200" y="954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955" name="Line 5002"/>
                <p:cNvSpPr>
                  <a:spLocks noChangeShapeType="1"/>
                </p:cNvSpPr>
                <p:nvPr/>
              </p:nvSpPr>
              <p:spPr bwMode="auto">
                <a:xfrm>
                  <a:off x="7740" y="954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956" name="Line 5003"/>
                <p:cNvSpPr>
                  <a:spLocks noChangeShapeType="1"/>
                </p:cNvSpPr>
                <p:nvPr/>
              </p:nvSpPr>
              <p:spPr bwMode="auto">
                <a:xfrm>
                  <a:off x="7920" y="954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957" name="Oval 5004"/>
                <p:cNvSpPr>
                  <a:spLocks noChangeArrowheads="1"/>
                </p:cNvSpPr>
                <p:nvPr/>
              </p:nvSpPr>
              <p:spPr bwMode="auto">
                <a:xfrm>
                  <a:off x="6480" y="1026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958" name="Oval 5005"/>
                <p:cNvSpPr>
                  <a:spLocks noChangeArrowheads="1"/>
                </p:cNvSpPr>
                <p:nvPr/>
              </p:nvSpPr>
              <p:spPr bwMode="auto">
                <a:xfrm>
                  <a:off x="7560" y="1026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9898" name="Group 5006"/>
              <p:cNvGrpSpPr>
                <a:grpSpLocks/>
              </p:cNvGrpSpPr>
              <p:nvPr/>
            </p:nvGrpSpPr>
            <p:grpSpPr bwMode="auto">
              <a:xfrm rot="910168">
                <a:off x="6300" y="6120"/>
                <a:ext cx="1275" cy="663"/>
                <a:chOff x="5760" y="5464"/>
                <a:chExt cx="1275" cy="663"/>
              </a:xfrm>
            </p:grpSpPr>
            <p:grpSp>
              <p:nvGrpSpPr>
                <p:cNvPr id="29949" name="Group 5007"/>
                <p:cNvGrpSpPr>
                  <a:grpSpLocks/>
                </p:cNvGrpSpPr>
                <p:nvPr/>
              </p:nvGrpSpPr>
              <p:grpSpPr bwMode="auto">
                <a:xfrm>
                  <a:off x="5760" y="5464"/>
                  <a:ext cx="765" cy="543"/>
                  <a:chOff x="5760" y="5464"/>
                  <a:chExt cx="765" cy="543"/>
                </a:xfrm>
              </p:grpSpPr>
              <p:sp>
                <p:nvSpPr>
                  <p:cNvPr id="29951" name="Line 5008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805" y="5464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952" name="Line 5009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760" y="5647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9950" name="Freeform 5010"/>
                <p:cNvSpPr>
                  <a:spLocks/>
                </p:cNvSpPr>
                <p:nvPr/>
              </p:nvSpPr>
              <p:spPr bwMode="auto">
                <a:xfrm rot="2568463">
                  <a:off x="6506" y="5692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9899" name="Group 5011"/>
              <p:cNvGrpSpPr>
                <a:grpSpLocks/>
              </p:cNvGrpSpPr>
              <p:nvPr/>
            </p:nvGrpSpPr>
            <p:grpSpPr bwMode="auto">
              <a:xfrm>
                <a:off x="4500" y="5220"/>
                <a:ext cx="900" cy="285"/>
                <a:chOff x="7200" y="4500"/>
                <a:chExt cx="900" cy="285"/>
              </a:xfrm>
            </p:grpSpPr>
            <p:sp>
              <p:nvSpPr>
                <p:cNvPr id="29944" name="Oval 5012"/>
                <p:cNvSpPr>
                  <a:spLocks noChangeArrowheads="1"/>
                </p:cNvSpPr>
                <p:nvPr/>
              </p:nvSpPr>
              <p:spPr bwMode="auto">
                <a:xfrm>
                  <a:off x="7200" y="4500"/>
                  <a:ext cx="18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945" name="Oval 5013"/>
                <p:cNvSpPr>
                  <a:spLocks noChangeArrowheads="1"/>
                </p:cNvSpPr>
                <p:nvPr/>
              </p:nvSpPr>
              <p:spPr bwMode="auto">
                <a:xfrm>
                  <a:off x="7380" y="4545"/>
                  <a:ext cx="18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946" name="Oval 5014"/>
                <p:cNvSpPr>
                  <a:spLocks noChangeArrowheads="1"/>
                </p:cNvSpPr>
                <p:nvPr/>
              </p:nvSpPr>
              <p:spPr bwMode="auto">
                <a:xfrm>
                  <a:off x="7560" y="4605"/>
                  <a:ext cx="18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947" name="Oval 5015"/>
                <p:cNvSpPr>
                  <a:spLocks noChangeArrowheads="1"/>
                </p:cNvSpPr>
                <p:nvPr/>
              </p:nvSpPr>
              <p:spPr bwMode="auto">
                <a:xfrm>
                  <a:off x="7740" y="4545"/>
                  <a:ext cx="18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948" name="Oval 5016"/>
                <p:cNvSpPr>
                  <a:spLocks noChangeArrowheads="1"/>
                </p:cNvSpPr>
                <p:nvPr/>
              </p:nvSpPr>
              <p:spPr bwMode="auto">
                <a:xfrm>
                  <a:off x="7920" y="4500"/>
                  <a:ext cx="18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9900" name="Group 5017"/>
              <p:cNvGrpSpPr>
                <a:grpSpLocks/>
              </p:cNvGrpSpPr>
              <p:nvPr/>
            </p:nvGrpSpPr>
            <p:grpSpPr bwMode="auto">
              <a:xfrm rot="762249" flipH="1">
                <a:off x="3750" y="4233"/>
                <a:ext cx="600" cy="1191"/>
                <a:chOff x="5490" y="4635"/>
                <a:chExt cx="600" cy="831"/>
              </a:xfrm>
            </p:grpSpPr>
            <p:grpSp>
              <p:nvGrpSpPr>
                <p:cNvPr id="29938" name="Group 5018"/>
                <p:cNvGrpSpPr>
                  <a:grpSpLocks/>
                </p:cNvGrpSpPr>
                <p:nvPr/>
              </p:nvGrpSpPr>
              <p:grpSpPr bwMode="auto">
                <a:xfrm>
                  <a:off x="5490" y="5010"/>
                  <a:ext cx="180" cy="360"/>
                  <a:chOff x="8460" y="5940"/>
                  <a:chExt cx="540" cy="831"/>
                </a:xfrm>
              </p:grpSpPr>
              <p:sp>
                <p:nvSpPr>
                  <p:cNvPr id="29942" name="Freeform 5019"/>
                  <p:cNvSpPr>
                    <a:spLocks/>
                  </p:cNvSpPr>
                  <p:nvPr/>
                </p:nvSpPr>
                <p:spPr bwMode="auto">
                  <a:xfrm>
                    <a:off x="8460" y="5940"/>
                    <a:ext cx="540" cy="720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4611 w 360"/>
                      <a:gd name="T3" fmla="*/ 540 h 720"/>
                      <a:gd name="T4" fmla="*/ 9228 w 360"/>
                      <a:gd name="T5" fmla="*/ 720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943" name="Freeform 5020"/>
                  <p:cNvSpPr>
                    <a:spLocks/>
                  </p:cNvSpPr>
                  <p:nvPr/>
                </p:nvSpPr>
                <p:spPr bwMode="auto">
                  <a:xfrm rot="-1829675">
                    <a:off x="8545" y="6219"/>
                    <a:ext cx="314" cy="552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60 w 360"/>
                      <a:gd name="T3" fmla="*/ 64 h 720"/>
                      <a:gd name="T4" fmla="*/ 120 w 360"/>
                      <a:gd name="T5" fmla="*/ 86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9939" name="Group 5021"/>
                <p:cNvGrpSpPr>
                  <a:grpSpLocks/>
                </p:cNvGrpSpPr>
                <p:nvPr/>
              </p:nvGrpSpPr>
              <p:grpSpPr bwMode="auto">
                <a:xfrm>
                  <a:off x="5550" y="4635"/>
                  <a:ext cx="540" cy="831"/>
                  <a:chOff x="8460" y="5940"/>
                  <a:chExt cx="540" cy="831"/>
                </a:xfrm>
              </p:grpSpPr>
              <p:sp>
                <p:nvSpPr>
                  <p:cNvPr id="29940" name="Freeform 5022"/>
                  <p:cNvSpPr>
                    <a:spLocks/>
                  </p:cNvSpPr>
                  <p:nvPr/>
                </p:nvSpPr>
                <p:spPr bwMode="auto">
                  <a:xfrm>
                    <a:off x="8460" y="5940"/>
                    <a:ext cx="540" cy="720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4611 w 360"/>
                      <a:gd name="T3" fmla="*/ 540 h 720"/>
                      <a:gd name="T4" fmla="*/ 9228 w 360"/>
                      <a:gd name="T5" fmla="*/ 720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941" name="Freeform 5023"/>
                  <p:cNvSpPr>
                    <a:spLocks/>
                  </p:cNvSpPr>
                  <p:nvPr/>
                </p:nvSpPr>
                <p:spPr bwMode="auto">
                  <a:xfrm rot="-1829675">
                    <a:off x="8545" y="6219"/>
                    <a:ext cx="314" cy="552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60 w 360"/>
                      <a:gd name="T3" fmla="*/ 64 h 720"/>
                      <a:gd name="T4" fmla="*/ 120 w 360"/>
                      <a:gd name="T5" fmla="*/ 86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29901" name="Group 5024"/>
              <p:cNvGrpSpPr>
                <a:grpSpLocks/>
              </p:cNvGrpSpPr>
              <p:nvPr/>
            </p:nvGrpSpPr>
            <p:grpSpPr bwMode="auto">
              <a:xfrm>
                <a:off x="3420" y="5400"/>
                <a:ext cx="3060" cy="1620"/>
                <a:chOff x="7380" y="7200"/>
                <a:chExt cx="2160" cy="1260"/>
              </a:xfrm>
            </p:grpSpPr>
            <p:grpSp>
              <p:nvGrpSpPr>
                <p:cNvPr id="29922" name="Group 5025"/>
                <p:cNvGrpSpPr>
                  <a:grpSpLocks/>
                </p:cNvGrpSpPr>
                <p:nvPr/>
              </p:nvGrpSpPr>
              <p:grpSpPr bwMode="auto">
                <a:xfrm>
                  <a:off x="7380" y="7200"/>
                  <a:ext cx="1080" cy="1260"/>
                  <a:chOff x="7380" y="7200"/>
                  <a:chExt cx="1080" cy="1260"/>
                </a:xfrm>
              </p:grpSpPr>
              <p:sp>
                <p:nvSpPr>
                  <p:cNvPr id="29933" name="Line 50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80" y="7200"/>
                    <a:ext cx="54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934" name="Line 5027"/>
                  <p:cNvSpPr>
                    <a:spLocks noChangeShapeType="1"/>
                  </p:cNvSpPr>
                  <p:nvPr/>
                </p:nvSpPr>
                <p:spPr bwMode="auto">
                  <a:xfrm>
                    <a:off x="7380" y="7560"/>
                    <a:ext cx="18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935" name="Line 50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60" y="7740"/>
                    <a:ext cx="36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936" name="Line 5029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77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937" name="Line 5030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846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9923" name="Group 5031"/>
                <p:cNvGrpSpPr>
                  <a:grpSpLocks/>
                </p:cNvGrpSpPr>
                <p:nvPr/>
              </p:nvGrpSpPr>
              <p:grpSpPr bwMode="auto">
                <a:xfrm flipH="1">
                  <a:off x="8460" y="7200"/>
                  <a:ext cx="1080" cy="1260"/>
                  <a:chOff x="7380" y="7200"/>
                  <a:chExt cx="1080" cy="1260"/>
                </a:xfrm>
              </p:grpSpPr>
              <p:sp>
                <p:nvSpPr>
                  <p:cNvPr id="29928" name="Line 50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80" y="7200"/>
                    <a:ext cx="54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929" name="Line 5033"/>
                  <p:cNvSpPr>
                    <a:spLocks noChangeShapeType="1"/>
                  </p:cNvSpPr>
                  <p:nvPr/>
                </p:nvSpPr>
                <p:spPr bwMode="auto">
                  <a:xfrm>
                    <a:off x="7380" y="7560"/>
                    <a:ext cx="18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930" name="Line 50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60" y="7740"/>
                    <a:ext cx="36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931" name="Line 5035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77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932" name="Line 5036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846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9924" name="Group 5037"/>
                <p:cNvGrpSpPr>
                  <a:grpSpLocks/>
                </p:cNvGrpSpPr>
                <p:nvPr/>
              </p:nvGrpSpPr>
              <p:grpSpPr bwMode="auto">
                <a:xfrm>
                  <a:off x="7920" y="7200"/>
                  <a:ext cx="1080" cy="180"/>
                  <a:chOff x="7920" y="7200"/>
                  <a:chExt cx="1080" cy="180"/>
                </a:xfrm>
              </p:grpSpPr>
              <p:sp>
                <p:nvSpPr>
                  <p:cNvPr id="29925" name="Line 5038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7200"/>
                    <a:ext cx="18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926" name="Line 5039"/>
                  <p:cNvSpPr>
                    <a:spLocks noChangeShapeType="1"/>
                  </p:cNvSpPr>
                  <p:nvPr/>
                </p:nvSpPr>
                <p:spPr bwMode="auto">
                  <a:xfrm>
                    <a:off x="8820" y="7200"/>
                    <a:ext cx="18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927" name="Freeform 5040"/>
                  <p:cNvSpPr>
                    <a:spLocks/>
                  </p:cNvSpPr>
                  <p:nvPr/>
                </p:nvSpPr>
                <p:spPr bwMode="auto">
                  <a:xfrm>
                    <a:off x="8100" y="7200"/>
                    <a:ext cx="720" cy="180"/>
                  </a:xfrm>
                  <a:custGeom>
                    <a:avLst/>
                    <a:gdLst>
                      <a:gd name="T0" fmla="*/ 720 w 720"/>
                      <a:gd name="T1" fmla="*/ 0 h 180"/>
                      <a:gd name="T2" fmla="*/ 360 w 720"/>
                      <a:gd name="T3" fmla="*/ 180 h 180"/>
                      <a:gd name="T4" fmla="*/ 0 w 720"/>
                      <a:gd name="T5" fmla="*/ 0 h 180"/>
                      <a:gd name="T6" fmla="*/ 0 60000 65536"/>
                      <a:gd name="T7" fmla="*/ 0 60000 65536"/>
                      <a:gd name="T8" fmla="*/ 0 60000 65536"/>
                      <a:gd name="T9" fmla="*/ 0 w 720"/>
                      <a:gd name="T10" fmla="*/ 0 h 180"/>
                      <a:gd name="T11" fmla="*/ 720 w 72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0" h="180">
                        <a:moveTo>
                          <a:pt x="720" y="0"/>
                        </a:moveTo>
                        <a:cubicBezTo>
                          <a:pt x="600" y="90"/>
                          <a:pt x="480" y="180"/>
                          <a:pt x="360" y="180"/>
                        </a:cubicBezTo>
                        <a:cubicBezTo>
                          <a:pt x="240" y="180"/>
                          <a:pt x="60" y="30"/>
                          <a:pt x="0" y="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29902" name="AutoShape 5041"/>
              <p:cNvSpPr>
                <a:spLocks noChangeArrowheads="1"/>
              </p:cNvSpPr>
              <p:nvPr/>
            </p:nvSpPr>
            <p:spPr bwMode="auto">
              <a:xfrm flipV="1">
                <a:off x="3780" y="7020"/>
                <a:ext cx="2340" cy="25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5 w 21600"/>
                  <a:gd name="T13" fmla="*/ 4500 h 21600"/>
                  <a:gd name="T14" fmla="*/ 17105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CC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29903" name="Group 5042"/>
              <p:cNvGrpSpPr>
                <a:grpSpLocks/>
              </p:cNvGrpSpPr>
              <p:nvPr/>
            </p:nvGrpSpPr>
            <p:grpSpPr bwMode="auto">
              <a:xfrm rot="20689832" flipH="1">
                <a:off x="2340" y="6120"/>
                <a:ext cx="1275" cy="663"/>
                <a:chOff x="5760" y="5464"/>
                <a:chExt cx="1275" cy="663"/>
              </a:xfrm>
            </p:grpSpPr>
            <p:grpSp>
              <p:nvGrpSpPr>
                <p:cNvPr id="29918" name="Group 5043"/>
                <p:cNvGrpSpPr>
                  <a:grpSpLocks/>
                </p:cNvGrpSpPr>
                <p:nvPr/>
              </p:nvGrpSpPr>
              <p:grpSpPr bwMode="auto">
                <a:xfrm>
                  <a:off x="5760" y="5464"/>
                  <a:ext cx="765" cy="543"/>
                  <a:chOff x="5760" y="5464"/>
                  <a:chExt cx="765" cy="543"/>
                </a:xfrm>
              </p:grpSpPr>
              <p:sp>
                <p:nvSpPr>
                  <p:cNvPr id="29920" name="Line 5044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805" y="5464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921" name="Line 5045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760" y="5647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9919" name="Freeform 5046"/>
                <p:cNvSpPr>
                  <a:spLocks/>
                </p:cNvSpPr>
                <p:nvPr/>
              </p:nvSpPr>
              <p:spPr bwMode="auto">
                <a:xfrm rot="2568463">
                  <a:off x="6506" y="5692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9904" name="Group 5047"/>
              <p:cNvGrpSpPr>
                <a:grpSpLocks/>
              </p:cNvGrpSpPr>
              <p:nvPr/>
            </p:nvGrpSpPr>
            <p:grpSpPr bwMode="auto">
              <a:xfrm>
                <a:off x="4590" y="4053"/>
                <a:ext cx="720" cy="180"/>
                <a:chOff x="4140" y="1620"/>
                <a:chExt cx="1080" cy="180"/>
              </a:xfrm>
            </p:grpSpPr>
            <p:sp>
              <p:nvSpPr>
                <p:cNvPr id="29912" name="Line 5048"/>
                <p:cNvSpPr>
                  <a:spLocks noChangeShapeType="1"/>
                </p:cNvSpPr>
                <p:nvPr/>
              </p:nvSpPr>
              <p:spPr bwMode="auto">
                <a:xfrm>
                  <a:off x="414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913" name="Line 5049"/>
                <p:cNvSpPr>
                  <a:spLocks noChangeShapeType="1"/>
                </p:cNvSpPr>
                <p:nvPr/>
              </p:nvSpPr>
              <p:spPr bwMode="auto">
                <a:xfrm flipV="1">
                  <a:off x="432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914" name="Line 5050"/>
                <p:cNvSpPr>
                  <a:spLocks noChangeShapeType="1"/>
                </p:cNvSpPr>
                <p:nvPr/>
              </p:nvSpPr>
              <p:spPr bwMode="auto">
                <a:xfrm>
                  <a:off x="450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915" name="Line 5051"/>
                <p:cNvSpPr>
                  <a:spLocks noChangeShapeType="1"/>
                </p:cNvSpPr>
                <p:nvPr/>
              </p:nvSpPr>
              <p:spPr bwMode="auto">
                <a:xfrm flipV="1">
                  <a:off x="468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916" name="Line 5052"/>
                <p:cNvSpPr>
                  <a:spLocks noChangeShapeType="1"/>
                </p:cNvSpPr>
                <p:nvPr/>
              </p:nvSpPr>
              <p:spPr bwMode="auto">
                <a:xfrm>
                  <a:off x="486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917" name="Line 5053"/>
                <p:cNvSpPr>
                  <a:spLocks noChangeShapeType="1"/>
                </p:cNvSpPr>
                <p:nvPr/>
              </p:nvSpPr>
              <p:spPr bwMode="auto">
                <a:xfrm flipV="1">
                  <a:off x="5040" y="1620"/>
                  <a:ext cx="180" cy="18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9905" name="Group 5054"/>
              <p:cNvGrpSpPr>
                <a:grpSpLocks/>
              </p:cNvGrpSpPr>
              <p:nvPr/>
            </p:nvGrpSpPr>
            <p:grpSpPr bwMode="auto">
              <a:xfrm rot="-661169">
                <a:off x="5550" y="4263"/>
                <a:ext cx="600" cy="1191"/>
                <a:chOff x="5490" y="4635"/>
                <a:chExt cx="600" cy="831"/>
              </a:xfrm>
            </p:grpSpPr>
            <p:grpSp>
              <p:nvGrpSpPr>
                <p:cNvPr id="29906" name="Group 5055"/>
                <p:cNvGrpSpPr>
                  <a:grpSpLocks/>
                </p:cNvGrpSpPr>
                <p:nvPr/>
              </p:nvGrpSpPr>
              <p:grpSpPr bwMode="auto">
                <a:xfrm>
                  <a:off x="5490" y="5010"/>
                  <a:ext cx="180" cy="360"/>
                  <a:chOff x="8460" y="5940"/>
                  <a:chExt cx="540" cy="831"/>
                </a:xfrm>
              </p:grpSpPr>
              <p:sp>
                <p:nvSpPr>
                  <p:cNvPr id="29910" name="Freeform 5056"/>
                  <p:cNvSpPr>
                    <a:spLocks/>
                  </p:cNvSpPr>
                  <p:nvPr/>
                </p:nvSpPr>
                <p:spPr bwMode="auto">
                  <a:xfrm>
                    <a:off x="8460" y="5940"/>
                    <a:ext cx="540" cy="720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4611 w 360"/>
                      <a:gd name="T3" fmla="*/ 540 h 720"/>
                      <a:gd name="T4" fmla="*/ 9228 w 360"/>
                      <a:gd name="T5" fmla="*/ 720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911" name="Freeform 5057"/>
                  <p:cNvSpPr>
                    <a:spLocks/>
                  </p:cNvSpPr>
                  <p:nvPr/>
                </p:nvSpPr>
                <p:spPr bwMode="auto">
                  <a:xfrm rot="-1829675">
                    <a:off x="8545" y="6219"/>
                    <a:ext cx="314" cy="552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60 w 360"/>
                      <a:gd name="T3" fmla="*/ 64 h 720"/>
                      <a:gd name="T4" fmla="*/ 120 w 360"/>
                      <a:gd name="T5" fmla="*/ 86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9907" name="Group 5058"/>
                <p:cNvGrpSpPr>
                  <a:grpSpLocks/>
                </p:cNvGrpSpPr>
                <p:nvPr/>
              </p:nvGrpSpPr>
              <p:grpSpPr bwMode="auto">
                <a:xfrm>
                  <a:off x="5550" y="4635"/>
                  <a:ext cx="540" cy="831"/>
                  <a:chOff x="8460" y="5940"/>
                  <a:chExt cx="540" cy="831"/>
                </a:xfrm>
              </p:grpSpPr>
              <p:sp>
                <p:nvSpPr>
                  <p:cNvPr id="29908" name="Freeform 5059"/>
                  <p:cNvSpPr>
                    <a:spLocks/>
                  </p:cNvSpPr>
                  <p:nvPr/>
                </p:nvSpPr>
                <p:spPr bwMode="auto">
                  <a:xfrm>
                    <a:off x="8460" y="5940"/>
                    <a:ext cx="540" cy="720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4611 w 360"/>
                      <a:gd name="T3" fmla="*/ 540 h 720"/>
                      <a:gd name="T4" fmla="*/ 9228 w 360"/>
                      <a:gd name="T5" fmla="*/ 720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909" name="Freeform 5060"/>
                  <p:cNvSpPr>
                    <a:spLocks/>
                  </p:cNvSpPr>
                  <p:nvPr/>
                </p:nvSpPr>
                <p:spPr bwMode="auto">
                  <a:xfrm rot="-1829675">
                    <a:off x="8545" y="6219"/>
                    <a:ext cx="314" cy="552"/>
                  </a:xfrm>
                  <a:custGeom>
                    <a:avLst/>
                    <a:gdLst>
                      <a:gd name="T0" fmla="*/ 0 w 360"/>
                      <a:gd name="T1" fmla="*/ 0 h 720"/>
                      <a:gd name="T2" fmla="*/ 60 w 360"/>
                      <a:gd name="T3" fmla="*/ 64 h 720"/>
                      <a:gd name="T4" fmla="*/ 120 w 360"/>
                      <a:gd name="T5" fmla="*/ 86 h 72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720"/>
                      <a:gd name="T11" fmla="*/ 360 w 360"/>
                      <a:gd name="T12" fmla="*/ 720 h 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720">
                        <a:moveTo>
                          <a:pt x="0" y="0"/>
                        </a:moveTo>
                        <a:cubicBezTo>
                          <a:pt x="60" y="210"/>
                          <a:pt x="120" y="420"/>
                          <a:pt x="180" y="540"/>
                        </a:cubicBezTo>
                        <a:cubicBezTo>
                          <a:pt x="240" y="660"/>
                          <a:pt x="330" y="690"/>
                          <a:pt x="360" y="72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</p:grpSp>
      <p:grpSp>
        <p:nvGrpSpPr>
          <p:cNvPr id="29707" name="Group 5061"/>
          <p:cNvGrpSpPr>
            <a:grpSpLocks/>
          </p:cNvGrpSpPr>
          <p:nvPr/>
        </p:nvGrpSpPr>
        <p:grpSpPr bwMode="auto">
          <a:xfrm>
            <a:off x="3513723" y="4709276"/>
            <a:ext cx="5372100" cy="1714500"/>
            <a:chOff x="1397" y="2417"/>
            <a:chExt cx="3384" cy="1080"/>
          </a:xfrm>
        </p:grpSpPr>
        <p:grpSp>
          <p:nvGrpSpPr>
            <p:cNvPr id="29709" name="Group 5062"/>
            <p:cNvGrpSpPr>
              <a:grpSpLocks/>
            </p:cNvGrpSpPr>
            <p:nvPr/>
          </p:nvGrpSpPr>
          <p:grpSpPr bwMode="auto">
            <a:xfrm>
              <a:off x="1397" y="2417"/>
              <a:ext cx="3384" cy="1080"/>
              <a:chOff x="3604" y="7289"/>
              <a:chExt cx="8460" cy="2700"/>
            </a:xfrm>
          </p:grpSpPr>
          <p:grpSp>
            <p:nvGrpSpPr>
              <p:cNvPr id="29746" name="Group 5063"/>
              <p:cNvGrpSpPr>
                <a:grpSpLocks/>
              </p:cNvGrpSpPr>
              <p:nvPr/>
            </p:nvGrpSpPr>
            <p:grpSpPr bwMode="auto">
              <a:xfrm>
                <a:off x="7575" y="8355"/>
                <a:ext cx="2067" cy="1634"/>
                <a:chOff x="7020" y="4860"/>
                <a:chExt cx="4309" cy="4140"/>
              </a:xfrm>
            </p:grpSpPr>
            <p:grpSp>
              <p:nvGrpSpPr>
                <p:cNvPr id="29854" name="Group 5064"/>
                <p:cNvGrpSpPr>
                  <a:grpSpLocks/>
                </p:cNvGrpSpPr>
                <p:nvPr/>
              </p:nvGrpSpPr>
              <p:grpSpPr bwMode="auto">
                <a:xfrm>
                  <a:off x="8640" y="48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29889" name="Oval 5065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9890" name="Freeform 5066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891" name="Freeform 5067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892" name="Freeform 5068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9855" name="Line 5069"/>
                <p:cNvSpPr>
                  <a:spLocks noChangeShapeType="1"/>
                </p:cNvSpPr>
                <p:nvPr/>
              </p:nvSpPr>
              <p:spPr bwMode="auto">
                <a:xfrm>
                  <a:off x="882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856" name="Line 5070"/>
                <p:cNvSpPr>
                  <a:spLocks noChangeShapeType="1"/>
                </p:cNvSpPr>
                <p:nvPr/>
              </p:nvSpPr>
              <p:spPr bwMode="auto">
                <a:xfrm>
                  <a:off x="900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857" name="Line 5071"/>
                <p:cNvSpPr>
                  <a:spLocks noChangeShapeType="1"/>
                </p:cNvSpPr>
                <p:nvPr/>
              </p:nvSpPr>
              <p:spPr bwMode="auto">
                <a:xfrm>
                  <a:off x="936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858" name="Line 5072"/>
                <p:cNvSpPr>
                  <a:spLocks noChangeShapeType="1"/>
                </p:cNvSpPr>
                <p:nvPr/>
              </p:nvSpPr>
              <p:spPr bwMode="auto">
                <a:xfrm>
                  <a:off x="9540" y="81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859" name="Oval 5073"/>
                <p:cNvSpPr>
                  <a:spLocks noChangeArrowheads="1"/>
                </p:cNvSpPr>
                <p:nvPr/>
              </p:nvSpPr>
              <p:spPr bwMode="auto">
                <a:xfrm>
                  <a:off x="82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860" name="Oval 5074"/>
                <p:cNvSpPr>
                  <a:spLocks noChangeArrowheads="1"/>
                </p:cNvSpPr>
                <p:nvPr/>
              </p:nvSpPr>
              <p:spPr bwMode="auto">
                <a:xfrm>
                  <a:off x="9180" y="88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9861" name="Group 5075"/>
                <p:cNvGrpSpPr>
                  <a:grpSpLocks/>
                </p:cNvGrpSpPr>
                <p:nvPr/>
              </p:nvGrpSpPr>
              <p:grpSpPr bwMode="auto">
                <a:xfrm>
                  <a:off x="10080" y="5580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29885" name="Group 5076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29887" name="Line 507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9888" name="Line 50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29886" name="Freeform 5079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9862" name="Group 5080"/>
                <p:cNvGrpSpPr>
                  <a:grpSpLocks/>
                </p:cNvGrpSpPr>
                <p:nvPr/>
              </p:nvGrpSpPr>
              <p:grpSpPr bwMode="auto">
                <a:xfrm rot="20970257" flipH="1">
                  <a:off x="7020" y="5685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29881" name="Group 5081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29883" name="Line 508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9884" name="Line 50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29882" name="Freeform 5084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9863" name="Group 5085"/>
                <p:cNvGrpSpPr>
                  <a:grpSpLocks/>
                </p:cNvGrpSpPr>
                <p:nvPr/>
              </p:nvGrpSpPr>
              <p:grpSpPr bwMode="auto">
                <a:xfrm>
                  <a:off x="8910" y="4950"/>
                  <a:ext cx="720" cy="180"/>
                  <a:chOff x="4140" y="1620"/>
                  <a:chExt cx="1080" cy="180"/>
                </a:xfrm>
              </p:grpSpPr>
              <p:sp>
                <p:nvSpPr>
                  <p:cNvPr id="29875" name="Line 5086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876" name="Line 50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877" name="Line 5088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878" name="Line 50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879" name="Line 5090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880" name="Line 50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9864" name="Group 5092"/>
                <p:cNvGrpSpPr>
                  <a:grpSpLocks/>
                </p:cNvGrpSpPr>
                <p:nvPr/>
              </p:nvGrpSpPr>
              <p:grpSpPr bwMode="auto">
                <a:xfrm>
                  <a:off x="8280" y="6120"/>
                  <a:ext cx="1800" cy="1260"/>
                  <a:chOff x="7740" y="5580"/>
                  <a:chExt cx="2700" cy="1800"/>
                </a:xfrm>
              </p:grpSpPr>
              <p:sp>
                <p:nvSpPr>
                  <p:cNvPr id="29868" name="Line 5093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869" name="Line 5094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870" name="Line 5095"/>
                  <p:cNvSpPr>
                    <a:spLocks noChangeShapeType="1"/>
                  </p:cNvSpPr>
                  <p:nvPr/>
                </p:nvSpPr>
                <p:spPr bwMode="auto">
                  <a:xfrm>
                    <a:off x="828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871" name="Line 50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0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872" name="Line 5097"/>
                  <p:cNvSpPr>
                    <a:spLocks noChangeShapeType="1"/>
                  </p:cNvSpPr>
                  <p:nvPr/>
                </p:nvSpPr>
                <p:spPr bwMode="auto">
                  <a:xfrm>
                    <a:off x="990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873" name="Line 50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4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874" name="Line 50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40" y="5580"/>
                    <a:ext cx="27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9865" name="Group 5100"/>
                <p:cNvGrpSpPr>
                  <a:grpSpLocks/>
                </p:cNvGrpSpPr>
                <p:nvPr/>
              </p:nvGrpSpPr>
              <p:grpSpPr bwMode="auto">
                <a:xfrm>
                  <a:off x="8640" y="7380"/>
                  <a:ext cx="1080" cy="720"/>
                  <a:chOff x="8280" y="7380"/>
                  <a:chExt cx="1620" cy="720"/>
                </a:xfrm>
              </p:grpSpPr>
              <p:sp>
                <p:nvSpPr>
                  <p:cNvPr id="29866" name="Rectangle 5101"/>
                  <p:cNvSpPr>
                    <a:spLocks noChangeArrowheads="1"/>
                  </p:cNvSpPr>
                  <p:nvPr/>
                </p:nvSpPr>
                <p:spPr bwMode="auto">
                  <a:xfrm>
                    <a:off x="8280" y="7380"/>
                    <a:ext cx="1620" cy="720"/>
                  </a:xfrm>
                  <a:prstGeom prst="rect">
                    <a:avLst/>
                  </a:prstGeom>
                  <a:solidFill>
                    <a:srgbClr val="000080"/>
                  </a:solidFill>
                  <a:ln w="15875">
                    <a:solidFill>
                      <a:srgbClr val="000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9867" name="Rectangle 5102"/>
                  <p:cNvSpPr>
                    <a:spLocks noChangeArrowheads="1"/>
                  </p:cNvSpPr>
                  <p:nvPr/>
                </p:nvSpPr>
                <p:spPr bwMode="auto">
                  <a:xfrm>
                    <a:off x="9000" y="774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9747" name="Group 5103"/>
              <p:cNvGrpSpPr>
                <a:grpSpLocks/>
              </p:cNvGrpSpPr>
              <p:nvPr/>
            </p:nvGrpSpPr>
            <p:grpSpPr bwMode="auto">
              <a:xfrm>
                <a:off x="9474" y="7289"/>
                <a:ext cx="2590" cy="2700"/>
                <a:chOff x="3780" y="3060"/>
                <a:chExt cx="3675" cy="4140"/>
              </a:xfrm>
            </p:grpSpPr>
            <p:grpSp>
              <p:nvGrpSpPr>
                <p:cNvPr id="29816" name="Group 5104"/>
                <p:cNvGrpSpPr>
                  <a:grpSpLocks/>
                </p:cNvGrpSpPr>
                <p:nvPr/>
              </p:nvGrpSpPr>
              <p:grpSpPr bwMode="auto">
                <a:xfrm>
                  <a:off x="5040" y="30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29850" name="Oval 5105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9851" name="Freeform 5106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852" name="Freeform 5107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853" name="Freeform 5108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9817" name="Line 5109"/>
                <p:cNvSpPr>
                  <a:spLocks noChangeShapeType="1"/>
                </p:cNvSpPr>
                <p:nvPr/>
              </p:nvSpPr>
              <p:spPr bwMode="auto">
                <a:xfrm>
                  <a:off x="5220" y="63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818" name="Line 5110"/>
                <p:cNvSpPr>
                  <a:spLocks noChangeShapeType="1"/>
                </p:cNvSpPr>
                <p:nvPr/>
              </p:nvSpPr>
              <p:spPr bwMode="auto">
                <a:xfrm>
                  <a:off x="5400" y="63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819" name="Line 5111"/>
                <p:cNvSpPr>
                  <a:spLocks noChangeShapeType="1"/>
                </p:cNvSpPr>
                <p:nvPr/>
              </p:nvSpPr>
              <p:spPr bwMode="auto">
                <a:xfrm>
                  <a:off x="5760" y="63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820" name="Line 5112"/>
                <p:cNvSpPr>
                  <a:spLocks noChangeShapeType="1"/>
                </p:cNvSpPr>
                <p:nvPr/>
              </p:nvSpPr>
              <p:spPr bwMode="auto">
                <a:xfrm>
                  <a:off x="5940" y="6300"/>
                  <a:ext cx="0" cy="7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821" name="Oval 5113"/>
                <p:cNvSpPr>
                  <a:spLocks noChangeArrowheads="1"/>
                </p:cNvSpPr>
                <p:nvPr/>
              </p:nvSpPr>
              <p:spPr bwMode="auto">
                <a:xfrm>
                  <a:off x="4680" y="70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822" name="Oval 5114"/>
                <p:cNvSpPr>
                  <a:spLocks noChangeArrowheads="1"/>
                </p:cNvSpPr>
                <p:nvPr/>
              </p:nvSpPr>
              <p:spPr bwMode="auto">
                <a:xfrm>
                  <a:off x="5580" y="7020"/>
                  <a:ext cx="900" cy="18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9823" name="Group 5115"/>
                <p:cNvGrpSpPr>
                  <a:grpSpLocks/>
                </p:cNvGrpSpPr>
                <p:nvPr/>
              </p:nvGrpSpPr>
              <p:grpSpPr bwMode="auto">
                <a:xfrm rot="3730764">
                  <a:off x="6433" y="4547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29846" name="Group 5116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29848" name="Line 51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9849" name="Line 51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29847" name="Freeform 5119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9824" name="Group 5120"/>
                <p:cNvGrpSpPr>
                  <a:grpSpLocks/>
                </p:cNvGrpSpPr>
                <p:nvPr/>
              </p:nvGrpSpPr>
              <p:grpSpPr bwMode="auto">
                <a:xfrm rot="17464581" flipH="1">
                  <a:off x="3553" y="4547"/>
                  <a:ext cx="1249" cy="795"/>
                  <a:chOff x="5760" y="4965"/>
                  <a:chExt cx="1249" cy="795"/>
                </a:xfrm>
              </p:grpSpPr>
              <p:grpSp>
                <p:nvGrpSpPr>
                  <p:cNvPr id="29842" name="Group 5121"/>
                  <p:cNvGrpSpPr>
                    <a:grpSpLocks/>
                  </p:cNvGrpSpPr>
                  <p:nvPr/>
                </p:nvGrpSpPr>
                <p:grpSpPr bwMode="auto">
                  <a:xfrm>
                    <a:off x="5760" y="5220"/>
                    <a:ext cx="795" cy="540"/>
                    <a:chOff x="5760" y="5220"/>
                    <a:chExt cx="795" cy="540"/>
                  </a:xfrm>
                </p:grpSpPr>
                <p:sp>
                  <p:nvSpPr>
                    <p:cNvPr id="29844" name="Line 51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0" y="522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9845" name="Line 51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35" y="5400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29843" name="Freeform 5124"/>
                  <p:cNvSpPr>
                    <a:spLocks/>
                  </p:cNvSpPr>
                  <p:nvPr/>
                </p:nvSpPr>
                <p:spPr bwMode="auto">
                  <a:xfrm>
                    <a:off x="6480" y="4965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9825" name="Group 5125"/>
                <p:cNvGrpSpPr>
                  <a:grpSpLocks/>
                </p:cNvGrpSpPr>
                <p:nvPr/>
              </p:nvGrpSpPr>
              <p:grpSpPr bwMode="auto">
                <a:xfrm>
                  <a:off x="4680" y="4320"/>
                  <a:ext cx="1800" cy="1260"/>
                  <a:chOff x="7740" y="5580"/>
                  <a:chExt cx="2700" cy="1800"/>
                </a:xfrm>
              </p:grpSpPr>
              <p:sp>
                <p:nvSpPr>
                  <p:cNvPr id="29835" name="Line 5126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836" name="Line 5127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837" name="Line 5128"/>
                  <p:cNvSpPr>
                    <a:spLocks noChangeShapeType="1"/>
                  </p:cNvSpPr>
                  <p:nvPr/>
                </p:nvSpPr>
                <p:spPr bwMode="auto">
                  <a:xfrm>
                    <a:off x="828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838" name="Line 51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00" y="6120"/>
                    <a:ext cx="0" cy="12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839" name="Line 5130"/>
                  <p:cNvSpPr>
                    <a:spLocks noChangeShapeType="1"/>
                  </p:cNvSpPr>
                  <p:nvPr/>
                </p:nvSpPr>
                <p:spPr bwMode="auto">
                  <a:xfrm>
                    <a:off x="9900" y="6120"/>
                    <a:ext cx="5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840" name="Line 51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440" y="5580"/>
                    <a:ext cx="0" cy="54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841" name="Line 51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40" y="5580"/>
                    <a:ext cx="27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9826" name="Group 5133"/>
                <p:cNvGrpSpPr>
                  <a:grpSpLocks/>
                </p:cNvGrpSpPr>
                <p:nvPr/>
              </p:nvGrpSpPr>
              <p:grpSpPr bwMode="auto">
                <a:xfrm>
                  <a:off x="5040" y="5580"/>
                  <a:ext cx="1080" cy="1440"/>
                  <a:chOff x="8280" y="7380"/>
                  <a:chExt cx="1620" cy="720"/>
                </a:xfrm>
              </p:grpSpPr>
              <p:sp>
                <p:nvSpPr>
                  <p:cNvPr id="29833" name="Rectangle 5134"/>
                  <p:cNvSpPr>
                    <a:spLocks noChangeArrowheads="1"/>
                  </p:cNvSpPr>
                  <p:nvPr/>
                </p:nvSpPr>
                <p:spPr bwMode="auto">
                  <a:xfrm>
                    <a:off x="8280" y="7380"/>
                    <a:ext cx="1620" cy="720"/>
                  </a:xfrm>
                  <a:prstGeom prst="rect">
                    <a:avLst/>
                  </a:prstGeom>
                  <a:solidFill>
                    <a:srgbClr val="000080"/>
                  </a:solidFill>
                  <a:ln w="15875">
                    <a:solidFill>
                      <a:srgbClr val="000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9834" name="Rectangle 5135"/>
                  <p:cNvSpPr>
                    <a:spLocks noChangeArrowheads="1"/>
                  </p:cNvSpPr>
                  <p:nvPr/>
                </p:nvSpPr>
                <p:spPr bwMode="auto">
                  <a:xfrm>
                    <a:off x="9000" y="774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827" name="Group 5136"/>
                <p:cNvGrpSpPr>
                  <a:grpSpLocks/>
                </p:cNvGrpSpPr>
                <p:nvPr/>
              </p:nvGrpSpPr>
              <p:grpSpPr bwMode="auto">
                <a:xfrm>
                  <a:off x="5040" y="3060"/>
                  <a:ext cx="1200" cy="465"/>
                  <a:chOff x="8820" y="4395"/>
                  <a:chExt cx="1200" cy="465"/>
                </a:xfrm>
              </p:grpSpPr>
              <p:sp>
                <p:nvSpPr>
                  <p:cNvPr id="29831" name="Oval 5137"/>
                  <p:cNvSpPr>
                    <a:spLocks noChangeArrowheads="1"/>
                  </p:cNvSpPr>
                  <p:nvPr/>
                </p:nvSpPr>
                <p:spPr bwMode="auto">
                  <a:xfrm>
                    <a:off x="8940" y="4395"/>
                    <a:ext cx="10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9832" name="Oval 5138"/>
                  <p:cNvSpPr>
                    <a:spLocks noChangeArrowheads="1"/>
                  </p:cNvSpPr>
                  <p:nvPr/>
                </p:nvSpPr>
                <p:spPr bwMode="auto">
                  <a:xfrm rot="703413">
                    <a:off x="8820" y="4500"/>
                    <a:ext cx="180" cy="3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828" name="Group 5139"/>
                <p:cNvGrpSpPr>
                  <a:grpSpLocks/>
                </p:cNvGrpSpPr>
                <p:nvPr/>
              </p:nvGrpSpPr>
              <p:grpSpPr bwMode="auto">
                <a:xfrm>
                  <a:off x="5400" y="3780"/>
                  <a:ext cx="540" cy="180"/>
                  <a:chOff x="8460" y="5940"/>
                  <a:chExt cx="540" cy="180"/>
                </a:xfrm>
              </p:grpSpPr>
              <p:sp>
                <p:nvSpPr>
                  <p:cNvPr id="29829" name="Line 5140"/>
                  <p:cNvSpPr>
                    <a:spLocks noChangeShapeType="1"/>
                  </p:cNvSpPr>
                  <p:nvPr/>
                </p:nvSpPr>
                <p:spPr bwMode="auto">
                  <a:xfrm rot="2265785" flipH="1">
                    <a:off x="8460" y="594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830" name="Line 5141"/>
                  <p:cNvSpPr>
                    <a:spLocks noChangeShapeType="1"/>
                  </p:cNvSpPr>
                  <p:nvPr/>
                </p:nvSpPr>
                <p:spPr bwMode="auto">
                  <a:xfrm rot="-2265785">
                    <a:off x="8820" y="594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29748" name="Group 5142"/>
              <p:cNvGrpSpPr>
                <a:grpSpLocks/>
              </p:cNvGrpSpPr>
              <p:nvPr/>
            </p:nvGrpSpPr>
            <p:grpSpPr bwMode="auto">
              <a:xfrm>
                <a:off x="3604" y="7431"/>
                <a:ext cx="2511" cy="2558"/>
                <a:chOff x="2340" y="3960"/>
                <a:chExt cx="5235" cy="6480"/>
              </a:xfrm>
            </p:grpSpPr>
            <p:grpSp>
              <p:nvGrpSpPr>
                <p:cNvPr id="29749" name="Group 5143"/>
                <p:cNvGrpSpPr>
                  <a:grpSpLocks/>
                </p:cNvGrpSpPr>
                <p:nvPr/>
              </p:nvGrpSpPr>
              <p:grpSpPr bwMode="auto">
                <a:xfrm>
                  <a:off x="4320" y="3960"/>
                  <a:ext cx="1260" cy="1260"/>
                  <a:chOff x="4680" y="3780"/>
                  <a:chExt cx="1260" cy="1260"/>
                </a:xfrm>
              </p:grpSpPr>
              <p:sp>
                <p:nvSpPr>
                  <p:cNvPr id="29812" name="Oval 5144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780"/>
                    <a:ext cx="1260" cy="12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9813" name="Freeform 5145"/>
                  <p:cNvSpPr>
                    <a:spLocks/>
                  </p:cNvSpPr>
                  <p:nvPr/>
                </p:nvSpPr>
                <p:spPr bwMode="auto">
                  <a:xfrm>
                    <a:off x="486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814" name="Freeform 5146"/>
                  <p:cNvSpPr>
                    <a:spLocks/>
                  </p:cNvSpPr>
                  <p:nvPr/>
                </p:nvSpPr>
                <p:spPr bwMode="auto">
                  <a:xfrm>
                    <a:off x="5400" y="4140"/>
                    <a:ext cx="36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180 w 360"/>
                      <a:gd name="T3" fmla="*/ 0 h 180"/>
                      <a:gd name="T4" fmla="*/ 360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815" name="Freeform 5147"/>
                  <p:cNvSpPr>
                    <a:spLocks/>
                  </p:cNvSpPr>
                  <p:nvPr/>
                </p:nvSpPr>
                <p:spPr bwMode="auto">
                  <a:xfrm flipH="1" flipV="1">
                    <a:off x="4860" y="4680"/>
                    <a:ext cx="900" cy="180"/>
                  </a:xfrm>
                  <a:custGeom>
                    <a:avLst/>
                    <a:gdLst>
                      <a:gd name="T0" fmla="*/ 0 w 360"/>
                      <a:gd name="T1" fmla="*/ 180 h 180"/>
                      <a:gd name="T2" fmla="*/ 274720 w 360"/>
                      <a:gd name="T3" fmla="*/ 0 h 180"/>
                      <a:gd name="T4" fmla="*/ 549332 w 360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360"/>
                      <a:gd name="T10" fmla="*/ 0 h 180"/>
                      <a:gd name="T11" fmla="*/ 360 w 360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30" y="150"/>
                          <a:pt x="360" y="180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9750" name="Group 5148"/>
                <p:cNvGrpSpPr>
                  <a:grpSpLocks/>
                </p:cNvGrpSpPr>
                <p:nvPr/>
              </p:nvGrpSpPr>
              <p:grpSpPr bwMode="auto">
                <a:xfrm>
                  <a:off x="3960" y="9540"/>
                  <a:ext cx="1980" cy="900"/>
                  <a:chOff x="6480" y="9540"/>
                  <a:chExt cx="1980" cy="900"/>
                </a:xfrm>
              </p:grpSpPr>
              <p:sp>
                <p:nvSpPr>
                  <p:cNvPr id="29806" name="Line 5149"/>
                  <p:cNvSpPr>
                    <a:spLocks noChangeShapeType="1"/>
                  </p:cNvSpPr>
                  <p:nvPr/>
                </p:nvSpPr>
                <p:spPr bwMode="auto">
                  <a:xfrm>
                    <a:off x="70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807" name="Line 5150"/>
                  <p:cNvSpPr>
                    <a:spLocks noChangeShapeType="1"/>
                  </p:cNvSpPr>
                  <p:nvPr/>
                </p:nvSpPr>
                <p:spPr bwMode="auto">
                  <a:xfrm>
                    <a:off x="720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808" name="Line 5151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809" name="Line 5152"/>
                  <p:cNvSpPr>
                    <a:spLocks noChangeShapeType="1"/>
                  </p:cNvSpPr>
                  <p:nvPr/>
                </p:nvSpPr>
                <p:spPr bwMode="auto">
                  <a:xfrm>
                    <a:off x="7920" y="9540"/>
                    <a:ext cx="0" cy="7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810" name="Oval 5153"/>
                  <p:cNvSpPr>
                    <a:spLocks noChangeArrowheads="1"/>
                  </p:cNvSpPr>
                  <p:nvPr/>
                </p:nvSpPr>
                <p:spPr bwMode="auto">
                  <a:xfrm>
                    <a:off x="648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9811" name="Oval 5154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10260"/>
                    <a:ext cx="90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751" name="Group 5155"/>
                <p:cNvGrpSpPr>
                  <a:grpSpLocks/>
                </p:cNvGrpSpPr>
                <p:nvPr/>
              </p:nvGrpSpPr>
              <p:grpSpPr bwMode="auto">
                <a:xfrm rot="910168">
                  <a:off x="630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29802" name="Group 5156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29804" name="Line 5157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9805" name="Line 5158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29803" name="Freeform 5159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9752" name="Group 5160"/>
                <p:cNvGrpSpPr>
                  <a:grpSpLocks/>
                </p:cNvGrpSpPr>
                <p:nvPr/>
              </p:nvGrpSpPr>
              <p:grpSpPr bwMode="auto">
                <a:xfrm>
                  <a:off x="4500" y="5220"/>
                  <a:ext cx="900" cy="285"/>
                  <a:chOff x="7200" y="4500"/>
                  <a:chExt cx="900" cy="285"/>
                </a:xfrm>
              </p:grpSpPr>
              <p:sp>
                <p:nvSpPr>
                  <p:cNvPr id="29797" name="Oval 5161"/>
                  <p:cNvSpPr>
                    <a:spLocks noChangeArrowheads="1"/>
                  </p:cNvSpPr>
                  <p:nvPr/>
                </p:nvSpPr>
                <p:spPr bwMode="auto">
                  <a:xfrm>
                    <a:off x="720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9798" name="Oval 5162"/>
                  <p:cNvSpPr>
                    <a:spLocks noChangeArrowheads="1"/>
                  </p:cNvSpPr>
                  <p:nvPr/>
                </p:nvSpPr>
                <p:spPr bwMode="auto">
                  <a:xfrm>
                    <a:off x="738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9799" name="Oval 5163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460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9800" name="Oval 5164"/>
                  <p:cNvSpPr>
                    <a:spLocks noChangeArrowheads="1"/>
                  </p:cNvSpPr>
                  <p:nvPr/>
                </p:nvSpPr>
                <p:spPr bwMode="auto">
                  <a:xfrm>
                    <a:off x="7740" y="454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9801" name="Oval 5165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450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753" name="Group 5166"/>
                <p:cNvGrpSpPr>
                  <a:grpSpLocks/>
                </p:cNvGrpSpPr>
                <p:nvPr/>
              </p:nvGrpSpPr>
              <p:grpSpPr bwMode="auto">
                <a:xfrm rot="762249" flipH="1">
                  <a:off x="3750" y="423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29791" name="Group 5167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29795" name="Freeform 5168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9796" name="Freeform 5169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29792" name="Group 5170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29793" name="Freeform 5171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9794" name="Freeform 5172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29754" name="Group 5173"/>
                <p:cNvGrpSpPr>
                  <a:grpSpLocks/>
                </p:cNvGrpSpPr>
                <p:nvPr/>
              </p:nvGrpSpPr>
              <p:grpSpPr bwMode="auto">
                <a:xfrm>
                  <a:off x="3420" y="5400"/>
                  <a:ext cx="3060" cy="1620"/>
                  <a:chOff x="7380" y="7200"/>
                  <a:chExt cx="2160" cy="1260"/>
                </a:xfrm>
              </p:grpSpPr>
              <p:grpSp>
                <p:nvGrpSpPr>
                  <p:cNvPr id="29775" name="Group 5174"/>
                  <p:cNvGrpSpPr>
                    <a:grpSpLocks/>
                  </p:cNvGrpSpPr>
                  <p:nvPr/>
                </p:nvGrpSpPr>
                <p:grpSpPr bwMode="auto">
                  <a:xfrm>
                    <a:off x="738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29786" name="Line 51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9787" name="Line 5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9788" name="Line 517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9789" name="Line 51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9790" name="Line 51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29776" name="Group 5180"/>
                  <p:cNvGrpSpPr>
                    <a:grpSpLocks/>
                  </p:cNvGrpSpPr>
                  <p:nvPr/>
                </p:nvGrpSpPr>
                <p:grpSpPr bwMode="auto">
                  <a:xfrm flipH="1">
                    <a:off x="8460" y="7200"/>
                    <a:ext cx="1080" cy="1260"/>
                    <a:chOff x="7380" y="7200"/>
                    <a:chExt cx="1080" cy="1260"/>
                  </a:xfrm>
                </p:grpSpPr>
                <p:sp>
                  <p:nvSpPr>
                    <p:cNvPr id="29781" name="Line 518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80" y="7200"/>
                      <a:ext cx="54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9782" name="Line 51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7560"/>
                      <a:ext cx="18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9783" name="Line 51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560" y="7740"/>
                      <a:ext cx="360" cy="18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9784" name="Line 51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740"/>
                      <a:ext cx="0" cy="72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9785" name="Line 5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8460"/>
                      <a:ext cx="54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29777" name="Group 5186"/>
                  <p:cNvGrpSpPr>
                    <a:grpSpLocks/>
                  </p:cNvGrpSpPr>
                  <p:nvPr/>
                </p:nvGrpSpPr>
                <p:grpSpPr bwMode="auto">
                  <a:xfrm>
                    <a:off x="7920" y="7200"/>
                    <a:ext cx="1080" cy="180"/>
                    <a:chOff x="7920" y="7200"/>
                    <a:chExt cx="1080" cy="180"/>
                  </a:xfrm>
                </p:grpSpPr>
                <p:sp>
                  <p:nvSpPr>
                    <p:cNvPr id="29778" name="Line 51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9779" name="Line 5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20" y="7200"/>
                      <a:ext cx="18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9780" name="Freeform 5189"/>
                    <p:cNvSpPr>
                      <a:spLocks/>
                    </p:cNvSpPr>
                    <p:nvPr/>
                  </p:nvSpPr>
                  <p:spPr bwMode="auto">
                    <a:xfrm>
                      <a:off x="8100" y="7200"/>
                      <a:ext cx="720" cy="180"/>
                    </a:xfrm>
                    <a:custGeom>
                      <a:avLst/>
                      <a:gdLst>
                        <a:gd name="T0" fmla="*/ 720 w 720"/>
                        <a:gd name="T1" fmla="*/ 0 h 180"/>
                        <a:gd name="T2" fmla="*/ 360 w 720"/>
                        <a:gd name="T3" fmla="*/ 180 h 180"/>
                        <a:gd name="T4" fmla="*/ 0 w 720"/>
                        <a:gd name="T5" fmla="*/ 0 h 180"/>
                        <a:gd name="T6" fmla="*/ 0 60000 65536"/>
                        <a:gd name="T7" fmla="*/ 0 60000 65536"/>
                        <a:gd name="T8" fmla="*/ 0 60000 65536"/>
                        <a:gd name="T9" fmla="*/ 0 w 720"/>
                        <a:gd name="T10" fmla="*/ 0 h 180"/>
                        <a:gd name="T11" fmla="*/ 720 w 720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0" h="180">
                          <a:moveTo>
                            <a:pt x="720" y="0"/>
                          </a:moveTo>
                          <a:cubicBezTo>
                            <a:pt x="600" y="90"/>
                            <a:pt x="480" y="180"/>
                            <a:pt x="360" y="180"/>
                          </a:cubicBezTo>
                          <a:cubicBezTo>
                            <a:pt x="240" y="180"/>
                            <a:pt x="60" y="30"/>
                            <a:pt x="0" y="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29755" name="AutoShape 5190"/>
                <p:cNvSpPr>
                  <a:spLocks noChangeArrowheads="1"/>
                </p:cNvSpPr>
                <p:nvPr/>
              </p:nvSpPr>
              <p:spPr bwMode="auto">
                <a:xfrm flipV="1">
                  <a:off x="3780" y="7020"/>
                  <a:ext cx="2340" cy="2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5 w 21600"/>
                    <a:gd name="T13" fmla="*/ 4500 h 21600"/>
                    <a:gd name="T14" fmla="*/ 17105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29756" name="Group 5191"/>
                <p:cNvGrpSpPr>
                  <a:grpSpLocks/>
                </p:cNvGrpSpPr>
                <p:nvPr/>
              </p:nvGrpSpPr>
              <p:grpSpPr bwMode="auto">
                <a:xfrm rot="20689832" flipH="1">
                  <a:off x="2340" y="6120"/>
                  <a:ext cx="1275" cy="663"/>
                  <a:chOff x="5760" y="5464"/>
                  <a:chExt cx="1275" cy="663"/>
                </a:xfrm>
              </p:grpSpPr>
              <p:grpSp>
                <p:nvGrpSpPr>
                  <p:cNvPr id="29771" name="Group 5192"/>
                  <p:cNvGrpSpPr>
                    <a:grpSpLocks/>
                  </p:cNvGrpSpPr>
                  <p:nvPr/>
                </p:nvGrpSpPr>
                <p:grpSpPr bwMode="auto">
                  <a:xfrm>
                    <a:off x="5760" y="5464"/>
                    <a:ext cx="765" cy="543"/>
                    <a:chOff x="5760" y="5464"/>
                    <a:chExt cx="765" cy="543"/>
                  </a:xfrm>
                </p:grpSpPr>
                <p:sp>
                  <p:nvSpPr>
                    <p:cNvPr id="29773" name="Line 5193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805" y="5464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9774" name="Line 5194"/>
                    <p:cNvSpPr>
                      <a:spLocks noChangeShapeType="1"/>
                    </p:cNvSpPr>
                    <p:nvPr/>
                  </p:nvSpPr>
                  <p:spPr bwMode="auto">
                    <a:xfrm rot="2568463" flipV="1">
                      <a:off x="5760" y="5647"/>
                      <a:ext cx="720" cy="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29772" name="Freeform 5195"/>
                  <p:cNvSpPr>
                    <a:spLocks/>
                  </p:cNvSpPr>
                  <p:nvPr/>
                </p:nvSpPr>
                <p:spPr bwMode="auto">
                  <a:xfrm rot="2568463">
                    <a:off x="6506" y="5692"/>
                    <a:ext cx="529" cy="435"/>
                  </a:xfrm>
                  <a:custGeom>
                    <a:avLst/>
                    <a:gdLst>
                      <a:gd name="T0" fmla="*/ 3 w 770"/>
                      <a:gd name="T1" fmla="*/ 4 h 795"/>
                      <a:gd name="T2" fmla="*/ 7 w 770"/>
                      <a:gd name="T3" fmla="*/ 1 h 795"/>
                      <a:gd name="T4" fmla="*/ 11 w 770"/>
                      <a:gd name="T5" fmla="*/ 2 h 795"/>
                      <a:gd name="T6" fmla="*/ 12 w 770"/>
                      <a:gd name="T7" fmla="*/ 2 h 795"/>
                      <a:gd name="T8" fmla="*/ 11 w 770"/>
                      <a:gd name="T9" fmla="*/ 2 h 795"/>
                      <a:gd name="T10" fmla="*/ 10 w 770"/>
                      <a:gd name="T11" fmla="*/ 3 h 795"/>
                      <a:gd name="T12" fmla="*/ 15 w 770"/>
                      <a:gd name="T13" fmla="*/ 1 h 795"/>
                      <a:gd name="T14" fmla="*/ 18 w 770"/>
                      <a:gd name="T15" fmla="*/ 0 h 795"/>
                      <a:gd name="T16" fmla="*/ 22 w 770"/>
                      <a:gd name="T17" fmla="*/ 1 h 795"/>
                      <a:gd name="T18" fmla="*/ 22 w 770"/>
                      <a:gd name="T19" fmla="*/ 1 h 795"/>
                      <a:gd name="T20" fmla="*/ 21 w 770"/>
                      <a:gd name="T21" fmla="*/ 3 h 795"/>
                      <a:gd name="T22" fmla="*/ 26 w 770"/>
                      <a:gd name="T23" fmla="*/ 1 h 795"/>
                      <a:gd name="T24" fmla="*/ 28 w 770"/>
                      <a:gd name="T25" fmla="*/ 2 h 795"/>
                      <a:gd name="T26" fmla="*/ 30 w 770"/>
                      <a:gd name="T27" fmla="*/ 2 h 795"/>
                      <a:gd name="T28" fmla="*/ 27 w 770"/>
                      <a:gd name="T29" fmla="*/ 3 h 795"/>
                      <a:gd name="T30" fmla="*/ 26 w 770"/>
                      <a:gd name="T31" fmla="*/ 4 h 795"/>
                      <a:gd name="T32" fmla="*/ 28 w 770"/>
                      <a:gd name="T33" fmla="*/ 3 h 795"/>
                      <a:gd name="T34" fmla="*/ 32 w 770"/>
                      <a:gd name="T35" fmla="*/ 3 h 795"/>
                      <a:gd name="T36" fmla="*/ 36 w 770"/>
                      <a:gd name="T37" fmla="*/ 4 h 795"/>
                      <a:gd name="T38" fmla="*/ 37 w 770"/>
                      <a:gd name="T39" fmla="*/ 4 h 795"/>
                      <a:gd name="T40" fmla="*/ 38 w 770"/>
                      <a:gd name="T41" fmla="*/ 4 h 795"/>
                      <a:gd name="T42" fmla="*/ 36 w 770"/>
                      <a:gd name="T43" fmla="*/ 5 h 795"/>
                      <a:gd name="T44" fmla="*/ 32 w 770"/>
                      <a:gd name="T45" fmla="*/ 5 h 795"/>
                      <a:gd name="T46" fmla="*/ 25 w 770"/>
                      <a:gd name="T47" fmla="*/ 5 h 795"/>
                      <a:gd name="T48" fmla="*/ 27 w 770"/>
                      <a:gd name="T49" fmla="*/ 5 h 795"/>
                      <a:gd name="T50" fmla="*/ 30 w 770"/>
                      <a:gd name="T51" fmla="*/ 5 h 795"/>
                      <a:gd name="T52" fmla="*/ 30 w 770"/>
                      <a:gd name="T53" fmla="*/ 6 h 795"/>
                      <a:gd name="T54" fmla="*/ 27 w 770"/>
                      <a:gd name="T55" fmla="*/ 6 h 795"/>
                      <a:gd name="T56" fmla="*/ 23 w 770"/>
                      <a:gd name="T57" fmla="*/ 6 h 795"/>
                      <a:gd name="T58" fmla="*/ 19 w 770"/>
                      <a:gd name="T59" fmla="*/ 6 h 795"/>
                      <a:gd name="T60" fmla="*/ 13 w 770"/>
                      <a:gd name="T61" fmla="*/ 5 h 795"/>
                      <a:gd name="T62" fmla="*/ 15 w 770"/>
                      <a:gd name="T63" fmla="*/ 5 h 7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70"/>
                      <a:gd name="T97" fmla="*/ 0 h 795"/>
                      <a:gd name="T98" fmla="*/ 770 w 770"/>
                      <a:gd name="T99" fmla="*/ 795 h 7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70" h="795">
                        <a:moveTo>
                          <a:pt x="76" y="480"/>
                        </a:moveTo>
                        <a:cubicBezTo>
                          <a:pt x="27" y="333"/>
                          <a:pt x="0" y="106"/>
                          <a:pt x="136" y="15"/>
                        </a:cubicBezTo>
                        <a:cubicBezTo>
                          <a:pt x="214" y="131"/>
                          <a:pt x="185" y="71"/>
                          <a:pt x="226" y="195"/>
                        </a:cubicBezTo>
                        <a:cubicBezTo>
                          <a:pt x="231" y="210"/>
                          <a:pt x="241" y="240"/>
                          <a:pt x="241" y="240"/>
                        </a:cubicBezTo>
                        <a:cubicBezTo>
                          <a:pt x="236" y="255"/>
                          <a:pt x="226" y="269"/>
                          <a:pt x="226" y="285"/>
                        </a:cubicBezTo>
                        <a:cubicBezTo>
                          <a:pt x="226" y="382"/>
                          <a:pt x="270" y="433"/>
                          <a:pt x="211" y="345"/>
                        </a:cubicBezTo>
                        <a:cubicBezTo>
                          <a:pt x="245" y="261"/>
                          <a:pt x="272" y="176"/>
                          <a:pt x="301" y="90"/>
                        </a:cubicBezTo>
                        <a:cubicBezTo>
                          <a:pt x="312" y="56"/>
                          <a:pt x="361" y="0"/>
                          <a:pt x="361" y="0"/>
                        </a:cubicBezTo>
                        <a:cubicBezTo>
                          <a:pt x="386" y="5"/>
                          <a:pt x="415" y="1"/>
                          <a:pt x="436" y="15"/>
                        </a:cubicBezTo>
                        <a:cubicBezTo>
                          <a:pt x="449" y="24"/>
                          <a:pt x="451" y="44"/>
                          <a:pt x="451" y="60"/>
                        </a:cubicBezTo>
                        <a:cubicBezTo>
                          <a:pt x="451" y="268"/>
                          <a:pt x="458" y="233"/>
                          <a:pt x="421" y="345"/>
                        </a:cubicBezTo>
                        <a:cubicBezTo>
                          <a:pt x="388" y="246"/>
                          <a:pt x="435" y="180"/>
                          <a:pt x="526" y="150"/>
                        </a:cubicBezTo>
                        <a:cubicBezTo>
                          <a:pt x="541" y="160"/>
                          <a:pt x="561" y="165"/>
                          <a:pt x="571" y="180"/>
                        </a:cubicBezTo>
                        <a:cubicBezTo>
                          <a:pt x="588" y="207"/>
                          <a:pt x="601" y="270"/>
                          <a:pt x="601" y="270"/>
                        </a:cubicBezTo>
                        <a:cubicBezTo>
                          <a:pt x="572" y="470"/>
                          <a:pt x="617" y="305"/>
                          <a:pt x="541" y="420"/>
                        </a:cubicBezTo>
                        <a:cubicBezTo>
                          <a:pt x="532" y="433"/>
                          <a:pt x="515" y="476"/>
                          <a:pt x="526" y="465"/>
                        </a:cubicBezTo>
                        <a:cubicBezTo>
                          <a:pt x="545" y="446"/>
                          <a:pt x="562" y="387"/>
                          <a:pt x="571" y="360"/>
                        </a:cubicBezTo>
                        <a:cubicBezTo>
                          <a:pt x="591" y="365"/>
                          <a:pt x="614" y="363"/>
                          <a:pt x="631" y="375"/>
                        </a:cubicBezTo>
                        <a:cubicBezTo>
                          <a:pt x="666" y="399"/>
                          <a:pt x="721" y="465"/>
                          <a:pt x="721" y="465"/>
                        </a:cubicBezTo>
                        <a:cubicBezTo>
                          <a:pt x="726" y="480"/>
                          <a:pt x="729" y="496"/>
                          <a:pt x="736" y="510"/>
                        </a:cubicBezTo>
                        <a:cubicBezTo>
                          <a:pt x="744" y="526"/>
                          <a:pt x="770" y="537"/>
                          <a:pt x="766" y="555"/>
                        </a:cubicBezTo>
                        <a:cubicBezTo>
                          <a:pt x="762" y="573"/>
                          <a:pt x="737" y="578"/>
                          <a:pt x="721" y="585"/>
                        </a:cubicBezTo>
                        <a:cubicBezTo>
                          <a:pt x="692" y="598"/>
                          <a:pt x="631" y="615"/>
                          <a:pt x="631" y="615"/>
                        </a:cubicBezTo>
                        <a:cubicBezTo>
                          <a:pt x="586" y="610"/>
                          <a:pt x="539" y="614"/>
                          <a:pt x="496" y="600"/>
                        </a:cubicBezTo>
                        <a:cubicBezTo>
                          <a:pt x="481" y="595"/>
                          <a:pt x="525" y="582"/>
                          <a:pt x="541" y="585"/>
                        </a:cubicBezTo>
                        <a:cubicBezTo>
                          <a:pt x="559" y="588"/>
                          <a:pt x="571" y="605"/>
                          <a:pt x="586" y="615"/>
                        </a:cubicBezTo>
                        <a:cubicBezTo>
                          <a:pt x="604" y="670"/>
                          <a:pt x="634" y="700"/>
                          <a:pt x="601" y="750"/>
                        </a:cubicBezTo>
                        <a:cubicBezTo>
                          <a:pt x="589" y="768"/>
                          <a:pt x="571" y="780"/>
                          <a:pt x="556" y="795"/>
                        </a:cubicBezTo>
                        <a:cubicBezTo>
                          <a:pt x="526" y="790"/>
                          <a:pt x="495" y="790"/>
                          <a:pt x="466" y="780"/>
                        </a:cubicBezTo>
                        <a:cubicBezTo>
                          <a:pt x="462" y="779"/>
                          <a:pt x="386" y="738"/>
                          <a:pt x="376" y="735"/>
                        </a:cubicBezTo>
                        <a:cubicBezTo>
                          <a:pt x="333" y="670"/>
                          <a:pt x="319" y="687"/>
                          <a:pt x="256" y="645"/>
                        </a:cubicBezTo>
                        <a:cubicBezTo>
                          <a:pt x="271" y="635"/>
                          <a:pt x="301" y="615"/>
                          <a:pt x="301" y="615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9757" name="Group 5196"/>
                <p:cNvGrpSpPr>
                  <a:grpSpLocks/>
                </p:cNvGrpSpPr>
                <p:nvPr/>
              </p:nvGrpSpPr>
              <p:grpSpPr bwMode="auto">
                <a:xfrm>
                  <a:off x="4590" y="4053"/>
                  <a:ext cx="720" cy="180"/>
                  <a:chOff x="4140" y="1620"/>
                  <a:chExt cx="1080" cy="180"/>
                </a:xfrm>
              </p:grpSpPr>
              <p:sp>
                <p:nvSpPr>
                  <p:cNvPr id="29765" name="Line 5197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766" name="Line 51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767" name="Line 5199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768" name="Line 52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769" name="Line 5201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770" name="Line 52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0" y="1620"/>
                    <a:ext cx="180" cy="18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9758" name="Group 5203"/>
                <p:cNvGrpSpPr>
                  <a:grpSpLocks/>
                </p:cNvGrpSpPr>
                <p:nvPr/>
              </p:nvGrpSpPr>
              <p:grpSpPr bwMode="auto">
                <a:xfrm rot="-661169">
                  <a:off x="5550" y="4263"/>
                  <a:ext cx="600" cy="1191"/>
                  <a:chOff x="5490" y="4635"/>
                  <a:chExt cx="600" cy="831"/>
                </a:xfrm>
              </p:grpSpPr>
              <p:grpSp>
                <p:nvGrpSpPr>
                  <p:cNvPr id="29759" name="Group 5204"/>
                  <p:cNvGrpSpPr>
                    <a:grpSpLocks/>
                  </p:cNvGrpSpPr>
                  <p:nvPr/>
                </p:nvGrpSpPr>
                <p:grpSpPr bwMode="auto">
                  <a:xfrm>
                    <a:off x="5490" y="5010"/>
                    <a:ext cx="180" cy="360"/>
                    <a:chOff x="8460" y="5940"/>
                    <a:chExt cx="540" cy="831"/>
                  </a:xfrm>
                </p:grpSpPr>
                <p:sp>
                  <p:nvSpPr>
                    <p:cNvPr id="29763" name="Freeform 5205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9764" name="Freeform 5206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29760" name="Group 5207"/>
                  <p:cNvGrpSpPr>
                    <a:grpSpLocks/>
                  </p:cNvGrpSpPr>
                  <p:nvPr/>
                </p:nvGrpSpPr>
                <p:grpSpPr bwMode="auto">
                  <a:xfrm>
                    <a:off x="5550" y="4635"/>
                    <a:ext cx="540" cy="831"/>
                    <a:chOff x="8460" y="5940"/>
                    <a:chExt cx="540" cy="831"/>
                  </a:xfrm>
                </p:grpSpPr>
                <p:sp>
                  <p:nvSpPr>
                    <p:cNvPr id="29761" name="Freeform 5208"/>
                    <p:cNvSpPr>
                      <a:spLocks/>
                    </p:cNvSpPr>
                    <p:nvPr/>
                  </p:nvSpPr>
                  <p:spPr bwMode="auto">
                    <a:xfrm>
                      <a:off x="8460" y="5940"/>
                      <a:ext cx="540" cy="720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4611 w 360"/>
                        <a:gd name="T3" fmla="*/ 540 h 720"/>
                        <a:gd name="T4" fmla="*/ 9228 w 360"/>
                        <a:gd name="T5" fmla="*/ 720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9762" name="Freeform 5209"/>
                    <p:cNvSpPr>
                      <a:spLocks/>
                    </p:cNvSpPr>
                    <p:nvPr/>
                  </p:nvSpPr>
                  <p:spPr bwMode="auto">
                    <a:xfrm rot="-1829675">
                      <a:off x="8545" y="6219"/>
                      <a:ext cx="314" cy="552"/>
                    </a:xfrm>
                    <a:custGeom>
                      <a:avLst/>
                      <a:gdLst>
                        <a:gd name="T0" fmla="*/ 0 w 360"/>
                        <a:gd name="T1" fmla="*/ 0 h 720"/>
                        <a:gd name="T2" fmla="*/ 60 w 360"/>
                        <a:gd name="T3" fmla="*/ 64 h 720"/>
                        <a:gd name="T4" fmla="*/ 120 w 360"/>
                        <a:gd name="T5" fmla="*/ 86 h 720"/>
                        <a:gd name="T6" fmla="*/ 0 60000 65536"/>
                        <a:gd name="T7" fmla="*/ 0 60000 65536"/>
                        <a:gd name="T8" fmla="*/ 0 60000 65536"/>
                        <a:gd name="T9" fmla="*/ 0 w 360"/>
                        <a:gd name="T10" fmla="*/ 0 h 720"/>
                        <a:gd name="T11" fmla="*/ 360 w 360"/>
                        <a:gd name="T12" fmla="*/ 720 h 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0" h="720">
                          <a:moveTo>
                            <a:pt x="0" y="0"/>
                          </a:moveTo>
                          <a:cubicBezTo>
                            <a:pt x="60" y="210"/>
                            <a:pt x="120" y="420"/>
                            <a:pt x="180" y="540"/>
                          </a:cubicBezTo>
                          <a:cubicBezTo>
                            <a:pt x="240" y="660"/>
                            <a:pt x="330" y="690"/>
                            <a:pt x="360" y="72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  <p:grpSp>
          <p:nvGrpSpPr>
            <p:cNvPr id="29710" name="Group 5210"/>
            <p:cNvGrpSpPr>
              <a:grpSpLocks/>
            </p:cNvGrpSpPr>
            <p:nvPr/>
          </p:nvGrpSpPr>
          <p:grpSpPr bwMode="auto">
            <a:xfrm>
              <a:off x="2336" y="2659"/>
              <a:ext cx="657" cy="829"/>
              <a:chOff x="3611" y="3750"/>
              <a:chExt cx="3424" cy="5250"/>
            </a:xfrm>
          </p:grpSpPr>
          <p:grpSp>
            <p:nvGrpSpPr>
              <p:cNvPr id="29711" name="Group 5211"/>
              <p:cNvGrpSpPr>
                <a:grpSpLocks/>
              </p:cNvGrpSpPr>
              <p:nvPr/>
            </p:nvGrpSpPr>
            <p:grpSpPr bwMode="auto">
              <a:xfrm>
                <a:off x="4680" y="3780"/>
                <a:ext cx="1260" cy="1260"/>
                <a:chOff x="4680" y="3780"/>
                <a:chExt cx="1260" cy="1260"/>
              </a:xfrm>
            </p:grpSpPr>
            <p:sp>
              <p:nvSpPr>
                <p:cNvPr id="29742" name="Oval 5212"/>
                <p:cNvSpPr>
                  <a:spLocks noChangeArrowheads="1"/>
                </p:cNvSpPr>
                <p:nvPr/>
              </p:nvSpPr>
              <p:spPr bwMode="auto">
                <a:xfrm>
                  <a:off x="4680" y="3780"/>
                  <a:ext cx="1260" cy="126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43" name="Freeform 5213"/>
                <p:cNvSpPr>
                  <a:spLocks/>
                </p:cNvSpPr>
                <p:nvPr/>
              </p:nvSpPr>
              <p:spPr bwMode="auto">
                <a:xfrm>
                  <a:off x="486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744" name="Freeform 5214"/>
                <p:cNvSpPr>
                  <a:spLocks/>
                </p:cNvSpPr>
                <p:nvPr/>
              </p:nvSpPr>
              <p:spPr bwMode="auto">
                <a:xfrm>
                  <a:off x="5400" y="4140"/>
                  <a:ext cx="36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180 w 360"/>
                    <a:gd name="T3" fmla="*/ 0 h 180"/>
                    <a:gd name="T4" fmla="*/ 360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745" name="Freeform 5215"/>
                <p:cNvSpPr>
                  <a:spLocks/>
                </p:cNvSpPr>
                <p:nvPr/>
              </p:nvSpPr>
              <p:spPr bwMode="auto">
                <a:xfrm flipH="1" flipV="1">
                  <a:off x="4860" y="4680"/>
                  <a:ext cx="900" cy="180"/>
                </a:xfrm>
                <a:custGeom>
                  <a:avLst/>
                  <a:gdLst>
                    <a:gd name="T0" fmla="*/ 0 w 360"/>
                    <a:gd name="T1" fmla="*/ 180 h 180"/>
                    <a:gd name="T2" fmla="*/ 274720 w 360"/>
                    <a:gd name="T3" fmla="*/ 0 h 180"/>
                    <a:gd name="T4" fmla="*/ 549332 w 36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60"/>
                    <a:gd name="T10" fmla="*/ 0 h 180"/>
                    <a:gd name="T11" fmla="*/ 360 w 36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0" h="180">
                      <a:moveTo>
                        <a:pt x="0" y="180"/>
                      </a:moveTo>
                      <a:cubicBezTo>
                        <a:pt x="60" y="90"/>
                        <a:pt x="120" y="0"/>
                        <a:pt x="180" y="0"/>
                      </a:cubicBezTo>
                      <a:cubicBezTo>
                        <a:pt x="240" y="0"/>
                        <a:pt x="330" y="150"/>
                        <a:pt x="360" y="180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9712" name="Line 5216"/>
              <p:cNvSpPr>
                <a:spLocks noChangeShapeType="1"/>
              </p:cNvSpPr>
              <p:nvPr/>
            </p:nvSpPr>
            <p:spPr bwMode="auto">
              <a:xfrm>
                <a:off x="4680" y="8100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713" name="Line 5217"/>
              <p:cNvSpPr>
                <a:spLocks noChangeShapeType="1"/>
              </p:cNvSpPr>
              <p:nvPr/>
            </p:nvSpPr>
            <p:spPr bwMode="auto">
              <a:xfrm>
                <a:off x="4860" y="8100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714" name="Line 5218"/>
              <p:cNvSpPr>
                <a:spLocks noChangeShapeType="1"/>
              </p:cNvSpPr>
              <p:nvPr/>
            </p:nvSpPr>
            <p:spPr bwMode="auto">
              <a:xfrm>
                <a:off x="5760" y="8100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715" name="Line 5219"/>
              <p:cNvSpPr>
                <a:spLocks noChangeShapeType="1"/>
              </p:cNvSpPr>
              <p:nvPr/>
            </p:nvSpPr>
            <p:spPr bwMode="auto">
              <a:xfrm>
                <a:off x="5940" y="8100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716" name="Oval 5220"/>
              <p:cNvSpPr>
                <a:spLocks noChangeArrowheads="1"/>
              </p:cNvSpPr>
              <p:nvPr/>
            </p:nvSpPr>
            <p:spPr bwMode="auto">
              <a:xfrm>
                <a:off x="4140" y="8820"/>
                <a:ext cx="900" cy="180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sp>
            <p:nvSpPr>
              <p:cNvPr id="29717" name="Oval 5221"/>
              <p:cNvSpPr>
                <a:spLocks noChangeArrowheads="1"/>
              </p:cNvSpPr>
              <p:nvPr/>
            </p:nvSpPr>
            <p:spPr bwMode="auto">
              <a:xfrm>
                <a:off x="5580" y="8820"/>
                <a:ext cx="900" cy="180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zh-TW" altLang="en-US" sz="4800">
                  <a:latin typeface="Arial" panose="020B0604020202020204" pitchFamily="34" charset="0"/>
                </a:endParaRPr>
              </a:p>
            </p:txBody>
          </p:sp>
          <p:grpSp>
            <p:nvGrpSpPr>
              <p:cNvPr id="29718" name="Group 5222"/>
              <p:cNvGrpSpPr>
                <a:grpSpLocks/>
              </p:cNvGrpSpPr>
              <p:nvPr/>
            </p:nvGrpSpPr>
            <p:grpSpPr bwMode="auto">
              <a:xfrm>
                <a:off x="5760" y="5464"/>
                <a:ext cx="1275" cy="663"/>
                <a:chOff x="5760" y="5464"/>
                <a:chExt cx="1275" cy="663"/>
              </a:xfrm>
            </p:grpSpPr>
            <p:grpSp>
              <p:nvGrpSpPr>
                <p:cNvPr id="29738" name="Group 5223"/>
                <p:cNvGrpSpPr>
                  <a:grpSpLocks/>
                </p:cNvGrpSpPr>
                <p:nvPr/>
              </p:nvGrpSpPr>
              <p:grpSpPr bwMode="auto">
                <a:xfrm>
                  <a:off x="5760" y="5464"/>
                  <a:ext cx="765" cy="543"/>
                  <a:chOff x="5760" y="5464"/>
                  <a:chExt cx="765" cy="543"/>
                </a:xfrm>
              </p:grpSpPr>
              <p:sp>
                <p:nvSpPr>
                  <p:cNvPr id="29740" name="Line 5224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805" y="5464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741" name="Line 5225"/>
                  <p:cNvSpPr>
                    <a:spLocks noChangeShapeType="1"/>
                  </p:cNvSpPr>
                  <p:nvPr/>
                </p:nvSpPr>
                <p:spPr bwMode="auto">
                  <a:xfrm rot="2568463" flipV="1">
                    <a:off x="5760" y="5647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9739" name="Freeform 5226"/>
                <p:cNvSpPr>
                  <a:spLocks/>
                </p:cNvSpPr>
                <p:nvPr/>
              </p:nvSpPr>
              <p:spPr bwMode="auto">
                <a:xfrm rot="2568463">
                  <a:off x="6506" y="5692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9719" name="Group 5227"/>
              <p:cNvGrpSpPr>
                <a:grpSpLocks/>
              </p:cNvGrpSpPr>
              <p:nvPr/>
            </p:nvGrpSpPr>
            <p:grpSpPr bwMode="auto">
              <a:xfrm flipH="1">
                <a:off x="3611" y="4860"/>
                <a:ext cx="1249" cy="795"/>
                <a:chOff x="5760" y="4965"/>
                <a:chExt cx="1249" cy="795"/>
              </a:xfrm>
            </p:grpSpPr>
            <p:grpSp>
              <p:nvGrpSpPr>
                <p:cNvPr id="29734" name="Group 5228"/>
                <p:cNvGrpSpPr>
                  <a:grpSpLocks/>
                </p:cNvGrpSpPr>
                <p:nvPr/>
              </p:nvGrpSpPr>
              <p:grpSpPr bwMode="auto">
                <a:xfrm>
                  <a:off x="5760" y="5220"/>
                  <a:ext cx="795" cy="540"/>
                  <a:chOff x="5760" y="5220"/>
                  <a:chExt cx="795" cy="540"/>
                </a:xfrm>
              </p:grpSpPr>
              <p:sp>
                <p:nvSpPr>
                  <p:cNvPr id="29736" name="Line 52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0" y="522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737" name="Line 52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835" y="5400"/>
                    <a:ext cx="720" cy="36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9735" name="Freeform 5231"/>
                <p:cNvSpPr>
                  <a:spLocks/>
                </p:cNvSpPr>
                <p:nvPr/>
              </p:nvSpPr>
              <p:spPr bwMode="auto">
                <a:xfrm>
                  <a:off x="6480" y="4965"/>
                  <a:ext cx="529" cy="435"/>
                </a:xfrm>
                <a:custGeom>
                  <a:avLst/>
                  <a:gdLst>
                    <a:gd name="T0" fmla="*/ 3 w 770"/>
                    <a:gd name="T1" fmla="*/ 4 h 795"/>
                    <a:gd name="T2" fmla="*/ 7 w 770"/>
                    <a:gd name="T3" fmla="*/ 1 h 795"/>
                    <a:gd name="T4" fmla="*/ 11 w 770"/>
                    <a:gd name="T5" fmla="*/ 2 h 795"/>
                    <a:gd name="T6" fmla="*/ 12 w 770"/>
                    <a:gd name="T7" fmla="*/ 2 h 795"/>
                    <a:gd name="T8" fmla="*/ 11 w 770"/>
                    <a:gd name="T9" fmla="*/ 2 h 795"/>
                    <a:gd name="T10" fmla="*/ 10 w 770"/>
                    <a:gd name="T11" fmla="*/ 3 h 795"/>
                    <a:gd name="T12" fmla="*/ 15 w 770"/>
                    <a:gd name="T13" fmla="*/ 1 h 795"/>
                    <a:gd name="T14" fmla="*/ 18 w 770"/>
                    <a:gd name="T15" fmla="*/ 0 h 795"/>
                    <a:gd name="T16" fmla="*/ 22 w 770"/>
                    <a:gd name="T17" fmla="*/ 1 h 795"/>
                    <a:gd name="T18" fmla="*/ 22 w 770"/>
                    <a:gd name="T19" fmla="*/ 1 h 795"/>
                    <a:gd name="T20" fmla="*/ 21 w 770"/>
                    <a:gd name="T21" fmla="*/ 3 h 795"/>
                    <a:gd name="T22" fmla="*/ 26 w 770"/>
                    <a:gd name="T23" fmla="*/ 1 h 795"/>
                    <a:gd name="T24" fmla="*/ 28 w 770"/>
                    <a:gd name="T25" fmla="*/ 2 h 795"/>
                    <a:gd name="T26" fmla="*/ 30 w 770"/>
                    <a:gd name="T27" fmla="*/ 2 h 795"/>
                    <a:gd name="T28" fmla="*/ 27 w 770"/>
                    <a:gd name="T29" fmla="*/ 3 h 795"/>
                    <a:gd name="T30" fmla="*/ 26 w 770"/>
                    <a:gd name="T31" fmla="*/ 4 h 795"/>
                    <a:gd name="T32" fmla="*/ 28 w 770"/>
                    <a:gd name="T33" fmla="*/ 3 h 795"/>
                    <a:gd name="T34" fmla="*/ 32 w 770"/>
                    <a:gd name="T35" fmla="*/ 3 h 795"/>
                    <a:gd name="T36" fmla="*/ 36 w 770"/>
                    <a:gd name="T37" fmla="*/ 4 h 795"/>
                    <a:gd name="T38" fmla="*/ 37 w 770"/>
                    <a:gd name="T39" fmla="*/ 4 h 795"/>
                    <a:gd name="T40" fmla="*/ 38 w 770"/>
                    <a:gd name="T41" fmla="*/ 4 h 795"/>
                    <a:gd name="T42" fmla="*/ 36 w 770"/>
                    <a:gd name="T43" fmla="*/ 5 h 795"/>
                    <a:gd name="T44" fmla="*/ 32 w 770"/>
                    <a:gd name="T45" fmla="*/ 5 h 795"/>
                    <a:gd name="T46" fmla="*/ 25 w 770"/>
                    <a:gd name="T47" fmla="*/ 5 h 795"/>
                    <a:gd name="T48" fmla="*/ 27 w 770"/>
                    <a:gd name="T49" fmla="*/ 5 h 795"/>
                    <a:gd name="T50" fmla="*/ 30 w 770"/>
                    <a:gd name="T51" fmla="*/ 5 h 795"/>
                    <a:gd name="T52" fmla="*/ 30 w 770"/>
                    <a:gd name="T53" fmla="*/ 6 h 795"/>
                    <a:gd name="T54" fmla="*/ 27 w 770"/>
                    <a:gd name="T55" fmla="*/ 6 h 795"/>
                    <a:gd name="T56" fmla="*/ 23 w 770"/>
                    <a:gd name="T57" fmla="*/ 6 h 795"/>
                    <a:gd name="T58" fmla="*/ 19 w 770"/>
                    <a:gd name="T59" fmla="*/ 6 h 795"/>
                    <a:gd name="T60" fmla="*/ 13 w 770"/>
                    <a:gd name="T61" fmla="*/ 5 h 795"/>
                    <a:gd name="T62" fmla="*/ 15 w 770"/>
                    <a:gd name="T63" fmla="*/ 5 h 7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0"/>
                    <a:gd name="T97" fmla="*/ 0 h 795"/>
                    <a:gd name="T98" fmla="*/ 770 w 770"/>
                    <a:gd name="T99" fmla="*/ 795 h 7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0" h="795">
                      <a:moveTo>
                        <a:pt x="76" y="480"/>
                      </a:moveTo>
                      <a:cubicBezTo>
                        <a:pt x="27" y="333"/>
                        <a:pt x="0" y="106"/>
                        <a:pt x="136" y="15"/>
                      </a:cubicBezTo>
                      <a:cubicBezTo>
                        <a:pt x="214" y="131"/>
                        <a:pt x="185" y="71"/>
                        <a:pt x="226" y="195"/>
                      </a:cubicBezTo>
                      <a:cubicBezTo>
                        <a:pt x="231" y="210"/>
                        <a:pt x="241" y="240"/>
                        <a:pt x="241" y="240"/>
                      </a:cubicBezTo>
                      <a:cubicBezTo>
                        <a:pt x="236" y="255"/>
                        <a:pt x="226" y="269"/>
                        <a:pt x="226" y="285"/>
                      </a:cubicBezTo>
                      <a:cubicBezTo>
                        <a:pt x="226" y="382"/>
                        <a:pt x="270" y="433"/>
                        <a:pt x="211" y="345"/>
                      </a:cubicBezTo>
                      <a:cubicBezTo>
                        <a:pt x="245" y="261"/>
                        <a:pt x="272" y="176"/>
                        <a:pt x="301" y="90"/>
                      </a:cubicBezTo>
                      <a:cubicBezTo>
                        <a:pt x="312" y="56"/>
                        <a:pt x="361" y="0"/>
                        <a:pt x="361" y="0"/>
                      </a:cubicBezTo>
                      <a:cubicBezTo>
                        <a:pt x="386" y="5"/>
                        <a:pt x="415" y="1"/>
                        <a:pt x="436" y="15"/>
                      </a:cubicBezTo>
                      <a:cubicBezTo>
                        <a:pt x="449" y="24"/>
                        <a:pt x="451" y="44"/>
                        <a:pt x="451" y="60"/>
                      </a:cubicBezTo>
                      <a:cubicBezTo>
                        <a:pt x="451" y="268"/>
                        <a:pt x="458" y="233"/>
                        <a:pt x="421" y="345"/>
                      </a:cubicBezTo>
                      <a:cubicBezTo>
                        <a:pt x="388" y="246"/>
                        <a:pt x="435" y="180"/>
                        <a:pt x="526" y="150"/>
                      </a:cubicBezTo>
                      <a:cubicBezTo>
                        <a:pt x="541" y="160"/>
                        <a:pt x="561" y="165"/>
                        <a:pt x="571" y="180"/>
                      </a:cubicBezTo>
                      <a:cubicBezTo>
                        <a:pt x="588" y="207"/>
                        <a:pt x="601" y="270"/>
                        <a:pt x="601" y="270"/>
                      </a:cubicBezTo>
                      <a:cubicBezTo>
                        <a:pt x="572" y="470"/>
                        <a:pt x="617" y="305"/>
                        <a:pt x="541" y="420"/>
                      </a:cubicBezTo>
                      <a:cubicBezTo>
                        <a:pt x="532" y="433"/>
                        <a:pt x="515" y="476"/>
                        <a:pt x="526" y="465"/>
                      </a:cubicBezTo>
                      <a:cubicBezTo>
                        <a:pt x="545" y="446"/>
                        <a:pt x="562" y="387"/>
                        <a:pt x="571" y="360"/>
                      </a:cubicBezTo>
                      <a:cubicBezTo>
                        <a:pt x="591" y="365"/>
                        <a:pt x="614" y="363"/>
                        <a:pt x="631" y="375"/>
                      </a:cubicBezTo>
                      <a:cubicBezTo>
                        <a:pt x="666" y="399"/>
                        <a:pt x="721" y="465"/>
                        <a:pt x="721" y="465"/>
                      </a:cubicBezTo>
                      <a:cubicBezTo>
                        <a:pt x="726" y="480"/>
                        <a:pt x="729" y="496"/>
                        <a:pt x="736" y="510"/>
                      </a:cubicBezTo>
                      <a:cubicBezTo>
                        <a:pt x="744" y="526"/>
                        <a:pt x="770" y="537"/>
                        <a:pt x="766" y="555"/>
                      </a:cubicBezTo>
                      <a:cubicBezTo>
                        <a:pt x="762" y="573"/>
                        <a:pt x="737" y="578"/>
                        <a:pt x="721" y="585"/>
                      </a:cubicBezTo>
                      <a:cubicBezTo>
                        <a:pt x="692" y="598"/>
                        <a:pt x="631" y="615"/>
                        <a:pt x="631" y="615"/>
                      </a:cubicBezTo>
                      <a:cubicBezTo>
                        <a:pt x="586" y="610"/>
                        <a:pt x="539" y="614"/>
                        <a:pt x="496" y="600"/>
                      </a:cubicBezTo>
                      <a:cubicBezTo>
                        <a:pt x="481" y="595"/>
                        <a:pt x="525" y="582"/>
                        <a:pt x="541" y="585"/>
                      </a:cubicBezTo>
                      <a:cubicBezTo>
                        <a:pt x="559" y="588"/>
                        <a:pt x="571" y="605"/>
                        <a:pt x="586" y="615"/>
                      </a:cubicBezTo>
                      <a:cubicBezTo>
                        <a:pt x="604" y="670"/>
                        <a:pt x="634" y="700"/>
                        <a:pt x="601" y="750"/>
                      </a:cubicBezTo>
                      <a:cubicBezTo>
                        <a:pt x="589" y="768"/>
                        <a:pt x="571" y="780"/>
                        <a:pt x="556" y="795"/>
                      </a:cubicBezTo>
                      <a:cubicBezTo>
                        <a:pt x="526" y="790"/>
                        <a:pt x="495" y="790"/>
                        <a:pt x="466" y="780"/>
                      </a:cubicBezTo>
                      <a:cubicBezTo>
                        <a:pt x="462" y="779"/>
                        <a:pt x="386" y="738"/>
                        <a:pt x="376" y="735"/>
                      </a:cubicBezTo>
                      <a:cubicBezTo>
                        <a:pt x="333" y="670"/>
                        <a:pt x="319" y="687"/>
                        <a:pt x="256" y="645"/>
                      </a:cubicBezTo>
                      <a:cubicBezTo>
                        <a:pt x="271" y="635"/>
                        <a:pt x="301" y="615"/>
                        <a:pt x="301" y="615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9720" name="Group 5232"/>
              <p:cNvGrpSpPr>
                <a:grpSpLocks/>
              </p:cNvGrpSpPr>
              <p:nvPr/>
            </p:nvGrpSpPr>
            <p:grpSpPr bwMode="auto">
              <a:xfrm>
                <a:off x="4380" y="3750"/>
                <a:ext cx="1890" cy="1260"/>
                <a:chOff x="4230" y="3675"/>
                <a:chExt cx="2160" cy="1440"/>
              </a:xfrm>
            </p:grpSpPr>
            <p:grpSp>
              <p:nvGrpSpPr>
                <p:cNvPr id="29729" name="Group 5233"/>
                <p:cNvGrpSpPr>
                  <a:grpSpLocks/>
                </p:cNvGrpSpPr>
                <p:nvPr/>
              </p:nvGrpSpPr>
              <p:grpSpPr bwMode="auto">
                <a:xfrm>
                  <a:off x="4770" y="3675"/>
                  <a:ext cx="1080" cy="180"/>
                  <a:chOff x="8100" y="3240"/>
                  <a:chExt cx="2160" cy="360"/>
                </a:xfrm>
              </p:grpSpPr>
              <p:sp>
                <p:nvSpPr>
                  <p:cNvPr id="29732" name="Oval 5234"/>
                  <p:cNvSpPr>
                    <a:spLocks noChangeArrowheads="1"/>
                  </p:cNvSpPr>
                  <p:nvPr/>
                </p:nvSpPr>
                <p:spPr bwMode="auto">
                  <a:xfrm>
                    <a:off x="8100" y="3240"/>
                    <a:ext cx="1080" cy="3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9733" name="Oval 5235"/>
                  <p:cNvSpPr>
                    <a:spLocks noChangeArrowheads="1"/>
                  </p:cNvSpPr>
                  <p:nvPr/>
                </p:nvSpPr>
                <p:spPr bwMode="auto">
                  <a:xfrm>
                    <a:off x="9180" y="3240"/>
                    <a:ext cx="1080" cy="3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20000"/>
                      </a:spcBef>
                      <a:buFontTx/>
                      <a:buChar char="•"/>
                    </a:pPr>
                    <a:endParaRPr lang="zh-TW" altLang="en-US" sz="480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9730" name="Oval 5236"/>
                <p:cNvSpPr>
                  <a:spLocks noChangeArrowheads="1"/>
                </p:cNvSpPr>
                <p:nvPr/>
              </p:nvSpPr>
              <p:spPr bwMode="auto">
                <a:xfrm rot="-1770744">
                  <a:off x="6030" y="3675"/>
                  <a:ext cx="360" cy="144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31" name="Oval 5237"/>
                <p:cNvSpPr>
                  <a:spLocks noChangeArrowheads="1"/>
                </p:cNvSpPr>
                <p:nvPr/>
              </p:nvSpPr>
              <p:spPr bwMode="auto">
                <a:xfrm rot="1770744" flipH="1">
                  <a:off x="4230" y="3675"/>
                  <a:ext cx="360" cy="1440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endParaRPr lang="zh-TW" altLang="en-US" sz="4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9721" name="Group 5238"/>
              <p:cNvGrpSpPr>
                <a:grpSpLocks/>
              </p:cNvGrpSpPr>
              <p:nvPr/>
            </p:nvGrpSpPr>
            <p:grpSpPr bwMode="auto">
              <a:xfrm>
                <a:off x="3780" y="5040"/>
                <a:ext cx="2880" cy="3090"/>
                <a:chOff x="3780" y="5040"/>
                <a:chExt cx="2880" cy="3090"/>
              </a:xfrm>
            </p:grpSpPr>
            <p:sp>
              <p:nvSpPr>
                <p:cNvPr id="29722" name="Line 5239"/>
                <p:cNvSpPr>
                  <a:spLocks noChangeShapeType="1"/>
                </p:cNvSpPr>
                <p:nvPr/>
              </p:nvSpPr>
              <p:spPr bwMode="auto">
                <a:xfrm flipH="1">
                  <a:off x="3780" y="5040"/>
                  <a:ext cx="1260" cy="306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723" name="Line 5240"/>
                <p:cNvSpPr>
                  <a:spLocks noChangeShapeType="1"/>
                </p:cNvSpPr>
                <p:nvPr/>
              </p:nvSpPr>
              <p:spPr bwMode="auto">
                <a:xfrm>
                  <a:off x="5580" y="5040"/>
                  <a:ext cx="1080" cy="306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724" name="Line 5241"/>
                <p:cNvSpPr>
                  <a:spLocks noChangeShapeType="1"/>
                </p:cNvSpPr>
                <p:nvPr/>
              </p:nvSpPr>
              <p:spPr bwMode="auto">
                <a:xfrm>
                  <a:off x="3780" y="8100"/>
                  <a:ext cx="288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725" name="Freeform 5242"/>
                <p:cNvSpPr>
                  <a:spLocks/>
                </p:cNvSpPr>
                <p:nvPr/>
              </p:nvSpPr>
              <p:spPr bwMode="auto">
                <a:xfrm>
                  <a:off x="3780" y="7890"/>
                  <a:ext cx="840" cy="240"/>
                </a:xfrm>
                <a:custGeom>
                  <a:avLst/>
                  <a:gdLst>
                    <a:gd name="T0" fmla="*/ 60 w 840"/>
                    <a:gd name="T1" fmla="*/ 4 h 420"/>
                    <a:gd name="T2" fmla="*/ 420 w 840"/>
                    <a:gd name="T3" fmla="*/ 0 h 420"/>
                    <a:gd name="T4" fmla="*/ 780 w 840"/>
                    <a:gd name="T5" fmla="*/ 4 h 420"/>
                    <a:gd name="T6" fmla="*/ 60 w 840"/>
                    <a:gd name="T7" fmla="*/ 4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40"/>
                    <a:gd name="T13" fmla="*/ 0 h 420"/>
                    <a:gd name="T14" fmla="*/ 840 w 840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40" h="420">
                      <a:moveTo>
                        <a:pt x="60" y="360"/>
                      </a:moveTo>
                      <a:cubicBezTo>
                        <a:pt x="0" y="300"/>
                        <a:pt x="300" y="0"/>
                        <a:pt x="420" y="0"/>
                      </a:cubicBezTo>
                      <a:cubicBezTo>
                        <a:pt x="540" y="0"/>
                        <a:pt x="840" y="300"/>
                        <a:pt x="780" y="360"/>
                      </a:cubicBezTo>
                      <a:cubicBezTo>
                        <a:pt x="720" y="420"/>
                        <a:pt x="120" y="420"/>
                        <a:pt x="60" y="360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 w="158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726" name="Freeform 5243"/>
                <p:cNvSpPr>
                  <a:spLocks/>
                </p:cNvSpPr>
                <p:nvPr/>
              </p:nvSpPr>
              <p:spPr bwMode="auto">
                <a:xfrm>
                  <a:off x="5175" y="7890"/>
                  <a:ext cx="840" cy="240"/>
                </a:xfrm>
                <a:custGeom>
                  <a:avLst/>
                  <a:gdLst>
                    <a:gd name="T0" fmla="*/ 60 w 840"/>
                    <a:gd name="T1" fmla="*/ 4 h 420"/>
                    <a:gd name="T2" fmla="*/ 420 w 840"/>
                    <a:gd name="T3" fmla="*/ 0 h 420"/>
                    <a:gd name="T4" fmla="*/ 780 w 840"/>
                    <a:gd name="T5" fmla="*/ 4 h 420"/>
                    <a:gd name="T6" fmla="*/ 60 w 840"/>
                    <a:gd name="T7" fmla="*/ 4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40"/>
                    <a:gd name="T13" fmla="*/ 0 h 420"/>
                    <a:gd name="T14" fmla="*/ 840 w 840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40" h="420">
                      <a:moveTo>
                        <a:pt x="60" y="360"/>
                      </a:moveTo>
                      <a:cubicBezTo>
                        <a:pt x="0" y="300"/>
                        <a:pt x="300" y="0"/>
                        <a:pt x="420" y="0"/>
                      </a:cubicBezTo>
                      <a:cubicBezTo>
                        <a:pt x="540" y="0"/>
                        <a:pt x="840" y="300"/>
                        <a:pt x="780" y="360"/>
                      </a:cubicBezTo>
                      <a:cubicBezTo>
                        <a:pt x="720" y="420"/>
                        <a:pt x="120" y="420"/>
                        <a:pt x="60" y="360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 w="158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727" name="Freeform 5244"/>
                <p:cNvSpPr>
                  <a:spLocks/>
                </p:cNvSpPr>
                <p:nvPr/>
              </p:nvSpPr>
              <p:spPr bwMode="auto">
                <a:xfrm>
                  <a:off x="5940" y="7920"/>
                  <a:ext cx="720" cy="210"/>
                </a:xfrm>
                <a:custGeom>
                  <a:avLst/>
                  <a:gdLst>
                    <a:gd name="T0" fmla="*/ 18 w 840"/>
                    <a:gd name="T1" fmla="*/ 2 h 420"/>
                    <a:gd name="T2" fmla="*/ 123 w 840"/>
                    <a:gd name="T3" fmla="*/ 0 h 420"/>
                    <a:gd name="T4" fmla="*/ 227 w 840"/>
                    <a:gd name="T5" fmla="*/ 2 h 420"/>
                    <a:gd name="T6" fmla="*/ 18 w 840"/>
                    <a:gd name="T7" fmla="*/ 2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40"/>
                    <a:gd name="T13" fmla="*/ 0 h 420"/>
                    <a:gd name="T14" fmla="*/ 840 w 840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40" h="420">
                      <a:moveTo>
                        <a:pt x="60" y="360"/>
                      </a:moveTo>
                      <a:cubicBezTo>
                        <a:pt x="0" y="300"/>
                        <a:pt x="300" y="0"/>
                        <a:pt x="420" y="0"/>
                      </a:cubicBezTo>
                      <a:cubicBezTo>
                        <a:pt x="540" y="0"/>
                        <a:pt x="840" y="300"/>
                        <a:pt x="780" y="360"/>
                      </a:cubicBezTo>
                      <a:cubicBezTo>
                        <a:pt x="720" y="420"/>
                        <a:pt x="120" y="420"/>
                        <a:pt x="60" y="360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 w="158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728" name="Freeform 5245"/>
                <p:cNvSpPr>
                  <a:spLocks/>
                </p:cNvSpPr>
                <p:nvPr/>
              </p:nvSpPr>
              <p:spPr bwMode="auto">
                <a:xfrm>
                  <a:off x="4500" y="7920"/>
                  <a:ext cx="720" cy="210"/>
                </a:xfrm>
                <a:custGeom>
                  <a:avLst/>
                  <a:gdLst>
                    <a:gd name="T0" fmla="*/ 18 w 840"/>
                    <a:gd name="T1" fmla="*/ 2 h 420"/>
                    <a:gd name="T2" fmla="*/ 123 w 840"/>
                    <a:gd name="T3" fmla="*/ 0 h 420"/>
                    <a:gd name="T4" fmla="*/ 227 w 840"/>
                    <a:gd name="T5" fmla="*/ 2 h 420"/>
                    <a:gd name="T6" fmla="*/ 18 w 840"/>
                    <a:gd name="T7" fmla="*/ 2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40"/>
                    <a:gd name="T13" fmla="*/ 0 h 420"/>
                    <a:gd name="T14" fmla="*/ 840 w 840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40" h="420">
                      <a:moveTo>
                        <a:pt x="60" y="360"/>
                      </a:moveTo>
                      <a:cubicBezTo>
                        <a:pt x="0" y="300"/>
                        <a:pt x="300" y="0"/>
                        <a:pt x="420" y="0"/>
                      </a:cubicBezTo>
                      <a:cubicBezTo>
                        <a:pt x="540" y="0"/>
                        <a:pt x="840" y="300"/>
                        <a:pt x="780" y="360"/>
                      </a:cubicBezTo>
                      <a:cubicBezTo>
                        <a:pt x="720" y="420"/>
                        <a:pt x="120" y="420"/>
                        <a:pt x="60" y="360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 w="158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156798" name="Rectangle 5246"/>
          <p:cNvSpPr>
            <a:spLocks noChangeArrowheads="1"/>
          </p:cNvSpPr>
          <p:nvPr/>
        </p:nvSpPr>
        <p:spPr bwMode="auto">
          <a:xfrm>
            <a:off x="2651125" y="1831976"/>
            <a:ext cx="75819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600" b="1" dirty="0">
                <a:solidFill>
                  <a:srgbClr val="CC0066"/>
                </a:solidFill>
                <a:latin typeface="Arial Narrow" panose="020B0606020202030204" pitchFamily="34" charset="0"/>
                <a:ea typeface="華康少女文字W5" panose="040F0509000000000000" pitchFamily="81" charset="-120"/>
              </a:rPr>
              <a:t>當大家都在一起時，這就是我的國家</a:t>
            </a:r>
            <a:endParaRPr lang="zh-TW" altLang="en-US" sz="4800" b="1" dirty="0">
              <a:solidFill>
                <a:srgbClr val="CC0066"/>
              </a:solidFill>
              <a:latin typeface="Arial Narrow" panose="020B0606020202030204" pitchFamily="34" charset="0"/>
              <a:ea typeface="華康少女文字W5" panose="040F0509000000000000" pitchFamily="81" charset="-120"/>
            </a:endParaRPr>
          </a:p>
        </p:txBody>
      </p:sp>
      <p:sp>
        <p:nvSpPr>
          <p:cNvPr id="5245" name="Rectangle 7"/>
          <p:cNvSpPr>
            <a:spLocks noChangeArrowheads="1"/>
          </p:cNvSpPr>
          <p:nvPr/>
        </p:nvSpPr>
        <p:spPr bwMode="auto">
          <a:xfrm>
            <a:off x="2515425" y="816520"/>
            <a:ext cx="7526338" cy="1006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什麼是國家</a:t>
            </a:r>
          </a:p>
        </p:txBody>
      </p:sp>
    </p:spTree>
    <p:extLst>
      <p:ext uri="{BB962C8B-B14F-4D97-AF65-F5344CB8AC3E}">
        <p14:creationId xmlns:p14="http://schemas.microsoft.com/office/powerpoint/2010/main" val="45848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6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6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6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2" descr="xinsrc_1221105141113031226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773238"/>
            <a:ext cx="3097212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AutoShape 15"/>
          <p:cNvSpPr>
            <a:spLocks noChangeArrowheads="1"/>
          </p:cNvSpPr>
          <p:nvPr/>
        </p:nvSpPr>
        <p:spPr bwMode="auto">
          <a:xfrm>
            <a:off x="5871370" y="765174"/>
            <a:ext cx="3960812" cy="1655763"/>
          </a:xfrm>
          <a:prstGeom prst="cloudCallout">
            <a:avLst>
              <a:gd name="adj1" fmla="val -77093"/>
              <a:gd name="adj2" fmla="val 7924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/>
              <a:t>                  </a:t>
            </a:r>
            <a:r>
              <a:rPr lang="zh-TW" altLang="en-US" sz="4800" dirty="0">
                <a:ea typeface="標楷體" panose="03000509000000000000" pitchFamily="65" charset="-120"/>
              </a:rPr>
              <a:t>保全</a:t>
            </a:r>
          </a:p>
        </p:txBody>
      </p:sp>
      <p:pic>
        <p:nvPicPr>
          <p:cNvPr id="10257" name="Picture 17" descr="2770309234_669a6e205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60351"/>
            <a:ext cx="19145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9" name="AutoShape 19"/>
          <p:cNvSpPr>
            <a:spLocks noChangeArrowheads="1"/>
          </p:cNvSpPr>
          <p:nvPr/>
        </p:nvSpPr>
        <p:spPr bwMode="auto">
          <a:xfrm>
            <a:off x="6311901" y="2636838"/>
            <a:ext cx="3520280" cy="1655762"/>
          </a:xfrm>
          <a:prstGeom prst="cloudCallout">
            <a:avLst>
              <a:gd name="adj1" fmla="val -90824"/>
              <a:gd name="adj2" fmla="val -743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dirty="0"/>
              <a:t>      </a:t>
            </a:r>
            <a:r>
              <a:rPr lang="zh-TW" altLang="en-US" sz="4800" dirty="0">
                <a:ea typeface="標楷體" panose="03000509000000000000" pitchFamily="65" charset="-120"/>
              </a:rPr>
              <a:t>小狗</a:t>
            </a:r>
          </a:p>
        </p:txBody>
      </p:sp>
      <p:sp>
        <p:nvSpPr>
          <p:cNvPr id="6151" name="Text Box 20"/>
          <p:cNvSpPr txBox="1">
            <a:spLocks noChangeArrowheads="1"/>
          </p:cNvSpPr>
          <p:nvPr/>
        </p:nvSpPr>
        <p:spPr bwMode="auto">
          <a:xfrm>
            <a:off x="372139" y="1239114"/>
            <a:ext cx="46138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誰保護家裡的安全？</a:t>
            </a:r>
          </a:p>
        </p:txBody>
      </p:sp>
      <p:pic>
        <p:nvPicPr>
          <p:cNvPr id="10264" name="Picture 24" descr="200711191344623_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2636838"/>
            <a:ext cx="12065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5" name="AutoShape 25"/>
          <p:cNvSpPr>
            <a:spLocks noChangeArrowheads="1"/>
          </p:cNvSpPr>
          <p:nvPr/>
        </p:nvSpPr>
        <p:spPr bwMode="auto">
          <a:xfrm>
            <a:off x="6456362" y="4508501"/>
            <a:ext cx="3375819" cy="1655763"/>
          </a:xfrm>
          <a:prstGeom prst="cloudCallout">
            <a:avLst>
              <a:gd name="adj1" fmla="val -98046"/>
              <a:gd name="adj2" fmla="val -84898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dirty="0"/>
              <a:t>      </a:t>
            </a:r>
            <a:r>
              <a:rPr lang="zh-TW" altLang="en-US" sz="4800" dirty="0">
                <a:ea typeface="標楷體" panose="03000509000000000000" pitchFamily="65" charset="-120"/>
              </a:rPr>
              <a:t>門鎖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pic>
        <p:nvPicPr>
          <p:cNvPr id="10267" name="Picture 27" descr="200879155241387_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4581525"/>
            <a:ext cx="13239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38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 animBg="1"/>
      <p:bldP spid="10259" grpId="0" animBg="1"/>
      <p:bldP spid="102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5" descr="%E5%8F%B0%E7%81%A3%E6%9D%89%E9%80%A0%E6%9E%97_300dpi_%E6%9F%AF%E4%BD%B3%E5%90%9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7" r="6778" b="7272"/>
          <a:stretch>
            <a:fillRect/>
          </a:stretch>
        </p:blipFill>
        <p:spPr bwMode="auto">
          <a:xfrm>
            <a:off x="2566988" y="2060575"/>
            <a:ext cx="1693862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31628" y="1239114"/>
            <a:ext cx="460323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誰保護國家的安全？</a:t>
            </a: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5735638" y="765176"/>
            <a:ext cx="3960812" cy="1655763"/>
          </a:xfrm>
          <a:prstGeom prst="cloudCallout">
            <a:avLst>
              <a:gd name="adj1" fmla="val -77093"/>
              <a:gd name="adj2" fmla="val 79241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/>
              <a:t>                  </a:t>
            </a:r>
            <a:r>
              <a:rPr lang="zh-TW" altLang="en-US" sz="4800" dirty="0">
                <a:ea typeface="標楷體" panose="03000509000000000000" pitchFamily="65" charset="-120"/>
              </a:rPr>
              <a:t>國軍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6311901" y="2636838"/>
            <a:ext cx="3313113" cy="1655762"/>
          </a:xfrm>
          <a:prstGeom prst="cloudCallout">
            <a:avLst>
              <a:gd name="adj1" fmla="val -90824"/>
              <a:gd name="adj2" fmla="val -7431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dirty="0"/>
              <a:t>      </a:t>
            </a:r>
            <a:r>
              <a:rPr lang="zh-TW" altLang="en-US" sz="4800" dirty="0">
                <a:ea typeface="標楷體" panose="03000509000000000000" pitchFamily="65" charset="-120"/>
              </a:rPr>
              <a:t>總統</a:t>
            </a: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6456363" y="4508501"/>
            <a:ext cx="3168650" cy="1655763"/>
          </a:xfrm>
          <a:prstGeom prst="cloudCallout">
            <a:avLst>
              <a:gd name="adj1" fmla="val -98046"/>
              <a:gd name="adj2" fmla="val -84898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6000" dirty="0"/>
              <a:t>    </a:t>
            </a:r>
            <a:r>
              <a:rPr lang="zh-TW" altLang="en-US" sz="6000" dirty="0"/>
              <a:t>？</a:t>
            </a:r>
          </a:p>
        </p:txBody>
      </p:sp>
      <p:pic>
        <p:nvPicPr>
          <p:cNvPr id="11276" name="Picture 12" descr="200781695931253_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908051"/>
            <a:ext cx="154781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57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3" grpId="0" animBg="1"/>
      <p:bldP spid="112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 descr="%E5%8F%B0%E7%81%A3%E6%9D%89%E9%80%A0%E6%9E%97_300dpi_%E6%9F%AF%E4%BD%B3%E5%90%9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7" r="6778" b="7272"/>
          <a:stretch>
            <a:fillRect/>
          </a:stretch>
        </p:blipFill>
        <p:spPr bwMode="auto">
          <a:xfrm>
            <a:off x="2566988" y="1484314"/>
            <a:ext cx="1693862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5024402" y="1254274"/>
            <a:ext cx="5980295" cy="2647875"/>
          </a:xfrm>
          <a:prstGeom prst="wedgeEllipseCallout">
            <a:avLst>
              <a:gd name="adj1" fmla="val -66627"/>
              <a:gd name="adj2" fmla="val 21224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/>
              <a:t>   </a:t>
            </a:r>
            <a:r>
              <a:rPr lang="zh-TW" altLang="en-US" sz="3600" dirty="0">
                <a:ea typeface="標楷體" panose="03000509000000000000" pitchFamily="65" charset="-120"/>
              </a:rPr>
              <a:t>只要</a:t>
            </a:r>
            <a:r>
              <a:rPr lang="zh-TW" altLang="en-US" sz="3600" dirty="0" smtClean="0">
                <a:ea typeface="標楷體" panose="03000509000000000000" pitchFamily="65" charset="-120"/>
              </a:rPr>
              <a:t>是</a:t>
            </a:r>
            <a:r>
              <a:rPr lang="zh-TW" altLang="en-US" sz="3600" dirty="0">
                <a:solidFill>
                  <a:srgbClr val="FF0000"/>
                </a:solidFill>
                <a:ea typeface="標楷體" panose="03000509000000000000" pitchFamily="65" charset="-120"/>
              </a:rPr>
              <a:t>臺</a:t>
            </a:r>
            <a:r>
              <a:rPr lang="zh-TW" altLang="en-US" sz="36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灣</a:t>
            </a:r>
            <a:r>
              <a:rPr lang="zh-TW" altLang="en-US" sz="3600" dirty="0">
                <a:solidFill>
                  <a:srgbClr val="FF0000"/>
                </a:solidFill>
                <a:ea typeface="標楷體" panose="03000509000000000000" pitchFamily="65" charset="-120"/>
              </a:rPr>
              <a:t>的人民</a:t>
            </a:r>
            <a:r>
              <a:rPr lang="zh-TW" altLang="en-US" sz="3600" dirty="0">
                <a:ea typeface="標楷體" panose="03000509000000000000" pitchFamily="65" charset="-120"/>
              </a:rPr>
              <a:t>，都有責任保護國家的安全喔！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1" y="1274154"/>
            <a:ext cx="1858621" cy="38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4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16275" y="2636839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>
                <a:ea typeface="華康POP1體W5" pitchFamily="81" charset="-120"/>
              </a:rPr>
              <a:t>什麼是全民國防？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71" y="1541720"/>
            <a:ext cx="2662077" cy="38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16275" y="2636839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5400" dirty="0">
                <a:ea typeface="華康POP1體W5" pitchFamily="81" charset="-120"/>
              </a:rPr>
              <a:t>就是全國人民一起</a:t>
            </a:r>
            <a:br>
              <a:rPr lang="zh-TW" altLang="en-US" sz="5400" dirty="0">
                <a:ea typeface="華康POP1體W5" pitchFamily="81" charset="-120"/>
              </a:rPr>
            </a:br>
            <a:r>
              <a:rPr lang="zh-TW" altLang="en-US" sz="5400" dirty="0">
                <a:ea typeface="華康POP1體W5" pitchFamily="81" charset="-120"/>
              </a:rPr>
              <a:t>保護國家的安全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31" y="1531087"/>
            <a:ext cx="2662077" cy="38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0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264</Words>
  <Application>Microsoft Office PowerPoint</Application>
  <PresentationFormat>寬螢幕</PresentationFormat>
  <Paragraphs>51</Paragraphs>
  <Slides>23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6" baseType="lpstr">
      <vt:lpstr>華康POP1體W5</vt:lpstr>
      <vt:lpstr>華康少女文字W5</vt:lpstr>
      <vt:lpstr>華康隸書體W7</vt:lpstr>
      <vt:lpstr>微軟正黑體</vt:lpstr>
      <vt:lpstr>新細明體</vt:lpstr>
      <vt:lpstr>標楷體</vt:lpstr>
      <vt:lpstr>Arial</vt:lpstr>
      <vt:lpstr>Arial Narrow</vt:lpstr>
      <vt:lpstr>Calibri</vt:lpstr>
      <vt:lpstr>Calibri Light</vt:lpstr>
      <vt:lpstr>Tahoma</vt:lpstr>
      <vt:lpstr>Times New Roman</vt:lpstr>
      <vt:lpstr>Office 佈景主題</vt:lpstr>
      <vt:lpstr>全民國防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什麼是全民國防？</vt:lpstr>
      <vt:lpstr>就是全國人民一起 保護國家的安全</vt:lpstr>
      <vt:lpstr>我們如何保護 國家安全？</vt:lpstr>
      <vt:lpstr>你可以做甚麼?</vt:lpstr>
      <vt:lpstr>多看新聞， 了解國家發生的事,</vt:lpstr>
      <vt:lpstr>PowerPoint 簡報</vt:lpstr>
      <vt:lpstr>PowerPoint 簡報</vt:lpstr>
      <vt:lpstr>PowerPoint 簡報</vt:lpstr>
      <vt:lpstr>PowerPoint 簡報</vt:lpstr>
      <vt:lpstr>等我長大後…</vt:lpstr>
      <vt:lpstr>國軍-阿兵哥</vt:lpstr>
      <vt:lpstr>男生未來是徵兵制喔！</vt:lpstr>
      <vt:lpstr>有錢出錢</vt:lpstr>
      <vt:lpstr>有知識 出知識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全民國防</dc:title>
  <dc:creator>昱旻 李</dc:creator>
  <cp:lastModifiedBy>User</cp:lastModifiedBy>
  <cp:revision>12</cp:revision>
  <dcterms:created xsi:type="dcterms:W3CDTF">2022-04-18T14:04:20Z</dcterms:created>
  <dcterms:modified xsi:type="dcterms:W3CDTF">2022-04-19T01:32:43Z</dcterms:modified>
</cp:coreProperties>
</file>