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98" r:id="rId3"/>
    <p:sldId id="257" r:id="rId4"/>
    <p:sldId id="260" r:id="rId5"/>
    <p:sldId id="265" r:id="rId6"/>
    <p:sldId id="258" r:id="rId7"/>
    <p:sldId id="299" r:id="rId8"/>
    <p:sldId id="262" r:id="rId9"/>
    <p:sldId id="292" r:id="rId10"/>
    <p:sldId id="293" r:id="rId11"/>
    <p:sldId id="294" r:id="rId12"/>
    <p:sldId id="295" r:id="rId13"/>
    <p:sldId id="301" r:id="rId14"/>
    <p:sldId id="300" r:id="rId15"/>
    <p:sldId id="296" r:id="rId16"/>
    <p:sldId id="297" r:id="rId17"/>
    <p:sldId id="274" r:id="rId18"/>
    <p:sldId id="271" r:id="rId19"/>
    <p:sldId id="286" r:id="rId20"/>
    <p:sldId id="276" r:id="rId21"/>
    <p:sldId id="287" r:id="rId22"/>
    <p:sldId id="277" r:id="rId23"/>
    <p:sldId id="288" r:id="rId24"/>
    <p:sldId id="278" r:id="rId25"/>
    <p:sldId id="289" r:id="rId26"/>
    <p:sldId id="279" r:id="rId27"/>
    <p:sldId id="290" r:id="rId28"/>
    <p:sldId id="280" r:id="rId29"/>
    <p:sldId id="291" r:id="rId3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0000FF"/>
    <a:srgbClr val="0066FF"/>
    <a:srgbClr val="CC3399"/>
    <a:srgbClr val="993300"/>
    <a:srgbClr val="FF6600"/>
    <a:srgbClr val="CCFF33"/>
    <a:srgbClr val="800000"/>
    <a:srgbClr val="FF99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2022/4/7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9965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2022/4/7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9017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2022/4/7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169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2022/4/7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4868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2022/4/7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6031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2022/4/7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836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2022/4/7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4582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2022/4/7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5754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2022/4/7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3465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2022/4/7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48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2022/4/7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8210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A956E-3ED6-407D-8EB5-224EB6BE8EA7}" type="datetimeFigureOut">
              <a:rPr lang="zh-TW" altLang="en-US" smtClean="0"/>
              <a:t>2022/4/7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6774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959420"/>
          </a:xfrm>
        </p:spPr>
        <p:txBody>
          <a:bodyPr>
            <a:noAutofit/>
          </a:bodyPr>
          <a:lstStyle/>
          <a:p>
            <a:r>
              <a:rPr lang="en-US" altLang="zh-TW" sz="5000" b="1" dirty="0" smtClean="0">
                <a:latin typeface="微軟正黑體" pitchFamily="34" charset="-120"/>
                <a:ea typeface="微軟正黑體" pitchFamily="34" charset="-120"/>
              </a:rPr>
              <a:t>110</a:t>
            </a:r>
            <a:r>
              <a:rPr lang="zh-TW" altLang="en-US" sz="5000" b="1" dirty="0" smtClean="0">
                <a:latin typeface="微軟正黑體" pitchFamily="34" charset="-120"/>
                <a:ea typeface="微軟正黑體" pitchFamily="34" charset="-120"/>
              </a:rPr>
              <a:t>下 </a:t>
            </a:r>
            <a:r>
              <a:rPr lang="zh-TW" altLang="en-US" sz="5000" b="1" dirty="0" smtClean="0">
                <a:latin typeface="微軟正黑體" pitchFamily="34" charset="-120"/>
                <a:ea typeface="微軟正黑體" pitchFamily="34" charset="-120"/>
              </a:rPr>
              <a:t>班會討論議題</a:t>
            </a:r>
            <a:endParaRPr lang="zh-TW" altLang="en-US" sz="50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648" y="2564904"/>
            <a:ext cx="6400800" cy="2736304"/>
          </a:xfrm>
        </p:spPr>
        <p:txBody>
          <a:bodyPr>
            <a:noAutofit/>
          </a:bodyPr>
          <a:lstStyle/>
          <a:p>
            <a:r>
              <a:rPr lang="zh-TW" altLang="en-US" sz="80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視力保健</a:t>
            </a:r>
            <a:endParaRPr lang="en-US" altLang="zh-TW" sz="8000" b="1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8000" b="1" dirty="0">
                <a:solidFill>
                  <a:srgbClr val="00B050"/>
                </a:solidFill>
                <a:latin typeface="微軟正黑體" pitchFamily="34" charset="-120"/>
                <a:ea typeface="微軟正黑體" pitchFamily="34" charset="-120"/>
              </a:rPr>
              <a:t>健康體位</a:t>
            </a:r>
          </a:p>
        </p:txBody>
      </p:sp>
    </p:spTree>
    <p:extLst>
      <p:ext uri="{BB962C8B-B14F-4D97-AF65-F5344CB8AC3E}">
        <p14:creationId xmlns:p14="http://schemas.microsoft.com/office/powerpoint/2010/main" val="318285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8175" y="366713"/>
            <a:ext cx="6789738" cy="18383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2.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近視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最常見的原因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是</a:t>
            </a: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/>
            </a:r>
            <a:b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</a:b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 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長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時間近距離用眼所造成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。</a:t>
            </a:r>
            <a:endParaRPr lang="en-US" altLang="zh-TW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pic>
        <p:nvPicPr>
          <p:cNvPr id="66563" name="Picture 2" descr="https://t.pimg.jp/005/702/768/1/57027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62" b="54842"/>
          <a:stretch>
            <a:fillRect/>
          </a:stretch>
        </p:blipFill>
        <p:spPr bwMode="auto">
          <a:xfrm>
            <a:off x="395288" y="817563"/>
            <a:ext cx="1179512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圓角矩形圖說文字 7"/>
          <p:cNvSpPr/>
          <p:nvPr/>
        </p:nvSpPr>
        <p:spPr>
          <a:xfrm>
            <a:off x="611188" y="4005263"/>
            <a:ext cx="7633220" cy="2160041"/>
          </a:xfrm>
          <a:prstGeom prst="wedgeRoundRectCallout">
            <a:avLst>
              <a:gd name="adj1" fmla="val 37873"/>
              <a:gd name="adj2" fmla="val -70332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</a:t>
            </a:r>
            <a:r>
              <a:rPr lang="zh-TW" altLang="en-US" sz="3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近視主要原因是</a:t>
            </a:r>
            <a:r>
              <a:rPr lang="zh-TW" altLang="en-US" sz="3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長時間近距離用眼</a:t>
            </a:r>
            <a:r>
              <a:rPr lang="zh-TW" altLang="en-US" sz="3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3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光線不足，缺乏戶外活動，會造成</a:t>
            </a:r>
            <a:r>
              <a:rPr lang="zh-TW" altLang="en-US" sz="320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眼軸增長，</a:t>
            </a:r>
            <a:r>
              <a:rPr lang="zh-TW" altLang="en-US" sz="3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不容易對焦。</a:t>
            </a:r>
            <a:endParaRPr lang="zh-TW" altLang="en-US" dirty="0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290763"/>
            <a:ext cx="1602305" cy="160230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567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7704" y="548680"/>
            <a:ext cx="6789738" cy="1838151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3.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高度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近視為</a:t>
            </a:r>
            <a:r>
              <a:rPr lang="en-US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500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度以上，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而且</a:t>
            </a: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</a:t>
            </a: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/>
            </a:r>
            <a:b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</a:br>
            <a:r>
              <a:rPr lang="zh-TW" altLang="en-US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</a:t>
            </a: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高度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近視者很容易造成失明。</a:t>
            </a:r>
            <a:endParaRPr lang="en-US" altLang="zh-TW" sz="3600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pic>
        <p:nvPicPr>
          <p:cNvPr id="67587" name="Picture 2" descr="https://t.pimg.jp/005/702/768/1/57027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62" b="54842"/>
          <a:stretch>
            <a:fillRect/>
          </a:stretch>
        </p:blipFill>
        <p:spPr bwMode="auto">
          <a:xfrm>
            <a:off x="395288" y="817563"/>
            <a:ext cx="1179512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170361"/>
            <a:ext cx="1719064" cy="17190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圓角矩形圖說文字 7"/>
          <p:cNvSpPr/>
          <p:nvPr/>
        </p:nvSpPr>
        <p:spPr>
          <a:xfrm>
            <a:off x="323528" y="3717032"/>
            <a:ext cx="7345363" cy="2590800"/>
          </a:xfrm>
          <a:prstGeom prst="wedgeRoundRectCallout">
            <a:avLst>
              <a:gd name="adj1" fmla="val 55350"/>
              <a:gd name="adj2" fmla="val 2590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</a:t>
            </a:r>
            <a:r>
              <a:rPr lang="zh-TW" altLang="en-US" sz="3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高度近視會把眼軸愈拉愈長，讓視網膜變薄，進而導致視網膜裂孔及剝離，因而失明。</a:t>
            </a:r>
            <a:endParaRPr lang="en-US" altLang="zh-TW" sz="32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3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</a:t>
            </a:r>
            <a:r>
              <a:rPr lang="zh-TW" altLang="en-US" sz="3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高度近視罹患青光眼、黃斑部病變、白內障機率也很高</a:t>
            </a:r>
            <a:r>
              <a:rPr lang="zh-TW" altLang="en-US" sz="3200" dirty="0">
                <a:solidFill>
                  <a:srgbClr val="0000FF"/>
                </a:solidFill>
                <a:latin typeface="PMingLiU" panose="02020500000000000000" pitchFamily="18" charset="-120"/>
              </a:rPr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3961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7704" y="577767"/>
            <a:ext cx="6912768" cy="1976637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4.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使用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四電（電視、電腦、電動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、</a:t>
            </a: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/>
            </a:r>
            <a:b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</a:br>
            <a:r>
              <a:rPr lang="zh-TW" altLang="en-US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</a:t>
            </a: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智慧型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手機）時，螢幕都會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發</a:t>
            </a: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/>
            </a:r>
            <a:b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</a:br>
            <a:r>
              <a:rPr lang="zh-TW" altLang="en-US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</a:t>
            </a: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光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，不必另外照明沒關係。</a:t>
            </a:r>
            <a:endParaRPr lang="en-US" altLang="zh-TW" sz="3600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pic>
        <p:nvPicPr>
          <p:cNvPr id="69635" name="Picture 2" descr="https://t.pimg.jp/005/702/768/1/57027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62" t="-3265" b="58105"/>
          <a:stretch>
            <a:fillRect/>
          </a:stretch>
        </p:blipFill>
        <p:spPr bwMode="auto">
          <a:xfrm>
            <a:off x="250825" y="549275"/>
            <a:ext cx="1512888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圓角矩形圖說文字 7"/>
          <p:cNvSpPr/>
          <p:nvPr/>
        </p:nvSpPr>
        <p:spPr>
          <a:xfrm>
            <a:off x="250825" y="3284984"/>
            <a:ext cx="7430878" cy="3384104"/>
          </a:xfrm>
          <a:prstGeom prst="wedgeRoundRectCallout">
            <a:avLst>
              <a:gd name="adj1" fmla="val 52358"/>
              <a:gd name="adj2" fmla="val -32616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</a:t>
            </a:r>
            <a:r>
              <a:rPr lang="en-US" altLang="zh-TW" sz="3200" dirty="0" err="1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3C</a:t>
            </a:r>
            <a:r>
              <a:rPr lang="zh-TW" altLang="en-US" sz="3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等電子類產品，</a:t>
            </a:r>
            <a:r>
              <a:rPr lang="en-US" altLang="zh-TW" sz="3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LED</a:t>
            </a:r>
            <a:r>
              <a:rPr lang="zh-TW" altLang="en-US" sz="3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所發出之藍光會刺激產生自由基，對視網膜細胞造成傷害。而且兒童水晶體清澈、透光率高，更容易受藍光傷害。</a:t>
            </a:r>
            <a:r>
              <a:rPr lang="zh-TW" altLang="en-US" sz="3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黑暗中，瞳孔放大會讓更多光線進入眼睛，而傷害眼睛，更容易造成白內障。</a:t>
            </a:r>
            <a:endParaRPr lang="zh-TW" altLang="en-US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1703" y="2852936"/>
            <a:ext cx="1440160" cy="14401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4810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7704" y="548680"/>
            <a:ext cx="6789738" cy="136815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5.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在陽光下，戴帽子或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太陽眼鏡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可以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保護眼睛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600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pic>
        <p:nvPicPr>
          <p:cNvPr id="67587" name="Picture 2" descr="https://t.pimg.jp/005/702/768/1/57027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62" b="54842"/>
          <a:stretch>
            <a:fillRect/>
          </a:stretch>
        </p:blipFill>
        <p:spPr bwMode="auto">
          <a:xfrm>
            <a:off x="343604" y="496156"/>
            <a:ext cx="1179512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2934072"/>
            <a:ext cx="1719064" cy="17190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圓角矩形圖說文字 7"/>
          <p:cNvSpPr/>
          <p:nvPr/>
        </p:nvSpPr>
        <p:spPr>
          <a:xfrm>
            <a:off x="343604" y="2348880"/>
            <a:ext cx="7345363" cy="4248472"/>
          </a:xfrm>
          <a:prstGeom prst="wedgeRoundRectCallout">
            <a:avLst>
              <a:gd name="adj1" fmla="val 55350"/>
              <a:gd name="adj2" fmla="val 2590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zh-TW" altLang="en-US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</a:t>
            </a:r>
            <a:r>
              <a:rPr lang="zh-TW" altLang="en-US" sz="32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長期曝曬在陽光下，</a:t>
            </a:r>
            <a:r>
              <a:rPr lang="zh-TW" altLang="en-US" sz="32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陽光中的紫外線</a:t>
            </a:r>
            <a:r>
              <a:rPr lang="en-US" altLang="zh-TW" sz="32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-A(UVA)</a:t>
            </a:r>
            <a:r>
              <a:rPr lang="zh-TW" altLang="en-US" sz="32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紫外線</a:t>
            </a:r>
            <a:r>
              <a:rPr lang="en-US" altLang="zh-TW" sz="32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-B(</a:t>
            </a:r>
            <a:r>
              <a:rPr lang="en-US" altLang="zh-TW" sz="3200" b="1" dirty="0" err="1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UVB</a:t>
            </a:r>
            <a:r>
              <a:rPr lang="en-US" altLang="zh-TW" sz="32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32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，容易使角膜受傷也容易使水晶體</a:t>
            </a:r>
            <a:r>
              <a:rPr lang="zh-TW" altLang="en-US" sz="3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喪失透明度</a:t>
            </a:r>
            <a:r>
              <a:rPr lang="zh-TW" altLang="en-US" sz="32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，形成白內障</a:t>
            </a:r>
            <a:r>
              <a:rPr lang="zh-TW" altLang="en-US" sz="32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32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zh-TW" altLang="en-US" sz="32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</a:t>
            </a:r>
            <a:r>
              <a:rPr lang="zh-TW" altLang="en-US" sz="320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在戶外</a:t>
            </a:r>
            <a:r>
              <a:rPr lang="zh-TW" altLang="en-US" sz="320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戴帽子或太陽眼鏡可以阻隔眼睛對紫外線的吸收，保護眼睛</a:t>
            </a:r>
            <a:r>
              <a:rPr lang="zh-TW" altLang="en-US" sz="3200" dirty="0" smtClean="0">
                <a:solidFill>
                  <a:srgbClr val="0000FF"/>
                </a:solidFill>
                <a:latin typeface="PMingLiU" panose="02020500000000000000" pitchFamily="18" charset="-120"/>
              </a:rPr>
              <a:t>。</a:t>
            </a:r>
            <a:endParaRPr lang="en-US" altLang="zh-TW" sz="3200" dirty="0" smtClean="0">
              <a:solidFill>
                <a:srgbClr val="0000FF"/>
              </a:solidFill>
              <a:latin typeface="PMingLiU" panose="02020500000000000000" pitchFamily="18" charset="-120"/>
            </a:endParaRPr>
          </a:p>
          <a:p>
            <a:pPr>
              <a:defRPr/>
            </a:pPr>
            <a:r>
              <a:rPr lang="zh-TW" altLang="zh-TW" sz="32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多</a:t>
            </a:r>
            <a:r>
              <a:rPr lang="zh-TW" altLang="zh-TW" sz="3200" dirty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吃綠色</a:t>
            </a:r>
            <a:r>
              <a:rPr lang="zh-TW" altLang="zh-TW" sz="32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葉菜</a:t>
            </a:r>
            <a:r>
              <a:rPr lang="zh-TW" altLang="en-US" sz="3200" dirty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也可以</a:t>
            </a:r>
            <a:r>
              <a:rPr lang="zh-TW" altLang="zh-TW" sz="32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提高</a:t>
            </a:r>
            <a:r>
              <a:rPr lang="zh-TW" altLang="zh-TW" sz="3200" dirty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眼睛的抗氧化能力</a:t>
            </a:r>
            <a:r>
              <a:rPr lang="zh-TW" altLang="zh-TW" sz="32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，減緩</a:t>
            </a:r>
            <a:r>
              <a:rPr lang="zh-TW" altLang="zh-TW" sz="3200" dirty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光線對眼睛的傷害。</a:t>
            </a:r>
            <a:endParaRPr lang="zh-TW" altLang="en-US" sz="3200" dirty="0">
              <a:solidFill>
                <a:srgbClr val="0066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87814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7704" y="577767"/>
            <a:ext cx="6912768" cy="1267057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6.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預防近視最佳的方法之一是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天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戶外活動至少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120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鐘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600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sp>
        <p:nvSpPr>
          <p:cNvPr id="8" name="圓角矩形圖說文字 7"/>
          <p:cNvSpPr/>
          <p:nvPr/>
        </p:nvSpPr>
        <p:spPr>
          <a:xfrm>
            <a:off x="268229" y="2132856"/>
            <a:ext cx="7430878" cy="4536504"/>
          </a:xfrm>
          <a:prstGeom prst="wedgeRoundRectCallout">
            <a:avLst>
              <a:gd name="adj1" fmla="val 52358"/>
              <a:gd name="adj2" fmla="val -32616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zh-TW" altLang="en-US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</a:t>
            </a:r>
            <a:r>
              <a:rPr lang="zh-TW" altLang="en-US" sz="280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研究證實：戶外活動可</a:t>
            </a:r>
            <a:r>
              <a:rPr lang="zh-TW" altLang="en-US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減少近視發生及降低近視度數增加。每週戶外活動達</a:t>
            </a:r>
            <a:r>
              <a:rPr lang="en-US" altLang="zh-TW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小時，</a:t>
            </a:r>
            <a:r>
              <a:rPr lang="en-US" altLang="zh-TW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年平均可減少</a:t>
            </a:r>
            <a:r>
              <a:rPr lang="en-US" altLang="zh-TW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55%</a:t>
            </a:r>
            <a:r>
              <a:rPr lang="zh-TW" altLang="en-US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的近視發生機會；每週日照時間超過</a:t>
            </a:r>
            <a:r>
              <a:rPr lang="en-US" altLang="zh-TW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200</a:t>
            </a:r>
            <a:r>
              <a:rPr lang="zh-TW" altLang="en-US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分鐘；意即每日課間皆有戶外活動，則可減少</a:t>
            </a:r>
            <a:r>
              <a:rPr lang="en-US" altLang="zh-TW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49%</a:t>
            </a:r>
            <a:r>
              <a:rPr lang="zh-TW" altLang="en-US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沒近視學童罹患近視的</a:t>
            </a:r>
            <a:r>
              <a:rPr lang="zh-TW" altLang="en-US" sz="280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機率</a:t>
            </a:r>
            <a:r>
              <a:rPr lang="zh-TW" altLang="en-US" sz="280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800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zh-TW" altLang="en-US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</a:t>
            </a:r>
            <a:r>
              <a:rPr lang="zh-TW" altLang="en-US" sz="28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到戶外活動陽光會增加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視網膜多巴胺分泌的量，進而抑制眼軸伸長</a:t>
            </a:r>
            <a:r>
              <a:rPr lang="zh-TW" altLang="en-US" sz="28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；戶外活動是遠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距離視野，會減少眼睛肌肉緊張，延緩眼球增長。</a:t>
            </a:r>
            <a:endParaRPr lang="zh-TW" altLang="en-US" sz="28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276872"/>
            <a:ext cx="1440160" cy="14401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 descr="https://t.pimg.jp/005/702/768/1/570276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62" b="54842"/>
          <a:stretch>
            <a:fillRect/>
          </a:stretch>
        </p:blipFill>
        <p:spPr bwMode="auto">
          <a:xfrm>
            <a:off x="343604" y="496156"/>
            <a:ext cx="1179512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9620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11760" y="579936"/>
            <a:ext cx="6192688" cy="1976909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近視</a:t>
            </a:r>
            <a:r>
              <a:rPr lang="zh-TW" altLang="en-US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配戴眼鏡就可以看清楚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，</a:t>
            </a: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/>
            </a:r>
            <a:b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</a:b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未來</a:t>
            </a:r>
            <a:r>
              <a:rPr lang="zh-TW" altLang="en-US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還可以雷射開刀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， </a:t>
            </a: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所以</a:t>
            </a: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/>
            </a:r>
            <a:b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</a:b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不</a:t>
            </a:r>
            <a:r>
              <a:rPr lang="zh-TW" altLang="en-US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用去看醫生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。</a:t>
            </a:r>
            <a:endParaRPr lang="en-US" altLang="zh-TW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pic>
        <p:nvPicPr>
          <p:cNvPr id="69635" name="Picture 2" descr="https://t.pimg.jp/005/702/768/1/57027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62" t="-3265" b="58105"/>
          <a:stretch>
            <a:fillRect/>
          </a:stretch>
        </p:blipFill>
        <p:spPr bwMode="auto">
          <a:xfrm>
            <a:off x="683568" y="579936"/>
            <a:ext cx="1503363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7" y="3789040"/>
            <a:ext cx="1719064" cy="17190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圓角矩形圖說文字 7"/>
          <p:cNvSpPr/>
          <p:nvPr/>
        </p:nvSpPr>
        <p:spPr>
          <a:xfrm>
            <a:off x="250825" y="2924944"/>
            <a:ext cx="7345363" cy="3744144"/>
          </a:xfrm>
          <a:prstGeom prst="wedgeRoundRectCallout">
            <a:avLst>
              <a:gd name="adj1" fmla="val 54752"/>
              <a:gd name="adj2" fmla="val -18293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zh-TW" altLang="en-US" sz="3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</a:t>
            </a:r>
            <a:r>
              <a:rPr lang="zh-TW" altLang="en-US" sz="3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配眼鏡、配戴角膜塑型片、雷射開刀，只是幫助看清楚，近視的眼軸變形還是存在。</a:t>
            </a:r>
            <a:endParaRPr lang="en-US" altLang="zh-TW" sz="30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pPr>
              <a:defRPr/>
            </a:pPr>
            <a:r>
              <a:rPr lang="zh-TW" altLang="en-US" sz="3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如果只有配戴眼鏡卻不改變用眼習慣，平均每年眼睛度數會增加</a:t>
            </a:r>
            <a:r>
              <a:rPr lang="en-US" altLang="zh-TW" sz="3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100</a:t>
            </a:r>
            <a:r>
              <a:rPr lang="zh-TW" altLang="en-US" sz="3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度，未來很可能變成高度近視。</a:t>
            </a:r>
            <a:endParaRPr lang="en-US" altLang="zh-TW" sz="30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pPr>
              <a:defRPr/>
            </a:pPr>
            <a:r>
              <a:rPr lang="zh-TW" altLang="en-US" sz="4000" b="1" dirty="0">
                <a:solidFill>
                  <a:srgbClr val="3399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近視最重要是要控度防</a:t>
            </a:r>
            <a:r>
              <a:rPr lang="zh-TW" altLang="en-US" sz="4000" b="1" dirty="0" smtClean="0">
                <a:solidFill>
                  <a:srgbClr val="3399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盲</a:t>
            </a:r>
            <a:endParaRPr lang="zh-TW" altLang="en-US" sz="4000" dirty="0"/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0" y="0"/>
            <a:ext cx="2376264" cy="50405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zh-TW" altLang="en-US" sz="28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近常見的迷思</a:t>
            </a:r>
            <a:endParaRPr lang="zh-TW" altLang="en-US" sz="28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06396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23728" y="732528"/>
            <a:ext cx="6624835" cy="1464841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沒有</a:t>
            </a:r>
            <a:r>
              <a:rPr lang="zh-TW" altLang="en-US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接到學校視力不良通知單</a:t>
            </a: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，</a:t>
            </a: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/>
            </a:r>
            <a:b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</a:b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就</a:t>
            </a:r>
            <a:r>
              <a:rPr lang="zh-TW" altLang="en-US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不用去眼科檢查。</a:t>
            </a:r>
            <a:endParaRPr lang="en-US" altLang="zh-TW" sz="3600" dirty="0"/>
          </a:p>
        </p:txBody>
      </p:sp>
      <p:pic>
        <p:nvPicPr>
          <p:cNvPr id="70659" name="Picture 2" descr="https://t.pimg.jp/005/702/768/1/57027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62" t="-3265" b="58105"/>
          <a:stretch>
            <a:fillRect/>
          </a:stretch>
        </p:blipFill>
        <p:spPr bwMode="auto">
          <a:xfrm>
            <a:off x="539552" y="493847"/>
            <a:ext cx="1481138" cy="185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圓角矩形圖說文字 7"/>
          <p:cNvSpPr/>
          <p:nvPr/>
        </p:nvSpPr>
        <p:spPr>
          <a:xfrm>
            <a:off x="250825" y="2492375"/>
            <a:ext cx="7345363" cy="4032250"/>
          </a:xfrm>
          <a:prstGeom prst="wedgeRoundRectCallout">
            <a:avLst>
              <a:gd name="adj1" fmla="val 54632"/>
              <a:gd name="adj2" fmla="val 12087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</a:t>
            </a:r>
            <a:r>
              <a:rPr lang="zh-TW" altLang="en-US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學校所進行的視力檢查僅能篩出有明顯視力不良的學童，並不能代替眼科醫生進行的眼睛檢查。</a:t>
            </a:r>
            <a:endParaRPr lang="en-US" altLang="zh-TW" sz="28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Wingdings" panose="05000000000000000000" pitchFamily="2" charset="2"/>
              <a:buChar char="l"/>
              <a:defRPr/>
            </a:pPr>
            <a:r>
              <a:rPr lang="zh-TW" altLang="en-US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因為孩童眼睛調節能力比成人強，需到眼科散瞳後才能檢查是否真的近視。</a:t>
            </a:r>
            <a:endParaRPr lang="en-US" altLang="zh-TW" sz="28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pPr marL="457200" indent="-457200">
              <a:buFont typeface="Wingdings" panose="05000000000000000000" pitchFamily="2" charset="2"/>
              <a:buChar char="l"/>
              <a:defRPr/>
            </a:pPr>
            <a:r>
              <a:rPr lang="zh-TW" altLang="en-US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在求學階段</a:t>
            </a:r>
            <a:endParaRPr lang="en-US" altLang="zh-TW" sz="28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defRPr/>
            </a:pPr>
            <a:r>
              <a:rPr lang="zh-TW" altLang="en-US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</a:t>
            </a:r>
            <a:r>
              <a:rPr lang="zh-TW" altLang="en-US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學校視力檢查通過的建議每半年到眼科檢查</a:t>
            </a:r>
            <a:endParaRPr lang="en-US" altLang="zh-TW" sz="25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defRPr/>
            </a:pPr>
            <a:r>
              <a:rPr lang="zh-TW" altLang="en-US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</a:t>
            </a:r>
            <a:r>
              <a:rPr lang="zh-TW" altLang="en-US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有矯正的視力的建議每三個月到眼科檢查</a:t>
            </a: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3933056"/>
            <a:ext cx="1440160" cy="14401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標題 1"/>
          <p:cNvSpPr txBox="1">
            <a:spLocks/>
          </p:cNvSpPr>
          <p:nvPr/>
        </p:nvSpPr>
        <p:spPr>
          <a:xfrm>
            <a:off x="0" y="0"/>
            <a:ext cx="2376264" cy="50405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zh-TW" altLang="en-US" sz="28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近常見的迷思</a:t>
            </a:r>
            <a:endParaRPr lang="zh-TW" altLang="en-US" sz="28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30323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8000" b="1" dirty="0" smtClean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健康體位</a:t>
            </a:r>
            <a:endParaRPr lang="zh-TW" altLang="en-US" sz="8000" b="1" dirty="0">
              <a:solidFill>
                <a:schemeClr val="accent6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9006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內容版面配置區 2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8" r="1340" b="56451"/>
          <a:stretch/>
        </p:blipFill>
        <p:spPr>
          <a:xfrm>
            <a:off x="228600" y="980728"/>
            <a:ext cx="8735887" cy="4680520"/>
          </a:xfrm>
        </p:spPr>
      </p:pic>
    </p:spTree>
    <p:extLst>
      <p:ext uri="{BB962C8B-B14F-4D97-AF65-F5344CB8AC3E}">
        <p14:creationId xmlns:p14="http://schemas.microsoft.com/office/powerpoint/2010/main" val="135572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323528" y="548680"/>
            <a:ext cx="8496943" cy="5760640"/>
          </a:xfrm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buNone/>
            </a:pPr>
            <a:r>
              <a:rPr lang="zh-TW" altLang="zh-TW" sz="3200" dirty="0" smtClean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睡眠</a:t>
            </a:r>
            <a:r>
              <a:rPr lang="zh-TW" altLang="zh-TW" sz="3200" dirty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是學習重要關鍵，睡眠時腦中分泌神經傳導物質如生長激素、血清素、正腎上腺素等，其中血清素濃度與記憶與平靜有很大關係，而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生長激素則會讓小孩子長高，修補細胞損傷，學童睡覺時會分泌生長激素，尤其以晚上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點到半夜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點分泌最多，如果能在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點前已經睡得很沉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進入快速動眼期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，有助於增加學習記憶力。因此，建議教導學生養成規律讀書習慣，並鼓勵學生於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點前上床睡覺，睡滿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小時，以養成良好且規律的睡眠習慣。</a:t>
            </a:r>
            <a:endParaRPr lang="zh-TW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64069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2"/>
          <p:cNvSpPr txBox="1">
            <a:spLocks/>
          </p:cNvSpPr>
          <p:nvPr/>
        </p:nvSpPr>
        <p:spPr>
          <a:xfrm>
            <a:off x="457200" y="1700808"/>
            <a:ext cx="8229600" cy="3744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sz="6000" b="1" spc="150" dirty="0" smtClean="0">
                <a:ln w="11430"/>
                <a:solidFill>
                  <a:srgbClr val="FF66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近視是疾病</a:t>
            </a:r>
            <a:endParaRPr lang="en-US" altLang="zh-TW" sz="6000" b="1" spc="150" dirty="0" smtClean="0">
              <a:ln w="11430"/>
              <a:solidFill>
                <a:srgbClr val="FF66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4800" b="1" spc="150" dirty="0" smtClean="0">
              <a:ln w="11430"/>
              <a:solidFill>
                <a:srgbClr val="CC33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800" b="1" spc="150" dirty="0" smtClean="0">
                <a:ln w="11430"/>
                <a:solidFill>
                  <a:srgbClr val="CC33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近視</a:t>
            </a:r>
            <a:r>
              <a:rPr lang="en-US" altLang="zh-TW" sz="4800" b="1" spc="150" dirty="0" smtClean="0">
                <a:ln w="11430"/>
                <a:solidFill>
                  <a:srgbClr val="CC33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800" b="1" spc="150" dirty="0" smtClean="0">
                <a:ln w="11430"/>
                <a:solidFill>
                  <a:srgbClr val="CC33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800" b="1" spc="150" dirty="0" smtClean="0">
                <a:ln w="11430"/>
                <a:solidFill>
                  <a:srgbClr val="CC33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全球重要的公共健康問題</a:t>
            </a:r>
            <a:endParaRPr lang="zh-TW" altLang="en-US" sz="4800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6848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367"/>
          <a:stretch/>
        </p:blipFill>
        <p:spPr>
          <a:xfrm>
            <a:off x="323528" y="980728"/>
            <a:ext cx="8496944" cy="5228448"/>
          </a:xfrm>
        </p:spPr>
      </p:pic>
    </p:spTree>
    <p:extLst>
      <p:ext uri="{BB962C8B-B14F-4D97-AF65-F5344CB8AC3E}">
        <p14:creationId xmlns:p14="http://schemas.microsoft.com/office/powerpoint/2010/main" val="18559070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95536" y="476672"/>
            <a:ext cx="8352927" cy="5649491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  <a:buFont typeface="Wingdings" panose="05000000000000000000" pitchFamily="2" charset="2"/>
              <a:buChar char="l"/>
            </a:pPr>
            <a:r>
              <a:rPr lang="zh-TW" altLang="zh-TW" sz="3000" dirty="0" smtClean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zh-TW" altLang="zh-TW" sz="3000" dirty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蔬果</a:t>
            </a:r>
            <a:r>
              <a:rPr lang="en-US" altLang="zh-TW" sz="3000" dirty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zh-TW" altLang="zh-TW" sz="3000" dirty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全穀：鼓勵學生每天攝取</a:t>
            </a:r>
            <a:r>
              <a:rPr lang="en-US" altLang="zh-TW" sz="3000" dirty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zh-TW" sz="3000" dirty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份蔬菜</a:t>
            </a:r>
            <a:r>
              <a:rPr lang="en-US" altLang="zh-TW" sz="3000" dirty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3000" dirty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供應學生足量多色的蔬菜，教導學生用一個拳頭大小的盛勺裝量</a:t>
            </a:r>
            <a:r>
              <a:rPr lang="en-US" altLang="zh-TW" sz="3000" dirty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3000" dirty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en-US" altLang="zh-TW" sz="3000" dirty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zh-TW" sz="3000" dirty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份水果，同時適量攝取全穀類</a:t>
            </a:r>
            <a:r>
              <a:rPr lang="en-US" altLang="zh-TW" sz="3000" dirty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3000" dirty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糙米、燕麥、胚芽米</a:t>
            </a:r>
            <a:r>
              <a:rPr lang="en-US" altLang="zh-TW" sz="3000" dirty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r>
              <a:rPr lang="zh-TW" altLang="zh-TW" sz="3000" dirty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等</a:t>
            </a:r>
            <a:r>
              <a:rPr lang="en-US" altLang="zh-TW" sz="3000" dirty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3000" dirty="0" smtClean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3000" dirty="0" smtClean="0">
              <a:solidFill>
                <a:srgbClr val="99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4000"/>
              </a:lnSpc>
              <a:buFont typeface="Wingdings" panose="05000000000000000000" pitchFamily="2" charset="2"/>
              <a:buChar char="l"/>
            </a:pPr>
            <a:r>
              <a:rPr lang="en-US" altLang="zh-TW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 </a:t>
            </a:r>
            <a:r>
              <a:rPr lang="zh-TW" altLang="zh-TW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刪</a:t>
            </a:r>
            <a:r>
              <a:rPr lang="zh-TW" altLang="zh-TW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熱量：教導學生喝足白開水，用餐時細嚼慢嚥，不吃垃圾食物，與每餐</a:t>
            </a:r>
            <a:r>
              <a:rPr lang="en-US" altLang="zh-TW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zh-TW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分飽的飲食概念</a:t>
            </a:r>
            <a:r>
              <a:rPr lang="zh-TW" altLang="zh-TW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3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4000"/>
              </a:lnSpc>
              <a:buFont typeface="Wingdings" panose="05000000000000000000" pitchFamily="2" charset="2"/>
              <a:buChar char="l"/>
            </a:pPr>
            <a:r>
              <a:rPr lang="en-US" altLang="zh-TW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 </a:t>
            </a:r>
            <a:r>
              <a:rPr lang="zh-TW" altLang="zh-TW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油</a:t>
            </a:r>
            <a:r>
              <a:rPr lang="zh-TW" altLang="zh-TW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切：教導學生選擇低脂、少油炸的食物，並減少糕餅點心的攝取</a:t>
            </a:r>
            <a:r>
              <a:rPr lang="zh-TW" altLang="zh-TW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3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4000"/>
              </a:lnSpc>
              <a:buFont typeface="Wingdings" panose="05000000000000000000" pitchFamily="2" charset="2"/>
              <a:buChar char="l"/>
            </a:pPr>
            <a:r>
              <a:rPr lang="zh-TW" altLang="zh-TW" sz="3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『</a:t>
            </a:r>
            <a:r>
              <a:rPr lang="en-US" altLang="zh-TW" sz="3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zh-TW" sz="3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』</a:t>
            </a:r>
            <a:r>
              <a:rPr lang="en-US" altLang="zh-TW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 (3</a:t>
            </a:r>
            <a:r>
              <a:rPr lang="zh-TW" altLang="zh-TW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蔬</a:t>
            </a:r>
            <a:r>
              <a:rPr lang="en-US" altLang="zh-TW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zh-TW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果能補充維生素、幫助消化系統讓腸道順暢</a:t>
            </a:r>
            <a:r>
              <a:rPr lang="en-US" altLang="zh-TW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3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477459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3" t="1930" r="5201" b="58147"/>
          <a:stretch/>
        </p:blipFill>
        <p:spPr>
          <a:xfrm>
            <a:off x="467543" y="798744"/>
            <a:ext cx="8208913" cy="5315112"/>
          </a:xfrm>
        </p:spPr>
      </p:pic>
      <p:sp>
        <p:nvSpPr>
          <p:cNvPr id="3" name="標題 1"/>
          <p:cNvSpPr>
            <a:spLocks noGrp="1"/>
          </p:cNvSpPr>
          <p:nvPr>
            <p:ph type="title"/>
          </p:nvPr>
        </p:nvSpPr>
        <p:spPr>
          <a:xfrm>
            <a:off x="611560" y="2276872"/>
            <a:ext cx="7920880" cy="36724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TW" altLang="en-US" sz="8000" b="1" kern="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今年已經調整為</a:t>
            </a:r>
            <a:r>
              <a:rPr lang="en-US" altLang="zh-TW" sz="8000" b="1" kern="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8000" b="1" kern="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8000" b="1" kern="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四電少於</a:t>
            </a:r>
            <a:r>
              <a:rPr lang="en-US" altLang="zh-TW" sz="8000" b="1" kern="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8000" b="1" kern="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</a:t>
            </a:r>
            <a:r>
              <a:rPr lang="zh-TW" altLang="en-US" sz="8000" b="1" kern="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</a:t>
            </a:r>
            <a:endParaRPr lang="en-US" altLang="zh-TW" sz="80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82107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67544" y="548680"/>
            <a:ext cx="8208912" cy="54006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zh-TW" sz="3400" dirty="0" smtClean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宣導</a:t>
            </a:r>
            <a:r>
              <a:rPr lang="zh-TW" altLang="zh-TW" sz="3400" dirty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學生每天看電視、玩電動、打電腦、</a:t>
            </a:r>
            <a:r>
              <a:rPr lang="zh-TW" altLang="zh-TW" sz="3400" dirty="0" smtClean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用</a:t>
            </a:r>
            <a:r>
              <a:rPr lang="zh-TW" altLang="en-US" sz="3400" dirty="0" smtClean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手機</a:t>
            </a:r>
            <a:r>
              <a:rPr lang="zh-TW" altLang="zh-TW" sz="3400" dirty="0" smtClean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TW" altLang="zh-TW" sz="3400" dirty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時間</a:t>
            </a:r>
            <a:r>
              <a:rPr lang="zh-TW" altLang="zh-TW" sz="4400" dirty="0" smtClean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少於</a:t>
            </a:r>
            <a:r>
              <a:rPr lang="en-US" altLang="zh-TW" sz="4400" dirty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zh-TW" sz="4400" dirty="0" smtClean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r>
              <a:rPr lang="zh-TW" altLang="zh-TW" sz="3400" dirty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，督促學生下課離開座位，走出教室，改以望遠、休息、</a:t>
            </a:r>
            <a:r>
              <a:rPr lang="zh-TW" altLang="zh-TW" sz="3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伸展來減少久坐</a:t>
            </a:r>
            <a:r>
              <a:rPr lang="zh-TW" altLang="zh-TW" sz="3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時間。</a:t>
            </a:r>
            <a:endParaRPr lang="en-US" altLang="zh-TW" sz="3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3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sz="3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『</a:t>
            </a:r>
            <a:r>
              <a:rPr lang="en-US" altLang="zh-TW" sz="3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zh-TW" sz="3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』</a:t>
            </a:r>
            <a:r>
              <a:rPr lang="en-US" altLang="zh-TW" sz="3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 (</a:t>
            </a:r>
            <a:r>
              <a:rPr lang="zh-TW" altLang="zh-TW" sz="3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眼睛獲得休息、下課時請同學要多多到戶外曬太陽並作輕鬆遠眺</a:t>
            </a:r>
            <a:r>
              <a:rPr lang="en-US" altLang="zh-TW" sz="3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3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3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1319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33" t="2445" r="4663" b="53020"/>
          <a:stretch/>
        </p:blipFill>
        <p:spPr>
          <a:xfrm>
            <a:off x="467544" y="548680"/>
            <a:ext cx="8208912" cy="5779675"/>
          </a:xfrm>
        </p:spPr>
      </p:pic>
      <p:sp>
        <p:nvSpPr>
          <p:cNvPr id="3" name="標題 1"/>
          <p:cNvSpPr>
            <a:spLocks noGrp="1"/>
          </p:cNvSpPr>
          <p:nvPr>
            <p:ph type="title"/>
          </p:nvPr>
        </p:nvSpPr>
        <p:spPr>
          <a:xfrm>
            <a:off x="5580112" y="1412776"/>
            <a:ext cx="3312368" cy="194421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en-US" altLang="zh-TW" sz="9600" b="1" kern="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8000" b="1" kern="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</a:t>
            </a:r>
            <a:r>
              <a:rPr lang="zh-TW" altLang="en-US" sz="8000" b="1" kern="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</a:t>
            </a:r>
            <a:endParaRPr lang="en-US" altLang="zh-TW" sz="80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37203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95536" y="548680"/>
            <a:ext cx="8352927" cy="5577483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  <a:buFont typeface="Wingdings" panose="05000000000000000000" pitchFamily="2" charset="2"/>
              <a:buChar char="l"/>
            </a:pPr>
            <a:r>
              <a:rPr lang="zh-TW" altLang="zh-TW" sz="3000" dirty="0" smtClean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運動會</a:t>
            </a:r>
            <a:r>
              <a:rPr lang="zh-TW" altLang="zh-TW" sz="3000" dirty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分泌腦內啡，使人心情會變好，同時會增加讓人平靜的腦波</a:t>
            </a:r>
            <a:r>
              <a:rPr lang="en-US" altLang="zh-TW" sz="3000" dirty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α</a:t>
            </a:r>
            <a:r>
              <a:rPr lang="zh-TW" altLang="zh-TW" sz="3000" dirty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，也會增加促進人際關係的腦波；此外，運動過程的肌肉拉扯會刺激骨骼生長，而中低強度的運動</a:t>
            </a:r>
            <a:r>
              <a:rPr lang="en-US" altLang="zh-TW" sz="3000" dirty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3000" dirty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追趕跑跳碰，尤其</a:t>
            </a:r>
            <a:r>
              <a:rPr lang="zh-TW" altLang="zh-TW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是跳繩</a:t>
            </a:r>
            <a:r>
              <a:rPr lang="en-US" altLang="zh-TW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會刺激長高，運動同時可以多元刺激腦神經的聯結，讓腦細胞成熟發展，抑制外來不重要的干擾訊息，因此鼓勵學生天天運動</a:t>
            </a:r>
            <a:r>
              <a:rPr lang="en-US" altLang="zh-TW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zh-TW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分鐘，強調『快樂、長高、變聰明』</a:t>
            </a:r>
            <a:r>
              <a:rPr lang="zh-TW" altLang="zh-TW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3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4000"/>
              </a:lnSpc>
              <a:buFont typeface="Wingdings" panose="05000000000000000000" pitchFamily="2" charset="2"/>
              <a:buChar char="l"/>
            </a:pPr>
            <a:r>
              <a:rPr lang="zh-TW" altLang="zh-TW" sz="3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『</a:t>
            </a:r>
            <a:r>
              <a:rPr lang="en-US" altLang="zh-TW" sz="3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zh-TW" sz="3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』</a:t>
            </a:r>
            <a:r>
              <a:rPr lang="en-US" altLang="zh-TW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 (</a:t>
            </a:r>
            <a:r>
              <a:rPr lang="zh-TW" altLang="zh-TW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能活動筋骨、促進身體的成長與健康</a:t>
            </a:r>
            <a:r>
              <a:rPr lang="en-US" altLang="zh-TW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3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034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7" t="1530" r="4216" b="70226"/>
          <a:stretch/>
        </p:blipFill>
        <p:spPr>
          <a:xfrm>
            <a:off x="395536" y="404665"/>
            <a:ext cx="8341990" cy="3672408"/>
          </a:xfrm>
        </p:spPr>
      </p:pic>
      <p:sp>
        <p:nvSpPr>
          <p:cNvPr id="2" name="文字方塊 1"/>
          <p:cNvSpPr txBox="1"/>
          <p:nvPr/>
        </p:nvSpPr>
        <p:spPr>
          <a:xfrm>
            <a:off x="539552" y="4293096"/>
            <a:ext cx="612068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sz="3600" dirty="0" smtClean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每人每天喝水量 計算方式：體重</a:t>
            </a:r>
            <a:r>
              <a:rPr lang="en-US" altLang="zh-TW" sz="3600" dirty="0" smtClean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dirty="0" smtClean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公斤</a:t>
            </a:r>
            <a:r>
              <a:rPr lang="en-US" altLang="zh-TW" sz="3600" dirty="0" smtClean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en-US" altLang="zh-TW" sz="3600" dirty="0" smtClean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  <a:sym typeface="Wingdings 2"/>
              </a:rPr>
              <a:t>30 </a:t>
            </a:r>
            <a:r>
              <a:rPr lang="en-US" altLang="zh-TW" sz="3600" dirty="0" smtClean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  <a:sym typeface="Wingdings 2"/>
              </a:rPr>
              <a:t>cc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6933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95536" y="980728"/>
            <a:ext cx="8352927" cy="514543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ts val="4000"/>
              </a:lnSpc>
              <a:buFont typeface="Wingdings" panose="05000000000000000000" pitchFamily="2" charset="2"/>
              <a:buChar char="l"/>
            </a:pPr>
            <a:r>
              <a:rPr lang="zh-TW" altLang="zh-TW" sz="3900" dirty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鼓勵學生每天喝足</a:t>
            </a:r>
            <a:r>
              <a:rPr lang="en-US" altLang="zh-TW" sz="3900" dirty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1500cc(6</a:t>
            </a:r>
            <a:r>
              <a:rPr lang="zh-TW" altLang="zh-TW" sz="3900" dirty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杯馬克杯</a:t>
            </a:r>
            <a:r>
              <a:rPr lang="en-US" altLang="zh-TW" sz="3900" dirty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3900" dirty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的白開水</a:t>
            </a:r>
            <a:r>
              <a:rPr lang="zh-TW" altLang="zh-TW" sz="3900" dirty="0" smtClean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，不</a:t>
            </a:r>
            <a:r>
              <a:rPr lang="zh-TW" altLang="zh-TW" sz="3900" dirty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以含糖飲料來獎勵學生，養成學生不吃垃圾食物的習慣</a:t>
            </a:r>
            <a:r>
              <a:rPr lang="zh-TW" altLang="zh-TW" sz="3900" dirty="0" smtClean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3900" dirty="0" smtClean="0">
              <a:solidFill>
                <a:srgbClr val="99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4000"/>
              </a:lnSpc>
              <a:buFont typeface="Wingdings" panose="05000000000000000000" pitchFamily="2" charset="2"/>
              <a:buChar char="l"/>
            </a:pPr>
            <a:r>
              <a:rPr lang="zh-TW" altLang="zh-TW" sz="3200" dirty="0" smtClean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一天</a:t>
            </a:r>
            <a:r>
              <a:rPr lang="zh-TW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最好要喝</a:t>
            </a:r>
            <a:r>
              <a:rPr lang="en-US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4</a:t>
            </a:r>
            <a:r>
              <a:rPr lang="zh-TW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次水，建議如下</a:t>
            </a:r>
            <a:r>
              <a:rPr lang="en-US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:</a:t>
            </a:r>
            <a:br>
              <a:rPr lang="en-US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(1)</a:t>
            </a:r>
            <a:r>
              <a:rPr lang="zh-TW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早上起床時，</a:t>
            </a:r>
            <a:r>
              <a:rPr lang="en-US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尚未下床活動</a:t>
            </a:r>
            <a:r>
              <a:rPr lang="en-US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)  </a:t>
            </a:r>
            <a:r>
              <a:rPr lang="en-US" altLang="zh-TW" sz="3200" dirty="0" smtClean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1~2</a:t>
            </a:r>
            <a:r>
              <a:rPr lang="zh-TW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杯</a:t>
            </a:r>
            <a:r>
              <a:rPr lang="en-US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(1</a:t>
            </a:r>
            <a:r>
              <a:rPr lang="zh-TW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杯</a:t>
            </a:r>
            <a:r>
              <a:rPr lang="en-US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150-300c.c)</a:t>
            </a:r>
            <a:br>
              <a:rPr lang="en-US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(2)</a:t>
            </a:r>
            <a:r>
              <a:rPr lang="zh-TW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上午</a:t>
            </a:r>
            <a:r>
              <a:rPr lang="en-US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   2</a:t>
            </a:r>
            <a:r>
              <a:rPr lang="zh-TW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杯</a:t>
            </a:r>
            <a:r>
              <a:rPr lang="en-US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(300c.c)</a:t>
            </a:r>
            <a:br>
              <a:rPr lang="en-US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(3)</a:t>
            </a:r>
            <a:r>
              <a:rPr lang="zh-TW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下午</a:t>
            </a:r>
            <a:r>
              <a:rPr lang="en-US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   2</a:t>
            </a:r>
            <a:r>
              <a:rPr lang="zh-TW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杯</a:t>
            </a:r>
            <a:r>
              <a:rPr lang="en-US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(300c.c)</a:t>
            </a:r>
            <a:br>
              <a:rPr lang="en-US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(4)</a:t>
            </a:r>
            <a:r>
              <a:rPr lang="zh-TW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晚上睡前</a:t>
            </a:r>
            <a:r>
              <a:rPr lang="en-US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   1</a:t>
            </a:r>
            <a:r>
              <a:rPr lang="zh-TW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杯</a:t>
            </a:r>
            <a:r>
              <a:rPr lang="en-US" altLang="zh-TW" sz="3200" dirty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(150c.c</a:t>
            </a:r>
            <a:r>
              <a:rPr lang="en-US" altLang="zh-TW" sz="3200" dirty="0" smtClean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endParaRPr lang="en-US" altLang="zh-TW" sz="3000" dirty="0"/>
          </a:p>
          <a:p>
            <a:pPr>
              <a:lnSpc>
                <a:spcPts val="4000"/>
              </a:lnSpc>
              <a:buFont typeface="Wingdings" panose="05000000000000000000" pitchFamily="2" charset="2"/>
              <a:buChar char="l"/>
            </a:pPr>
            <a:r>
              <a:rPr lang="zh-TW" altLang="zh-TW" sz="3900" b="1" dirty="0" smtClean="0"/>
              <a:t>『</a:t>
            </a:r>
            <a:r>
              <a:rPr lang="en-US" altLang="zh-TW" sz="3900" b="1" dirty="0"/>
              <a:t>0</a:t>
            </a:r>
            <a:r>
              <a:rPr lang="zh-TW" altLang="zh-TW" sz="3900" b="1" dirty="0"/>
              <a:t>』</a:t>
            </a:r>
            <a:r>
              <a:rPr lang="en-US" altLang="zh-TW" sz="3900" dirty="0"/>
              <a:t>: (</a:t>
            </a:r>
            <a:r>
              <a:rPr lang="zh-TW" altLang="zh-TW" sz="3900" dirty="0"/>
              <a:t>補充水分減少腎臟的負擔</a:t>
            </a:r>
            <a:r>
              <a:rPr lang="en-US" altLang="zh-TW" sz="3900" dirty="0"/>
              <a:t>)</a:t>
            </a:r>
            <a:endParaRPr lang="zh-TW" altLang="en-US" sz="3900" dirty="0"/>
          </a:p>
        </p:txBody>
      </p:sp>
      <p:sp>
        <p:nvSpPr>
          <p:cNvPr id="3" name="矩形 2"/>
          <p:cNvSpPr/>
          <p:nvPr/>
        </p:nvSpPr>
        <p:spPr>
          <a:xfrm>
            <a:off x="3995936" y="476672"/>
            <a:ext cx="46805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 smtClean="0">
                <a:solidFill>
                  <a:srgbClr val="CC3399"/>
                </a:solidFill>
                <a:latin typeface="微軟正黑體" pitchFamily="34" charset="-120"/>
                <a:ea typeface="微軟正黑體" pitchFamily="34" charset="-120"/>
                <a:sym typeface="Wingdings"/>
              </a:rPr>
              <a:t></a:t>
            </a:r>
            <a:endParaRPr lang="zh-TW" altLang="en-US" sz="2400" dirty="0">
              <a:solidFill>
                <a:srgbClr val="CC3399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4454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3672408"/>
          </a:xfrm>
        </p:spPr>
        <p:txBody>
          <a:bodyPr>
            <a:normAutofit/>
          </a:bodyPr>
          <a:lstStyle/>
          <a:p>
            <a:pPr marL="742950" indent="-742950">
              <a:buFont typeface="+mj-ea"/>
              <a:buAutoNum type="ea1ChtPeriod" startAt="2"/>
            </a:pPr>
            <a:r>
              <a:rPr lang="zh-TW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各班級制訂健康生活</a:t>
            </a:r>
            <a:r>
              <a:rPr lang="zh-TW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守則</a:t>
            </a:r>
            <a:endParaRPr lang="en-US" altLang="zh-TW" sz="4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至少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條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或透過獎勵制度</a:t>
            </a:r>
            <a:r>
              <a:rPr lang="zh-TW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4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鼓勵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健康行為實踐</a:t>
            </a:r>
            <a:r>
              <a:rPr lang="zh-TW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4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其中需包含</a:t>
            </a:r>
            <a:r>
              <a:rPr lang="zh-TW" altLang="zh-TW" sz="4000" b="1" dirty="0">
                <a:solidFill>
                  <a:srgbClr val="0066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健康體位</a:t>
            </a:r>
            <a:r>
              <a:rPr lang="en-US" altLang="zh-TW" sz="4000" b="1" dirty="0" smtClean="0">
                <a:solidFill>
                  <a:srgbClr val="0066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85110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以及</a:t>
            </a:r>
            <a:endParaRPr lang="en-US" altLang="zh-TW" sz="4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4000" b="1" dirty="0">
                <a:solidFill>
                  <a:srgbClr val="0066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4000" b="1" dirty="0" smtClean="0">
                <a:solidFill>
                  <a:srgbClr val="0066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lang="zh-TW" altLang="zh-TW" sz="4000" b="1" dirty="0" smtClean="0">
                <a:solidFill>
                  <a:srgbClr val="0066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視力</a:t>
            </a:r>
            <a:r>
              <a:rPr lang="zh-TW" altLang="zh-TW" sz="4000" b="1" dirty="0">
                <a:solidFill>
                  <a:srgbClr val="0066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保健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6485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539552" y="404664"/>
            <a:ext cx="8064895" cy="626469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zh-TW" sz="2400" b="1" dirty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範例：</a:t>
            </a:r>
            <a:endParaRPr lang="zh-TW" altLang="zh-TW" sz="2400" dirty="0">
              <a:solidFill>
                <a:srgbClr val="99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zh-TW" altLang="zh-TW" sz="2400" dirty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早睡早起，天天睡滿</a:t>
            </a:r>
            <a:r>
              <a:rPr lang="en-US" altLang="zh-TW" sz="2400" dirty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zh-TW" sz="2400" dirty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小時。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zh-TW" altLang="zh-TW" sz="2400" dirty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每天吃早餐。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zh-TW" altLang="zh-TW" sz="2400" dirty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多喝水，不喝含糖飲料。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勤洗手，發燒不上學。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餐後睡前要潔牙。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近距離用眼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分鐘休息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分鐘。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每天運動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分鐘。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中午午餐蔬菜吃一拳半的分量。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拿筆、坐姿要正確。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落實四電少於二。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電腦、手機、電玩、電視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在遊戲時會注意安全。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咳嗽或打噴嚏時會掩住口鼻。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會正確的洗手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濕、搓、沖、捧、擦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獎勵範例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每週每天有達成一項可獲得榮譽及典冊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點獎勵。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0369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95536" y="908720"/>
            <a:ext cx="8568952" cy="5184576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根據最新</a:t>
            </a:r>
            <a:r>
              <a:rPr lang="zh-TW" altLang="zh-TW" sz="3600" b="1" dirty="0" smtClean="0">
                <a:latin typeface="微軟正黑體" pitchFamily="34" charset="-120"/>
                <a:ea typeface="微軟正黑體" pitchFamily="34" charset="-120"/>
              </a:rPr>
              <a:t>世界衛生組織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WHO</a:t>
            </a:r>
            <a:r>
              <a:rPr lang="zh-TW" altLang="zh-TW" sz="3600" b="1" dirty="0" smtClean="0">
                <a:latin typeface="微軟正黑體" pitchFamily="34" charset="-120"/>
                <a:ea typeface="微軟正黑體" pitchFamily="34" charset="-120"/>
              </a:rPr>
              <a:t>公布</a:t>
            </a:r>
            <a:r>
              <a:rPr lang="en-US" altLang="zh-TW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8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近視 </a:t>
            </a:r>
            <a:r>
              <a:rPr lang="en-US" altLang="zh-TW" sz="4800" b="1" spc="150" dirty="0" smtClean="0">
                <a:ln w="11430"/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(500</a:t>
            </a:r>
            <a:r>
              <a:rPr lang="zh-TW" altLang="en-US" sz="4800" b="1" spc="150" dirty="0" smtClean="0">
                <a:ln w="11430"/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度以上</a:t>
            </a:r>
            <a:r>
              <a:rPr lang="en-US" altLang="zh-TW" sz="4800" b="1" spc="150" dirty="0" smtClean="0">
                <a:ln w="11430"/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48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為高度近視</a:t>
            </a:r>
            <a:r>
              <a:rPr lang="en-US" altLang="zh-TW" sz="36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600" b="1" spc="150" dirty="0" smtClean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度數越深，眼軸越長，</a:t>
            </a:r>
            <a:r>
              <a:rPr lang="en-US" altLang="zh-TW" sz="3600" b="1" spc="150" dirty="0" smtClean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b="1" spc="150" dirty="0" smtClean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600" b="1" spc="150" dirty="0" smtClean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併發症越嚴重</a:t>
            </a:r>
            <a:r>
              <a:rPr lang="en-US" altLang="zh-TW" sz="3200" b="1" spc="150" dirty="0" smtClean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200" b="1" spc="150" dirty="0" smtClean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視網膜剝離</a:t>
            </a:r>
            <a:r>
              <a:rPr lang="en-US" altLang="zh-TW" sz="3200" b="1" spc="150" dirty="0" smtClean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3200" b="1" spc="150" dirty="0" smtClean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青光眼</a:t>
            </a:r>
            <a:r>
              <a:rPr lang="en-US" altLang="zh-TW" sz="3200" b="1" spc="150" dirty="0" smtClean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3200" b="1" spc="150" dirty="0" smtClean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白內障</a:t>
            </a:r>
            <a:r>
              <a:rPr lang="en-US" altLang="zh-TW" sz="3200" b="1" spc="150" dirty="0" smtClean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..)</a:t>
            </a:r>
            <a:endParaRPr lang="zh-TW" altLang="en-US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31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251520" y="476672"/>
            <a:ext cx="8640960" cy="194421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4000" b="1" dirty="0" smtClean="0">
                <a:solidFill>
                  <a:srgbClr val="993300"/>
                </a:solidFill>
                <a:latin typeface="微軟正黑體" pitchFamily="34" charset="-120"/>
                <a:ea typeface="微軟正黑體" pitchFamily="34" charset="-120"/>
              </a:rPr>
              <a:t>近視矯正</a:t>
            </a:r>
            <a:r>
              <a:rPr lang="zh-TW" altLang="en-US" sz="4000" b="1" dirty="0">
                <a:solidFill>
                  <a:srgbClr val="993300"/>
                </a:solidFill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en-US" sz="4000" b="1" dirty="0" smtClean="0">
                <a:solidFill>
                  <a:srgbClr val="993300"/>
                </a:solidFill>
                <a:latin typeface="微軟正黑體" pitchFamily="34" charset="-120"/>
                <a:ea typeface="微軟正黑體" pitchFamily="34" charset="-120"/>
              </a:rPr>
              <a:t>方法雖然可以讓視力正常，</a:t>
            </a:r>
            <a:r>
              <a:rPr lang="en-US" altLang="zh-TW" sz="4000" b="1" dirty="0" smtClean="0">
                <a:solidFill>
                  <a:srgbClr val="99330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4000" b="1" dirty="0" smtClean="0">
                <a:solidFill>
                  <a:srgbClr val="99330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4000" b="1" dirty="0" smtClean="0">
                <a:solidFill>
                  <a:srgbClr val="993300"/>
                </a:solidFill>
                <a:latin typeface="微軟正黑體" pitchFamily="34" charset="-120"/>
                <a:ea typeface="微軟正黑體" pitchFamily="34" charset="-120"/>
              </a:rPr>
              <a:t>但眼球的變形仍存在</a:t>
            </a:r>
            <a:endParaRPr lang="zh-TW" altLang="en-US" sz="4000" dirty="0">
              <a:solidFill>
                <a:srgbClr val="993300"/>
              </a:solidFill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251520" y="2636912"/>
            <a:ext cx="8426896" cy="3654152"/>
          </a:xfrm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zh-TW" altLang="en-US" sz="58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一般眼鏡</a:t>
            </a:r>
            <a:r>
              <a:rPr lang="en-US" altLang="zh-TW" sz="5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5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僅</a:t>
            </a:r>
            <a:r>
              <a:rPr lang="zh-TW" altLang="en-US" sz="5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矯正，無法控制度數惡化。</a:t>
            </a:r>
            <a:endParaRPr lang="en-US" altLang="zh-TW" sz="5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zh-TW" altLang="en-US" sz="58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一般軟硬</a:t>
            </a:r>
            <a:r>
              <a:rPr lang="zh-TW" altLang="en-US" sz="5800" dirty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式</a:t>
            </a:r>
            <a:r>
              <a:rPr lang="zh-TW" altLang="en-US" sz="58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隱形眼鏡</a:t>
            </a:r>
            <a:r>
              <a:rPr lang="en-US" altLang="zh-TW" sz="5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5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無法</a:t>
            </a:r>
            <a:r>
              <a:rPr lang="zh-TW" altLang="en-US" sz="5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控制度數惡化。</a:t>
            </a:r>
            <a:endParaRPr lang="en-US" altLang="zh-TW" sz="5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zh-TW" altLang="en-US" sz="58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角膜</a:t>
            </a:r>
            <a:r>
              <a:rPr lang="zh-TW" altLang="en-US" sz="58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塑</a:t>
            </a:r>
            <a:r>
              <a:rPr lang="zh-TW" altLang="en-US" sz="58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型</a:t>
            </a:r>
            <a:r>
              <a:rPr lang="en-US" altLang="zh-TW" sz="58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58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日拋</a:t>
            </a:r>
            <a:r>
              <a:rPr lang="en-US" altLang="zh-TW" sz="58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58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夜戴</a:t>
            </a:r>
            <a:r>
              <a:rPr lang="en-US" altLang="zh-TW" sz="58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)：</a:t>
            </a:r>
            <a:r>
              <a:rPr lang="zh-TW" altLang="en-US" sz="5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須</a:t>
            </a:r>
            <a:r>
              <a:rPr lang="zh-TW" altLang="en-US" sz="5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持續配戴才能</a:t>
            </a:r>
            <a:r>
              <a:rPr lang="zh-TW" altLang="en-US" sz="5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控制度數</a:t>
            </a:r>
            <a:r>
              <a:rPr lang="zh-TW" altLang="en-US" sz="5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5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zh-TW" altLang="en-US" sz="58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近視</a:t>
            </a:r>
            <a:r>
              <a:rPr lang="zh-TW" altLang="en-US" sz="5800" dirty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雷射</a:t>
            </a:r>
            <a:r>
              <a:rPr lang="zh-TW" altLang="en-US" sz="58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手術</a:t>
            </a:r>
            <a:r>
              <a:rPr lang="en-US" altLang="zh-TW" sz="5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5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僅</a:t>
            </a:r>
            <a:r>
              <a:rPr lang="zh-TW" altLang="en-US" sz="5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矯正，</a:t>
            </a:r>
            <a:r>
              <a:rPr lang="zh-TW" altLang="en-US" sz="5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但</a:t>
            </a:r>
            <a:r>
              <a:rPr lang="zh-TW" altLang="en-US" sz="5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眼球</a:t>
            </a:r>
            <a:r>
              <a:rPr lang="zh-TW" altLang="en-US" sz="5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變形與後遺症還</a:t>
            </a:r>
            <a:r>
              <a:rPr lang="zh-TW" altLang="en-US" sz="5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存  </a:t>
            </a:r>
            <a:endParaRPr lang="en-US" altLang="zh-TW" sz="5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zh-TW" altLang="en-US" sz="5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5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在</a:t>
            </a:r>
            <a:r>
              <a:rPr lang="zh-TW" altLang="en-US" sz="5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5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zh-TW" altLang="en-US" sz="76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近視是眼軸拉長變形，不</a:t>
            </a:r>
            <a:r>
              <a:rPr lang="zh-TW" altLang="en-US" sz="76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可逆</a:t>
            </a:r>
            <a:endParaRPr lang="zh-TW" altLang="en-US" sz="7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690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654"/>
    </mc:Choice>
    <mc:Fallback xmlns="">
      <p:transition spd="slow" advTm="1065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zh-TW" altLang="en-US" sz="48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近視是</a:t>
            </a:r>
            <a:r>
              <a:rPr lang="zh-TW" altLang="en-US" sz="4800" b="1" dirty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眼軸拉長變形</a:t>
            </a:r>
            <a:r>
              <a:rPr lang="zh-TW" altLang="en-US" sz="48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，不</a:t>
            </a:r>
            <a:r>
              <a:rPr lang="zh-TW" altLang="en-US" sz="48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可逆</a:t>
            </a:r>
            <a:endParaRPr lang="zh-TW" altLang="en-US" sz="4800" dirty="0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32" y="1887120"/>
            <a:ext cx="8230057" cy="4722164"/>
          </a:xfrm>
          <a:prstGeom prst="rect">
            <a:avLst/>
          </a:prstGeom>
        </p:spPr>
      </p:pic>
      <p:sp>
        <p:nvSpPr>
          <p:cNvPr id="2" name="文字方塊 1"/>
          <p:cNvSpPr txBox="1"/>
          <p:nvPr/>
        </p:nvSpPr>
        <p:spPr>
          <a:xfrm>
            <a:off x="6502334" y="6424618"/>
            <a:ext cx="2163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圖片來源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康健雜誌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5345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80920" cy="5256584"/>
          </a:xfrm>
        </p:spPr>
        <p:txBody>
          <a:bodyPr>
            <a:noAutofit/>
          </a:bodyPr>
          <a:lstStyle/>
          <a:p>
            <a:pPr lvl="1">
              <a:lnSpc>
                <a:spcPts val="5500"/>
              </a:lnSpc>
              <a:spcBef>
                <a:spcPts val="3000"/>
              </a:spcBef>
              <a:defRPr/>
            </a:pPr>
            <a:r>
              <a:rPr lang="zh-TW" altLang="en-US" sz="4400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學童一旦近視</a:t>
            </a:r>
            <a:r>
              <a:rPr lang="zh-TW" altLang="en-US" sz="44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en-US" altLang="zh-TW" sz="44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44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44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如果</a:t>
            </a:r>
            <a:r>
              <a:rPr lang="zh-TW" altLang="en-US" sz="44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沒有定期就醫治療</a:t>
            </a:r>
            <a:r>
              <a:rPr lang="zh-TW" altLang="en-US" sz="44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控制</a:t>
            </a:r>
            <a:r>
              <a:rPr lang="en-US" altLang="zh-TW" sz="44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44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44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或 只是配戴眼鏡</a:t>
            </a:r>
            <a:r>
              <a:rPr lang="zh-TW" altLang="en-US" sz="4400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zh-TW" altLang="en-US" sz="4400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4400" b="1" dirty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國小國中每年</a:t>
            </a:r>
            <a:r>
              <a:rPr lang="zh-TW" altLang="en-US" sz="44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平均近視度數</a:t>
            </a:r>
            <a:r>
              <a:rPr lang="en-US" altLang="zh-TW" sz="44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44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44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增加</a:t>
            </a:r>
            <a:r>
              <a:rPr lang="en-US" altLang="zh-TW" sz="4400" b="1" dirty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100</a:t>
            </a:r>
            <a:r>
              <a:rPr lang="zh-TW" altLang="en-US" sz="44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度</a:t>
            </a:r>
            <a:r>
              <a:rPr lang="en-US" altLang="zh-TW" sz="44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44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44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未來就會成為</a:t>
            </a:r>
            <a:r>
              <a:rPr lang="en-US" altLang="zh-TW" sz="44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500</a:t>
            </a:r>
            <a:r>
              <a:rPr lang="zh-TW" altLang="en-US" sz="44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度以上</a:t>
            </a:r>
            <a:r>
              <a:rPr lang="zh-TW" altLang="en-US" sz="44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高度近視</a:t>
            </a:r>
            <a:r>
              <a:rPr lang="zh-TW" altLang="en-US" sz="4400" b="1" dirty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zh-TW" altLang="en-US" sz="4400" b="1" dirty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</a:br>
            <a:endParaRPr lang="zh-TW" altLang="en-US" sz="44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6693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907704" y="908720"/>
            <a:ext cx="5832648" cy="887412"/>
          </a:xfr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zh-TW" altLang="en-US" sz="4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近視的</a:t>
            </a:r>
            <a:r>
              <a:rPr lang="zh-TW" altLang="en-US" sz="48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主要原因</a:t>
            </a:r>
            <a:endParaRPr lang="zh-TW" altLang="en-US" sz="48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文字版面配置區 3"/>
          <p:cNvSpPr>
            <a:spLocks noGrp="1"/>
          </p:cNvSpPr>
          <p:nvPr>
            <p:ph type="subTitle" idx="1"/>
          </p:nvPr>
        </p:nvSpPr>
        <p:spPr>
          <a:xfrm>
            <a:off x="1907704" y="2420888"/>
            <a:ext cx="5832648" cy="266429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685800" indent="-6858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TW" altLang="en-US" sz="4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缺乏戶外活動</a:t>
            </a:r>
            <a:endParaRPr lang="en-US" altLang="zh-TW" sz="48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85800" indent="-6858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TW" altLang="en-US" sz="48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長時間</a:t>
            </a:r>
            <a:r>
              <a:rPr lang="zh-TW" altLang="en-US" sz="48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近距離</a:t>
            </a:r>
            <a:r>
              <a:rPr lang="zh-TW" altLang="en-US" sz="48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用</a:t>
            </a:r>
            <a:r>
              <a:rPr lang="zh-TW" altLang="en-US" sz="48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眼</a:t>
            </a:r>
            <a:endParaRPr lang="zh-TW" altLang="en-US" sz="4800" b="1" dirty="0">
              <a:solidFill>
                <a:srgbClr val="CC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513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50"/>
    </mc:Choice>
    <mc:Fallback xmlns="">
      <p:transition spd="slow" advTm="1405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版面配置區 4"/>
          <p:cNvSpPr>
            <a:spLocks noGrp="1"/>
          </p:cNvSpPr>
          <p:nvPr>
            <p:ph type="body" sz="quarter" idx="4294967295"/>
          </p:nvPr>
        </p:nvSpPr>
        <p:spPr>
          <a:xfrm>
            <a:off x="467544" y="1556792"/>
            <a:ext cx="8424936" cy="482409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240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zh-TW" altLang="en-US" sz="3600" b="1" dirty="0" smtClean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戶外活動 </a:t>
            </a:r>
            <a:r>
              <a:rPr lang="zh-TW" altLang="en-US" sz="2400" b="1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</a:t>
            </a:r>
            <a:r>
              <a:rPr lang="zh-TW" altLang="en-US" sz="2400" b="1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每天</a:t>
            </a:r>
            <a:r>
              <a:rPr lang="en-US" altLang="zh-TW" sz="2400" b="1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120</a:t>
            </a:r>
            <a:r>
              <a:rPr lang="zh-TW" altLang="en-US" sz="2400" b="1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分鐘</a:t>
            </a:r>
            <a:endParaRPr lang="en-US" altLang="zh-TW" sz="2400" b="1" dirty="0" smtClean="0">
              <a:solidFill>
                <a:srgbClr val="0066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>
              <a:lnSpc>
                <a:spcPct val="100000"/>
              </a:lnSpc>
              <a:spcBef>
                <a:spcPts val="240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zh-TW" altLang="en-US" sz="3600" b="1" dirty="0" smtClean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近距離用眼</a:t>
            </a:r>
            <a:r>
              <a:rPr lang="zh-TW" altLang="en-US" sz="3600" b="1" dirty="0" smtClean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中斷</a:t>
            </a:r>
            <a:r>
              <a:rPr lang="zh-TW" altLang="en-US" b="1" dirty="0" smtClean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   </a:t>
            </a:r>
            <a:r>
              <a:rPr lang="zh-TW" altLang="en-US" sz="2400" b="1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</a:t>
            </a:r>
            <a:r>
              <a:rPr lang="en-US" altLang="zh-TW" sz="2400" b="1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30</a:t>
            </a:r>
            <a:r>
              <a:rPr lang="zh-TW" altLang="en-US" sz="2400" b="1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分鐘休息</a:t>
            </a:r>
            <a:r>
              <a:rPr lang="en-US" altLang="zh-TW" sz="2400" b="1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10</a:t>
            </a:r>
            <a:r>
              <a:rPr lang="zh-TW" altLang="en-US" sz="2400" b="1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分鐘</a:t>
            </a:r>
            <a:endParaRPr lang="en-US" altLang="zh-TW" sz="2400" b="1" dirty="0" smtClean="0">
              <a:solidFill>
                <a:srgbClr val="0066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>
              <a:lnSpc>
                <a:spcPct val="100000"/>
              </a:lnSpc>
              <a:spcBef>
                <a:spcPts val="240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zh-TW" altLang="en-US" sz="3600" b="1" dirty="0" smtClean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每天</a:t>
            </a:r>
            <a:r>
              <a:rPr lang="en-US" altLang="zh-TW" sz="3600" b="1" dirty="0" err="1" smtClean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3C</a:t>
            </a:r>
            <a:r>
              <a:rPr lang="zh-TW" altLang="en-US" sz="3600" b="1" dirty="0" smtClean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</a:t>
            </a:r>
            <a:r>
              <a:rPr lang="zh-TW" altLang="en-US" sz="3600" b="1" dirty="0" smtClean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不超過</a:t>
            </a:r>
            <a:r>
              <a:rPr lang="en-US" altLang="zh-TW" sz="3600" b="1" dirty="0" smtClean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3600" b="1" dirty="0" smtClean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endParaRPr lang="en-US" altLang="zh-TW" sz="3600" b="1" dirty="0" smtClean="0">
              <a:solidFill>
                <a:srgbClr val="CC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00000"/>
              </a:lnSpc>
              <a:spcBef>
                <a:spcPts val="240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zh-TW" altLang="en-US" sz="3600" b="1" dirty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看書寫</a:t>
            </a:r>
            <a:r>
              <a:rPr lang="zh-TW" altLang="en-US" sz="3600" b="1" dirty="0" smtClean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作業姿勢</a:t>
            </a:r>
            <a:r>
              <a:rPr lang="zh-TW" altLang="en-US" sz="3600" b="1" dirty="0" smtClean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端正 </a:t>
            </a:r>
            <a:r>
              <a:rPr lang="zh-TW" altLang="en-US" sz="3600" b="1" dirty="0" smtClean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 </a:t>
            </a:r>
            <a:r>
              <a:rPr lang="zh-TW" altLang="en-US" sz="2400" b="1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眼睛距離大於</a:t>
            </a:r>
            <a:r>
              <a:rPr lang="en-US" altLang="zh-TW" sz="2400" b="1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40</a:t>
            </a:r>
            <a:r>
              <a:rPr lang="zh-TW" altLang="en-US" sz="2400" b="1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公分</a:t>
            </a:r>
            <a:endParaRPr lang="en-US" altLang="zh-TW" sz="2400" b="1" dirty="0" smtClean="0">
              <a:solidFill>
                <a:srgbClr val="0066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00000"/>
              </a:lnSpc>
              <a:spcBef>
                <a:spcPts val="240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zh-TW" altLang="en-US" sz="4000" b="1" dirty="0" smtClean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定期</a:t>
            </a:r>
            <a:r>
              <a:rPr lang="zh-TW" altLang="en-US" sz="4000" b="1" dirty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就醫複</a:t>
            </a:r>
            <a:r>
              <a:rPr lang="zh-TW" altLang="en-US" sz="4000" b="1" dirty="0" smtClean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檢  </a:t>
            </a:r>
            <a:r>
              <a:rPr lang="zh-TW" altLang="en-US" sz="2400" b="1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每半年定期就醫檢查</a:t>
            </a:r>
            <a:endParaRPr lang="en-US" altLang="zh-TW" sz="2400" b="1" dirty="0" smtClean="0">
              <a:solidFill>
                <a:srgbClr val="0066FF"/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Wingdings"/>
            </a:endParaRPr>
          </a:p>
          <a:p>
            <a:pPr marL="0" indent="0">
              <a:lnSpc>
                <a:spcPct val="100000"/>
              </a:lnSpc>
              <a:buClr>
                <a:srgbClr val="C00000"/>
              </a:buClr>
              <a:buNone/>
            </a:pPr>
            <a:r>
              <a:rPr lang="zh-TW" altLang="en-US" sz="24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                                                已經近視每</a:t>
            </a:r>
            <a:r>
              <a:rPr lang="en-US" altLang="zh-TW" sz="24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3</a:t>
            </a:r>
            <a:r>
              <a:rPr lang="zh-TW" altLang="en-US" sz="24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個月就醫檢查</a:t>
            </a:r>
            <a:endParaRPr lang="zh-TW" altLang="en-US" sz="2400" b="1" dirty="0">
              <a:solidFill>
                <a:srgbClr val="CC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標題 1"/>
          <p:cNvSpPr txBox="1">
            <a:spLocks/>
          </p:cNvSpPr>
          <p:nvPr/>
        </p:nvSpPr>
        <p:spPr>
          <a:xfrm>
            <a:off x="467544" y="404664"/>
            <a:ext cx="5726035" cy="868958"/>
          </a:xfrm>
          <a:prstGeom prst="rect">
            <a:avLst/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 cap="all" spc="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zh-TW" altLang="en-US" sz="48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預防近視的</a:t>
            </a:r>
            <a:r>
              <a:rPr lang="zh-TW" altLang="en-US" sz="48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方法</a:t>
            </a:r>
            <a:endParaRPr lang="zh-TW" altLang="en-US" sz="48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1946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50"/>
    </mc:Choice>
    <mc:Fallback xmlns="">
      <p:transition spd="slow" advTm="1405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8175" y="366713"/>
            <a:ext cx="6789738" cy="23749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1.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近視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是一種眼睛的疾病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，</a:t>
            </a: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/>
            </a:r>
            <a:b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</a:b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 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還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會改變眼球的形狀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，</a:t>
            </a: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/>
            </a:r>
            <a:b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</a:b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 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眼球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一旦變形就不會再回復了</a:t>
            </a:r>
            <a:r>
              <a:rPr lang="zh-TW" altLang="zh-TW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。</a:t>
            </a:r>
            <a:endParaRPr lang="en-US" altLang="zh-TW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pic>
        <p:nvPicPr>
          <p:cNvPr id="65539" name="Picture 2" descr="https://t.pimg.jp/005/702/768/1/57027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62" b="54842"/>
          <a:stretch>
            <a:fillRect/>
          </a:stretch>
        </p:blipFill>
        <p:spPr bwMode="auto">
          <a:xfrm>
            <a:off x="395288" y="817563"/>
            <a:ext cx="1179512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7" y="4455913"/>
            <a:ext cx="1719064" cy="17190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圓角矩形圖說文字 7"/>
          <p:cNvSpPr/>
          <p:nvPr/>
        </p:nvSpPr>
        <p:spPr>
          <a:xfrm>
            <a:off x="250825" y="4005263"/>
            <a:ext cx="7345363" cy="2160587"/>
          </a:xfrm>
          <a:prstGeom prst="wedgeRoundRectCallout">
            <a:avLst>
              <a:gd name="adj1" fmla="val 53914"/>
              <a:gd name="adj2" fmla="val 26942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</a:t>
            </a:r>
            <a:r>
              <a:rPr lang="zh-TW" altLang="en-US" sz="3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近視的眼軸會增長變形，無法再恢復，</a:t>
            </a:r>
            <a:r>
              <a:rPr lang="zh-TW" altLang="en-US" sz="3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如果近視了，要記得定期到眼科診所回診，注意用眼的習慣，就可以避免近視度數加深。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7176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1.5|5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0.9|2|2|1.4|2.7|1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0.9|2|2|1.4|2.7|1.7"/>
</p:tagLst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637</TotalTime>
  <Words>1350</Words>
  <Application>Microsoft Office PowerPoint</Application>
  <PresentationFormat>如螢幕大小 (4:3)</PresentationFormat>
  <Paragraphs>94</Paragraphs>
  <Slides>29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29</vt:i4>
      </vt:variant>
    </vt:vector>
  </HeadingPairs>
  <TitlesOfParts>
    <vt:vector size="39" baseType="lpstr">
      <vt:lpstr>微軟正黑體</vt:lpstr>
      <vt:lpstr>新細明體</vt:lpstr>
      <vt:lpstr>新細明體</vt:lpstr>
      <vt:lpstr>標楷體</vt:lpstr>
      <vt:lpstr>Arial</vt:lpstr>
      <vt:lpstr>Calibri</vt:lpstr>
      <vt:lpstr>Calibri Light</vt:lpstr>
      <vt:lpstr>Wingdings</vt:lpstr>
      <vt:lpstr>Wingdings 2</vt:lpstr>
      <vt:lpstr>Office 佈景主題</vt:lpstr>
      <vt:lpstr>110下 班會討論議題</vt:lpstr>
      <vt:lpstr>PowerPoint 簡報</vt:lpstr>
      <vt:lpstr>PowerPoint 簡報</vt:lpstr>
      <vt:lpstr>近視矯正的方法雖然可以讓視力正常， 但眼球的變形仍存在</vt:lpstr>
      <vt:lpstr>近視是眼軸拉長變形，不可逆</vt:lpstr>
      <vt:lpstr>學童一旦近視， 如果沒有定期就醫治療控制 或 只是配戴眼鏡 國小國中每年平均近視度數 增加100度 未來就會成為500度以上的高度近視 </vt:lpstr>
      <vt:lpstr>近視的主要原因</vt:lpstr>
      <vt:lpstr>PowerPoint 簡報</vt:lpstr>
      <vt:lpstr>1.近視是一種眼睛的疾病，   還會改變眼球的形狀，   眼球一旦變形就不會再回復了。</vt:lpstr>
      <vt:lpstr>2.近視最常見的原因是   長時間近距離用眼所造成。</vt:lpstr>
      <vt:lpstr>3.高度近視為500度以上，而且    高度近視者很容易造成失明。</vt:lpstr>
      <vt:lpstr>4.使用四電（電視、電腦、電動、   智慧型手機）時，螢幕都會發   光，不必另外照明沒關係。</vt:lpstr>
      <vt:lpstr>5.在陽光下，戴帽子或太陽眼鏡     可以保護眼睛。</vt:lpstr>
      <vt:lpstr>6.預防近視最佳的方法之一是每   天戶外活動至少120鐘。</vt:lpstr>
      <vt:lpstr>近視配戴眼鏡就可以看清楚， 未來還可以雷射開刀， 所以 不用去看醫生。</vt:lpstr>
      <vt:lpstr>沒有接到學校視力不良通知單， 就不用去眼科檢查。</vt:lpstr>
      <vt:lpstr>健康體位</vt:lpstr>
      <vt:lpstr>PowerPoint 簡報</vt:lpstr>
      <vt:lpstr>PowerPoint 簡報</vt:lpstr>
      <vt:lpstr>PowerPoint 簡報</vt:lpstr>
      <vt:lpstr>PowerPoint 簡報</vt:lpstr>
      <vt:lpstr>今年已經調整為 四電少於1小時</vt:lpstr>
      <vt:lpstr>PowerPoint 簡報</vt:lpstr>
      <vt:lpstr>1小時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106下班會討論議題</dc:title>
  <dc:creator>User</dc:creator>
  <cp:lastModifiedBy>User</cp:lastModifiedBy>
  <cp:revision>48</cp:revision>
  <dcterms:created xsi:type="dcterms:W3CDTF">2018-02-12T07:37:47Z</dcterms:created>
  <dcterms:modified xsi:type="dcterms:W3CDTF">2022-04-07T08:51:45Z</dcterms:modified>
</cp:coreProperties>
</file>