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0033CC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065D-24AC-4CF7-B77A-D03304CBECF9}" type="datetimeFigureOut">
              <a:rPr lang="zh-TW" altLang="en-US" smtClean="0"/>
              <a:t>2022/3/24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39826-42E4-4A7E-93A0-0E615DC6C92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065D-24AC-4CF7-B77A-D03304CBECF9}" type="datetimeFigureOut">
              <a:rPr lang="zh-TW" altLang="en-US" smtClean="0"/>
              <a:t>2022/3/24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39826-42E4-4A7E-93A0-0E615DC6C92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065D-24AC-4CF7-B77A-D03304CBECF9}" type="datetimeFigureOut">
              <a:rPr lang="zh-TW" altLang="en-US" smtClean="0"/>
              <a:t>2022/3/24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39826-42E4-4A7E-93A0-0E615DC6C92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065D-24AC-4CF7-B77A-D03304CBECF9}" type="datetimeFigureOut">
              <a:rPr lang="zh-TW" altLang="en-US" smtClean="0"/>
              <a:t>2022/3/24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39826-42E4-4A7E-93A0-0E615DC6C92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065D-24AC-4CF7-B77A-D03304CBECF9}" type="datetimeFigureOut">
              <a:rPr lang="zh-TW" altLang="en-US" smtClean="0"/>
              <a:t>2022/3/24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39826-42E4-4A7E-93A0-0E615DC6C92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065D-24AC-4CF7-B77A-D03304CBECF9}" type="datetimeFigureOut">
              <a:rPr lang="zh-TW" altLang="en-US" smtClean="0"/>
              <a:t>2022/3/24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39826-42E4-4A7E-93A0-0E615DC6C92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065D-24AC-4CF7-B77A-D03304CBECF9}" type="datetimeFigureOut">
              <a:rPr lang="zh-TW" altLang="en-US" smtClean="0"/>
              <a:t>2022/3/24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39826-42E4-4A7E-93A0-0E615DC6C92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065D-24AC-4CF7-B77A-D03304CBECF9}" type="datetimeFigureOut">
              <a:rPr lang="zh-TW" altLang="en-US" smtClean="0"/>
              <a:t>2022/3/24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39826-42E4-4A7E-93A0-0E615DC6C92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065D-24AC-4CF7-B77A-D03304CBECF9}" type="datetimeFigureOut">
              <a:rPr lang="zh-TW" altLang="en-US" smtClean="0"/>
              <a:t>2022/3/24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39826-42E4-4A7E-93A0-0E615DC6C92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065D-24AC-4CF7-B77A-D03304CBECF9}" type="datetimeFigureOut">
              <a:rPr lang="zh-TW" altLang="en-US" smtClean="0"/>
              <a:t>2022/3/24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39826-42E4-4A7E-93A0-0E615DC6C92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065D-24AC-4CF7-B77A-D03304CBECF9}" type="datetimeFigureOut">
              <a:rPr lang="zh-TW" altLang="en-US" smtClean="0"/>
              <a:t>2022/3/24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39826-42E4-4A7E-93A0-0E615DC6C92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3B065D-24AC-4CF7-B77A-D03304CBECF9}" type="datetimeFigureOut">
              <a:rPr lang="zh-TW" altLang="en-US" smtClean="0"/>
              <a:t>2022/3/24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F339826-42E4-4A7E-93A0-0E615DC6C92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79712" y="5157192"/>
            <a:ext cx="5328592" cy="553616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新竹市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東門國小學務處衛生組</a:t>
            </a: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&amp;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健康中心</a:t>
            </a:r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文字方塊 1"/>
          <p:cNvSpPr txBox="1"/>
          <p:nvPr/>
        </p:nvSpPr>
        <p:spPr>
          <a:xfrm>
            <a:off x="1043608" y="1772816"/>
            <a:ext cx="7200800" cy="156966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zh-TW" sz="9600" b="1" kern="100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+mn-ea"/>
                <a:cs typeface="Times New Roman"/>
              </a:rPr>
              <a:t>健康一級棒</a:t>
            </a:r>
            <a:r>
              <a:rPr lang="en-US" sz="9600" b="1" kern="100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+mn-ea"/>
                <a:cs typeface="Times New Roman"/>
              </a:rPr>
              <a:t>!</a:t>
            </a:r>
            <a:endParaRPr lang="zh-TW" sz="9600" b="1" kern="100" dirty="0">
              <a:effectLst/>
              <a:latin typeface="+mn-ea"/>
              <a:cs typeface="Times New Roman"/>
            </a:endParaRPr>
          </a:p>
        </p:txBody>
      </p:sp>
      <p:sp>
        <p:nvSpPr>
          <p:cNvPr id="6" name="副標題 2"/>
          <p:cNvSpPr txBox="1">
            <a:spLocks/>
          </p:cNvSpPr>
          <p:nvPr/>
        </p:nvSpPr>
        <p:spPr>
          <a:xfrm>
            <a:off x="251520" y="332656"/>
            <a:ext cx="3168352" cy="5536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110</a:t>
            </a:r>
            <a:r>
              <a:rPr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學年</a:t>
            </a:r>
            <a:r>
              <a:rPr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度 健康促進學校</a:t>
            </a:r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7" name="圖片 6" descr="走出戶外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27984" y="4229684"/>
            <a:ext cx="864468" cy="822176"/>
          </a:xfrm>
          <a:prstGeom prst="rect">
            <a:avLst/>
          </a:prstGeom>
        </p:spPr>
      </p:pic>
      <p:pic>
        <p:nvPicPr>
          <p:cNvPr id="8" name="圖片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202261"/>
            <a:ext cx="884674" cy="8401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圖片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638" y="4229684"/>
            <a:ext cx="983322" cy="8093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圖片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4276095"/>
            <a:ext cx="1152128" cy="766296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219262"/>
            <a:ext cx="720080" cy="84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6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sz="quarter" idx="13"/>
          </p:nvPr>
        </p:nvSpPr>
        <p:spPr>
          <a:xfrm>
            <a:off x="539552" y="764704"/>
            <a:ext cx="8352928" cy="5472608"/>
          </a:xfrm>
        </p:spPr>
        <p:txBody>
          <a:bodyPr>
            <a:normAutofit fontScale="92500" lnSpcReduction="20000"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zh-TW" altLang="zh-TW" sz="4300" dirty="0"/>
              <a:t>健康一級棒 紀錄單說明：</a:t>
            </a:r>
          </a:p>
          <a:p>
            <a:pPr marL="45720" indent="0">
              <a:buNone/>
            </a:pPr>
            <a:r>
              <a:rPr lang="zh-TW" altLang="zh-TW" dirty="0">
                <a:solidFill>
                  <a:srgbClr val="336600"/>
                </a:solidFill>
              </a:rPr>
              <a:t>學校推動</a:t>
            </a:r>
            <a:r>
              <a:rPr lang="zh-TW" altLang="zh-TW" sz="4300" dirty="0">
                <a:solidFill>
                  <a:srgbClr val="336600"/>
                </a:solidFill>
              </a:rPr>
              <a:t>「</a:t>
            </a:r>
            <a:r>
              <a:rPr lang="en-US" altLang="zh-TW" sz="4300" dirty="0" smtClean="0">
                <a:solidFill>
                  <a:srgbClr val="336600"/>
                </a:solidFill>
              </a:rPr>
              <a:t>85110</a:t>
            </a:r>
            <a:r>
              <a:rPr lang="zh-TW" altLang="zh-TW" sz="4300" dirty="0">
                <a:solidFill>
                  <a:srgbClr val="336600"/>
                </a:solidFill>
              </a:rPr>
              <a:t>」</a:t>
            </a:r>
            <a:r>
              <a:rPr lang="zh-TW" altLang="zh-TW" dirty="0">
                <a:solidFill>
                  <a:srgbClr val="336600"/>
                </a:solidFill>
              </a:rPr>
              <a:t>希望同學們能落實在平日的生活，養成良好的生活習慣。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zh-TW" altLang="zh-TW" sz="3200" dirty="0">
                <a:solidFill>
                  <a:srgbClr val="0033CC"/>
                </a:solidFill>
              </a:rPr>
              <a:t>★</a:t>
            </a:r>
            <a:r>
              <a:rPr lang="zh-TW" altLang="zh-TW" sz="3200" b="1" dirty="0">
                <a:solidFill>
                  <a:srgbClr val="0033CC"/>
                </a:solidFill>
              </a:rPr>
              <a:t>活動</a:t>
            </a:r>
            <a:r>
              <a:rPr lang="zh-TW" altLang="zh-TW" sz="3200" b="1" dirty="0" smtClean="0">
                <a:solidFill>
                  <a:srgbClr val="0033CC"/>
                </a:solidFill>
              </a:rPr>
              <a:t>日期</a:t>
            </a:r>
            <a:r>
              <a:rPr lang="zh-TW" altLang="zh-TW" sz="3200" dirty="0" smtClean="0">
                <a:solidFill>
                  <a:srgbClr val="0033CC"/>
                </a:solidFill>
              </a:rPr>
              <a:t>：</a:t>
            </a:r>
            <a:r>
              <a:rPr lang="en-US" altLang="zh-TW" sz="3200" dirty="0" smtClean="0">
                <a:solidFill>
                  <a:srgbClr val="0033CC"/>
                </a:solidFill>
              </a:rPr>
              <a:t>3/28(</a:t>
            </a:r>
            <a:r>
              <a:rPr lang="zh-TW" altLang="en-US" sz="3200" dirty="0">
                <a:solidFill>
                  <a:srgbClr val="0033CC"/>
                </a:solidFill>
              </a:rPr>
              <a:t>一</a:t>
            </a:r>
            <a:r>
              <a:rPr lang="en-US" altLang="zh-TW" sz="3200" dirty="0" smtClean="0">
                <a:solidFill>
                  <a:srgbClr val="0033CC"/>
                </a:solidFill>
              </a:rPr>
              <a:t>)~4/5(</a:t>
            </a:r>
            <a:r>
              <a:rPr lang="zh-TW" altLang="en-US" sz="3200" dirty="0" smtClean="0">
                <a:solidFill>
                  <a:srgbClr val="0033CC"/>
                </a:solidFill>
              </a:rPr>
              <a:t>二</a:t>
            </a:r>
            <a:r>
              <a:rPr lang="en-US" altLang="zh-TW" sz="3200" dirty="0" smtClean="0">
                <a:solidFill>
                  <a:srgbClr val="0033CC"/>
                </a:solidFill>
              </a:rPr>
              <a:t>)</a:t>
            </a:r>
            <a:r>
              <a:rPr lang="zh-TW" altLang="zh-TW" sz="3200" dirty="0" smtClean="0">
                <a:solidFill>
                  <a:srgbClr val="0033CC"/>
                </a:solidFill>
              </a:rPr>
              <a:t>。</a:t>
            </a:r>
            <a:endParaRPr lang="en-US" altLang="zh-TW" sz="3200" dirty="0" smtClean="0">
              <a:solidFill>
                <a:srgbClr val="0033CC"/>
              </a:solidFill>
            </a:endParaRPr>
          </a:p>
          <a:p>
            <a:pPr marL="45720" indent="0">
              <a:buNone/>
            </a:pPr>
            <a:r>
              <a:rPr lang="zh-TW" altLang="zh-TW" sz="3200" dirty="0"/>
              <a:t>★</a:t>
            </a:r>
            <a:r>
              <a:rPr lang="zh-TW" altLang="zh-TW" sz="3200" b="1" dirty="0"/>
              <a:t>獎勵方式</a:t>
            </a:r>
            <a:r>
              <a:rPr lang="zh-TW" altLang="zh-TW" sz="3200" dirty="0"/>
              <a:t>：</a:t>
            </a:r>
          </a:p>
          <a:p>
            <a:pPr marL="365760" lvl="1" indent="0">
              <a:buNone/>
            </a:pPr>
            <a:r>
              <a:rPr lang="en-US" altLang="zh-TW" sz="2200" dirty="0"/>
              <a:t>1.</a:t>
            </a:r>
            <a:r>
              <a:rPr lang="zh-TW" altLang="zh-TW" sz="2200" dirty="0"/>
              <a:t>本張「紀錄單」</a:t>
            </a:r>
            <a:r>
              <a:rPr lang="zh-TW" altLang="zh-TW" sz="2200" u="sng" dirty="0">
                <a:solidFill>
                  <a:srgbClr val="FF0000"/>
                </a:solidFill>
              </a:rPr>
              <a:t>全部做到完成</a:t>
            </a:r>
            <a:r>
              <a:rPr lang="zh-TW" altLang="zh-TW" sz="2200" dirty="0">
                <a:solidFill>
                  <a:srgbClr val="FF0000"/>
                </a:solidFill>
              </a:rPr>
              <a:t>且有</a:t>
            </a:r>
            <a:r>
              <a:rPr lang="zh-TW" altLang="zh-TW" sz="2200" u="sng" dirty="0">
                <a:solidFill>
                  <a:srgbClr val="FF0000"/>
                </a:solidFill>
              </a:rPr>
              <a:t>家長簽章</a:t>
            </a:r>
            <a:r>
              <a:rPr lang="zh-TW" altLang="zh-TW" sz="2200" dirty="0"/>
              <a:t>，</a:t>
            </a:r>
            <a:r>
              <a:rPr lang="en-US" altLang="zh-TW" sz="2200" dirty="0" smtClean="0">
                <a:solidFill>
                  <a:srgbClr val="CC00CC"/>
                </a:solidFill>
              </a:rPr>
              <a:t>4/8(</a:t>
            </a:r>
            <a:r>
              <a:rPr lang="zh-TW" altLang="zh-TW" sz="2200" dirty="0">
                <a:solidFill>
                  <a:srgbClr val="CC00CC"/>
                </a:solidFill>
              </a:rPr>
              <a:t>五</a:t>
            </a:r>
            <a:r>
              <a:rPr lang="en-US" altLang="zh-TW" sz="2200" dirty="0">
                <a:solidFill>
                  <a:srgbClr val="CC00CC"/>
                </a:solidFill>
              </a:rPr>
              <a:t>)</a:t>
            </a:r>
            <a:r>
              <a:rPr lang="zh-TW" altLang="zh-TW" sz="2200" dirty="0">
                <a:solidFill>
                  <a:srgbClr val="CC00CC"/>
                </a:solidFill>
              </a:rPr>
              <a:t>中午前</a:t>
            </a:r>
            <a:r>
              <a:rPr lang="zh-TW" altLang="zh-TW" sz="2200" dirty="0"/>
              <a:t>交給</a:t>
            </a:r>
            <a:r>
              <a:rPr lang="zh-TW" altLang="zh-TW" sz="2200" dirty="0" smtClean="0"/>
              <a:t>班</a:t>
            </a:r>
            <a:endParaRPr lang="en-US" altLang="zh-TW" sz="2200" dirty="0" smtClean="0"/>
          </a:p>
          <a:p>
            <a:pPr marL="365760" lvl="1" indent="0">
              <a:buNone/>
            </a:pPr>
            <a:r>
              <a:rPr lang="zh-TW" altLang="en-US" sz="2200" dirty="0"/>
              <a:t> </a:t>
            </a:r>
            <a:r>
              <a:rPr lang="zh-TW" altLang="en-US" sz="2200" dirty="0" smtClean="0"/>
              <a:t>  </a:t>
            </a:r>
            <a:r>
              <a:rPr lang="zh-TW" altLang="zh-TW" sz="2200" dirty="0" smtClean="0"/>
              <a:t>上</a:t>
            </a:r>
            <a:r>
              <a:rPr lang="zh-TW" altLang="zh-TW" sz="2200" dirty="0"/>
              <a:t>健康小天使。</a:t>
            </a:r>
          </a:p>
          <a:p>
            <a:pPr marL="365760" lvl="1" indent="0">
              <a:buNone/>
            </a:pPr>
            <a:r>
              <a:rPr lang="en-US" altLang="zh-TW" sz="2200" dirty="0"/>
              <a:t>2.</a:t>
            </a:r>
            <a:r>
              <a:rPr lang="zh-TW" altLang="zh-TW" sz="2200" dirty="0"/>
              <a:t>健康小天使確認後發給榮譽點數</a:t>
            </a:r>
            <a:r>
              <a:rPr lang="en-US" altLang="zh-TW" sz="2200" dirty="0"/>
              <a:t>5</a:t>
            </a:r>
            <a:r>
              <a:rPr lang="zh-TW" altLang="zh-TW" sz="2200" dirty="0"/>
              <a:t>點貼條作為獎勵。</a:t>
            </a:r>
          </a:p>
          <a:p>
            <a:pPr marL="365760" lvl="1" indent="0">
              <a:buNone/>
            </a:pPr>
            <a:r>
              <a:rPr lang="en-US" altLang="zh-TW" sz="2200" dirty="0"/>
              <a:t>3.</a:t>
            </a:r>
            <a:r>
              <a:rPr lang="zh-TW" altLang="zh-TW" sz="2200" dirty="0"/>
              <a:t>健康小天使協助投入摸彩箱，由校長</a:t>
            </a:r>
            <a:r>
              <a:rPr lang="zh-TW" altLang="zh-TW" sz="2200" dirty="0" smtClean="0"/>
              <a:t>抽獎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2200" dirty="0" smtClean="0"/>
              <a:t>得獎</a:t>
            </a:r>
            <a:r>
              <a:rPr lang="zh-TW" altLang="zh-TW" sz="2200" dirty="0"/>
              <a:t>同學到學務處領獎</a:t>
            </a:r>
            <a:r>
              <a:rPr lang="zh-TW" altLang="zh-TW" sz="2200" dirty="0" smtClean="0"/>
              <a:t>。</a:t>
            </a:r>
            <a:endParaRPr lang="en-US" altLang="zh-TW" sz="2200" dirty="0" smtClean="0"/>
          </a:p>
          <a:p>
            <a:pPr marL="365760" lvl="1" indent="0">
              <a:buNone/>
            </a:pPr>
            <a:r>
              <a:rPr lang="en-US" altLang="zh-TW" sz="2200" dirty="0" smtClean="0"/>
              <a:t>4.</a:t>
            </a:r>
            <a:r>
              <a:rPr lang="zh-TW" altLang="zh-TW" dirty="0" smtClean="0">
                <a:solidFill>
                  <a:srgbClr val="CC00CC"/>
                </a:solidFill>
              </a:rPr>
              <a:t>班級</a:t>
            </a:r>
            <a:r>
              <a:rPr lang="zh-TW" altLang="zh-TW" dirty="0">
                <a:solidFill>
                  <a:srgbClr val="CC00CC"/>
                </a:solidFill>
              </a:rPr>
              <a:t>參加</a:t>
            </a:r>
            <a:r>
              <a:rPr lang="zh-TW" altLang="zh-TW" dirty="0" smtClean="0">
                <a:solidFill>
                  <a:srgbClr val="CC00CC"/>
                </a:solidFill>
              </a:rPr>
              <a:t>獎</a:t>
            </a:r>
            <a:r>
              <a:rPr lang="zh-TW" altLang="zh-TW" dirty="0" smtClean="0"/>
              <a:t>：</a:t>
            </a:r>
            <a:r>
              <a:rPr lang="zh-TW" altLang="zh-TW" dirty="0"/>
              <a:t>只要完成人數比率達到</a:t>
            </a:r>
            <a:r>
              <a:rPr lang="en-US" altLang="zh-TW" dirty="0"/>
              <a:t>90%</a:t>
            </a:r>
            <a:r>
              <a:rPr lang="zh-TW" altLang="zh-TW" dirty="0"/>
              <a:t>以上的班級，皆贈送</a:t>
            </a:r>
            <a:r>
              <a:rPr lang="zh-TW" altLang="zh-TW" dirty="0"/>
              <a:t>班級一份</a:t>
            </a:r>
            <a:endParaRPr lang="en-US" altLang="zh-TW" dirty="0" smtClean="0"/>
          </a:p>
          <a:p>
            <a:pPr marL="365760" lvl="1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</a:t>
            </a:r>
            <a:r>
              <a:rPr lang="zh-TW" altLang="zh-TW" dirty="0" smtClean="0"/>
              <a:t>小</a:t>
            </a:r>
            <a:r>
              <a:rPr lang="zh-TW" altLang="zh-TW" dirty="0"/>
              <a:t>禮物。</a:t>
            </a:r>
            <a:endParaRPr lang="zh-TW" altLang="zh-TW" sz="2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93068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8001000" cy="6264696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zh-TW" altLang="zh-TW" sz="3600" dirty="0"/>
              <a:t>★</a:t>
            </a:r>
            <a:r>
              <a:rPr lang="zh-TW" altLang="zh-TW" sz="3600" b="1" dirty="0"/>
              <a:t>紀錄</a:t>
            </a:r>
            <a:r>
              <a:rPr lang="zh-TW" altLang="zh-TW" sz="3600" b="1" dirty="0" smtClean="0"/>
              <a:t>方式</a:t>
            </a:r>
            <a:r>
              <a:rPr lang="zh-TW" altLang="zh-TW" sz="3600" dirty="0" smtClean="0"/>
              <a:t>：</a:t>
            </a:r>
            <a:endParaRPr lang="zh-TW" altLang="zh-TW" sz="3600" dirty="0"/>
          </a:p>
          <a:p>
            <a:pPr marL="45720" indent="0">
              <a:lnSpc>
                <a:spcPct val="150000"/>
              </a:lnSpc>
              <a:buNone/>
            </a:pPr>
            <a:r>
              <a:rPr lang="en-US" altLang="zh-TW" sz="2800" b="1" dirty="0">
                <a:solidFill>
                  <a:srgbClr val="0033CC"/>
                </a:solidFill>
              </a:rPr>
              <a:t>1.</a:t>
            </a:r>
            <a:r>
              <a:rPr lang="zh-TW" altLang="zh-TW" sz="2800" b="1" dirty="0">
                <a:solidFill>
                  <a:srgbClr val="0033CC"/>
                </a:solidFill>
              </a:rPr>
              <a:t>睡滿</a:t>
            </a:r>
            <a:r>
              <a:rPr lang="en-US" altLang="zh-TW" sz="2800" b="1" dirty="0">
                <a:solidFill>
                  <a:srgbClr val="0033CC"/>
                </a:solidFill>
              </a:rPr>
              <a:t>8</a:t>
            </a:r>
            <a:r>
              <a:rPr lang="zh-TW" altLang="zh-TW" sz="2800" b="1" dirty="0">
                <a:solidFill>
                  <a:srgbClr val="0033CC"/>
                </a:solidFill>
              </a:rPr>
              <a:t>小時</a:t>
            </a:r>
            <a:r>
              <a:rPr lang="zh-TW" altLang="zh-TW" sz="2800" b="1" dirty="0" smtClean="0">
                <a:solidFill>
                  <a:srgbClr val="0033CC"/>
                </a:solidFill>
              </a:rPr>
              <a:t>：</a:t>
            </a:r>
            <a:endParaRPr lang="en-US" altLang="zh-TW" sz="2800" b="1" dirty="0" smtClean="0">
              <a:solidFill>
                <a:srgbClr val="0033CC"/>
              </a:solidFill>
            </a:endParaRPr>
          </a:p>
          <a:p>
            <a:pPr marL="45720" indent="0">
              <a:buNone/>
            </a:pPr>
            <a:r>
              <a:rPr lang="zh-TW" altLang="en-US" dirty="0" smtClean="0"/>
              <a:t>    </a:t>
            </a:r>
            <a:r>
              <a:rPr lang="zh-TW" altLang="zh-TW" dirty="0" smtClean="0"/>
              <a:t>把</a:t>
            </a:r>
            <a:r>
              <a:rPr lang="zh-TW" altLang="zh-TW" dirty="0"/>
              <a:t>自己睡眠的時間記錄下來，睡滿</a:t>
            </a:r>
            <a:r>
              <a:rPr lang="en-US" altLang="zh-TW" dirty="0"/>
              <a:t>8</a:t>
            </a:r>
            <a:r>
              <a:rPr lang="zh-TW" altLang="zh-TW" dirty="0"/>
              <a:t>小時在</a:t>
            </a:r>
            <a:r>
              <a:rPr lang="en-US" altLang="zh-TW" dirty="0">
                <a:sym typeface="Webdings"/>
              </a:rPr>
              <a:t></a:t>
            </a:r>
            <a:r>
              <a:rPr lang="zh-TW" altLang="zh-TW" dirty="0"/>
              <a:t>內打勾。</a:t>
            </a:r>
          </a:p>
          <a:p>
            <a:pPr marL="4572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altLang="zh-TW" sz="2800" b="1" dirty="0">
                <a:solidFill>
                  <a:srgbClr val="0033CC"/>
                </a:solidFill>
              </a:rPr>
              <a:t>2.</a:t>
            </a:r>
            <a:r>
              <a:rPr lang="zh-TW" altLang="zh-TW" sz="2800" b="1" dirty="0">
                <a:solidFill>
                  <a:srgbClr val="0033CC"/>
                </a:solidFill>
              </a:rPr>
              <a:t>午餐蔬菜吃光光</a:t>
            </a:r>
            <a:r>
              <a:rPr lang="zh-TW" altLang="zh-TW" sz="2800" b="1" dirty="0" smtClean="0">
                <a:solidFill>
                  <a:srgbClr val="0033CC"/>
                </a:solidFill>
              </a:rPr>
              <a:t>：</a:t>
            </a:r>
            <a:endParaRPr lang="en-US" altLang="zh-TW" sz="2800" b="1" dirty="0" smtClean="0">
              <a:solidFill>
                <a:srgbClr val="0033CC"/>
              </a:solidFill>
            </a:endParaRPr>
          </a:p>
          <a:p>
            <a:pPr marL="45720" indent="0">
              <a:buNone/>
            </a:pPr>
            <a:r>
              <a:rPr lang="zh-TW" altLang="en-US" dirty="0" smtClean="0"/>
              <a:t>    </a:t>
            </a:r>
            <a:r>
              <a:rPr lang="zh-TW" altLang="zh-TW" dirty="0" smtClean="0"/>
              <a:t>午餐</a:t>
            </a:r>
            <a:r>
              <a:rPr lang="zh-TW" altLang="zh-TW" dirty="0"/>
              <a:t>蔬菜有吃一拳半在</a:t>
            </a:r>
            <a:r>
              <a:rPr lang="en-US" altLang="zh-TW" dirty="0">
                <a:sym typeface="Webdings"/>
              </a:rPr>
              <a:t></a:t>
            </a:r>
            <a:r>
              <a:rPr lang="zh-TW" altLang="zh-TW" dirty="0"/>
              <a:t>內打勾。</a:t>
            </a:r>
            <a:r>
              <a:rPr lang="en-US" altLang="zh-TW" dirty="0"/>
              <a:t>(</a:t>
            </a:r>
            <a:r>
              <a:rPr lang="zh-TW" altLang="zh-TW" b="1" dirty="0">
                <a:solidFill>
                  <a:srgbClr val="CC00CC"/>
                </a:solidFill>
              </a:rPr>
              <a:t>以自己拳頭大小為基準</a:t>
            </a:r>
            <a:r>
              <a:rPr lang="en-US" altLang="zh-TW" dirty="0"/>
              <a:t>)</a:t>
            </a:r>
            <a:endParaRPr lang="zh-TW" altLang="zh-TW" dirty="0"/>
          </a:p>
          <a:p>
            <a:pPr marL="45720" indent="0">
              <a:buNone/>
            </a:pPr>
            <a:r>
              <a:rPr lang="zh-TW" altLang="en-US" b="1" dirty="0" smtClean="0">
                <a:sym typeface="Wingdings"/>
              </a:rPr>
              <a:t> </a:t>
            </a:r>
            <a:r>
              <a:rPr lang="en-US" altLang="zh-TW" b="1" dirty="0" smtClean="0">
                <a:sym typeface="Wingdings"/>
              </a:rPr>
              <a:t></a:t>
            </a:r>
            <a:r>
              <a:rPr lang="zh-TW" altLang="zh-TW" dirty="0"/>
              <a:t>平日在學校聽午餐廣播並記下每天吃的蔬菜是什麼。</a:t>
            </a:r>
          </a:p>
          <a:p>
            <a:pPr marL="45720" indent="0">
              <a:buNone/>
            </a:pPr>
            <a:r>
              <a:rPr lang="zh-TW" altLang="en-US" b="1" dirty="0" smtClean="0">
                <a:sym typeface="Wingdings"/>
              </a:rPr>
              <a:t> </a:t>
            </a:r>
            <a:r>
              <a:rPr lang="en-US" altLang="zh-TW" b="1" dirty="0" smtClean="0">
                <a:sym typeface="Wingdings"/>
              </a:rPr>
              <a:t></a:t>
            </a:r>
            <a:r>
              <a:rPr lang="zh-TW" altLang="zh-TW" dirty="0"/>
              <a:t>假日</a:t>
            </a:r>
            <a:r>
              <a:rPr lang="zh-TW" altLang="zh-TW" dirty="0" smtClean="0"/>
              <a:t>在家</a:t>
            </a:r>
            <a:r>
              <a:rPr lang="zh-TW" altLang="zh-TW" dirty="0"/>
              <a:t>其中一</a:t>
            </a:r>
            <a:r>
              <a:rPr lang="zh-TW" altLang="zh-TW" dirty="0" smtClean="0"/>
              <a:t>餐蔬菜</a:t>
            </a:r>
            <a:r>
              <a:rPr lang="zh-TW" altLang="zh-TW" dirty="0"/>
              <a:t>至少吃一拳半大小的份量。</a:t>
            </a:r>
          </a:p>
          <a:p>
            <a:pPr marL="4572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altLang="zh-TW" sz="2800" b="1" dirty="0">
                <a:solidFill>
                  <a:srgbClr val="0033CC"/>
                </a:solidFill>
              </a:rPr>
              <a:t>3.</a:t>
            </a:r>
            <a:r>
              <a:rPr lang="zh-TW" altLang="zh-TW" sz="2800" b="1" dirty="0">
                <a:solidFill>
                  <a:srgbClr val="0033CC"/>
                </a:solidFill>
              </a:rPr>
              <a:t>每節下課離開教室：</a:t>
            </a:r>
            <a:endParaRPr lang="zh-TW" altLang="zh-TW" sz="2800" dirty="0">
              <a:solidFill>
                <a:srgbClr val="0033CC"/>
              </a:solidFill>
            </a:endParaRPr>
          </a:p>
          <a:p>
            <a:pPr marL="45720" indent="0">
              <a:buNone/>
            </a:pPr>
            <a:r>
              <a:rPr lang="en-US" altLang="zh-TW" b="1" dirty="0" smtClean="0"/>
              <a:t> </a:t>
            </a:r>
            <a:r>
              <a:rPr lang="en-US" altLang="zh-TW" b="1" dirty="0">
                <a:sym typeface="Wingdings"/>
              </a:rPr>
              <a:t></a:t>
            </a:r>
            <a:r>
              <a:rPr lang="zh-TW" altLang="zh-TW" dirty="0"/>
              <a:t>在學校時間每節下課至少離開教室</a:t>
            </a:r>
            <a:r>
              <a:rPr lang="en-US" altLang="zh-TW" dirty="0"/>
              <a:t>5</a:t>
            </a:r>
            <a:r>
              <a:rPr lang="zh-TW" altLang="zh-TW" dirty="0"/>
              <a:t>分鐘，讓眼球肌肉放鬆</a:t>
            </a:r>
          </a:p>
          <a:p>
            <a:pPr marL="45720" indent="0">
              <a:buNone/>
            </a:pPr>
            <a:r>
              <a:rPr lang="en-US" altLang="zh-TW" dirty="0" smtClean="0"/>
              <a:t> </a:t>
            </a:r>
            <a:r>
              <a:rPr lang="en-US" altLang="zh-TW" b="1" dirty="0">
                <a:sym typeface="Wingdings"/>
              </a:rPr>
              <a:t></a:t>
            </a:r>
            <a:r>
              <a:rPr lang="zh-TW" altLang="zh-TW" dirty="0"/>
              <a:t>假日時，每天有達到戶外時間</a:t>
            </a:r>
            <a:r>
              <a:rPr lang="en-US" altLang="zh-TW" dirty="0"/>
              <a:t>120</a:t>
            </a:r>
            <a:r>
              <a:rPr lang="zh-TW" altLang="zh-TW" dirty="0" smtClean="0"/>
              <a:t>分鐘</a:t>
            </a:r>
            <a:endParaRPr lang="en-US" altLang="zh-TW" dirty="0" smtClean="0"/>
          </a:p>
          <a:p>
            <a:pPr marL="45720" indent="0">
              <a:buNone/>
            </a:pPr>
            <a:r>
              <a:rPr lang="zh-TW" altLang="zh-TW" dirty="0">
                <a:solidFill>
                  <a:srgbClr val="FF0000"/>
                </a:solidFill>
              </a:rPr>
              <a:t>若是下雨天，天候不佳，只要離開室內空間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zh-TW" altLang="zh-TW" dirty="0">
                <a:solidFill>
                  <a:srgbClr val="FF0000"/>
                </a:solidFill>
              </a:rPr>
              <a:t>例如</a:t>
            </a:r>
            <a:r>
              <a:rPr lang="en-US" altLang="zh-TW" dirty="0">
                <a:solidFill>
                  <a:srgbClr val="FF0000"/>
                </a:solidFill>
              </a:rPr>
              <a:t>:</a:t>
            </a:r>
            <a:r>
              <a:rPr lang="zh-TW" altLang="zh-TW" dirty="0">
                <a:solidFill>
                  <a:srgbClr val="FF0000"/>
                </a:solidFill>
              </a:rPr>
              <a:t>在陽台或社區中庭</a:t>
            </a:r>
            <a:r>
              <a:rPr lang="en-US" altLang="zh-TW" dirty="0">
                <a:solidFill>
                  <a:srgbClr val="FF0000"/>
                </a:solidFill>
              </a:rPr>
              <a:t>…</a:t>
            </a:r>
            <a:r>
              <a:rPr lang="zh-TW" altLang="zh-TW" dirty="0">
                <a:solidFill>
                  <a:srgbClr val="FF0000"/>
                </a:solidFill>
              </a:rPr>
              <a:t>，讓眼睛有機會看遠方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  <a:r>
              <a:rPr lang="zh-TW" altLang="zh-TW" dirty="0">
                <a:solidFill>
                  <a:srgbClr val="FF0000"/>
                </a:solidFill>
              </a:rPr>
              <a:t>即可算是在戶外。</a:t>
            </a:r>
          </a:p>
        </p:txBody>
      </p:sp>
    </p:spTree>
    <p:extLst>
      <p:ext uri="{BB962C8B-B14F-4D97-AF65-F5344CB8AC3E}">
        <p14:creationId xmlns:p14="http://schemas.microsoft.com/office/powerpoint/2010/main" val="2326894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8001000" cy="59378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zh-TW" altLang="zh-TW" sz="3600" dirty="0"/>
              <a:t>★</a:t>
            </a:r>
            <a:r>
              <a:rPr lang="zh-TW" altLang="zh-TW" sz="3600" b="1" dirty="0"/>
              <a:t>紀錄方式說明</a:t>
            </a:r>
            <a:r>
              <a:rPr lang="zh-TW" altLang="zh-TW" sz="3600" dirty="0"/>
              <a:t>：</a:t>
            </a:r>
          </a:p>
          <a:p>
            <a:pPr marL="45720" indent="0">
              <a:buNone/>
            </a:pPr>
            <a:r>
              <a:rPr lang="en-US" altLang="zh-TW" sz="2800" b="1" dirty="0" smtClean="0">
                <a:solidFill>
                  <a:srgbClr val="0033CC"/>
                </a:solidFill>
              </a:rPr>
              <a:t>4</a:t>
            </a:r>
            <a:r>
              <a:rPr lang="en-US" altLang="zh-TW" sz="2800" b="1" dirty="0">
                <a:solidFill>
                  <a:srgbClr val="0033CC"/>
                </a:solidFill>
              </a:rPr>
              <a:t>.</a:t>
            </a:r>
            <a:r>
              <a:rPr lang="zh-TW" altLang="zh-TW" sz="2800" b="1" dirty="0">
                <a:solidFill>
                  <a:srgbClr val="0033CC"/>
                </a:solidFill>
              </a:rPr>
              <a:t>運動至少</a:t>
            </a:r>
            <a:r>
              <a:rPr lang="en-US" altLang="zh-TW" sz="2800" b="1" dirty="0">
                <a:solidFill>
                  <a:srgbClr val="0033CC"/>
                </a:solidFill>
              </a:rPr>
              <a:t>30</a:t>
            </a:r>
            <a:r>
              <a:rPr lang="zh-TW" altLang="zh-TW" sz="2800" b="1" dirty="0">
                <a:solidFill>
                  <a:srgbClr val="0033CC"/>
                </a:solidFill>
              </a:rPr>
              <a:t>分鐘</a:t>
            </a:r>
            <a:r>
              <a:rPr lang="zh-TW" altLang="zh-TW" sz="2800" b="1" dirty="0" smtClean="0">
                <a:solidFill>
                  <a:srgbClr val="0033CC"/>
                </a:solidFill>
              </a:rPr>
              <a:t>：</a:t>
            </a:r>
            <a:endParaRPr lang="en-US" altLang="zh-TW" sz="2800" b="1" dirty="0" smtClean="0">
              <a:solidFill>
                <a:srgbClr val="0033CC"/>
              </a:solidFill>
            </a:endParaRPr>
          </a:p>
          <a:p>
            <a:pPr marL="45720" indent="0">
              <a:buNone/>
            </a:pPr>
            <a:r>
              <a:rPr lang="zh-TW" altLang="en-US" dirty="0" smtClean="0"/>
              <a:t>   </a:t>
            </a:r>
            <a:r>
              <a:rPr lang="zh-TW" altLang="zh-TW" dirty="0" smtClean="0"/>
              <a:t>達成</a:t>
            </a:r>
            <a:r>
              <a:rPr lang="zh-TW" altLang="zh-TW" dirty="0"/>
              <a:t>運動</a:t>
            </a:r>
            <a:r>
              <a:rPr lang="en-US" altLang="zh-TW" dirty="0"/>
              <a:t>30</a:t>
            </a:r>
            <a:r>
              <a:rPr lang="zh-TW" altLang="zh-TW" dirty="0"/>
              <a:t>分鐘在</a:t>
            </a:r>
            <a:r>
              <a:rPr lang="en-US" altLang="zh-TW" dirty="0">
                <a:sym typeface="Webdings"/>
              </a:rPr>
              <a:t></a:t>
            </a:r>
            <a:r>
              <a:rPr lang="zh-TW" altLang="zh-TW" dirty="0"/>
              <a:t>內打勾，把運動的項目記下來，</a:t>
            </a:r>
          </a:p>
          <a:p>
            <a:pPr marL="45720" indent="0">
              <a:buNone/>
            </a:pPr>
            <a:r>
              <a:rPr lang="en-US" altLang="zh-TW" sz="2800" b="1" dirty="0">
                <a:solidFill>
                  <a:srgbClr val="0033CC"/>
                </a:solidFill>
              </a:rPr>
              <a:t>5.</a:t>
            </a:r>
            <a:r>
              <a:rPr lang="zh-TW" altLang="zh-TW" sz="2800" b="1" dirty="0">
                <a:solidFill>
                  <a:srgbClr val="0033CC"/>
                </a:solidFill>
              </a:rPr>
              <a:t>喝足白開水</a:t>
            </a:r>
            <a:r>
              <a:rPr lang="zh-TW" altLang="zh-TW" sz="2800" b="1" dirty="0" smtClean="0">
                <a:solidFill>
                  <a:srgbClr val="0033CC"/>
                </a:solidFill>
              </a:rPr>
              <a:t>：</a:t>
            </a:r>
            <a:endParaRPr lang="en-US" altLang="zh-TW" sz="2800" b="1" dirty="0" smtClean="0">
              <a:solidFill>
                <a:srgbClr val="0033CC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zh-TW" altLang="zh-TW" sz="2200" u="sng" dirty="0" smtClean="0">
                <a:solidFill>
                  <a:srgbClr val="FF0000"/>
                </a:solidFill>
              </a:rPr>
              <a:t>先</a:t>
            </a:r>
            <a:r>
              <a:rPr lang="zh-TW" altLang="zh-TW" sz="2200" u="sng" dirty="0">
                <a:solidFill>
                  <a:srgbClr val="FF0000"/>
                </a:solidFill>
              </a:rPr>
              <a:t>計算自己需要喝的白開水量，每公斤</a:t>
            </a:r>
            <a:r>
              <a:rPr lang="en-US" altLang="zh-TW" sz="2200" u="sng" dirty="0" err="1">
                <a:solidFill>
                  <a:srgbClr val="FF0000"/>
                </a:solidFill>
              </a:rPr>
              <a:t>30CC</a:t>
            </a:r>
            <a:r>
              <a:rPr lang="zh-TW" altLang="zh-TW" sz="2200" dirty="0"/>
              <a:t>，寫在【】內</a:t>
            </a:r>
            <a:r>
              <a:rPr lang="zh-TW" altLang="zh-TW" sz="2200" dirty="0" smtClean="0"/>
              <a:t>，</a:t>
            </a:r>
            <a:endParaRPr lang="en-US" altLang="zh-TW" sz="2200" dirty="0" smtClean="0"/>
          </a:p>
          <a:p>
            <a:pPr lvl="1">
              <a:buFont typeface="Arial" pitchFamily="34" charset="0"/>
              <a:buChar char="•"/>
            </a:pPr>
            <a:r>
              <a:rPr lang="zh-TW" altLang="zh-TW" sz="2200" dirty="0" smtClean="0"/>
              <a:t>把</a:t>
            </a:r>
            <a:r>
              <a:rPr lang="zh-TW" altLang="zh-TW" sz="2200" dirty="0"/>
              <a:t>每天喝的白開水量大約是多少寫在</a:t>
            </a:r>
            <a:r>
              <a:rPr lang="en-US" altLang="zh-TW" sz="2200" u="sng" dirty="0"/>
              <a:t>    </a:t>
            </a:r>
            <a:r>
              <a:rPr lang="zh-TW" altLang="zh-TW" sz="2200" dirty="0"/>
              <a:t>內</a:t>
            </a:r>
            <a:r>
              <a:rPr lang="zh-TW" altLang="zh-TW" sz="2200" dirty="0" smtClean="0"/>
              <a:t>。</a:t>
            </a:r>
            <a:endParaRPr lang="en-US" altLang="zh-TW" sz="2200" dirty="0" smtClean="0"/>
          </a:p>
          <a:p>
            <a:pPr lvl="1">
              <a:buFont typeface="Arial" pitchFamily="34" charset="0"/>
              <a:buChar char="•"/>
            </a:pPr>
            <a:r>
              <a:rPr lang="zh-TW" altLang="zh-TW" dirty="0" smtClean="0"/>
              <a:t>如果</a:t>
            </a:r>
            <a:r>
              <a:rPr lang="zh-TW" altLang="zh-TW" dirty="0"/>
              <a:t>水壺沒有標示容量 可以參考圖例</a:t>
            </a:r>
            <a:r>
              <a:rPr lang="en-US" altLang="zh-TW" dirty="0" smtClean="0"/>
              <a:t>:</a:t>
            </a:r>
            <a:r>
              <a:rPr lang="en-US" altLang="zh-TW" b="1" dirty="0" smtClean="0"/>
              <a:t>  </a:t>
            </a:r>
            <a:endParaRPr lang="zh-TW" altLang="zh-TW" dirty="0"/>
          </a:p>
          <a:p>
            <a:pPr marL="45720" indent="0">
              <a:buNone/>
            </a:pPr>
            <a:endParaRPr lang="en-US" altLang="zh-TW" dirty="0"/>
          </a:p>
          <a:p>
            <a:pPr marL="45720" indent="0">
              <a:buNone/>
            </a:pPr>
            <a:endParaRPr lang="en-US" altLang="zh-TW" dirty="0"/>
          </a:p>
          <a:p>
            <a:pPr marL="45720" indent="0">
              <a:buNone/>
            </a:pPr>
            <a:endParaRPr lang="en-US" altLang="zh-TW" dirty="0"/>
          </a:p>
          <a:p>
            <a:pPr marL="45720" indent="0">
              <a:buNone/>
            </a:pPr>
            <a:r>
              <a:rPr lang="en-US" altLang="zh-TW" dirty="0" smtClean="0"/>
              <a:t> </a:t>
            </a:r>
            <a:r>
              <a:rPr lang="en-US" altLang="zh-TW" dirty="0" err="1"/>
              <a:t>250cc</a:t>
            </a:r>
            <a:r>
              <a:rPr lang="zh-TW" altLang="zh-TW" dirty="0"/>
              <a:t>馬克杯 </a:t>
            </a:r>
            <a:r>
              <a:rPr lang="en-US" altLang="zh-TW" dirty="0"/>
              <a:t>   </a:t>
            </a:r>
            <a:r>
              <a:rPr lang="en-US" altLang="zh-TW" dirty="0" err="1"/>
              <a:t>500cc</a:t>
            </a:r>
            <a:r>
              <a:rPr lang="zh-TW" altLang="zh-TW" dirty="0"/>
              <a:t>水杯</a:t>
            </a:r>
            <a:r>
              <a:rPr lang="en-US" altLang="zh-TW" dirty="0"/>
              <a:t>     </a:t>
            </a:r>
            <a:r>
              <a:rPr lang="en-US" altLang="zh-TW" dirty="0" err="1"/>
              <a:t>600cc</a:t>
            </a:r>
            <a:r>
              <a:rPr lang="zh-TW" altLang="zh-TW" dirty="0"/>
              <a:t>礦泉水</a:t>
            </a:r>
            <a:r>
              <a:rPr lang="en-US" altLang="zh-TW" dirty="0"/>
              <a:t>    700-</a:t>
            </a:r>
            <a:r>
              <a:rPr lang="en-US" altLang="zh-TW" dirty="0" err="1"/>
              <a:t>1000cc</a:t>
            </a:r>
            <a:r>
              <a:rPr lang="zh-TW" altLang="zh-TW" dirty="0"/>
              <a:t>水壺</a:t>
            </a:r>
          </a:p>
          <a:p>
            <a:pPr marL="45720" indent="0">
              <a:buNone/>
            </a:pPr>
            <a:endParaRPr lang="zh-TW" altLang="zh-TW" dirty="0"/>
          </a:p>
        </p:txBody>
      </p:sp>
      <p:pic>
        <p:nvPicPr>
          <p:cNvPr id="4" name="圖片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542078"/>
            <a:ext cx="792088" cy="745996"/>
          </a:xfrm>
          <a:prstGeom prst="rect">
            <a:avLst/>
          </a:prstGeom>
        </p:spPr>
      </p:pic>
      <p:pic>
        <p:nvPicPr>
          <p:cNvPr id="5" name="圖片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9" r="51428"/>
          <a:stretch/>
        </p:blipFill>
        <p:spPr bwMode="auto">
          <a:xfrm>
            <a:off x="2915816" y="4149080"/>
            <a:ext cx="792088" cy="11460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圖片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43" r="28857"/>
          <a:stretch/>
        </p:blipFill>
        <p:spPr bwMode="auto">
          <a:xfrm>
            <a:off x="4788024" y="4077072"/>
            <a:ext cx="936104" cy="12016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圖片 6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00"/>
          <a:stretch/>
        </p:blipFill>
        <p:spPr bwMode="auto">
          <a:xfrm>
            <a:off x="6536851" y="3726366"/>
            <a:ext cx="1368152" cy="15617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5410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960"/>
            <a:ext cx="9150556" cy="3789040"/>
          </a:xfrm>
        </p:spPr>
      </p:pic>
      <p:sp>
        <p:nvSpPr>
          <p:cNvPr id="5" name="副標題 2"/>
          <p:cNvSpPr txBox="1">
            <a:spLocks/>
          </p:cNvSpPr>
          <p:nvPr/>
        </p:nvSpPr>
        <p:spPr>
          <a:xfrm>
            <a:off x="683568" y="404664"/>
            <a:ext cx="7920880" cy="252028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50000"/>
              </a:lnSpc>
              <a:buNone/>
            </a:pPr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舉例： </a:t>
            </a:r>
            <a:r>
              <a:rPr lang="zh-TW" altLang="en-US" sz="3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紅色部分</a:t>
            </a:r>
            <a:r>
              <a:rPr lang="zh-TW" alt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是完成的例子</a:t>
            </a:r>
            <a:endParaRPr lang="en-US" altLang="zh-TW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" indent="0">
              <a:buNone/>
            </a:pP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新細明體"/>
                <a:ea typeface="新細明體"/>
              </a:rPr>
              <a:t>1.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新細明體"/>
                <a:ea typeface="新細明體"/>
              </a:rPr>
              <a:t>請</a:t>
            </a: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新細明體"/>
                <a:ea typeface="新細明體"/>
              </a:rPr>
              <a:t>同學們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新細明體"/>
                <a:ea typeface="新細明體"/>
              </a:rPr>
              <a:t>依照</a:t>
            </a: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新細明體"/>
                <a:ea typeface="新細明體"/>
              </a:rPr>
              <a:t>實際的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新細明體"/>
                <a:ea typeface="新細明體"/>
              </a:rPr>
              <a:t>狀況填寫</a:t>
            </a:r>
            <a:endParaRPr lang="en-US" altLang="zh-TW" dirty="0" smtClean="0">
              <a:solidFill>
                <a:schemeClr val="tx1">
                  <a:lumMod val="95000"/>
                  <a:lumOff val="5000"/>
                </a:schemeClr>
              </a:solidFill>
              <a:latin typeface="新細明體"/>
              <a:ea typeface="新細明體"/>
            </a:endParaRPr>
          </a:p>
          <a:p>
            <a:pPr marL="45720" indent="0">
              <a:buNone/>
            </a:pPr>
            <a:r>
              <a:rPr lang="en-US" altLang="zh-TW" dirty="0" smtClean="0">
                <a:solidFill>
                  <a:srgbClr val="CC00CC"/>
                </a:solidFill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dirty="0" smtClean="0">
                <a:solidFill>
                  <a:srgbClr val="CC00CC"/>
                </a:solidFill>
                <a:latin typeface="微軟正黑體" pitchFamily="34" charset="-120"/>
                <a:ea typeface="微軟正黑體" pitchFamily="34" charset="-120"/>
              </a:rPr>
              <a:t>如果天候不佳</a:t>
            </a:r>
            <a:r>
              <a:rPr lang="en-US" altLang="zh-TW" dirty="0" smtClean="0">
                <a:solidFill>
                  <a:srgbClr val="CC00CC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dirty="0" smtClean="0">
                <a:solidFill>
                  <a:srgbClr val="CC00CC"/>
                </a:solidFill>
                <a:latin typeface="微軟正黑體" pitchFamily="34" charset="-120"/>
                <a:ea typeface="微軟正黑體" pitchFamily="34" charset="-120"/>
              </a:rPr>
              <a:t>下雨</a:t>
            </a:r>
            <a:r>
              <a:rPr lang="en-US" altLang="zh-TW" dirty="0" smtClean="0">
                <a:solidFill>
                  <a:srgbClr val="CC00CC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dirty="0" smtClean="0">
                <a:solidFill>
                  <a:srgbClr val="CC00CC"/>
                </a:solidFill>
                <a:latin typeface="微軟正黑體" pitchFamily="34" charset="-120"/>
                <a:ea typeface="微軟正黑體" pitchFamily="34" charset="-120"/>
              </a:rPr>
              <a:t>，建議</a:t>
            </a:r>
            <a:r>
              <a:rPr lang="zh-TW" altLang="en-US" dirty="0" smtClean="0">
                <a:solidFill>
                  <a:srgbClr val="CC00CC"/>
                </a:solidFill>
                <a:latin typeface="新細明體"/>
                <a:ea typeface="新細明體"/>
              </a:rPr>
              <a:t>：</a:t>
            </a:r>
            <a:endParaRPr lang="en-US" altLang="zh-TW" dirty="0" smtClean="0">
              <a:solidFill>
                <a:srgbClr val="CC00C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" indent="0">
              <a:buNone/>
            </a:pPr>
            <a:r>
              <a:rPr lang="zh-TW" altLang="en-US" dirty="0" smtClean="0">
                <a:solidFill>
                  <a:srgbClr val="CC00CC"/>
                </a:solidFill>
                <a:latin typeface="微軟正黑體" pitchFamily="34" charset="-120"/>
                <a:ea typeface="微軟正黑體" pitchFamily="34" charset="-120"/>
              </a:rPr>
              <a:t>「</a:t>
            </a:r>
            <a:r>
              <a:rPr lang="zh-TW" altLang="en-US" dirty="0">
                <a:solidFill>
                  <a:srgbClr val="CC00CC"/>
                </a:solidFill>
                <a:latin typeface="微軟正黑體" pitchFamily="34" charset="-120"/>
                <a:ea typeface="微軟正黑體" pitchFamily="34" charset="-120"/>
              </a:rPr>
              <a:t>下課離開教室</a:t>
            </a:r>
            <a:r>
              <a:rPr lang="zh-TW" altLang="en-US" dirty="0" smtClean="0">
                <a:solidFill>
                  <a:srgbClr val="CC00CC"/>
                </a:solidFill>
                <a:latin typeface="微軟正黑體" pitchFamily="34" charset="-120"/>
                <a:ea typeface="微軟正黑體" pitchFamily="34" charset="-120"/>
              </a:rPr>
              <a:t>」請在走廊慢步，離開室內空間即可</a:t>
            </a:r>
            <a:endParaRPr lang="en-US" altLang="zh-TW" dirty="0" smtClean="0">
              <a:solidFill>
                <a:srgbClr val="CC00C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" indent="0">
              <a:buNone/>
            </a:pPr>
            <a:r>
              <a:rPr lang="zh-TW" altLang="en-US" dirty="0" smtClean="0">
                <a:solidFill>
                  <a:srgbClr val="CC00CC"/>
                </a:solidFill>
                <a:latin typeface="微軟正黑體" pitchFamily="34" charset="-120"/>
                <a:ea typeface="微軟正黑體" pitchFamily="34" charset="-120"/>
              </a:rPr>
              <a:t>「運動</a:t>
            </a:r>
            <a:r>
              <a:rPr lang="en-US" altLang="zh-TW" dirty="0" smtClean="0">
                <a:solidFill>
                  <a:srgbClr val="CC00CC"/>
                </a:solidFill>
                <a:latin typeface="微軟正黑體" pitchFamily="34" charset="-120"/>
                <a:ea typeface="微軟正黑體" pitchFamily="34" charset="-120"/>
              </a:rPr>
              <a:t>30</a:t>
            </a:r>
            <a:r>
              <a:rPr lang="zh-TW" altLang="en-US" dirty="0" smtClean="0">
                <a:solidFill>
                  <a:srgbClr val="CC00CC"/>
                </a:solidFill>
                <a:latin typeface="微軟正黑體" pitchFamily="34" charset="-120"/>
                <a:ea typeface="微軟正黑體" pitchFamily="34" charset="-120"/>
              </a:rPr>
              <a:t>分鐘」請找安全適合的場地活動累計</a:t>
            </a:r>
            <a:r>
              <a:rPr lang="en-US" altLang="zh-TW" dirty="0" smtClean="0">
                <a:solidFill>
                  <a:srgbClr val="CC00CC"/>
                </a:solidFill>
                <a:latin typeface="微軟正黑體" pitchFamily="34" charset="-120"/>
                <a:ea typeface="微軟正黑體" pitchFamily="34" charset="-120"/>
              </a:rPr>
              <a:t>30</a:t>
            </a:r>
            <a:r>
              <a:rPr lang="zh-TW" altLang="en-US" dirty="0" smtClean="0">
                <a:solidFill>
                  <a:srgbClr val="CC00CC"/>
                </a:solidFill>
                <a:latin typeface="微軟正黑體" pitchFamily="34" charset="-120"/>
                <a:ea typeface="微軟正黑體" pitchFamily="34" charset="-120"/>
              </a:rPr>
              <a:t>分鐘即可</a:t>
            </a:r>
            <a:endParaRPr lang="en-US" altLang="zh-TW" dirty="0" smtClean="0">
              <a:solidFill>
                <a:srgbClr val="CC00C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" indent="0">
              <a:buNone/>
            </a:pPr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8700267"/>
      </p:ext>
    </p:extLst>
  </p:cSld>
  <p:clrMapOvr>
    <a:masterClrMapping/>
  </p:clrMapOvr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95</TotalTime>
  <Words>474</Words>
  <Application>Microsoft Office PowerPoint</Application>
  <PresentationFormat>如螢幕大小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4" baseType="lpstr">
      <vt:lpstr>微軟正黑體</vt:lpstr>
      <vt:lpstr>新細明體</vt:lpstr>
      <vt:lpstr>Arial</vt:lpstr>
      <vt:lpstr>Georgia</vt:lpstr>
      <vt:lpstr>Times New Roman</vt:lpstr>
      <vt:lpstr>Trebuchet MS</vt:lpstr>
      <vt:lpstr>Webdings</vt:lpstr>
      <vt:lpstr>Wingdings</vt:lpstr>
      <vt:lpstr>氣流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14</cp:revision>
  <dcterms:created xsi:type="dcterms:W3CDTF">2019-04-16T06:26:46Z</dcterms:created>
  <dcterms:modified xsi:type="dcterms:W3CDTF">2022-03-24T06:18:52Z</dcterms:modified>
</cp:coreProperties>
</file>