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50"/>
  </p:notesMasterIdLst>
  <p:sldIdLst>
    <p:sldId id="256" r:id="rId2"/>
    <p:sldId id="333" r:id="rId3"/>
    <p:sldId id="257" r:id="rId4"/>
    <p:sldId id="259" r:id="rId5"/>
    <p:sldId id="353" r:id="rId6"/>
    <p:sldId id="356" r:id="rId7"/>
    <p:sldId id="308" r:id="rId8"/>
    <p:sldId id="312" r:id="rId9"/>
    <p:sldId id="313" r:id="rId10"/>
    <p:sldId id="317" r:id="rId11"/>
    <p:sldId id="314" r:id="rId12"/>
    <p:sldId id="315" r:id="rId13"/>
    <p:sldId id="354" r:id="rId14"/>
    <p:sldId id="357" r:id="rId15"/>
    <p:sldId id="358" r:id="rId16"/>
    <p:sldId id="359" r:id="rId17"/>
    <p:sldId id="360" r:id="rId18"/>
    <p:sldId id="362" r:id="rId19"/>
    <p:sldId id="361" r:id="rId20"/>
    <p:sldId id="364" r:id="rId21"/>
    <p:sldId id="363" r:id="rId22"/>
    <p:sldId id="365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70" r:id="rId32"/>
    <p:sldId id="380" r:id="rId33"/>
    <p:sldId id="382" r:id="rId34"/>
    <p:sldId id="381" r:id="rId35"/>
    <p:sldId id="379" r:id="rId36"/>
    <p:sldId id="371" r:id="rId37"/>
    <p:sldId id="366" r:id="rId38"/>
    <p:sldId id="375" r:id="rId39"/>
    <p:sldId id="376" r:id="rId40"/>
    <p:sldId id="367" r:id="rId41"/>
    <p:sldId id="368" r:id="rId42"/>
    <p:sldId id="372" r:id="rId43"/>
    <p:sldId id="373" r:id="rId44"/>
    <p:sldId id="374" r:id="rId45"/>
    <p:sldId id="383" r:id="rId46"/>
    <p:sldId id="384" r:id="rId47"/>
    <p:sldId id="385" r:id="rId48"/>
    <p:sldId id="262" r:id="rId49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51"/>
      <p:bold r:id="rId52"/>
    </p:embeddedFont>
    <p:embeddedFont>
      <p:font typeface="Gill Sans MT" panose="020B0502020104020203" pitchFamily="34" charset="0"/>
      <p:regular r:id="rId53"/>
      <p:bold r:id="rId54"/>
      <p:italic r:id="rId55"/>
      <p:boldItalic r:id="rId56"/>
    </p:embeddedFont>
    <p:embeddedFont>
      <p:font typeface="標楷體" panose="03000509000000000000" pitchFamily="65" charset="-120"/>
      <p:regular r:id="rId57"/>
    </p:embeddedFont>
    <p:embeddedFont>
      <p:font typeface="微軟正黑體" panose="020B0604030504040204" pitchFamily="34" charset="-120"/>
      <p:regular r:id="rId58"/>
      <p:bold r:id="rId59"/>
    </p:embeddedFont>
    <p:embeddedFont>
      <p:font typeface="Arial Rounded MT Bold" panose="020F0704030504030204" pitchFamily="3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Jua"/>
      <p:regular r:id="rId65"/>
    </p:embeddedFont>
    <p:embeddedFont>
      <p:font typeface="華康娃娃體(P)" panose="040B0500000000000000" pitchFamily="82" charset="-122"/>
      <p:regular r:id="rId66"/>
    </p:embeddedFont>
    <p:embeddedFont>
      <p:font typeface="Quicksand Light" panose="02020500000000000000" charset="0"/>
      <p:regular r:id="rId67"/>
      <p:bold r:id="rId68"/>
    </p:embeddedFont>
    <p:embeddedFont>
      <p:font typeface="Webdings" panose="05030102010509060703" pitchFamily="18" charset="2"/>
      <p:regular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4AAD"/>
    <a:srgbClr val="0066CC"/>
    <a:srgbClr val="FFFFFF"/>
    <a:srgbClr val="0000FF"/>
    <a:srgbClr val="CCFFCC"/>
    <a:srgbClr val="CCECFF"/>
    <a:srgbClr val="CCFF99"/>
    <a:srgbClr val="CCCCFF"/>
    <a:srgbClr val="FFCCFF"/>
    <a:srgbClr val="C7E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B3EEDB-6739-41B6-9078-295AA4927500}">
  <a:tblStyle styleId="{58B3EEDB-6739-41B6-9078-295AA49275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10E6E-A1A1-4139-9F5A-91857F10383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748C0D8-E44B-4308-A3A9-65F7DD2FF64F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「愛」要學習</a:t>
          </a:r>
          <a:endParaRPr lang="zh-TW" altLang="en-US" sz="20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94FC1B-CF83-455C-90C2-9C8FC4F6467A}" type="parTrans" cxnId="{66CAEFD8-F22F-4019-A167-F988A440337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55328B-6AD2-43EC-A2B0-CB85D62D934E}" type="sibTrans" cxnId="{66CAEFD8-F22F-4019-A167-F988A440337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32B994-D473-472C-96C4-BEDAFFD8580B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親密關係要健康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C4F0F2-F67E-4926-89B3-72CDE826AFAB}" type="parTrans" cxnId="{267F853E-9E75-495F-A91C-05ACF5C16C93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CBF541-7CAE-47CE-A19E-BB678F1095E4}" type="sibTrans" cxnId="{267F853E-9E75-495F-A91C-05ACF5C16C93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50B3C5-7E4A-4303-BE3D-AEBB2DDBDD4A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善待自「己」</a:t>
          </a:r>
          <a:endParaRPr lang="zh-TW" altLang="en-US" sz="2000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F22147-8935-4864-82D3-05CAA8FCA994}" type="parTrans" cxnId="{369E219F-A72A-4273-9F1E-1497E772878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4D953A-15AE-4A2C-B7E6-81A77B0DC160}" type="sibTrans" cxnId="{369E219F-A72A-4273-9F1E-1497E7728782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D6861D-4378-493C-A6E2-2D2416EFEE3E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自我肯定愛自己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6D11DE-AA9A-4442-AB07-3ACB2E23FEAC}" type="parTrans" cxnId="{927F5FFF-EEB6-4353-87A0-C5D95F6D5895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4BB044-415C-4D50-BB08-8BD6247D3162}" type="sibTrans" cxnId="{927F5FFF-EEB6-4353-87A0-C5D95F6D5895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DA7F6E3-5B6F-4D71-A6FE-A0CAC978C307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「尊」重他人</a:t>
          </a:r>
          <a:endParaRPr lang="zh-TW" altLang="en-US" sz="20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480773-A995-43FD-AF82-831295DF5082}" type="parTrans" cxnId="{DAAA387A-1DC2-4EB4-AB98-9EA8C9822DA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2226AC-A818-433A-8F2B-FCC9A559406B}" type="sibTrans" cxnId="{DAAA387A-1DC2-4EB4-AB98-9EA8C9822DAD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7286FA-F8B7-4489-9F4D-F24418DA8A52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性生理心理社會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192B83-8173-41CA-8508-54E4F07D0831}" type="parTrans" cxnId="{E3C76F0F-BA45-4434-ABCD-683DC96BDB4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8828D4-2F79-4C35-AC42-81F6B6ED8D6A}" type="sibTrans" cxnId="{E3C76F0F-BA45-4434-ABCD-683DC96BDB49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8BE2C8-5B9F-45EA-93F5-970131E3102B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全「人」發展</a:t>
          </a:r>
          <a:endParaRPr lang="zh-TW" altLang="en-US" sz="20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3CEE0D-CA83-40EB-808C-27CACE28BA49}" type="parTrans" cxnId="{77F4A534-1F45-45EE-B157-6228521E613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5C601E-D2D0-4BCC-88C1-845591B21F27}" type="sibTrans" cxnId="{77F4A534-1F45-45EE-B157-6228521E6138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530BC5-4A8B-4952-89EB-403EFB7189BE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「重」視健康</a:t>
          </a:r>
          <a:endParaRPr lang="zh-TW" altLang="en-US" sz="20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65F54D-4229-4F11-93DF-EE4C38D5DFB7}" type="parTrans" cxnId="{D48D8155-C9C4-4975-A1CA-9E4BE7D7419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F28735-68B9-41C5-9E75-373F58BF67FA}" type="sibTrans" cxnId="{D48D8155-C9C4-4975-A1CA-9E4BE7D7419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D7B749-104D-4780-BB0E-0C002F1C0A58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相互尊重不勉強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2D68D1-3A2B-49A5-956D-72F5E4B3A55C}" type="parTrans" cxnId="{6CECF2C6-6E9B-45FE-B5D3-AF59EB675F3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28FB15-B8DC-439B-98DC-BCA4D248BCD2}" type="sibTrans" cxnId="{6CECF2C6-6E9B-45FE-B5D3-AF59EB675F31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299528-F1D7-4562-B640-E95DDA4BEC24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避免性病與懷孕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B70853-AD9C-49C7-B3D9-550E09DCDFA6}" type="parTrans" cxnId="{AA361D2B-AD43-42CB-BF85-303ABCC73FB3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D1A8E8-31D0-4485-B489-458898FBD6C7}" type="sibTrans" cxnId="{AA361D2B-AD43-42CB-BF85-303ABCC73FB3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4621C3-0DA4-41D4-A82F-70BF68747EFB}" type="pres">
      <dgm:prSet presAssocID="{48F10E6E-A1A1-4139-9F5A-91857F1038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AF4636F-BF05-46CE-BA59-46FD007D2A35}" type="pres">
      <dgm:prSet presAssocID="{A748C0D8-E44B-4308-A3A9-65F7DD2FF64F}" presName="linNode" presStyleCnt="0"/>
      <dgm:spPr/>
    </dgm:pt>
    <dgm:pt modelId="{493275A2-127E-445F-8399-1504F1B9E579}" type="pres">
      <dgm:prSet presAssocID="{A748C0D8-E44B-4308-A3A9-65F7DD2FF64F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EC478B-222A-41EF-9C47-208F1F217798}" type="pres">
      <dgm:prSet presAssocID="{A748C0D8-E44B-4308-A3A9-65F7DD2FF64F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2BAAEA-D72E-4ABA-8412-04A50599E708}" type="pres">
      <dgm:prSet presAssocID="{9655328B-6AD2-43EC-A2B0-CB85D62D934E}" presName="sp" presStyleCnt="0"/>
      <dgm:spPr/>
    </dgm:pt>
    <dgm:pt modelId="{5F3CAC4D-A8C1-4DA9-8CE0-B0878838183E}" type="pres">
      <dgm:prSet presAssocID="{AF50B3C5-7E4A-4303-BE3D-AEBB2DDBDD4A}" presName="linNode" presStyleCnt="0"/>
      <dgm:spPr/>
    </dgm:pt>
    <dgm:pt modelId="{965A78EB-B18B-4BC8-866C-8E95557C0E64}" type="pres">
      <dgm:prSet presAssocID="{AF50B3C5-7E4A-4303-BE3D-AEBB2DDBDD4A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55D2B8-D084-4D5E-882D-45EADC19543E}" type="pres">
      <dgm:prSet presAssocID="{AF50B3C5-7E4A-4303-BE3D-AEBB2DDBDD4A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2E38F0-A4CF-4A95-BEF7-361D76C2E0F7}" type="pres">
      <dgm:prSet presAssocID="{514D953A-15AE-4A2C-B7E6-81A77B0DC160}" presName="sp" presStyleCnt="0"/>
      <dgm:spPr/>
    </dgm:pt>
    <dgm:pt modelId="{D147C892-F2BD-41D9-9BD6-DE31EE6B95CD}" type="pres">
      <dgm:prSet presAssocID="{4DA7F6E3-5B6F-4D71-A6FE-A0CAC978C307}" presName="linNode" presStyleCnt="0"/>
      <dgm:spPr/>
    </dgm:pt>
    <dgm:pt modelId="{303FEBD1-6591-495E-9F48-8800162F3CF2}" type="pres">
      <dgm:prSet presAssocID="{4DA7F6E3-5B6F-4D71-A6FE-A0CAC978C307}" presName="parentText" presStyleLbl="node1" presStyleIdx="2" presStyleCnt="5" custLinFactNeighborY="187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ACDA6F-DE0A-4AA3-8227-6BF77B9341FC}" type="pres">
      <dgm:prSet presAssocID="{4DA7F6E3-5B6F-4D71-A6FE-A0CAC978C307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1B880F-E781-4FDF-90A4-7DFBC671164B}" type="pres">
      <dgm:prSet presAssocID="{F52226AC-A818-433A-8F2B-FCC9A559406B}" presName="sp" presStyleCnt="0"/>
      <dgm:spPr/>
    </dgm:pt>
    <dgm:pt modelId="{DAE738AC-64ED-4EF5-BB2D-26DF49127CCC}" type="pres">
      <dgm:prSet presAssocID="{5A530BC5-4A8B-4952-89EB-403EFB7189BE}" presName="linNode" presStyleCnt="0"/>
      <dgm:spPr/>
    </dgm:pt>
    <dgm:pt modelId="{81959A20-ED7E-4EB2-A609-CC637A8DD90D}" type="pres">
      <dgm:prSet presAssocID="{5A530BC5-4A8B-4952-89EB-403EFB7189BE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13AAF8-6A3E-4CB6-8BF4-E472E50F6EBF}" type="pres">
      <dgm:prSet presAssocID="{5A530BC5-4A8B-4952-89EB-403EFB7189BE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8710FE-0247-4C9C-9571-83AC3031A681}" type="pres">
      <dgm:prSet presAssocID="{54F28735-68B9-41C5-9E75-373F58BF67FA}" presName="sp" presStyleCnt="0"/>
      <dgm:spPr/>
    </dgm:pt>
    <dgm:pt modelId="{5BC6FE55-7582-47F0-A0B6-C10C0014DCF5}" type="pres">
      <dgm:prSet presAssocID="{4A8BE2C8-5B9F-45EA-93F5-970131E3102B}" presName="linNode" presStyleCnt="0"/>
      <dgm:spPr/>
    </dgm:pt>
    <dgm:pt modelId="{657A4DC3-14F9-488C-9F27-C3AB77C8ABEF}" type="pres">
      <dgm:prSet presAssocID="{4A8BE2C8-5B9F-45EA-93F5-970131E3102B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FE5E9D-9B06-4A82-9E3D-1DEE90854C9B}" type="pres">
      <dgm:prSet presAssocID="{4A8BE2C8-5B9F-45EA-93F5-970131E3102B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67F853E-9E75-495F-A91C-05ACF5C16C93}" srcId="{A748C0D8-E44B-4308-A3A9-65F7DD2FF64F}" destId="{0E32B994-D473-472C-96C4-BEDAFFD8580B}" srcOrd="0" destOrd="0" parTransId="{84C4F0F2-F67E-4926-89B3-72CDE826AFAB}" sibTransId="{2ECBF541-7CAE-47CE-A19E-BB678F1095E4}"/>
    <dgm:cxn modelId="{0647B72D-CC38-412D-8F42-0AFF12C50D10}" type="presOf" srcId="{4A8BE2C8-5B9F-45EA-93F5-970131E3102B}" destId="{657A4DC3-14F9-488C-9F27-C3AB77C8ABEF}" srcOrd="0" destOrd="0" presId="urn:microsoft.com/office/officeart/2005/8/layout/vList5"/>
    <dgm:cxn modelId="{2918F11B-ECAB-4A49-A031-E52B70C1E460}" type="presOf" srcId="{AAD6861D-4378-493C-A6E2-2D2416EFEE3E}" destId="{1955D2B8-D084-4D5E-882D-45EADC19543E}" srcOrd="0" destOrd="0" presId="urn:microsoft.com/office/officeart/2005/8/layout/vList5"/>
    <dgm:cxn modelId="{AA361D2B-AD43-42CB-BF85-303ABCC73FB3}" srcId="{5A530BC5-4A8B-4952-89EB-403EFB7189BE}" destId="{6B299528-F1D7-4562-B640-E95DDA4BEC24}" srcOrd="0" destOrd="0" parTransId="{75B70853-AD9C-49C7-B3D9-550E09DCDFA6}" sibTransId="{79D1A8E8-31D0-4485-B489-458898FBD6C7}"/>
    <dgm:cxn modelId="{3CD7B7F7-4FFD-4114-8876-DDA6520B01E4}" type="presOf" srcId="{0A7286FA-F8B7-4489-9F4D-F24418DA8A52}" destId="{A8FE5E9D-9B06-4A82-9E3D-1DEE90854C9B}" srcOrd="0" destOrd="0" presId="urn:microsoft.com/office/officeart/2005/8/layout/vList5"/>
    <dgm:cxn modelId="{77F4A534-1F45-45EE-B157-6228521E6138}" srcId="{48F10E6E-A1A1-4139-9F5A-91857F103837}" destId="{4A8BE2C8-5B9F-45EA-93F5-970131E3102B}" srcOrd="4" destOrd="0" parTransId="{FF3CEE0D-CA83-40EB-808C-27CACE28BA49}" sibTransId="{7C5C601E-D2D0-4BCC-88C1-845591B21F27}"/>
    <dgm:cxn modelId="{927F5FFF-EEB6-4353-87A0-C5D95F6D5895}" srcId="{AF50B3C5-7E4A-4303-BE3D-AEBB2DDBDD4A}" destId="{AAD6861D-4378-493C-A6E2-2D2416EFEE3E}" srcOrd="0" destOrd="0" parTransId="{726D11DE-AA9A-4442-AB07-3ACB2E23FEAC}" sibTransId="{624BB044-415C-4D50-BB08-8BD6247D3162}"/>
    <dgm:cxn modelId="{6CECF2C6-6E9B-45FE-B5D3-AF59EB675F31}" srcId="{4DA7F6E3-5B6F-4D71-A6FE-A0CAC978C307}" destId="{EED7B749-104D-4780-BB0E-0C002F1C0A58}" srcOrd="0" destOrd="0" parTransId="{8E2D68D1-3A2B-49A5-956D-72F5E4B3A55C}" sibTransId="{1128FB15-B8DC-439B-98DC-BCA4D248BCD2}"/>
    <dgm:cxn modelId="{F0E88746-129B-4EF5-972E-A7A531E65839}" type="presOf" srcId="{EED7B749-104D-4780-BB0E-0C002F1C0A58}" destId="{C6ACDA6F-DE0A-4AA3-8227-6BF77B9341FC}" srcOrd="0" destOrd="0" presId="urn:microsoft.com/office/officeart/2005/8/layout/vList5"/>
    <dgm:cxn modelId="{12ED4427-E4C1-49E1-8B8A-59C1B4E82519}" type="presOf" srcId="{48F10E6E-A1A1-4139-9F5A-91857F103837}" destId="{0E4621C3-0DA4-41D4-A82F-70BF68747EFB}" srcOrd="0" destOrd="0" presId="urn:microsoft.com/office/officeart/2005/8/layout/vList5"/>
    <dgm:cxn modelId="{E3C76F0F-BA45-4434-ABCD-683DC96BDB49}" srcId="{4A8BE2C8-5B9F-45EA-93F5-970131E3102B}" destId="{0A7286FA-F8B7-4489-9F4D-F24418DA8A52}" srcOrd="0" destOrd="0" parTransId="{77192B83-8173-41CA-8508-54E4F07D0831}" sibTransId="{808828D4-2F79-4C35-AC42-81F6B6ED8D6A}"/>
    <dgm:cxn modelId="{DAAA387A-1DC2-4EB4-AB98-9EA8C9822DAD}" srcId="{48F10E6E-A1A1-4139-9F5A-91857F103837}" destId="{4DA7F6E3-5B6F-4D71-A6FE-A0CAC978C307}" srcOrd="2" destOrd="0" parTransId="{8A480773-A995-43FD-AF82-831295DF5082}" sibTransId="{F52226AC-A818-433A-8F2B-FCC9A559406B}"/>
    <dgm:cxn modelId="{3A9E42A1-95E0-4E14-869D-DBAB08D854C6}" type="presOf" srcId="{6B299528-F1D7-4562-B640-E95DDA4BEC24}" destId="{5313AAF8-6A3E-4CB6-8BF4-E472E50F6EBF}" srcOrd="0" destOrd="0" presId="urn:microsoft.com/office/officeart/2005/8/layout/vList5"/>
    <dgm:cxn modelId="{D48D8155-C9C4-4975-A1CA-9E4BE7D7419E}" srcId="{48F10E6E-A1A1-4139-9F5A-91857F103837}" destId="{5A530BC5-4A8B-4952-89EB-403EFB7189BE}" srcOrd="3" destOrd="0" parTransId="{2365F54D-4229-4F11-93DF-EE4C38D5DFB7}" sibTransId="{54F28735-68B9-41C5-9E75-373F58BF67FA}"/>
    <dgm:cxn modelId="{7AC0FD8D-0D4F-4A9F-841C-87CD0E6D57A3}" type="presOf" srcId="{4DA7F6E3-5B6F-4D71-A6FE-A0CAC978C307}" destId="{303FEBD1-6591-495E-9F48-8800162F3CF2}" srcOrd="0" destOrd="0" presId="urn:microsoft.com/office/officeart/2005/8/layout/vList5"/>
    <dgm:cxn modelId="{66CAEFD8-F22F-4019-A167-F988A440337F}" srcId="{48F10E6E-A1A1-4139-9F5A-91857F103837}" destId="{A748C0D8-E44B-4308-A3A9-65F7DD2FF64F}" srcOrd="0" destOrd="0" parTransId="{0894FC1B-CF83-455C-90C2-9C8FC4F6467A}" sibTransId="{9655328B-6AD2-43EC-A2B0-CB85D62D934E}"/>
    <dgm:cxn modelId="{33FE2564-F60B-4411-99E7-A205F5A0328A}" type="presOf" srcId="{AF50B3C5-7E4A-4303-BE3D-AEBB2DDBDD4A}" destId="{965A78EB-B18B-4BC8-866C-8E95557C0E64}" srcOrd="0" destOrd="0" presId="urn:microsoft.com/office/officeart/2005/8/layout/vList5"/>
    <dgm:cxn modelId="{369E219F-A72A-4273-9F1E-1497E7728782}" srcId="{48F10E6E-A1A1-4139-9F5A-91857F103837}" destId="{AF50B3C5-7E4A-4303-BE3D-AEBB2DDBDD4A}" srcOrd="1" destOrd="0" parTransId="{44F22147-8935-4864-82D3-05CAA8FCA994}" sibTransId="{514D953A-15AE-4A2C-B7E6-81A77B0DC160}"/>
    <dgm:cxn modelId="{D5FE0B67-3EEF-4883-AAAF-6064B6DC3A2E}" type="presOf" srcId="{5A530BC5-4A8B-4952-89EB-403EFB7189BE}" destId="{81959A20-ED7E-4EB2-A609-CC637A8DD90D}" srcOrd="0" destOrd="0" presId="urn:microsoft.com/office/officeart/2005/8/layout/vList5"/>
    <dgm:cxn modelId="{2B746E62-E327-47F9-A3F3-6287B4342D05}" type="presOf" srcId="{A748C0D8-E44B-4308-A3A9-65F7DD2FF64F}" destId="{493275A2-127E-445F-8399-1504F1B9E579}" srcOrd="0" destOrd="0" presId="urn:microsoft.com/office/officeart/2005/8/layout/vList5"/>
    <dgm:cxn modelId="{4E8A77B3-44FA-4121-B340-5C5A14E1CC4D}" type="presOf" srcId="{0E32B994-D473-472C-96C4-BEDAFFD8580B}" destId="{ACEC478B-222A-41EF-9C47-208F1F217798}" srcOrd="0" destOrd="0" presId="urn:microsoft.com/office/officeart/2005/8/layout/vList5"/>
    <dgm:cxn modelId="{FC3E80D6-6980-4C84-8E3C-BF4D45337703}" type="presParOf" srcId="{0E4621C3-0DA4-41D4-A82F-70BF68747EFB}" destId="{FAF4636F-BF05-46CE-BA59-46FD007D2A35}" srcOrd="0" destOrd="0" presId="urn:microsoft.com/office/officeart/2005/8/layout/vList5"/>
    <dgm:cxn modelId="{7E9EC9E2-4438-42B2-9A40-A8CAFAC7D0C1}" type="presParOf" srcId="{FAF4636F-BF05-46CE-BA59-46FD007D2A35}" destId="{493275A2-127E-445F-8399-1504F1B9E579}" srcOrd="0" destOrd="0" presId="urn:microsoft.com/office/officeart/2005/8/layout/vList5"/>
    <dgm:cxn modelId="{B871BB35-EFBF-4BA5-AEE9-F2266BB673AC}" type="presParOf" srcId="{FAF4636F-BF05-46CE-BA59-46FD007D2A35}" destId="{ACEC478B-222A-41EF-9C47-208F1F217798}" srcOrd="1" destOrd="0" presId="urn:microsoft.com/office/officeart/2005/8/layout/vList5"/>
    <dgm:cxn modelId="{568FB226-3743-45B9-9963-21F7FFC4EE90}" type="presParOf" srcId="{0E4621C3-0DA4-41D4-A82F-70BF68747EFB}" destId="{172BAAEA-D72E-4ABA-8412-04A50599E708}" srcOrd="1" destOrd="0" presId="urn:microsoft.com/office/officeart/2005/8/layout/vList5"/>
    <dgm:cxn modelId="{EEF1AAFA-6218-45ED-A51F-21FC8A6965B1}" type="presParOf" srcId="{0E4621C3-0DA4-41D4-A82F-70BF68747EFB}" destId="{5F3CAC4D-A8C1-4DA9-8CE0-B0878838183E}" srcOrd="2" destOrd="0" presId="urn:microsoft.com/office/officeart/2005/8/layout/vList5"/>
    <dgm:cxn modelId="{F0E7C92E-996A-4AC2-9046-582AC603FDF4}" type="presParOf" srcId="{5F3CAC4D-A8C1-4DA9-8CE0-B0878838183E}" destId="{965A78EB-B18B-4BC8-866C-8E95557C0E64}" srcOrd="0" destOrd="0" presId="urn:microsoft.com/office/officeart/2005/8/layout/vList5"/>
    <dgm:cxn modelId="{A7637D51-3AA4-47CC-BBF7-1783B63E9D7F}" type="presParOf" srcId="{5F3CAC4D-A8C1-4DA9-8CE0-B0878838183E}" destId="{1955D2B8-D084-4D5E-882D-45EADC19543E}" srcOrd="1" destOrd="0" presId="urn:microsoft.com/office/officeart/2005/8/layout/vList5"/>
    <dgm:cxn modelId="{2445584E-B186-4B06-8596-9095521626E9}" type="presParOf" srcId="{0E4621C3-0DA4-41D4-A82F-70BF68747EFB}" destId="{D52E38F0-A4CF-4A95-BEF7-361D76C2E0F7}" srcOrd="3" destOrd="0" presId="urn:microsoft.com/office/officeart/2005/8/layout/vList5"/>
    <dgm:cxn modelId="{86A544AD-1635-420F-85BF-1D0CA41FEAF3}" type="presParOf" srcId="{0E4621C3-0DA4-41D4-A82F-70BF68747EFB}" destId="{D147C892-F2BD-41D9-9BD6-DE31EE6B95CD}" srcOrd="4" destOrd="0" presId="urn:microsoft.com/office/officeart/2005/8/layout/vList5"/>
    <dgm:cxn modelId="{D9506907-6F4D-461F-853C-ED323F1534D1}" type="presParOf" srcId="{D147C892-F2BD-41D9-9BD6-DE31EE6B95CD}" destId="{303FEBD1-6591-495E-9F48-8800162F3CF2}" srcOrd="0" destOrd="0" presId="urn:microsoft.com/office/officeart/2005/8/layout/vList5"/>
    <dgm:cxn modelId="{1BD8A33E-9616-4531-AE36-757EDE08FF4D}" type="presParOf" srcId="{D147C892-F2BD-41D9-9BD6-DE31EE6B95CD}" destId="{C6ACDA6F-DE0A-4AA3-8227-6BF77B9341FC}" srcOrd="1" destOrd="0" presId="urn:microsoft.com/office/officeart/2005/8/layout/vList5"/>
    <dgm:cxn modelId="{8C981EC2-ACC7-492B-BEF5-7685F980F25C}" type="presParOf" srcId="{0E4621C3-0DA4-41D4-A82F-70BF68747EFB}" destId="{161B880F-E781-4FDF-90A4-7DFBC671164B}" srcOrd="5" destOrd="0" presId="urn:microsoft.com/office/officeart/2005/8/layout/vList5"/>
    <dgm:cxn modelId="{5B3058C0-45EE-46F3-A054-A841CF51F338}" type="presParOf" srcId="{0E4621C3-0DA4-41D4-A82F-70BF68747EFB}" destId="{DAE738AC-64ED-4EF5-BB2D-26DF49127CCC}" srcOrd="6" destOrd="0" presId="urn:microsoft.com/office/officeart/2005/8/layout/vList5"/>
    <dgm:cxn modelId="{F6CD4F71-3BC0-43D4-BE00-6A0249C5A6A3}" type="presParOf" srcId="{DAE738AC-64ED-4EF5-BB2D-26DF49127CCC}" destId="{81959A20-ED7E-4EB2-A609-CC637A8DD90D}" srcOrd="0" destOrd="0" presId="urn:microsoft.com/office/officeart/2005/8/layout/vList5"/>
    <dgm:cxn modelId="{3E11ECDD-1CF6-478A-816D-7811C3C50D77}" type="presParOf" srcId="{DAE738AC-64ED-4EF5-BB2D-26DF49127CCC}" destId="{5313AAF8-6A3E-4CB6-8BF4-E472E50F6EBF}" srcOrd="1" destOrd="0" presId="urn:microsoft.com/office/officeart/2005/8/layout/vList5"/>
    <dgm:cxn modelId="{7FB5735A-0C27-4C26-8740-587DBEF9F3EA}" type="presParOf" srcId="{0E4621C3-0DA4-41D4-A82F-70BF68747EFB}" destId="{228710FE-0247-4C9C-9571-83AC3031A681}" srcOrd="7" destOrd="0" presId="urn:microsoft.com/office/officeart/2005/8/layout/vList5"/>
    <dgm:cxn modelId="{815B2E75-BF39-4618-8198-F8A15DD23948}" type="presParOf" srcId="{0E4621C3-0DA4-41D4-A82F-70BF68747EFB}" destId="{5BC6FE55-7582-47F0-A0B6-C10C0014DCF5}" srcOrd="8" destOrd="0" presId="urn:microsoft.com/office/officeart/2005/8/layout/vList5"/>
    <dgm:cxn modelId="{91A12709-9D95-47C4-8326-7820750672D0}" type="presParOf" srcId="{5BC6FE55-7582-47F0-A0B6-C10C0014DCF5}" destId="{657A4DC3-14F9-488C-9F27-C3AB77C8ABEF}" srcOrd="0" destOrd="0" presId="urn:microsoft.com/office/officeart/2005/8/layout/vList5"/>
    <dgm:cxn modelId="{8BD8A8FB-22DC-4849-96E2-24257DB8EB6B}" type="presParOf" srcId="{5BC6FE55-7582-47F0-A0B6-C10C0014DCF5}" destId="{A8FE5E9D-9B06-4A82-9E3D-1DEE90854C9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C478B-222A-41EF-9C47-208F1F217798}">
      <dsp:nvSpPr>
        <dsp:cNvPr id="0" name=""/>
        <dsp:cNvSpPr/>
      </dsp:nvSpPr>
      <dsp:spPr>
        <a:xfrm rot="5400000">
          <a:off x="3103969" y="-1253362"/>
          <a:ext cx="528139" cy="31699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親密關係要健康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783079" y="93310"/>
        <a:ext cx="3144137" cy="476575"/>
      </dsp:txXfrm>
    </dsp:sp>
    <dsp:sp modelId="{493275A2-127E-445F-8399-1504F1B9E579}">
      <dsp:nvSpPr>
        <dsp:cNvPr id="0" name=""/>
        <dsp:cNvSpPr/>
      </dsp:nvSpPr>
      <dsp:spPr>
        <a:xfrm>
          <a:off x="0" y="1509"/>
          <a:ext cx="1783079" cy="660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「愛」要學習</a:t>
          </a:r>
          <a:endParaRPr lang="zh-TW" altLang="en-US" sz="20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27" y="33736"/>
        <a:ext cx="1718625" cy="595720"/>
      </dsp:txXfrm>
    </dsp:sp>
    <dsp:sp modelId="{1955D2B8-D084-4D5E-882D-45EADC19543E}">
      <dsp:nvSpPr>
        <dsp:cNvPr id="0" name=""/>
        <dsp:cNvSpPr/>
      </dsp:nvSpPr>
      <dsp:spPr>
        <a:xfrm rot="5400000">
          <a:off x="3103969" y="-560179"/>
          <a:ext cx="528139" cy="31699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自我肯定愛自己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783079" y="786493"/>
        <a:ext cx="3144137" cy="476575"/>
      </dsp:txXfrm>
    </dsp:sp>
    <dsp:sp modelId="{965A78EB-B18B-4BC8-866C-8E95557C0E64}">
      <dsp:nvSpPr>
        <dsp:cNvPr id="0" name=""/>
        <dsp:cNvSpPr/>
      </dsp:nvSpPr>
      <dsp:spPr>
        <a:xfrm>
          <a:off x="0" y="694693"/>
          <a:ext cx="1783079" cy="660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善待自「己」</a:t>
          </a:r>
          <a:endParaRPr lang="zh-TW" altLang="en-US" sz="2000" kern="1200" dirty="0" smtClean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27" y="726920"/>
        <a:ext cx="1718625" cy="595720"/>
      </dsp:txXfrm>
    </dsp:sp>
    <dsp:sp modelId="{C6ACDA6F-DE0A-4AA3-8227-6BF77B9341FC}">
      <dsp:nvSpPr>
        <dsp:cNvPr id="0" name=""/>
        <dsp:cNvSpPr/>
      </dsp:nvSpPr>
      <dsp:spPr>
        <a:xfrm rot="5400000">
          <a:off x="3103969" y="133003"/>
          <a:ext cx="528139" cy="31699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相互尊重不勉強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783079" y="1479675"/>
        <a:ext cx="3144137" cy="476575"/>
      </dsp:txXfrm>
    </dsp:sp>
    <dsp:sp modelId="{303FEBD1-6591-495E-9F48-8800162F3CF2}">
      <dsp:nvSpPr>
        <dsp:cNvPr id="0" name=""/>
        <dsp:cNvSpPr/>
      </dsp:nvSpPr>
      <dsp:spPr>
        <a:xfrm>
          <a:off x="0" y="1400228"/>
          <a:ext cx="1783079" cy="660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「尊」重他人</a:t>
          </a:r>
          <a:endParaRPr lang="zh-TW" altLang="en-US" sz="20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27" y="1432455"/>
        <a:ext cx="1718625" cy="595720"/>
      </dsp:txXfrm>
    </dsp:sp>
    <dsp:sp modelId="{5313AAF8-6A3E-4CB6-8BF4-E472E50F6EBF}">
      <dsp:nvSpPr>
        <dsp:cNvPr id="0" name=""/>
        <dsp:cNvSpPr/>
      </dsp:nvSpPr>
      <dsp:spPr>
        <a:xfrm rot="5400000">
          <a:off x="3103969" y="826186"/>
          <a:ext cx="528139" cy="31699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避免性病與懷孕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783079" y="2172858"/>
        <a:ext cx="3144137" cy="476575"/>
      </dsp:txXfrm>
    </dsp:sp>
    <dsp:sp modelId="{81959A20-ED7E-4EB2-A609-CC637A8DD90D}">
      <dsp:nvSpPr>
        <dsp:cNvPr id="0" name=""/>
        <dsp:cNvSpPr/>
      </dsp:nvSpPr>
      <dsp:spPr>
        <a:xfrm>
          <a:off x="0" y="2081059"/>
          <a:ext cx="1783079" cy="660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「重」視健康</a:t>
          </a:r>
          <a:endParaRPr lang="zh-TW" altLang="en-US" sz="20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27" y="2113286"/>
        <a:ext cx="1718625" cy="595720"/>
      </dsp:txXfrm>
    </dsp:sp>
    <dsp:sp modelId="{A8FE5E9D-9B06-4A82-9E3D-1DEE90854C9B}">
      <dsp:nvSpPr>
        <dsp:cNvPr id="0" name=""/>
        <dsp:cNvSpPr/>
      </dsp:nvSpPr>
      <dsp:spPr>
        <a:xfrm rot="5400000">
          <a:off x="3103969" y="1519370"/>
          <a:ext cx="528139" cy="31699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性生理心理社會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783079" y="2866042"/>
        <a:ext cx="3144137" cy="476575"/>
      </dsp:txXfrm>
    </dsp:sp>
    <dsp:sp modelId="{657A4DC3-14F9-488C-9F27-C3AB77C8ABEF}">
      <dsp:nvSpPr>
        <dsp:cNvPr id="0" name=""/>
        <dsp:cNvSpPr/>
      </dsp:nvSpPr>
      <dsp:spPr>
        <a:xfrm>
          <a:off x="0" y="2774242"/>
          <a:ext cx="1783079" cy="660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全「人」發展</a:t>
          </a:r>
          <a:endParaRPr lang="zh-TW" altLang="en-US" sz="2000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27" y="2806469"/>
        <a:ext cx="1718625" cy="595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675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505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43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812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550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231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556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14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104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45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500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868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162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356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766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89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0420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151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958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378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40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898feb88a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898feb88a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80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304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80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716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821325" y="1232150"/>
            <a:ext cx="7501200" cy="3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287196" y="4383386"/>
            <a:ext cx="794710" cy="68675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"/>
          <p:cNvSpPr/>
          <p:nvPr/>
        </p:nvSpPr>
        <p:spPr>
          <a:xfrm>
            <a:off x="7109750" y="7326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"/>
          <p:cNvSpPr/>
          <p:nvPr/>
        </p:nvSpPr>
        <p:spPr>
          <a:xfrm>
            <a:off x="1324400" y="55106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4"/>
          <p:cNvGrpSpPr/>
          <p:nvPr/>
        </p:nvGrpSpPr>
        <p:grpSpPr>
          <a:xfrm>
            <a:off x="7636900" y="441350"/>
            <a:ext cx="291375" cy="281375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8088375" y="123213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>
            <a:off x="1023000" y="1014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63" r:id="rId11"/>
    <p:sldLayoutId id="2147483664" r:id="rId12"/>
    <p:sldLayoutId id="21474836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6VcPcvqTQ4&amp;t=3s" TargetMode="External"/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c-fsqTPei4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hyperlink" Target="https://www.youtube.com/watch?v=EUCrianOawI" TargetMode="External"/><Relationship Id="rId4" Type="http://schemas.openxmlformats.org/officeDocument/2006/relationships/slide" Target="slide48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k-isVH5Lh94&amp;t=5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.png"/><Relationship Id="rId4" Type="http://schemas.openxmlformats.org/officeDocument/2006/relationships/slide" Target="slide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youtube.com/watch?v=JsB73wNXLDk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s77Q2i7wok" TargetMode="External"/><Relationship Id="rId3" Type="http://schemas.openxmlformats.org/officeDocument/2006/relationships/slide" Target="slide8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" Target="slide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3"/>
          <p:cNvSpPr txBox="1">
            <a:spLocks noGrp="1"/>
          </p:cNvSpPr>
          <p:nvPr>
            <p:ph type="ctrTitle"/>
          </p:nvPr>
        </p:nvSpPr>
        <p:spPr>
          <a:xfrm>
            <a:off x="967700" y="547254"/>
            <a:ext cx="7208700" cy="32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東門國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健康促進增能研習</a:t>
            </a:r>
            <a:endParaRPr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138700" y="4056284"/>
            <a:ext cx="6866700" cy="59490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4703897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286723" y="23632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472268" y="241941"/>
            <a:ext cx="383802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四年級體位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43198"/>
              </p:ext>
            </p:extLst>
          </p:nvPr>
        </p:nvGraphicFramePr>
        <p:xfrm>
          <a:off x="2178484" y="1082065"/>
          <a:ext cx="4624100" cy="3814134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924820">
                  <a:extLst>
                    <a:ext uri="{9D8B030D-6E8A-4147-A177-3AD203B41FA5}">
                      <a16:colId xmlns:a16="http://schemas.microsoft.com/office/drawing/2014/main" val="2330355457"/>
                    </a:ext>
                  </a:extLst>
                </a:gridCol>
                <a:gridCol w="924820">
                  <a:extLst>
                    <a:ext uri="{9D8B030D-6E8A-4147-A177-3AD203B41FA5}">
                      <a16:colId xmlns:a16="http://schemas.microsoft.com/office/drawing/2014/main" val="3399734145"/>
                    </a:ext>
                  </a:extLst>
                </a:gridCol>
                <a:gridCol w="924820">
                  <a:extLst>
                    <a:ext uri="{9D8B030D-6E8A-4147-A177-3AD203B41FA5}">
                      <a16:colId xmlns:a16="http://schemas.microsoft.com/office/drawing/2014/main" val="3882809642"/>
                    </a:ext>
                  </a:extLst>
                </a:gridCol>
                <a:gridCol w="924820">
                  <a:extLst>
                    <a:ext uri="{9D8B030D-6E8A-4147-A177-3AD203B41FA5}">
                      <a16:colId xmlns:a16="http://schemas.microsoft.com/office/drawing/2014/main" val="3550259162"/>
                    </a:ext>
                  </a:extLst>
                </a:gridCol>
                <a:gridCol w="924820">
                  <a:extLst>
                    <a:ext uri="{9D8B030D-6E8A-4147-A177-3AD203B41FA5}">
                      <a16:colId xmlns:a16="http://schemas.microsoft.com/office/drawing/2014/main" val="2340044693"/>
                    </a:ext>
                  </a:extLst>
                </a:gridCol>
              </a:tblGrid>
              <a:tr h="2313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班級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過輕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適中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過重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超重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2569058998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31.58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42.11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15.79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10.53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708505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406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17.86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25.00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599817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402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16.00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12.00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053135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405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14.29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53.57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25.00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742777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8.00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60.00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075801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412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10.71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60.71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14.29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14.29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173161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21.43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60.71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14.29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3.57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498793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12.00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64.00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391544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68.00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8.00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2202028110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71.43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3.57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17.86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1613711313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408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14.29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71.43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10.71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3.57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1929918933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71.43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17.86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3.57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1369244736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12.00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72.00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2350453646"/>
                  </a:ext>
                </a:extLst>
              </a:tr>
              <a:tr h="2545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76.00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16.00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666646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8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4703897" cy="789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354974" y="27615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06536" y="379436"/>
            <a:ext cx="383802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年級體位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946751"/>
              </p:ext>
            </p:extLst>
          </p:nvPr>
        </p:nvGraphicFramePr>
        <p:xfrm>
          <a:off x="2195946" y="1261774"/>
          <a:ext cx="4745180" cy="3640207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949036">
                  <a:extLst>
                    <a:ext uri="{9D8B030D-6E8A-4147-A177-3AD203B41FA5}">
                      <a16:colId xmlns:a16="http://schemas.microsoft.com/office/drawing/2014/main" val="4072523949"/>
                    </a:ext>
                  </a:extLst>
                </a:gridCol>
                <a:gridCol w="949036">
                  <a:extLst>
                    <a:ext uri="{9D8B030D-6E8A-4147-A177-3AD203B41FA5}">
                      <a16:colId xmlns:a16="http://schemas.microsoft.com/office/drawing/2014/main" val="1996905863"/>
                    </a:ext>
                  </a:extLst>
                </a:gridCol>
                <a:gridCol w="949036">
                  <a:extLst>
                    <a:ext uri="{9D8B030D-6E8A-4147-A177-3AD203B41FA5}">
                      <a16:colId xmlns:a16="http://schemas.microsoft.com/office/drawing/2014/main" val="3142751518"/>
                    </a:ext>
                  </a:extLst>
                </a:gridCol>
                <a:gridCol w="949036">
                  <a:extLst>
                    <a:ext uri="{9D8B030D-6E8A-4147-A177-3AD203B41FA5}">
                      <a16:colId xmlns:a16="http://schemas.microsoft.com/office/drawing/2014/main" val="3779118921"/>
                    </a:ext>
                  </a:extLst>
                </a:gridCol>
                <a:gridCol w="949036">
                  <a:extLst>
                    <a:ext uri="{9D8B030D-6E8A-4147-A177-3AD203B41FA5}">
                      <a16:colId xmlns:a16="http://schemas.microsoft.com/office/drawing/2014/main" val="4092377118"/>
                    </a:ext>
                  </a:extLst>
                </a:gridCol>
              </a:tblGrid>
              <a:tr h="27754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過輕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適中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超重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806247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510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19.23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42.31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23.08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15.38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407152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23.08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46.15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15.38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15.38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93489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780623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11.76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52.94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5.88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29.41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399154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11.54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53.85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19.23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15.38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871631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13.04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56.52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13.04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17.39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37597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61.54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26.92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33930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8.70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65.22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21.74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4.35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702832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7.41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66.67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14.81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699883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4.17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75.00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20.83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41334186"/>
                  </a:ext>
                </a:extLst>
              </a:tr>
              <a:tr h="3052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17.39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78.26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4.35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1586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4703897" cy="789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354974" y="27615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06536" y="379436"/>
            <a:ext cx="383802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年級體位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76276"/>
              </p:ext>
            </p:extLst>
          </p:nvPr>
        </p:nvGraphicFramePr>
        <p:xfrm>
          <a:off x="2202869" y="1240987"/>
          <a:ext cx="4793675" cy="3684999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958735">
                  <a:extLst>
                    <a:ext uri="{9D8B030D-6E8A-4147-A177-3AD203B41FA5}">
                      <a16:colId xmlns:a16="http://schemas.microsoft.com/office/drawing/2014/main" val="4264041480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570324658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15288980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686629953"/>
                    </a:ext>
                  </a:extLst>
                </a:gridCol>
                <a:gridCol w="958735">
                  <a:extLst>
                    <a:ext uri="{9D8B030D-6E8A-4147-A177-3AD203B41FA5}">
                      <a16:colId xmlns:a16="http://schemas.microsoft.com/office/drawing/2014/main" val="1465826857"/>
                    </a:ext>
                  </a:extLst>
                </a:gridCol>
              </a:tblGrid>
              <a:tr h="28124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過輕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適中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超重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32840331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605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3.85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30.77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15.38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743732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14.81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51.85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22.22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144511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11.54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53.85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15.38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19.23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70600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61.11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27.78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34681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949484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16.00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973843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8.33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66.67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12.50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12.50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543821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8.33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75.00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12.50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4.17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78407279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76.00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6535934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610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76.00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12.00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83939095"/>
                  </a:ext>
                </a:extLst>
              </a:tr>
              <a:tr h="30936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7.69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76.92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3.85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221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34907" y="301870"/>
            <a:ext cx="6118791" cy="611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85927" y="501156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764672" y="209839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79" y="364361"/>
            <a:ext cx="5188848" cy="54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健康促進健康體位前測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14" name="Google Shape;5257;p55"/>
          <p:cNvGrpSpPr/>
          <p:nvPr/>
        </p:nvGrpSpPr>
        <p:grpSpPr>
          <a:xfrm>
            <a:off x="7856946" y="4272596"/>
            <a:ext cx="476564" cy="689664"/>
            <a:chOff x="2203410" y="2891304"/>
            <a:chExt cx="516654" cy="1027265"/>
          </a:xfrm>
        </p:grpSpPr>
        <p:sp>
          <p:nvSpPr>
            <p:cNvPr id="15" name="Google Shape;5258;p55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59;p55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60;p55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61;p55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62;p55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63;p55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64;p55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65;p55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66;p55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67;p55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68;p55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69;p55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70;p55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71;p55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431" y="1171965"/>
            <a:ext cx="6592453" cy="176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群組 4"/>
          <p:cNvGrpSpPr/>
          <p:nvPr/>
        </p:nvGrpSpPr>
        <p:grpSpPr>
          <a:xfrm>
            <a:off x="1176640" y="1096904"/>
            <a:ext cx="1099948" cy="533084"/>
            <a:chOff x="6707272" y="3251948"/>
            <a:chExt cx="1149674" cy="537269"/>
          </a:xfrm>
        </p:grpSpPr>
        <p:grpSp>
          <p:nvGrpSpPr>
            <p:cNvPr id="29" name="Google Shape;5403;p60"/>
            <p:cNvGrpSpPr/>
            <p:nvPr/>
          </p:nvGrpSpPr>
          <p:grpSpPr>
            <a:xfrm>
              <a:off x="6707272" y="3251948"/>
              <a:ext cx="1149674" cy="537269"/>
              <a:chOff x="4411970" y="2726085"/>
              <a:chExt cx="643107" cy="193659"/>
            </a:xfrm>
          </p:grpSpPr>
          <p:sp>
            <p:nvSpPr>
              <p:cNvPr id="30" name="Google Shape;5404;p60"/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405;p60"/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406;p60"/>
              <p:cNvSpPr/>
              <p:nvPr/>
            </p:nvSpPr>
            <p:spPr>
              <a:xfrm>
                <a:off x="4456806" y="2743875"/>
                <a:ext cx="598271" cy="157989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3499" extrusionOk="0">
                    <a:moveTo>
                      <a:pt x="1" y="0"/>
                    </a:moveTo>
                    <a:lnTo>
                      <a:pt x="1495" y="1494"/>
                    </a:lnTo>
                    <a:cubicBezTo>
                      <a:pt x="1635" y="1635"/>
                      <a:pt x="1635" y="1866"/>
                      <a:pt x="1495" y="2007"/>
                    </a:cubicBezTo>
                    <a:lnTo>
                      <a:pt x="2" y="3499"/>
                    </a:lnTo>
                    <a:lnTo>
                      <a:pt x="11527" y="3499"/>
                    </a:lnTo>
                    <a:lnTo>
                      <a:pt x="13250" y="1750"/>
                    </a:lnTo>
                    <a:lnTo>
                      <a:pt x="11527" y="0"/>
                    </a:ln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文字方塊 3"/>
            <p:cNvSpPr txBox="1"/>
            <p:nvPr/>
          </p:nvSpPr>
          <p:spPr>
            <a:xfrm>
              <a:off x="6893139" y="3366203"/>
              <a:ext cx="96380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增加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1%</a:t>
              </a: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664" y="3168197"/>
            <a:ext cx="4501599" cy="1644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5" name="群組 34"/>
          <p:cNvGrpSpPr/>
          <p:nvPr/>
        </p:nvGrpSpPr>
        <p:grpSpPr>
          <a:xfrm>
            <a:off x="2173151" y="3071408"/>
            <a:ext cx="1119926" cy="537269"/>
            <a:chOff x="6707272" y="3251948"/>
            <a:chExt cx="1149674" cy="537269"/>
          </a:xfrm>
        </p:grpSpPr>
        <p:grpSp>
          <p:nvGrpSpPr>
            <p:cNvPr id="36" name="Google Shape;5403;p60"/>
            <p:cNvGrpSpPr/>
            <p:nvPr/>
          </p:nvGrpSpPr>
          <p:grpSpPr>
            <a:xfrm>
              <a:off x="6707272" y="3251948"/>
              <a:ext cx="1149674" cy="537269"/>
              <a:chOff x="4411970" y="2726085"/>
              <a:chExt cx="643107" cy="193659"/>
            </a:xfrm>
          </p:grpSpPr>
          <p:sp>
            <p:nvSpPr>
              <p:cNvPr id="38" name="Google Shape;5404;p60"/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405;p60"/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406;p60"/>
              <p:cNvSpPr/>
              <p:nvPr/>
            </p:nvSpPr>
            <p:spPr>
              <a:xfrm>
                <a:off x="4456806" y="2743875"/>
                <a:ext cx="598271" cy="157989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3499" extrusionOk="0">
                    <a:moveTo>
                      <a:pt x="1" y="0"/>
                    </a:moveTo>
                    <a:lnTo>
                      <a:pt x="1495" y="1494"/>
                    </a:lnTo>
                    <a:cubicBezTo>
                      <a:pt x="1635" y="1635"/>
                      <a:pt x="1635" y="1866"/>
                      <a:pt x="1495" y="2007"/>
                    </a:cubicBezTo>
                    <a:lnTo>
                      <a:pt x="2" y="3499"/>
                    </a:lnTo>
                    <a:lnTo>
                      <a:pt x="11527" y="3499"/>
                    </a:lnTo>
                    <a:lnTo>
                      <a:pt x="13250" y="1750"/>
                    </a:lnTo>
                    <a:lnTo>
                      <a:pt x="11527" y="0"/>
                    </a:ln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文字方塊 36"/>
            <p:cNvSpPr txBox="1"/>
            <p:nvPr/>
          </p:nvSpPr>
          <p:spPr>
            <a:xfrm>
              <a:off x="6893139" y="3366203"/>
              <a:ext cx="963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70C0"/>
                  </a:solidFill>
                </a:rPr>
                <a:t>增加</a:t>
              </a:r>
              <a:r>
                <a:rPr lang="en-US" altLang="zh-TW" sz="1600" b="1" dirty="0" smtClean="0">
                  <a:solidFill>
                    <a:srgbClr val="0070C0"/>
                  </a:solidFill>
                </a:rPr>
                <a:t>5%</a:t>
              </a:r>
              <a:endParaRPr lang="zh-TW" altLang="en-US" sz="1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 rot="10800000">
            <a:off x="6703724" y="3110259"/>
            <a:ext cx="1099948" cy="533084"/>
            <a:chOff x="6707272" y="3251948"/>
            <a:chExt cx="1149674" cy="537269"/>
          </a:xfrm>
        </p:grpSpPr>
        <p:grpSp>
          <p:nvGrpSpPr>
            <p:cNvPr id="42" name="Google Shape;5403;p60"/>
            <p:cNvGrpSpPr/>
            <p:nvPr/>
          </p:nvGrpSpPr>
          <p:grpSpPr>
            <a:xfrm>
              <a:off x="6707272" y="3251948"/>
              <a:ext cx="1149674" cy="537269"/>
              <a:chOff x="4411970" y="2726085"/>
              <a:chExt cx="643107" cy="193659"/>
            </a:xfrm>
          </p:grpSpPr>
          <p:sp>
            <p:nvSpPr>
              <p:cNvPr id="44" name="Google Shape;5404;p60"/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405;p60"/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406;p60"/>
              <p:cNvSpPr/>
              <p:nvPr/>
            </p:nvSpPr>
            <p:spPr>
              <a:xfrm>
                <a:off x="4456806" y="2743875"/>
                <a:ext cx="598271" cy="157989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3499" extrusionOk="0">
                    <a:moveTo>
                      <a:pt x="1" y="0"/>
                    </a:moveTo>
                    <a:lnTo>
                      <a:pt x="1495" y="1494"/>
                    </a:lnTo>
                    <a:cubicBezTo>
                      <a:pt x="1635" y="1635"/>
                      <a:pt x="1635" y="1866"/>
                      <a:pt x="1495" y="2007"/>
                    </a:cubicBezTo>
                    <a:lnTo>
                      <a:pt x="2" y="3499"/>
                    </a:lnTo>
                    <a:lnTo>
                      <a:pt x="11527" y="3499"/>
                    </a:lnTo>
                    <a:lnTo>
                      <a:pt x="13250" y="1750"/>
                    </a:lnTo>
                    <a:lnTo>
                      <a:pt x="11527" y="0"/>
                    </a:ln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" name="文字方塊 42"/>
            <p:cNvSpPr txBox="1"/>
            <p:nvPr/>
          </p:nvSpPr>
          <p:spPr>
            <a:xfrm rot="10800000">
              <a:off x="6893139" y="3366203"/>
              <a:ext cx="96380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增加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1%</a:t>
              </a: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9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3354810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4061543" y="303616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80" y="364361"/>
            <a:ext cx="2210120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視力保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pic>
        <p:nvPicPr>
          <p:cNvPr id="19" name="圖片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4" y="1437193"/>
            <a:ext cx="4101210" cy="346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副標題 3"/>
          <p:cNvSpPr>
            <a:spLocks noGrp="1"/>
          </p:cNvSpPr>
          <p:nvPr>
            <p:ph type="subTitle" idx="1"/>
          </p:nvPr>
        </p:nvSpPr>
        <p:spPr>
          <a:xfrm>
            <a:off x="5029540" y="1709824"/>
            <a:ext cx="3310896" cy="2301067"/>
          </a:xfrm>
          <a:solidFill>
            <a:srgbClr val="CCFFCC"/>
          </a:solidFill>
        </p:spPr>
        <p:txBody>
          <a:bodyPr/>
          <a:lstStyle/>
          <a:p>
            <a:pPr marL="584200" indent="-457200" algn="l">
              <a:buFont typeface="Wingdings" panose="05000000000000000000" pitchFamily="2" charset="2"/>
              <a:buChar char="u"/>
            </a:pP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預防學童近視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7000" indent="0" algn="l"/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84200" indent="-457200" algn="l">
              <a:buFont typeface="Wingdings" panose="05000000000000000000" pitchFamily="2" charset="2"/>
              <a:buChar char="u"/>
            </a:pP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已近視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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584200" lvl="1" indent="0" algn="l"/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控制度數</a:t>
            </a:r>
            <a:r>
              <a:rPr lang="en-US" altLang="zh-TW" sz="28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,</a:t>
            </a:r>
          </a:p>
          <a:p>
            <a:pPr marL="584200" lvl="1" indent="0" algn="l"/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避免高度近視</a:t>
            </a:r>
            <a:endParaRPr lang="en-US" altLang="zh-TW" sz="2800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84200" indent="-457200" algn="l">
              <a:buFont typeface="Wingdings" panose="05000000000000000000" pitchFamily="2" charset="2"/>
              <a:buChar char="l"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36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978" y="607452"/>
            <a:ext cx="3178674" cy="1847246"/>
          </a:xfrm>
          <a:prstGeom prst="rect">
            <a:avLst/>
          </a:prstGeom>
        </p:spPr>
      </p:pic>
      <p:pic>
        <p:nvPicPr>
          <p:cNvPr id="4" name="圖片 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9647" y="620404"/>
            <a:ext cx="3548335" cy="1818207"/>
          </a:xfrm>
          <a:prstGeom prst="rect">
            <a:avLst/>
          </a:prstGeom>
        </p:spPr>
      </p:pic>
      <p:pic>
        <p:nvPicPr>
          <p:cNvPr id="6" name="圖片 5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4812" y="2834297"/>
            <a:ext cx="5860288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658386" y="187046"/>
            <a:ext cx="7757864" cy="4487804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>
              <a:lnSpc>
                <a:spcPct val="100000"/>
              </a:lnSpc>
              <a:spcBef>
                <a:spcPts val="2400"/>
              </a:spcBef>
              <a:defRPr/>
            </a:pPr>
            <a:r>
              <a:rPr lang="zh-TW" altLang="en-US" sz="4800" b="1" cap="none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近視</a:t>
            </a:r>
            <a:r>
              <a:rPr lang="en-US" altLang="zh-TW" sz="4000" b="1" cap="none" spc="150" dirty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cap="none" spc="150" dirty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cap="none" spc="150" dirty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全球重要的公共健康問題</a:t>
            </a:r>
            <a:r>
              <a:rPr lang="zh-TW" altLang="en-US" sz="4000" b="1" cap="none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4000" b="1" cap="none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cap="none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cap="none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cap="none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/>
              <a:t>根據最新</a:t>
            </a:r>
            <a:r>
              <a:rPr lang="zh-TW" altLang="zh-TW" sz="4000" b="1" dirty="0" smtClean="0"/>
              <a:t>世界</a:t>
            </a:r>
            <a:r>
              <a:rPr lang="zh-TW" altLang="zh-TW" sz="4000" b="1" dirty="0"/>
              <a:t>衛生組織</a:t>
            </a:r>
            <a:r>
              <a:rPr lang="en-US" altLang="zh-TW" sz="4000" b="1" dirty="0"/>
              <a:t>WHO</a:t>
            </a:r>
            <a:r>
              <a:rPr lang="zh-TW" altLang="zh-TW" sz="4000" b="1" dirty="0"/>
              <a:t>公布</a:t>
            </a:r>
            <a:r>
              <a:rPr lang="en-US" altLang="zh-TW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cap="none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近視 </a:t>
            </a:r>
            <a:r>
              <a:rPr lang="en-US" altLang="zh-TW" sz="4000" b="1" cap="none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(500</a:t>
            </a:r>
            <a:r>
              <a:rPr lang="zh-TW" altLang="en-US" sz="4000" b="1" cap="none" spc="150" dirty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度以上</a:t>
            </a:r>
            <a:r>
              <a:rPr lang="en-US" altLang="zh-TW" sz="4000" b="1" cap="none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b="1" cap="none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為高度近視</a:t>
            </a:r>
            <a:r>
              <a:rPr lang="en-US" altLang="zh-TW" sz="4400" b="1" cap="none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b="1" cap="none" spc="150" dirty="0" smtClean="0">
                <a:ln w="11430"/>
                <a:solidFill>
                  <a:srgbClr val="FF99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度數</a:t>
            </a:r>
            <a:r>
              <a:rPr lang="zh-TW" altLang="en-US" sz="3200" b="1" cap="none" spc="150" dirty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越深，眼軸越長</a:t>
            </a:r>
            <a:r>
              <a:rPr lang="zh-TW" altLang="en-US" sz="32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2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併發症</a:t>
            </a:r>
            <a:r>
              <a:rPr lang="zh-TW" altLang="en-US" sz="3200" b="1" cap="none" spc="150" dirty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越</a:t>
            </a:r>
            <a:r>
              <a:rPr lang="zh-TW" altLang="en-US" sz="32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嚴重</a:t>
            </a:r>
            <a:r>
              <a:rPr lang="en-US" altLang="zh-TW" sz="28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視網膜剝離</a:t>
            </a:r>
            <a:r>
              <a:rPr lang="en-US" altLang="zh-TW" sz="28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8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青光眼</a:t>
            </a:r>
            <a:r>
              <a:rPr lang="en-US" altLang="zh-TW" sz="28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8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白內障</a:t>
            </a:r>
            <a:r>
              <a:rPr lang="en-US" altLang="zh-TW" sz="2800" b="1" cap="none" spc="150" dirty="0" smtClean="0">
                <a:ln w="11430"/>
                <a:solidFill>
                  <a:srgbClr val="0066CC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..)</a:t>
            </a:r>
            <a:endParaRPr lang="zh-TW" altLang="en-US" sz="2800" b="1" cap="none" spc="150" dirty="0">
              <a:ln w="11430"/>
              <a:solidFill>
                <a:srgbClr val="0066CC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53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2074913" y="358630"/>
            <a:ext cx="6254750" cy="14062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>
              <a:lnSpc>
                <a:spcPct val="100000"/>
              </a:lnSpc>
              <a:defRPr/>
            </a:pPr>
            <a:r>
              <a:rPr lang="zh-TW" altLang="en-US" sz="3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沒有接到學校視力不良通知單，</a:t>
            </a:r>
            <a:r>
              <a:rPr lang="en-US" altLang="zh-TW" sz="3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sz="3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sz="36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就不用去眼科檢查。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 descr="https://t.pimg.jp/005/702/768/1/5702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2" t="1626" b="58105"/>
          <a:stretch/>
        </p:blipFill>
        <p:spPr bwMode="auto">
          <a:xfrm>
            <a:off x="548362" y="291941"/>
            <a:ext cx="1381586" cy="153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269374" y="1916825"/>
            <a:ext cx="7247317" cy="3112149"/>
          </a:xfrm>
          <a:prstGeom prst="wedgeRoundRectCallout">
            <a:avLst>
              <a:gd name="adj1" fmla="val 54632"/>
              <a:gd name="adj2" fmla="val 12087"/>
              <a:gd name="adj3" fmla="val 16667"/>
            </a:avLst>
          </a:prstGeom>
          <a:solidFill>
            <a:srgbClr val="FFFFFF"/>
          </a:solidFill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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學校所進行的視力檢查僅能篩出有明顯視力不良的學童，並不能代替眼科醫生進行的眼睛檢查。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因為孩童眼睛調節能力比成人強，需到眼科散瞳後才能檢查是否真的近視。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在求學階段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學校視力檢查通過的建議每半年到眼科檢查</a:t>
            </a:r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</a:t>
            </a:r>
            <a:r>
              <a: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有矯正的視力的建議每三個月到眼科檢查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74" y="3144850"/>
            <a:ext cx="1440160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04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58291" y="391368"/>
            <a:ext cx="6037840" cy="164912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l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zh-TW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使用</a:t>
            </a:r>
            <a:r>
              <a:rPr lang="zh-TW" altLang="zh-TW" sz="32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四電（電視、電腦、電動</a:t>
            </a:r>
            <a:r>
              <a:rPr lang="zh-TW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、</a:t>
            </a:r>
            <a:r>
              <a:rPr lang="en-US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sz="32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zh-TW" altLang="en-US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zh-TW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智慧型</a:t>
            </a:r>
            <a:r>
              <a:rPr lang="zh-TW" altLang="zh-TW" sz="32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手機）時，螢幕都會</a:t>
            </a:r>
            <a:r>
              <a:rPr lang="zh-TW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發</a:t>
            </a:r>
            <a:r>
              <a:rPr lang="en-US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/>
            </a:r>
            <a:br>
              <a:rPr lang="en-US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sz="32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zh-TW" altLang="en-US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zh-TW" altLang="zh-TW" sz="3200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光</a:t>
            </a:r>
            <a:r>
              <a:rPr lang="zh-TW" altLang="zh-TW" sz="32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，不必另外照明沒關係。</a:t>
            </a:r>
            <a:endParaRPr lang="en-US" altLang="zh-TW" sz="32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</p:txBody>
      </p:sp>
      <p:pic>
        <p:nvPicPr>
          <p:cNvPr id="6" name="Picture 2" descr="https://t.pimg.jp/005/702/768/1/5702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2" t="1536" b="58105"/>
          <a:stretch/>
        </p:blipFill>
        <p:spPr bwMode="auto">
          <a:xfrm>
            <a:off x="687243" y="279039"/>
            <a:ext cx="1512888" cy="16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368590" y="2265218"/>
            <a:ext cx="7105938" cy="2791691"/>
          </a:xfrm>
          <a:prstGeom prst="wedgeRoundRectCallout">
            <a:avLst>
              <a:gd name="adj1" fmla="val 53820"/>
              <a:gd name="adj2" fmla="val 10808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</a:t>
            </a:r>
            <a:r>
              <a:rPr lang="en-US" altLang="zh-TW" sz="2800" dirty="0" err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3C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等電子類產品，</a:t>
            </a:r>
            <a:r>
              <a:rPr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所發出之藍光會刺激產生自由基，對視網膜細胞造成傷害。而且兒童水晶體清澈、透光率高，更容易受藍光傷害。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黑暗中，瞳孔放大會讓更多光線進入眼睛，而傷害眼睛，更容易造成白內障。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4" y="2567461"/>
            <a:ext cx="1440160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8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66307" y="540890"/>
            <a:ext cx="561460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</a:rPr>
              <a:t>近視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配戴眼鏡就</a:t>
            </a:r>
            <a:r>
              <a:rPr lang="zh-TW" altLang="en-US" sz="3200" b="1" dirty="0">
                <a:solidFill>
                  <a:schemeClr val="tx1"/>
                </a:solidFill>
              </a:rPr>
              <a:t>好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，為何需要</a:t>
            </a:r>
            <a:endParaRPr lang="en-US" altLang="zh-TW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定期到眼科診所檢查</a:t>
            </a:r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841525" y="2043545"/>
            <a:ext cx="6480604" cy="2811406"/>
          </a:xfrm>
          <a:prstGeom prst="wedgeRectCallout">
            <a:avLst>
              <a:gd name="adj1" fmla="val 47364"/>
              <a:gd name="adj2" fmla="val -5897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41525" y="2177295"/>
            <a:ext cx="64806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配眼鏡或是配戴角膜塑型片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，</a:t>
            </a:r>
            <a:endParaRPr lang="en-US" altLang="zh-TW" sz="2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只是幫助看清楚</a:t>
            </a:r>
            <a:r>
              <a:rPr lang="zh-TW" altLang="en-US" sz="2800" b="1" dirty="0" smtClean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zh-TW" altLang="en-US" sz="2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如果只有配戴眼鏡卻不改變用眼習慣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，</a:t>
            </a:r>
            <a:endParaRPr lang="en-US" altLang="zh-TW" sz="2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平均每年眼睛度數會增加</a:t>
            </a:r>
            <a:r>
              <a:rPr lang="en-US" altLang="zh-TW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100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度，</a:t>
            </a:r>
            <a:endParaRPr lang="en-US" altLang="zh-TW" sz="2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未來很可能變成高度近視，</a:t>
            </a:r>
            <a:endParaRPr lang="en-US" altLang="zh-TW" sz="28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anose="05000000000000000000" pitchFamily="2" charset="2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</a:t>
            </a:r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  容易產生眼球的病變</a:t>
            </a:r>
            <a:r>
              <a:rPr lang="zh-TW" altLang="en-US" sz="2800" b="1" dirty="0" smtClean="0">
                <a:solidFill>
                  <a:srgbClr val="0070C0"/>
                </a:solidFill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43" y="692547"/>
            <a:ext cx="1484748" cy="1484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15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7" name="Google Shape;3167;p34"/>
          <p:cNvSpPr txBox="1">
            <a:spLocks noGrp="1"/>
          </p:cNvSpPr>
          <p:nvPr>
            <p:ph type="title"/>
          </p:nvPr>
        </p:nvSpPr>
        <p:spPr>
          <a:xfrm>
            <a:off x="2497899" y="2079426"/>
            <a:ext cx="3968100" cy="1307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</a:t>
            </a:r>
            <a:endParaRPr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" action="ppaction://noaction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" action="ppaction://noaction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4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6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346074"/>
            <a:ext cx="7716982" cy="453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2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9"/>
          <a:stretch/>
        </p:blipFill>
        <p:spPr bwMode="auto">
          <a:xfrm>
            <a:off x="782780" y="443345"/>
            <a:ext cx="7586601" cy="428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7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4"/>
          <a:stretch/>
        </p:blipFill>
        <p:spPr bwMode="auto">
          <a:xfrm>
            <a:off x="765319" y="422439"/>
            <a:ext cx="7623831" cy="43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6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3" y="379436"/>
            <a:ext cx="6181137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746084" y="173805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79" y="364361"/>
            <a:ext cx="5431303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視力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裸視不良率現況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24" name="Google Shape;4170;p43"/>
          <p:cNvGrpSpPr/>
          <p:nvPr/>
        </p:nvGrpSpPr>
        <p:grpSpPr>
          <a:xfrm>
            <a:off x="1357741" y="4066308"/>
            <a:ext cx="690078" cy="706255"/>
            <a:chOff x="1375754" y="2797782"/>
            <a:chExt cx="1189785" cy="1481117"/>
          </a:xfrm>
        </p:grpSpPr>
        <p:sp>
          <p:nvSpPr>
            <p:cNvPr id="25" name="Google Shape;4171;p43"/>
            <p:cNvSpPr/>
            <p:nvPr/>
          </p:nvSpPr>
          <p:spPr>
            <a:xfrm>
              <a:off x="1430339" y="314369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72;p43"/>
            <p:cNvSpPr/>
            <p:nvPr/>
          </p:nvSpPr>
          <p:spPr>
            <a:xfrm>
              <a:off x="1375754" y="3114996"/>
              <a:ext cx="1135200" cy="11352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73;p43"/>
            <p:cNvSpPr/>
            <p:nvPr/>
          </p:nvSpPr>
          <p:spPr>
            <a:xfrm rot="-2196712" flipH="1">
              <a:off x="1595491" y="279778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28" name="Google Shape;4174;p43"/>
            <p:cNvGrpSpPr/>
            <p:nvPr/>
          </p:nvGrpSpPr>
          <p:grpSpPr>
            <a:xfrm>
              <a:off x="1580982" y="3370633"/>
              <a:ext cx="724745" cy="720006"/>
              <a:chOff x="9434472" y="963640"/>
              <a:chExt cx="1058950" cy="1052025"/>
            </a:xfrm>
          </p:grpSpPr>
          <p:sp>
            <p:nvSpPr>
              <p:cNvPr id="29" name="Google Shape;4175;p43"/>
              <p:cNvSpPr/>
              <p:nvPr/>
            </p:nvSpPr>
            <p:spPr>
              <a:xfrm>
                <a:off x="9434472" y="963640"/>
                <a:ext cx="1058950" cy="1052025"/>
              </a:xfrm>
              <a:custGeom>
                <a:avLst/>
                <a:gdLst/>
                <a:ahLst/>
                <a:cxnLst/>
                <a:rect l="l" t="t" r="r" b="b"/>
                <a:pathLst>
                  <a:path w="42358" h="42081" extrusionOk="0">
                    <a:moveTo>
                      <a:pt x="13547" y="22344"/>
                    </a:moveTo>
                    <a:cubicBezTo>
                      <a:pt x="13764" y="22344"/>
                      <a:pt x="13983" y="22388"/>
                      <a:pt x="14186" y="22483"/>
                    </a:cubicBezTo>
                    <a:cubicBezTo>
                      <a:pt x="15214" y="22984"/>
                      <a:pt x="15289" y="24463"/>
                      <a:pt x="14487" y="25215"/>
                    </a:cubicBezTo>
                    <a:cubicBezTo>
                      <a:pt x="14134" y="25529"/>
                      <a:pt x="13673" y="25674"/>
                      <a:pt x="13213" y="25674"/>
                    </a:cubicBezTo>
                    <a:cubicBezTo>
                      <a:pt x="13085" y="25674"/>
                      <a:pt x="12958" y="25662"/>
                      <a:pt x="12833" y="25641"/>
                    </a:cubicBezTo>
                    <a:cubicBezTo>
                      <a:pt x="12156" y="25490"/>
                      <a:pt x="11680" y="25064"/>
                      <a:pt x="11605" y="24388"/>
                    </a:cubicBezTo>
                    <a:cubicBezTo>
                      <a:pt x="11530" y="23535"/>
                      <a:pt x="12131" y="22558"/>
                      <a:pt x="13008" y="22433"/>
                    </a:cubicBezTo>
                    <a:cubicBezTo>
                      <a:pt x="13181" y="22375"/>
                      <a:pt x="13363" y="22344"/>
                      <a:pt x="13547" y="22344"/>
                    </a:cubicBezTo>
                    <a:close/>
                    <a:moveTo>
                      <a:pt x="30474" y="22554"/>
                    </a:moveTo>
                    <a:cubicBezTo>
                      <a:pt x="31146" y="22554"/>
                      <a:pt x="31762" y="23053"/>
                      <a:pt x="31981" y="23711"/>
                    </a:cubicBezTo>
                    <a:cubicBezTo>
                      <a:pt x="32232" y="24563"/>
                      <a:pt x="31730" y="25465"/>
                      <a:pt x="30878" y="25666"/>
                    </a:cubicBezTo>
                    <a:cubicBezTo>
                      <a:pt x="30751" y="25697"/>
                      <a:pt x="30620" y="25713"/>
                      <a:pt x="30488" y="25713"/>
                    </a:cubicBezTo>
                    <a:cubicBezTo>
                      <a:pt x="29788" y="25713"/>
                      <a:pt x="29075" y="25276"/>
                      <a:pt x="28948" y="24538"/>
                    </a:cubicBezTo>
                    <a:cubicBezTo>
                      <a:pt x="28848" y="24062"/>
                      <a:pt x="29024" y="23460"/>
                      <a:pt x="29374" y="23084"/>
                    </a:cubicBezTo>
                    <a:cubicBezTo>
                      <a:pt x="29399" y="23059"/>
                      <a:pt x="29425" y="23059"/>
                      <a:pt x="29425" y="23009"/>
                    </a:cubicBezTo>
                    <a:cubicBezTo>
                      <a:pt x="29475" y="23009"/>
                      <a:pt x="29500" y="22984"/>
                      <a:pt x="29525" y="22959"/>
                    </a:cubicBezTo>
                    <a:cubicBezTo>
                      <a:pt x="29650" y="22834"/>
                      <a:pt x="29800" y="22733"/>
                      <a:pt x="29951" y="22658"/>
                    </a:cubicBezTo>
                    <a:cubicBezTo>
                      <a:pt x="30125" y="22586"/>
                      <a:pt x="30301" y="22554"/>
                      <a:pt x="30474" y="22554"/>
                    </a:cubicBezTo>
                    <a:close/>
                    <a:moveTo>
                      <a:pt x="32736" y="27896"/>
                    </a:moveTo>
                    <a:cubicBezTo>
                      <a:pt x="33073" y="27896"/>
                      <a:pt x="33416" y="28027"/>
                      <a:pt x="33660" y="28322"/>
                    </a:cubicBezTo>
                    <a:cubicBezTo>
                      <a:pt x="34362" y="29124"/>
                      <a:pt x="33936" y="30453"/>
                      <a:pt x="33008" y="30879"/>
                    </a:cubicBezTo>
                    <a:cubicBezTo>
                      <a:pt x="32797" y="30979"/>
                      <a:pt x="32568" y="31026"/>
                      <a:pt x="32342" y="31026"/>
                    </a:cubicBezTo>
                    <a:cubicBezTo>
                      <a:pt x="31550" y="31026"/>
                      <a:pt x="30778" y="30452"/>
                      <a:pt x="30778" y="29576"/>
                    </a:cubicBezTo>
                    <a:cubicBezTo>
                      <a:pt x="30753" y="28949"/>
                      <a:pt x="31279" y="28347"/>
                      <a:pt x="31881" y="28222"/>
                    </a:cubicBezTo>
                    <a:cubicBezTo>
                      <a:pt x="32101" y="28014"/>
                      <a:pt x="32416" y="27896"/>
                      <a:pt x="32736" y="27896"/>
                    </a:cubicBezTo>
                    <a:close/>
                    <a:moveTo>
                      <a:pt x="11242" y="27537"/>
                    </a:moveTo>
                    <a:cubicBezTo>
                      <a:pt x="11571" y="27537"/>
                      <a:pt x="11893" y="27644"/>
                      <a:pt x="12056" y="27921"/>
                    </a:cubicBezTo>
                    <a:cubicBezTo>
                      <a:pt x="12056" y="27946"/>
                      <a:pt x="12056" y="27946"/>
                      <a:pt x="12056" y="27946"/>
                    </a:cubicBezTo>
                    <a:cubicBezTo>
                      <a:pt x="12357" y="28072"/>
                      <a:pt x="12632" y="28297"/>
                      <a:pt x="12808" y="28598"/>
                    </a:cubicBezTo>
                    <a:cubicBezTo>
                      <a:pt x="13409" y="29651"/>
                      <a:pt x="12482" y="31029"/>
                      <a:pt x="11304" y="31029"/>
                    </a:cubicBezTo>
                    <a:cubicBezTo>
                      <a:pt x="10151" y="31029"/>
                      <a:pt x="9324" y="29851"/>
                      <a:pt x="9650" y="28774"/>
                    </a:cubicBezTo>
                    <a:cubicBezTo>
                      <a:pt x="9800" y="28247"/>
                      <a:pt x="10226" y="27821"/>
                      <a:pt x="10728" y="27621"/>
                    </a:cubicBezTo>
                    <a:cubicBezTo>
                      <a:pt x="10886" y="27568"/>
                      <a:pt x="11065" y="27537"/>
                      <a:pt x="11242" y="27537"/>
                    </a:cubicBezTo>
                    <a:close/>
                    <a:moveTo>
                      <a:pt x="27203" y="27855"/>
                    </a:moveTo>
                    <a:cubicBezTo>
                      <a:pt x="27439" y="27855"/>
                      <a:pt x="27659" y="28035"/>
                      <a:pt x="27570" y="28347"/>
                    </a:cubicBezTo>
                    <a:cubicBezTo>
                      <a:pt x="26968" y="30302"/>
                      <a:pt x="25164" y="31505"/>
                      <a:pt x="23159" y="31606"/>
                    </a:cubicBezTo>
                    <a:cubicBezTo>
                      <a:pt x="23039" y="31613"/>
                      <a:pt x="22914" y="31617"/>
                      <a:pt x="22784" y="31617"/>
                    </a:cubicBezTo>
                    <a:cubicBezTo>
                      <a:pt x="20830" y="31617"/>
                      <a:pt x="17734" y="30741"/>
                      <a:pt x="16818" y="29049"/>
                    </a:cubicBezTo>
                    <a:cubicBezTo>
                      <a:pt x="16765" y="28961"/>
                      <a:pt x="16849" y="28872"/>
                      <a:pt x="16930" y="28872"/>
                    </a:cubicBezTo>
                    <a:cubicBezTo>
                      <a:pt x="16964" y="28872"/>
                      <a:pt x="16996" y="28887"/>
                      <a:pt x="17018" y="28924"/>
                    </a:cubicBezTo>
                    <a:cubicBezTo>
                      <a:pt x="17862" y="30322"/>
                      <a:pt x="20699" y="30932"/>
                      <a:pt x="22298" y="30932"/>
                    </a:cubicBezTo>
                    <a:cubicBezTo>
                      <a:pt x="22361" y="30932"/>
                      <a:pt x="22423" y="30931"/>
                      <a:pt x="22482" y="30929"/>
                    </a:cubicBezTo>
                    <a:cubicBezTo>
                      <a:pt x="24362" y="30854"/>
                      <a:pt x="26066" y="29876"/>
                      <a:pt x="26793" y="28122"/>
                    </a:cubicBezTo>
                    <a:cubicBezTo>
                      <a:pt x="26874" y="27939"/>
                      <a:pt x="27042" y="27855"/>
                      <a:pt x="27203" y="27855"/>
                    </a:cubicBezTo>
                    <a:close/>
                    <a:moveTo>
                      <a:pt x="21522" y="1"/>
                    </a:moveTo>
                    <a:cubicBezTo>
                      <a:pt x="20934" y="1"/>
                      <a:pt x="20324" y="178"/>
                      <a:pt x="19700" y="578"/>
                    </a:cubicBezTo>
                    <a:cubicBezTo>
                      <a:pt x="17946" y="1731"/>
                      <a:pt x="16743" y="3986"/>
                      <a:pt x="15640" y="5741"/>
                    </a:cubicBezTo>
                    <a:cubicBezTo>
                      <a:pt x="14612" y="7395"/>
                      <a:pt x="13735" y="9149"/>
                      <a:pt x="12733" y="10804"/>
                    </a:cubicBezTo>
                    <a:cubicBezTo>
                      <a:pt x="12658" y="10904"/>
                      <a:pt x="12557" y="10929"/>
                      <a:pt x="12457" y="10929"/>
                    </a:cubicBezTo>
                    <a:cubicBezTo>
                      <a:pt x="12382" y="10979"/>
                      <a:pt x="12307" y="11004"/>
                      <a:pt x="12181" y="11004"/>
                    </a:cubicBezTo>
                    <a:cubicBezTo>
                      <a:pt x="11962" y="10999"/>
                      <a:pt x="11743" y="10997"/>
                      <a:pt x="11524" y="10997"/>
                    </a:cubicBezTo>
                    <a:cubicBezTo>
                      <a:pt x="9488" y="10997"/>
                      <a:pt x="7456" y="11213"/>
                      <a:pt x="5464" y="11756"/>
                    </a:cubicBezTo>
                    <a:cubicBezTo>
                      <a:pt x="4337" y="12057"/>
                      <a:pt x="3209" y="12433"/>
                      <a:pt x="2156" y="12909"/>
                    </a:cubicBezTo>
                    <a:cubicBezTo>
                      <a:pt x="1705" y="13109"/>
                      <a:pt x="1078" y="13360"/>
                      <a:pt x="703" y="13711"/>
                    </a:cubicBezTo>
                    <a:cubicBezTo>
                      <a:pt x="126" y="14287"/>
                      <a:pt x="1" y="15540"/>
                      <a:pt x="302" y="16367"/>
                    </a:cubicBezTo>
                    <a:cubicBezTo>
                      <a:pt x="978" y="18222"/>
                      <a:pt x="3033" y="19876"/>
                      <a:pt x="4437" y="21255"/>
                    </a:cubicBezTo>
                    <a:cubicBezTo>
                      <a:pt x="5715" y="22483"/>
                      <a:pt x="6993" y="23686"/>
                      <a:pt x="7946" y="25190"/>
                    </a:cubicBezTo>
                    <a:cubicBezTo>
                      <a:pt x="7971" y="25265"/>
                      <a:pt x="7996" y="25340"/>
                      <a:pt x="7971" y="25390"/>
                    </a:cubicBezTo>
                    <a:cubicBezTo>
                      <a:pt x="8121" y="25440"/>
                      <a:pt x="8221" y="25565"/>
                      <a:pt x="8196" y="25741"/>
                    </a:cubicBezTo>
                    <a:cubicBezTo>
                      <a:pt x="7695" y="28398"/>
                      <a:pt x="7043" y="31004"/>
                      <a:pt x="6567" y="33661"/>
                    </a:cubicBezTo>
                    <a:cubicBezTo>
                      <a:pt x="6166" y="35866"/>
                      <a:pt x="4562" y="40754"/>
                      <a:pt x="7269" y="41856"/>
                    </a:cubicBezTo>
                    <a:cubicBezTo>
                      <a:pt x="7646" y="42012"/>
                      <a:pt x="8029" y="42080"/>
                      <a:pt x="8416" y="42080"/>
                    </a:cubicBezTo>
                    <a:cubicBezTo>
                      <a:pt x="10525" y="42080"/>
                      <a:pt x="12719" y="40035"/>
                      <a:pt x="14287" y="38849"/>
                    </a:cubicBezTo>
                    <a:cubicBezTo>
                      <a:pt x="16367" y="37295"/>
                      <a:pt x="18322" y="35591"/>
                      <a:pt x="20201" y="33786"/>
                    </a:cubicBezTo>
                    <a:cubicBezTo>
                      <a:pt x="20297" y="33710"/>
                      <a:pt x="20393" y="33677"/>
                      <a:pt x="20489" y="33677"/>
                    </a:cubicBezTo>
                    <a:cubicBezTo>
                      <a:pt x="20518" y="33677"/>
                      <a:pt x="20548" y="33680"/>
                      <a:pt x="20577" y="33686"/>
                    </a:cubicBezTo>
                    <a:cubicBezTo>
                      <a:pt x="20611" y="33686"/>
                      <a:pt x="20644" y="33675"/>
                      <a:pt x="20685" y="33675"/>
                    </a:cubicBezTo>
                    <a:cubicBezTo>
                      <a:pt x="20705" y="33675"/>
                      <a:pt x="20728" y="33677"/>
                      <a:pt x="20753" y="33686"/>
                    </a:cubicBezTo>
                    <a:cubicBezTo>
                      <a:pt x="24963" y="35315"/>
                      <a:pt x="28948" y="37696"/>
                      <a:pt x="33234" y="39175"/>
                    </a:cubicBezTo>
                    <a:cubicBezTo>
                      <a:pt x="33755" y="39355"/>
                      <a:pt x="34271" y="39457"/>
                      <a:pt x="34752" y="39457"/>
                    </a:cubicBezTo>
                    <a:cubicBezTo>
                      <a:pt x="35940" y="39457"/>
                      <a:pt x="36916" y="38839"/>
                      <a:pt x="37219" y="37270"/>
                    </a:cubicBezTo>
                    <a:cubicBezTo>
                      <a:pt x="37445" y="36192"/>
                      <a:pt x="37394" y="35039"/>
                      <a:pt x="37369" y="33936"/>
                    </a:cubicBezTo>
                    <a:cubicBezTo>
                      <a:pt x="37319" y="32558"/>
                      <a:pt x="37194" y="31180"/>
                      <a:pt x="36943" y="29826"/>
                    </a:cubicBezTo>
                    <a:cubicBezTo>
                      <a:pt x="36768" y="28799"/>
                      <a:pt x="36542" y="26443"/>
                      <a:pt x="35465" y="25916"/>
                    </a:cubicBezTo>
                    <a:cubicBezTo>
                      <a:pt x="35314" y="25841"/>
                      <a:pt x="35264" y="25716"/>
                      <a:pt x="35264" y="25591"/>
                    </a:cubicBezTo>
                    <a:cubicBezTo>
                      <a:pt x="35189" y="25490"/>
                      <a:pt x="35164" y="25340"/>
                      <a:pt x="35264" y="25190"/>
                    </a:cubicBezTo>
                    <a:cubicBezTo>
                      <a:pt x="36592" y="23410"/>
                      <a:pt x="37846" y="21581"/>
                      <a:pt x="38973" y="19651"/>
                    </a:cubicBezTo>
                    <a:cubicBezTo>
                      <a:pt x="40051" y="17871"/>
                      <a:pt x="41455" y="15791"/>
                      <a:pt x="41780" y="13711"/>
                    </a:cubicBezTo>
                    <a:cubicBezTo>
                      <a:pt x="42358" y="9824"/>
                      <a:pt x="36761" y="9202"/>
                      <a:pt x="32485" y="9202"/>
                    </a:cubicBezTo>
                    <a:cubicBezTo>
                      <a:pt x="31191" y="9202"/>
                      <a:pt x="30018" y="9259"/>
                      <a:pt x="29174" y="9300"/>
                    </a:cubicBezTo>
                    <a:cubicBezTo>
                      <a:pt x="29101" y="9343"/>
                      <a:pt x="29011" y="9370"/>
                      <a:pt x="28924" y="9370"/>
                    </a:cubicBezTo>
                    <a:cubicBezTo>
                      <a:pt x="28862" y="9370"/>
                      <a:pt x="28800" y="9356"/>
                      <a:pt x="28748" y="9325"/>
                    </a:cubicBezTo>
                    <a:lnTo>
                      <a:pt x="28723" y="9325"/>
                    </a:lnTo>
                    <a:cubicBezTo>
                      <a:pt x="28472" y="9325"/>
                      <a:pt x="28372" y="9024"/>
                      <a:pt x="28497" y="8849"/>
                    </a:cubicBezTo>
                    <a:cubicBezTo>
                      <a:pt x="27663" y="6004"/>
                      <a:pt x="24948" y="1"/>
                      <a:pt x="21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76;p43"/>
              <p:cNvSpPr/>
              <p:nvPr/>
            </p:nvSpPr>
            <p:spPr>
              <a:xfrm>
                <a:off x="10203275" y="1659725"/>
                <a:ext cx="902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131" extrusionOk="0">
                    <a:moveTo>
                      <a:pt x="1984" y="0"/>
                    </a:moveTo>
                    <a:cubicBezTo>
                      <a:pt x="1664" y="0"/>
                      <a:pt x="1349" y="118"/>
                      <a:pt x="1129" y="326"/>
                    </a:cubicBezTo>
                    <a:cubicBezTo>
                      <a:pt x="527" y="451"/>
                      <a:pt x="1" y="1053"/>
                      <a:pt x="26" y="1680"/>
                    </a:cubicBezTo>
                    <a:cubicBezTo>
                      <a:pt x="26" y="2556"/>
                      <a:pt x="798" y="3130"/>
                      <a:pt x="1590" y="3130"/>
                    </a:cubicBezTo>
                    <a:cubicBezTo>
                      <a:pt x="1816" y="3130"/>
                      <a:pt x="2045" y="3083"/>
                      <a:pt x="2256" y="2983"/>
                    </a:cubicBezTo>
                    <a:cubicBezTo>
                      <a:pt x="3184" y="2557"/>
                      <a:pt x="3610" y="1228"/>
                      <a:pt x="2908" y="426"/>
                    </a:cubicBezTo>
                    <a:cubicBezTo>
                      <a:pt x="2664" y="131"/>
                      <a:pt x="2321" y="0"/>
                      <a:pt x="19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77;p43"/>
              <p:cNvSpPr/>
              <p:nvPr/>
            </p:nvSpPr>
            <p:spPr>
              <a:xfrm>
                <a:off x="10155675" y="1526150"/>
                <a:ext cx="846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160" extrusionOk="0">
                    <a:moveTo>
                      <a:pt x="1626" y="1"/>
                    </a:moveTo>
                    <a:cubicBezTo>
                      <a:pt x="1453" y="1"/>
                      <a:pt x="1277" y="33"/>
                      <a:pt x="1103" y="105"/>
                    </a:cubicBezTo>
                    <a:cubicBezTo>
                      <a:pt x="952" y="180"/>
                      <a:pt x="802" y="281"/>
                      <a:pt x="677" y="406"/>
                    </a:cubicBezTo>
                    <a:cubicBezTo>
                      <a:pt x="652" y="431"/>
                      <a:pt x="627" y="456"/>
                      <a:pt x="602" y="456"/>
                    </a:cubicBezTo>
                    <a:cubicBezTo>
                      <a:pt x="577" y="506"/>
                      <a:pt x="551" y="506"/>
                      <a:pt x="526" y="531"/>
                    </a:cubicBezTo>
                    <a:cubicBezTo>
                      <a:pt x="176" y="907"/>
                      <a:pt x="0" y="1509"/>
                      <a:pt x="100" y="1985"/>
                    </a:cubicBezTo>
                    <a:cubicBezTo>
                      <a:pt x="227" y="2723"/>
                      <a:pt x="940" y="3160"/>
                      <a:pt x="1640" y="3160"/>
                    </a:cubicBezTo>
                    <a:cubicBezTo>
                      <a:pt x="1772" y="3160"/>
                      <a:pt x="1903" y="3144"/>
                      <a:pt x="2030" y="3113"/>
                    </a:cubicBezTo>
                    <a:cubicBezTo>
                      <a:pt x="2882" y="2912"/>
                      <a:pt x="3384" y="2010"/>
                      <a:pt x="3133" y="1158"/>
                    </a:cubicBezTo>
                    <a:cubicBezTo>
                      <a:pt x="2914" y="500"/>
                      <a:pt x="2298" y="1"/>
                      <a:pt x="1626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178;p43"/>
              <p:cNvSpPr/>
              <p:nvPr/>
            </p:nvSpPr>
            <p:spPr>
              <a:xfrm>
                <a:off x="9853575" y="1658675"/>
                <a:ext cx="2724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10896" h="3764" extrusionOk="0">
                    <a:moveTo>
                      <a:pt x="10439" y="1"/>
                    </a:moveTo>
                    <a:cubicBezTo>
                      <a:pt x="10278" y="1"/>
                      <a:pt x="10110" y="85"/>
                      <a:pt x="10029" y="268"/>
                    </a:cubicBezTo>
                    <a:cubicBezTo>
                      <a:pt x="9302" y="2022"/>
                      <a:pt x="7598" y="3000"/>
                      <a:pt x="5743" y="3075"/>
                    </a:cubicBezTo>
                    <a:cubicBezTo>
                      <a:pt x="5683" y="3077"/>
                      <a:pt x="5620" y="3078"/>
                      <a:pt x="5556" y="3078"/>
                    </a:cubicBezTo>
                    <a:cubicBezTo>
                      <a:pt x="3935" y="3078"/>
                      <a:pt x="1098" y="2468"/>
                      <a:pt x="254" y="1070"/>
                    </a:cubicBezTo>
                    <a:cubicBezTo>
                      <a:pt x="232" y="1033"/>
                      <a:pt x="200" y="1018"/>
                      <a:pt x="166" y="1018"/>
                    </a:cubicBezTo>
                    <a:cubicBezTo>
                      <a:pt x="85" y="1018"/>
                      <a:pt x="1" y="1107"/>
                      <a:pt x="54" y="1195"/>
                    </a:cubicBezTo>
                    <a:cubicBezTo>
                      <a:pt x="970" y="2887"/>
                      <a:pt x="4066" y="3763"/>
                      <a:pt x="6020" y="3763"/>
                    </a:cubicBezTo>
                    <a:cubicBezTo>
                      <a:pt x="6150" y="3763"/>
                      <a:pt x="6275" y="3759"/>
                      <a:pt x="6395" y="3752"/>
                    </a:cubicBezTo>
                    <a:cubicBezTo>
                      <a:pt x="8400" y="3651"/>
                      <a:pt x="10204" y="2448"/>
                      <a:pt x="10806" y="493"/>
                    </a:cubicBezTo>
                    <a:cubicBezTo>
                      <a:pt x="10895" y="181"/>
                      <a:pt x="10675" y="1"/>
                      <a:pt x="10439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179;p43"/>
              <p:cNvSpPr/>
              <p:nvPr/>
            </p:nvSpPr>
            <p:spPr>
              <a:xfrm>
                <a:off x="9722700" y="1520925"/>
                <a:ext cx="94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330" extrusionOk="0">
                    <a:moveTo>
                      <a:pt x="2018" y="0"/>
                    </a:moveTo>
                    <a:cubicBezTo>
                      <a:pt x="1834" y="0"/>
                      <a:pt x="1652" y="31"/>
                      <a:pt x="1479" y="89"/>
                    </a:cubicBezTo>
                    <a:cubicBezTo>
                      <a:pt x="602" y="214"/>
                      <a:pt x="1" y="1191"/>
                      <a:pt x="76" y="2044"/>
                    </a:cubicBezTo>
                    <a:cubicBezTo>
                      <a:pt x="151" y="2720"/>
                      <a:pt x="627" y="3146"/>
                      <a:pt x="1304" y="3297"/>
                    </a:cubicBezTo>
                    <a:cubicBezTo>
                      <a:pt x="1429" y="3318"/>
                      <a:pt x="1556" y="3330"/>
                      <a:pt x="1684" y="3330"/>
                    </a:cubicBezTo>
                    <a:cubicBezTo>
                      <a:pt x="2144" y="3330"/>
                      <a:pt x="2605" y="3185"/>
                      <a:pt x="2958" y="2871"/>
                    </a:cubicBezTo>
                    <a:cubicBezTo>
                      <a:pt x="3760" y="2119"/>
                      <a:pt x="3685" y="640"/>
                      <a:pt x="2657" y="139"/>
                    </a:cubicBezTo>
                    <a:cubicBezTo>
                      <a:pt x="2454" y="44"/>
                      <a:pt x="2235" y="0"/>
                      <a:pt x="201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180;p43"/>
              <p:cNvSpPr/>
              <p:nvPr/>
            </p:nvSpPr>
            <p:spPr>
              <a:xfrm>
                <a:off x="9667575" y="1650725"/>
                <a:ext cx="10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94" extrusionOk="0">
                    <a:moveTo>
                      <a:pt x="1918" y="1"/>
                    </a:moveTo>
                    <a:cubicBezTo>
                      <a:pt x="1741" y="1"/>
                      <a:pt x="1562" y="32"/>
                      <a:pt x="1404" y="85"/>
                    </a:cubicBezTo>
                    <a:cubicBezTo>
                      <a:pt x="902" y="285"/>
                      <a:pt x="476" y="711"/>
                      <a:pt x="326" y="1238"/>
                    </a:cubicBezTo>
                    <a:cubicBezTo>
                      <a:pt x="0" y="2315"/>
                      <a:pt x="827" y="3493"/>
                      <a:pt x="1980" y="3493"/>
                    </a:cubicBezTo>
                    <a:cubicBezTo>
                      <a:pt x="3158" y="3493"/>
                      <a:pt x="4085" y="2115"/>
                      <a:pt x="3484" y="1062"/>
                    </a:cubicBezTo>
                    <a:cubicBezTo>
                      <a:pt x="3308" y="761"/>
                      <a:pt x="3033" y="536"/>
                      <a:pt x="2732" y="410"/>
                    </a:cubicBezTo>
                    <a:cubicBezTo>
                      <a:pt x="2732" y="410"/>
                      <a:pt x="2732" y="410"/>
                      <a:pt x="2732" y="385"/>
                    </a:cubicBezTo>
                    <a:cubicBezTo>
                      <a:pt x="2569" y="108"/>
                      <a:pt x="2247" y="1"/>
                      <a:pt x="19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Google Shape;1765;p26"/>
          <p:cNvSpPr/>
          <p:nvPr/>
        </p:nvSpPr>
        <p:spPr>
          <a:xfrm>
            <a:off x="2011541" y="4224111"/>
            <a:ext cx="5275948" cy="5334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4" name="矩形 3"/>
          <p:cNvSpPr/>
          <p:nvPr/>
        </p:nvSpPr>
        <p:spPr>
          <a:xfrm>
            <a:off x="1934383" y="4259725"/>
            <a:ext cx="5359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國小裸視不良率降至</a:t>
            </a:r>
            <a:r>
              <a:rPr lang="en-US" altLang="zh-TW" sz="28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42.72%</a:t>
            </a:r>
            <a:r>
              <a:rPr lang="zh-TW" altLang="en-US" sz="28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</a:t>
            </a:r>
            <a:endParaRPr lang="en-US" altLang="zh-TW" sz="2800" dirty="0">
              <a:solidFill>
                <a:srgbClr val="40404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241923"/>
              </p:ext>
            </p:extLst>
          </p:nvPr>
        </p:nvGraphicFramePr>
        <p:xfrm>
          <a:off x="1389400" y="1275609"/>
          <a:ext cx="5752617" cy="2842260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985583">
                  <a:extLst>
                    <a:ext uri="{9D8B030D-6E8A-4147-A177-3AD203B41FA5}">
                      <a16:colId xmlns:a16="http://schemas.microsoft.com/office/drawing/2014/main" val="3441601623"/>
                    </a:ext>
                  </a:extLst>
                </a:gridCol>
                <a:gridCol w="987033">
                  <a:extLst>
                    <a:ext uri="{9D8B030D-6E8A-4147-A177-3AD203B41FA5}">
                      <a16:colId xmlns:a16="http://schemas.microsoft.com/office/drawing/2014/main" val="1348146096"/>
                    </a:ext>
                  </a:extLst>
                </a:gridCol>
                <a:gridCol w="1129797">
                  <a:extLst>
                    <a:ext uri="{9D8B030D-6E8A-4147-A177-3AD203B41FA5}">
                      <a16:colId xmlns:a16="http://schemas.microsoft.com/office/drawing/2014/main" val="1227569386"/>
                    </a:ext>
                  </a:extLst>
                </a:gridCol>
                <a:gridCol w="1324740">
                  <a:extLst>
                    <a:ext uri="{9D8B030D-6E8A-4147-A177-3AD203B41FA5}">
                      <a16:colId xmlns:a16="http://schemas.microsoft.com/office/drawing/2014/main" val="3633676936"/>
                    </a:ext>
                  </a:extLst>
                </a:gridCol>
                <a:gridCol w="1325464">
                  <a:extLst>
                    <a:ext uri="{9D8B030D-6E8A-4147-A177-3AD203B41FA5}">
                      <a16:colId xmlns:a16="http://schemas.microsoft.com/office/drawing/2014/main" val="3334746174"/>
                    </a:ext>
                  </a:extLst>
                </a:gridCol>
              </a:tblGrid>
              <a:tr h="3187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sz="1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107</a:t>
                      </a:r>
                      <a:r>
                        <a:rPr lang="zh-TW" sz="1800" kern="100">
                          <a:effectLst/>
                        </a:rPr>
                        <a:t>學年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108</a:t>
                      </a:r>
                      <a:r>
                        <a:rPr lang="zh-TW" sz="1800" kern="100">
                          <a:effectLst/>
                        </a:rPr>
                        <a:t>學年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109</a:t>
                      </a:r>
                      <a:r>
                        <a:rPr lang="zh-TW" sz="1800" kern="100">
                          <a:effectLst/>
                        </a:rPr>
                        <a:t>學年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110</a:t>
                      </a:r>
                      <a:r>
                        <a:rPr lang="zh-TW" sz="1800" kern="100">
                          <a:effectLst/>
                        </a:rPr>
                        <a:t>學年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5602979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一年級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23.90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10.5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34.8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23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1469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二年級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38.20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26.7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36.5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34.6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077638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三年級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51.10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42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48.5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41.2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24344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四年級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53.80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43.8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63.1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51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368869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五年級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64.20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57.7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66.3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62.8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970492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</a:rPr>
                        <a:t>六年級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73.10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61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73.2</a:t>
                      </a:r>
                      <a:endParaRPr lang="zh-TW" sz="1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67.4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264219"/>
                  </a:ext>
                </a:extLst>
              </a:tr>
              <a:tr h="305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東門平均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50.4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39.2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52.9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46.5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464025"/>
                  </a:ext>
                </a:extLst>
              </a:tr>
              <a:tr h="305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effectLst/>
                        </a:rPr>
                        <a:t>全市平均</a:t>
                      </a:r>
                      <a:endParaRPr lang="zh-TW" sz="1400" b="1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43.7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42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42.8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736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5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5188654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815410" y="201514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199393" y="227830"/>
            <a:ext cx="4789987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一年級裸視視力不良率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419390"/>
              </p:ext>
            </p:extLst>
          </p:nvPr>
        </p:nvGraphicFramePr>
        <p:xfrm>
          <a:off x="2750705" y="1116874"/>
          <a:ext cx="2569440" cy="3642168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1131497">
                  <a:extLst>
                    <a:ext uri="{9D8B030D-6E8A-4147-A177-3AD203B41FA5}">
                      <a16:colId xmlns:a16="http://schemas.microsoft.com/office/drawing/2014/main" val="2367664817"/>
                    </a:ext>
                  </a:extLst>
                </a:gridCol>
                <a:gridCol w="1437943">
                  <a:extLst>
                    <a:ext uri="{9D8B030D-6E8A-4147-A177-3AD203B41FA5}">
                      <a16:colId xmlns:a16="http://schemas.microsoft.com/office/drawing/2014/main" val="1275748634"/>
                    </a:ext>
                  </a:extLst>
                </a:gridCol>
              </a:tblGrid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不良率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48211791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30.77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72658738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30.43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7087658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38104117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88011567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26.92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69248221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24.00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0094454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24.00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37630228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23.08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93843667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13.04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35878725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13.04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39638882"/>
                  </a:ext>
                </a:extLst>
              </a:tr>
              <a:tr h="3035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7436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0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5188654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815410" y="201514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199393" y="227830"/>
            <a:ext cx="4789987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595055"/>
              </p:ext>
            </p:extLst>
          </p:nvPr>
        </p:nvGraphicFramePr>
        <p:xfrm>
          <a:off x="2667000" y="1096963"/>
          <a:ext cx="2625436" cy="3772908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1312718">
                  <a:extLst>
                    <a:ext uri="{9D8B030D-6E8A-4147-A177-3AD203B41FA5}">
                      <a16:colId xmlns:a16="http://schemas.microsoft.com/office/drawing/2014/main" val="3090477955"/>
                    </a:ext>
                  </a:extLst>
                </a:gridCol>
                <a:gridCol w="1312718">
                  <a:extLst>
                    <a:ext uri="{9D8B030D-6E8A-4147-A177-3AD203B41FA5}">
                      <a16:colId xmlns:a16="http://schemas.microsoft.com/office/drawing/2014/main" val="3989501613"/>
                    </a:ext>
                  </a:extLst>
                </a:gridCol>
              </a:tblGrid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不良率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34955406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204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09605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206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77137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44.00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065632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210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42.31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716794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73275887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38.46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3105351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29.63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21850995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26.92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2563313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23.08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77151029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22.22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18745629"/>
                  </a:ext>
                </a:extLst>
              </a:tr>
              <a:tr h="314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15.38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820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8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5188654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815410" y="201514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199393" y="227830"/>
            <a:ext cx="4789987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347224"/>
              </p:ext>
            </p:extLst>
          </p:nvPr>
        </p:nvGraphicFramePr>
        <p:xfrm>
          <a:off x="2724294" y="1015297"/>
          <a:ext cx="2651270" cy="3856476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1325635">
                  <a:extLst>
                    <a:ext uri="{9D8B030D-6E8A-4147-A177-3AD203B41FA5}">
                      <a16:colId xmlns:a16="http://schemas.microsoft.com/office/drawing/2014/main" val="1968342886"/>
                    </a:ext>
                  </a:extLst>
                </a:gridCol>
                <a:gridCol w="1325635">
                  <a:extLst>
                    <a:ext uri="{9D8B030D-6E8A-4147-A177-3AD203B41FA5}">
                      <a16:colId xmlns:a16="http://schemas.microsoft.com/office/drawing/2014/main" val="886032482"/>
                    </a:ext>
                  </a:extLst>
                </a:gridCol>
              </a:tblGrid>
              <a:tr h="34244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班級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不良率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892569540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312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57.14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294609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313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57.14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686542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310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56.00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648711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46.15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945800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43.48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303936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311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42.86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8201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42.86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143975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302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2141181918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305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37.04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3236924826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35.71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1185549286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34.62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99175122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308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32.14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4059988605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30.77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3562110931"/>
                  </a:ext>
                </a:extLst>
              </a:tr>
              <a:tr h="2485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306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19.23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153155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5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5188654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815410" y="201514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199393" y="227830"/>
            <a:ext cx="4789987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212627"/>
              </p:ext>
            </p:extLst>
          </p:nvPr>
        </p:nvGraphicFramePr>
        <p:xfrm>
          <a:off x="2689659" y="1015297"/>
          <a:ext cx="2755178" cy="3849549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1377589">
                  <a:extLst>
                    <a:ext uri="{9D8B030D-6E8A-4147-A177-3AD203B41FA5}">
                      <a16:colId xmlns:a16="http://schemas.microsoft.com/office/drawing/2014/main" val="1656227790"/>
                    </a:ext>
                  </a:extLst>
                </a:gridCol>
                <a:gridCol w="1377589">
                  <a:extLst>
                    <a:ext uri="{9D8B030D-6E8A-4147-A177-3AD203B41FA5}">
                      <a16:colId xmlns:a16="http://schemas.microsoft.com/office/drawing/2014/main" val="2706595137"/>
                    </a:ext>
                  </a:extLst>
                </a:gridCol>
              </a:tblGrid>
              <a:tr h="33552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班級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不良率</a:t>
                      </a:r>
                      <a:r>
                        <a:rPr lang="en-US" altLang="zh-TW" sz="1600" u="none" strike="noStrike" dirty="0">
                          <a:effectLst/>
                        </a:rPr>
                        <a:t>(%)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3316307122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405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71.43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696723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412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67.86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89370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401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64.29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070956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404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57.14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279579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406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53.57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238243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52.63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122261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402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154306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325720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48.00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67424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410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44.00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346447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42.86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1067146770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408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39.29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1911984115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36.00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1512016294"/>
                  </a:ext>
                </a:extLst>
              </a:tr>
              <a:tr h="2459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407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28.00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162" marR="7162" marT="7162" marB="0" anchor="ctr"/>
                </a:tc>
                <a:extLst>
                  <a:ext uri="{0D108BD9-81ED-4DB2-BD59-A6C34878D82A}">
                    <a16:rowId xmlns:a16="http://schemas.microsoft.com/office/drawing/2014/main" val="4126254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11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5188654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815410" y="201514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199393" y="227830"/>
            <a:ext cx="4789987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769473"/>
              </p:ext>
            </p:extLst>
          </p:nvPr>
        </p:nvGraphicFramePr>
        <p:xfrm>
          <a:off x="2292926" y="1016366"/>
          <a:ext cx="3117272" cy="3821400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1558636">
                  <a:extLst>
                    <a:ext uri="{9D8B030D-6E8A-4147-A177-3AD203B41FA5}">
                      <a16:colId xmlns:a16="http://schemas.microsoft.com/office/drawing/2014/main" val="366590984"/>
                    </a:ext>
                  </a:extLst>
                </a:gridCol>
                <a:gridCol w="1558636">
                  <a:extLst>
                    <a:ext uri="{9D8B030D-6E8A-4147-A177-3AD203B41FA5}">
                      <a16:colId xmlns:a16="http://schemas.microsoft.com/office/drawing/2014/main" val="4245548217"/>
                    </a:ext>
                  </a:extLst>
                </a:gridCol>
              </a:tblGrid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不良率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47154785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504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82.61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30458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506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76.92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30511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76.47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83297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73.91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072844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65.38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56400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510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4378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58.33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369068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55.56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145621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52.17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27113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444874"/>
                  </a:ext>
                </a:extLst>
              </a:tr>
              <a:tr h="318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501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46.15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95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9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5188654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815410" y="201514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199393" y="227830"/>
            <a:ext cx="4789987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年級裸視視力不良率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701502"/>
              </p:ext>
            </p:extLst>
          </p:nvPr>
        </p:nvGraphicFramePr>
        <p:xfrm>
          <a:off x="2556164" y="1046812"/>
          <a:ext cx="2930236" cy="3816132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1465118">
                  <a:extLst>
                    <a:ext uri="{9D8B030D-6E8A-4147-A177-3AD203B41FA5}">
                      <a16:colId xmlns:a16="http://schemas.microsoft.com/office/drawing/2014/main" val="4011660448"/>
                    </a:ext>
                  </a:extLst>
                </a:gridCol>
                <a:gridCol w="1465118">
                  <a:extLst>
                    <a:ext uri="{9D8B030D-6E8A-4147-A177-3AD203B41FA5}">
                      <a16:colId xmlns:a16="http://schemas.microsoft.com/office/drawing/2014/main" val="517384706"/>
                    </a:ext>
                  </a:extLst>
                </a:gridCol>
              </a:tblGrid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不良率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8469382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94.44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50152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607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84.00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342306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602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72.00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679932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609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70.83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608568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69.23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34852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030227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803922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189966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610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25623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57.69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597705"/>
                  </a:ext>
                </a:extLst>
              </a:tr>
              <a:tr h="31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601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55.56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881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24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 健康促進議題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oogle Shape;5390;p60"/>
          <p:cNvGrpSpPr/>
          <p:nvPr/>
        </p:nvGrpSpPr>
        <p:grpSpPr>
          <a:xfrm>
            <a:off x="2632364" y="1014051"/>
            <a:ext cx="4045527" cy="3758840"/>
            <a:chOff x="3729467" y="2889422"/>
            <a:chExt cx="419153" cy="404977"/>
          </a:xfrm>
        </p:grpSpPr>
        <p:sp>
          <p:nvSpPr>
            <p:cNvPr id="5" name="Google Shape;5391;p60"/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392;p60"/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93;p60"/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94;p60"/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95;p60"/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rgbClr val="FFCCFF"/>
            </a:solidFill>
            <a:ln>
              <a:solidFill>
                <a:srgbClr val="E696CF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96;p60"/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solidFill>
              <a:srgbClr val="CCECFF"/>
            </a:solidFill>
            <a:ln>
              <a:solidFill>
                <a:srgbClr val="36B9E8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97;p60"/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3869579" y="1178463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視力</a:t>
            </a:r>
            <a:endParaRPr lang="en-US" altLang="zh-TW" sz="2400" dirty="0" smtClean="0"/>
          </a:p>
          <a:p>
            <a:r>
              <a:rPr lang="zh-TW" altLang="en-US" sz="2400" dirty="0" smtClean="0"/>
              <a:t>保健</a:t>
            </a:r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909688" y="3734055"/>
            <a:ext cx="1036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性教育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含愛滋防治</a:t>
            </a:r>
            <a:r>
              <a:rPr lang="en-US" altLang="zh-TW" sz="2000" dirty="0" smtClean="0"/>
              <a:t>)</a:t>
            </a:r>
            <a:endParaRPr lang="zh-TW" altLang="en-US" sz="20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5176473" y="3509924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健保用藥</a:t>
            </a:r>
            <a:endParaRPr lang="zh-TW" altLang="en-US" sz="24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5068907" y="1358446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口腔保健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732834" y="2407066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反菸拒檳</a:t>
            </a:r>
            <a:endParaRPr lang="zh-TW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916912" y="1934513"/>
            <a:ext cx="85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健</a:t>
            </a:r>
            <a:r>
              <a:rPr lang="zh-TW" altLang="en-US" sz="2400" dirty="0"/>
              <a:t>康</a:t>
            </a:r>
            <a:endParaRPr lang="en-US" altLang="zh-TW" sz="2400" dirty="0" smtClean="0"/>
          </a:p>
          <a:p>
            <a:r>
              <a:rPr lang="zh-TW" altLang="en-US" sz="2400" dirty="0" smtClean="0"/>
              <a:t>體</a:t>
            </a:r>
            <a:r>
              <a:rPr lang="zh-TW" altLang="en-US" sz="2400" dirty="0"/>
              <a:t>位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981748" y="3094425"/>
            <a:ext cx="992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急救與安全教育</a:t>
            </a:r>
            <a:endParaRPr lang="zh-TW" altLang="en-US" sz="20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6871856" y="3637657"/>
            <a:ext cx="141316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正向心理健康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加號 11"/>
          <p:cNvSpPr/>
          <p:nvPr/>
        </p:nvSpPr>
        <p:spPr>
          <a:xfrm>
            <a:off x="6380266" y="4110088"/>
            <a:ext cx="325582" cy="35856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204180" y="558543"/>
            <a:ext cx="6118791" cy="6111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1053701" y="768320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822099" y="47700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669151" y="587266"/>
            <a:ext cx="5188848" cy="54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健康促進視力保健前測</a:t>
            </a: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48" y="1709824"/>
            <a:ext cx="7558866" cy="1611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群組 4"/>
          <p:cNvGrpSpPr/>
          <p:nvPr/>
        </p:nvGrpSpPr>
        <p:grpSpPr>
          <a:xfrm>
            <a:off x="654206" y="1610232"/>
            <a:ext cx="1099948" cy="533084"/>
            <a:chOff x="6707272" y="3251948"/>
            <a:chExt cx="1149674" cy="537269"/>
          </a:xfrm>
        </p:grpSpPr>
        <p:grpSp>
          <p:nvGrpSpPr>
            <p:cNvPr id="29" name="Google Shape;5403;p60"/>
            <p:cNvGrpSpPr/>
            <p:nvPr/>
          </p:nvGrpSpPr>
          <p:grpSpPr>
            <a:xfrm>
              <a:off x="6707272" y="3251948"/>
              <a:ext cx="1149674" cy="537269"/>
              <a:chOff x="4411970" y="2726085"/>
              <a:chExt cx="643107" cy="193659"/>
            </a:xfrm>
          </p:grpSpPr>
          <p:sp>
            <p:nvSpPr>
              <p:cNvPr id="30" name="Google Shape;5404;p60"/>
              <p:cNvSpPr/>
              <p:nvPr/>
            </p:nvSpPr>
            <p:spPr>
              <a:xfrm>
                <a:off x="4411970" y="2726085"/>
                <a:ext cx="118796" cy="193659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4289" extrusionOk="0">
                    <a:moveTo>
                      <a:pt x="450" y="0"/>
                    </a:moveTo>
                    <a:cubicBezTo>
                      <a:pt x="357" y="0"/>
                      <a:pt x="264" y="35"/>
                      <a:pt x="193" y="106"/>
                    </a:cubicBezTo>
                    <a:lnTo>
                      <a:pt x="1" y="298"/>
                    </a:lnTo>
                    <a:lnTo>
                      <a:pt x="1591" y="1886"/>
                    </a:lnTo>
                    <a:cubicBezTo>
                      <a:pt x="1732" y="2029"/>
                      <a:pt x="1732" y="2258"/>
                      <a:pt x="1591" y="2401"/>
                    </a:cubicBezTo>
                    <a:lnTo>
                      <a:pt x="1" y="3991"/>
                    </a:lnTo>
                    <a:lnTo>
                      <a:pt x="193" y="4183"/>
                    </a:lnTo>
                    <a:cubicBezTo>
                      <a:pt x="264" y="4253"/>
                      <a:pt x="357" y="4288"/>
                      <a:pt x="450" y="4288"/>
                    </a:cubicBezTo>
                    <a:cubicBezTo>
                      <a:pt x="543" y="4288"/>
                      <a:pt x="636" y="4253"/>
                      <a:pt x="707" y="4183"/>
                    </a:cubicBezTo>
                    <a:lnTo>
                      <a:pt x="2488" y="2401"/>
                    </a:lnTo>
                    <a:cubicBezTo>
                      <a:pt x="2630" y="2260"/>
                      <a:pt x="2630" y="2029"/>
                      <a:pt x="2488" y="1888"/>
                    </a:cubicBezTo>
                    <a:lnTo>
                      <a:pt x="707" y="106"/>
                    </a:lnTo>
                    <a:cubicBezTo>
                      <a:pt x="636" y="35"/>
                      <a:pt x="543" y="0"/>
                      <a:pt x="450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405;p60"/>
              <p:cNvSpPr/>
              <p:nvPr/>
            </p:nvSpPr>
            <p:spPr>
              <a:xfrm>
                <a:off x="4426058" y="2791601"/>
                <a:ext cx="36167" cy="6262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87" extrusionOk="0">
                    <a:moveTo>
                      <a:pt x="176" y="0"/>
                    </a:moveTo>
                    <a:cubicBezTo>
                      <a:pt x="87" y="0"/>
                      <a:pt x="1" y="69"/>
                      <a:pt x="1" y="173"/>
                    </a:cubicBezTo>
                    <a:lnTo>
                      <a:pt x="1" y="1214"/>
                    </a:lnTo>
                    <a:cubicBezTo>
                      <a:pt x="1" y="1318"/>
                      <a:pt x="87" y="1386"/>
                      <a:pt x="176" y="1386"/>
                    </a:cubicBezTo>
                    <a:cubicBezTo>
                      <a:pt x="218" y="1386"/>
                      <a:pt x="262" y="1371"/>
                      <a:pt x="297" y="1335"/>
                    </a:cubicBezTo>
                    <a:lnTo>
                      <a:pt x="627" y="1006"/>
                    </a:lnTo>
                    <a:cubicBezTo>
                      <a:pt x="800" y="834"/>
                      <a:pt x="800" y="554"/>
                      <a:pt x="627" y="381"/>
                    </a:cubicBezTo>
                    <a:lnTo>
                      <a:pt x="297" y="51"/>
                    </a:lnTo>
                    <a:cubicBezTo>
                      <a:pt x="262" y="16"/>
                      <a:pt x="218" y="0"/>
                      <a:pt x="176" y="0"/>
                    </a:cubicBez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406;p60"/>
              <p:cNvSpPr/>
              <p:nvPr/>
            </p:nvSpPr>
            <p:spPr>
              <a:xfrm>
                <a:off x="4456806" y="2743875"/>
                <a:ext cx="598271" cy="157989"/>
              </a:xfrm>
              <a:custGeom>
                <a:avLst/>
                <a:gdLst/>
                <a:ahLst/>
                <a:cxnLst/>
                <a:rect l="l" t="t" r="r" b="b"/>
                <a:pathLst>
                  <a:path w="13250" h="3499" extrusionOk="0">
                    <a:moveTo>
                      <a:pt x="1" y="0"/>
                    </a:moveTo>
                    <a:lnTo>
                      <a:pt x="1495" y="1494"/>
                    </a:lnTo>
                    <a:cubicBezTo>
                      <a:pt x="1635" y="1635"/>
                      <a:pt x="1635" y="1866"/>
                      <a:pt x="1495" y="2007"/>
                    </a:cubicBezTo>
                    <a:lnTo>
                      <a:pt x="2" y="3499"/>
                    </a:lnTo>
                    <a:lnTo>
                      <a:pt x="11527" y="3499"/>
                    </a:lnTo>
                    <a:lnTo>
                      <a:pt x="13250" y="1750"/>
                    </a:lnTo>
                    <a:lnTo>
                      <a:pt x="11527" y="0"/>
                    </a:lnTo>
                    <a:close/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文字方塊 3"/>
            <p:cNvSpPr txBox="1"/>
            <p:nvPr/>
          </p:nvSpPr>
          <p:spPr>
            <a:xfrm>
              <a:off x="6893139" y="3366203"/>
              <a:ext cx="96380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增加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1%</a:t>
              </a: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0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3354810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4061543" y="303616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80" y="364361"/>
            <a:ext cx="2210120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口腔保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04" y="1466492"/>
            <a:ext cx="7541833" cy="30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12142" b="13087"/>
          <a:stretch/>
        </p:blipFill>
        <p:spPr>
          <a:xfrm>
            <a:off x="2209801" y="591251"/>
            <a:ext cx="4805918" cy="11197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58773" y="2314776"/>
            <a:ext cx="7194809" cy="21852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rgbClr val="424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「校園防疫督導式潔牙</a:t>
            </a:r>
            <a:r>
              <a:rPr lang="zh-TW" altLang="en-US" sz="4000" dirty="0" smtClean="0">
                <a:solidFill>
                  <a:srgbClr val="424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2400" dirty="0" smtClean="0">
              <a:solidFill>
                <a:srgbClr val="424242"/>
              </a:solidFill>
              <a:latin typeface="Noto Sans TC"/>
            </a:endParaRPr>
          </a:p>
          <a:p>
            <a:endParaRPr lang="en-US" altLang="zh-TW" sz="2400" dirty="0" smtClean="0">
              <a:solidFill>
                <a:srgbClr val="4242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solidFill>
                  <a:srgbClr val="424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400" dirty="0">
                <a:solidFill>
                  <a:srgbClr val="424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準備防疫用具，在老師的督導下，學生坐在教室的座位上潔牙，不僅可以減少潔牙漱口時造成的飛沫接觸，老師也能更確實地瞭解學童有無落實潔牙動作</a:t>
            </a:r>
            <a:r>
              <a:rPr lang="zh-TW" altLang="en-US" sz="2400" dirty="0">
                <a:solidFill>
                  <a:srgbClr val="424242"/>
                </a:solidFill>
                <a:latin typeface="Noto Sans TC"/>
              </a:rPr>
              <a:t>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073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44310" r="6295" b="13669"/>
          <a:stretch/>
        </p:blipFill>
        <p:spPr>
          <a:xfrm>
            <a:off x="1018307" y="235528"/>
            <a:ext cx="6996105" cy="474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03" y="685636"/>
            <a:ext cx="7300593" cy="37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0"/>
          <a:stretch/>
        </p:blipFill>
        <p:spPr>
          <a:xfrm>
            <a:off x="1603445" y="272032"/>
            <a:ext cx="5933428" cy="46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4608646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316532" y="283210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444973" y="379436"/>
            <a:ext cx="383360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性教育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愛滋防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治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43906" y="3001247"/>
            <a:ext cx="6922457" cy="204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200" dirty="0">
                <a:latin typeface="標楷體" pitchFamily="65" charset="-120"/>
                <a:ea typeface="標楷體" pitchFamily="65" charset="-120"/>
              </a:rPr>
              <a:t>是一種發揚人性，支持美滿家庭生活，並對自己性行為負責任的教育。</a:t>
            </a:r>
            <a:endParaRPr kumimoji="0"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200" dirty="0">
                <a:latin typeface="標楷體" pitchFamily="65" charset="-120"/>
                <a:ea typeface="標楷體" pitchFamily="65" charset="-120"/>
              </a:rPr>
              <a:t>其內涵包括性生理、心理、社會等層面，目的是要學習如何成為一個男人或女人的教育，所以可稱之為「</a:t>
            </a:r>
            <a:r>
              <a:rPr kumimoji="0" lang="zh-TW" altLang="en-US" sz="2200" b="1" dirty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品格教育</a:t>
            </a:r>
            <a:r>
              <a:rPr kumimoji="0" lang="zh-TW" altLang="en-US" sz="2200" dirty="0">
                <a:latin typeface="標楷體" pitchFamily="65" charset="-120"/>
                <a:ea typeface="標楷體" pitchFamily="65" charset="-120"/>
              </a:rPr>
              <a:t>」或「</a:t>
            </a:r>
            <a:r>
              <a:rPr kumimoji="0" lang="zh-TW" altLang="en-US" sz="2200" b="1" dirty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人性教育</a:t>
            </a:r>
            <a:r>
              <a:rPr kumimoji="0" lang="zh-TW" altLang="en-US" sz="2200" dirty="0">
                <a:latin typeface="標楷體" pitchFamily="65" charset="-120"/>
                <a:ea typeface="標楷體" pitchFamily="65" charset="-120"/>
              </a:rPr>
              <a:t>」，也是一種「</a:t>
            </a:r>
            <a:r>
              <a:rPr kumimoji="0" lang="zh-TW" altLang="en-US" sz="2200" b="1" dirty="0">
                <a:solidFill>
                  <a:srgbClr val="CC0066"/>
                </a:solidFill>
                <a:latin typeface="標楷體" pitchFamily="65" charset="-120"/>
                <a:ea typeface="標楷體" pitchFamily="65" charset="-120"/>
              </a:rPr>
              <a:t>愛的教育</a:t>
            </a:r>
            <a:r>
              <a:rPr kumimoji="0" lang="zh-TW" altLang="en-US" sz="2200" dirty="0">
                <a:latin typeface="標楷體" pitchFamily="65" charset="-120"/>
                <a:ea typeface="標楷體" pitchFamily="65" charset="-120"/>
              </a:rPr>
              <a:t>」。</a:t>
            </a:r>
          </a:p>
          <a:p>
            <a:pPr algn="r">
              <a:lnSpc>
                <a:spcPct val="120000"/>
              </a:lnSpc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﹙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</a:rPr>
              <a:t>晏涵文，</a:t>
            </a: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1995﹚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53749" y="2074174"/>
            <a:ext cx="6661036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0" lang="zh-TW" altLang="en-US" sz="2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「全人發展」的性教育理念</a:t>
            </a:r>
            <a:r>
              <a:rPr kumimoji="0" lang="en-US" altLang="zh-TW" sz="24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----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kumimoji="0"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「全人性教育」</a:t>
            </a:r>
            <a:r>
              <a:rPr kumimoji="0"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(Sexuality Education)</a:t>
            </a:r>
            <a:r>
              <a:rPr kumimoji="0"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的定義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107853" y="1336683"/>
            <a:ext cx="3875889" cy="6389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TW" altLang="en-US" sz="3200" b="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什麼是「性教育」？</a:t>
            </a:r>
          </a:p>
        </p:txBody>
      </p:sp>
    </p:spTree>
    <p:extLst>
      <p:ext uri="{BB962C8B-B14F-4D97-AF65-F5344CB8AC3E}">
        <p14:creationId xmlns:p14="http://schemas.microsoft.com/office/powerpoint/2010/main" val="38667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16339326"/>
              </p:ext>
            </p:extLst>
          </p:nvPr>
        </p:nvGraphicFramePr>
        <p:xfrm>
          <a:off x="2143246" y="1163781"/>
          <a:ext cx="4952999" cy="3435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425529" y="459867"/>
            <a:ext cx="638843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lnSpc>
                <a:spcPct val="90000"/>
              </a:lnSpc>
            </a:pPr>
            <a:r>
              <a:rPr lang="zh-TW" altLang="en-US" sz="32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性教育五大核心概念：愛己尊重人 </a:t>
            </a:r>
          </a:p>
        </p:txBody>
      </p:sp>
    </p:spTree>
    <p:extLst>
      <p:ext uri="{BB962C8B-B14F-4D97-AF65-F5344CB8AC3E}">
        <p14:creationId xmlns:p14="http://schemas.microsoft.com/office/powerpoint/2010/main" val="1868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549962"/>
              </p:ext>
            </p:extLst>
          </p:nvPr>
        </p:nvGraphicFramePr>
        <p:xfrm>
          <a:off x="1130818" y="357504"/>
          <a:ext cx="6981018" cy="4860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6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0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8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國民健康署青少年網站性福</a:t>
                      </a:r>
                      <a:r>
                        <a:rPr lang="en-US" altLang="zh-TW" sz="18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lang="zh-TW" altLang="en-US" sz="18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學園</a:t>
                      </a:r>
                      <a:endParaRPr lang="zh-TW" sz="1800" b="1" kern="100" dirty="0">
                        <a:solidFill>
                          <a:srgbClr val="0066CC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14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提供</a:t>
                      </a:r>
                      <a:r>
                        <a:rPr lang="zh-TW" altLang="en-US" sz="14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青少年及家長</a:t>
                      </a:r>
                      <a:r>
                        <a:rPr lang="zh-TW" altLang="zh-TW" sz="14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一系列</a:t>
                      </a:r>
                      <a:r>
                        <a:rPr lang="zh-TW" altLang="en-US" sz="14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青春</a:t>
                      </a:r>
                      <a:r>
                        <a:rPr lang="zh-TW" altLang="zh-TW" sz="1400" b="1" kern="0" dirty="0" smtClean="0">
                          <a:solidFill>
                            <a:srgbClr val="0066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成長相關資訊</a:t>
                      </a:r>
                      <a:endParaRPr lang="zh-TW" sz="1400" b="1" kern="100" dirty="0">
                        <a:solidFill>
                          <a:srgbClr val="0066CC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1435" marR="51435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2" descr="C:\Users\user\Desktop\2018學會計畫\2018國健署計畫\03公衛護士研習\性福e學園圖檔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394" y="1039090"/>
            <a:ext cx="7395712" cy="3015235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3366463" y="4232514"/>
            <a:ext cx="25097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rgbClr val="002060"/>
                </a:solidFill>
                <a:latin typeface="Gill Sans MT"/>
                <a:ea typeface="新細明體" panose="02020500000000000000" pitchFamily="18" charset="-120"/>
              </a:rPr>
              <a:t>http://young.hpa.gov.tw/home.asp</a:t>
            </a:r>
            <a:endParaRPr lang="zh-TW" altLang="zh-TW" sz="1050" b="1" kern="1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436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30" b="3132"/>
          <a:stretch/>
        </p:blipFill>
        <p:spPr>
          <a:xfrm>
            <a:off x="1518847" y="311728"/>
            <a:ext cx="5972829" cy="455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6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2070258" y="1505677"/>
            <a:ext cx="4618289" cy="2521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4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en-US" altLang="zh-TW" sz="4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健康體位種子學校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自選議題</a:t>
            </a:r>
            <a:r>
              <a:rPr lang="en-US" altLang="zh-TW" sz="4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4000" dirty="0" smtClean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視力保健</a:t>
            </a:r>
            <a:endParaRPr sz="40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71" name="Google Shape;1771;p2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4" name="Google Shape;1784;p26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" action="ppaction://noaction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756" y="394570"/>
            <a:ext cx="5218918" cy="106124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00" y="1689456"/>
            <a:ext cx="6761550" cy="256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59" y="249382"/>
            <a:ext cx="6073486" cy="47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21314" y="379436"/>
            <a:ext cx="5785177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420605" y="299215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350819" y="364361"/>
            <a:ext cx="514094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正確用藥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五大核心能力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350819" y="1443857"/>
            <a:ext cx="6664036" cy="323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459" tIns="49231" rIns="98459" bIns="49231"/>
          <a:lstStyle>
            <a:lvl1pPr marL="368300" indent="-3683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defRPr>
            </a:lvl9pPr>
          </a:lstStyle>
          <a:p>
            <a:pPr marR="0" lvl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Times New Roman" pitchFamily="18" charset="0"/>
              </a:rPr>
              <a:t>能力一  做身體的主人 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新細明體" pitchFamily="18" charset="-120"/>
              <a:ea typeface="標楷體" pitchFamily="65" charset="-12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Times New Roman" pitchFamily="18" charset="0"/>
              </a:rPr>
              <a:t>能力二  清楚表達自己的身體狀況</a:t>
            </a:r>
          </a:p>
          <a:p>
            <a:pPr marR="0" lvl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Times New Roman" pitchFamily="18" charset="0"/>
              </a:rPr>
              <a:t>能力三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Times New Roman" pitchFamily="18" charset="0"/>
              </a:rPr>
              <a:t>  看清楚藥品標示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新細明體" pitchFamily="18" charset="-120"/>
              <a:ea typeface="標楷體" pitchFamily="65" charset="-120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Times New Roman" pitchFamily="18" charset="0"/>
              </a:rPr>
              <a:t>能力四  清楚用藥方法、時間</a:t>
            </a:r>
          </a:p>
          <a:p>
            <a:pPr marR="0" lvl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標楷體" pitchFamily="65" charset="-120"/>
                <a:cs typeface="Times New Roman" pitchFamily="18" charset="0"/>
              </a:rPr>
              <a:t>能力五  與醫師、藥師作朋友</a:t>
            </a:r>
          </a:p>
        </p:txBody>
      </p:sp>
    </p:spTree>
    <p:extLst>
      <p:ext uri="{BB962C8B-B14F-4D97-AF65-F5344CB8AC3E}">
        <p14:creationId xmlns:p14="http://schemas.microsoft.com/office/powerpoint/2010/main" val="8171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3354810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4061543" y="303616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80" y="364361"/>
            <a:ext cx="2210120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全民健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823" y="1274686"/>
            <a:ext cx="6114682" cy="370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28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3354810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4061543" y="303616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80" y="364361"/>
            <a:ext cx="2210120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反菸拒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檳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45" y="1274686"/>
            <a:ext cx="5791280" cy="355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56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7" y="68433"/>
            <a:ext cx="7889777" cy="505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644237" y="249382"/>
            <a:ext cx="7765471" cy="4495800"/>
          </a:xfrm>
        </p:spPr>
        <p:txBody>
          <a:bodyPr/>
          <a:lstStyle/>
          <a:p>
            <a:pPr marL="45720" indent="0">
              <a:lnSpc>
                <a:spcPct val="150000"/>
              </a:lnSpc>
            </a:pPr>
            <a:r>
              <a:rPr lang="zh-TW" altLang="zh-TW" sz="4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健康一級</a:t>
            </a:r>
            <a:r>
              <a:rPr lang="zh-TW" altLang="zh-TW" sz="4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棒</a:t>
            </a:r>
            <a:r>
              <a:rPr lang="en-US" altLang="zh-TW" sz="4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4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en-US" altLang="zh-TW" sz="4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4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4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紀錄單說明：</a:t>
            </a:r>
          </a:p>
          <a:p>
            <a:pPr marL="45720" indent="0"/>
            <a:r>
              <a:rPr lang="zh-TW" altLang="zh-TW" sz="18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學校推動「</a:t>
            </a:r>
            <a:r>
              <a:rPr lang="en-US" altLang="zh-TW" sz="18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85110</a:t>
            </a:r>
            <a:r>
              <a:rPr lang="zh-TW" altLang="zh-TW" sz="1800" dirty="0">
                <a:solidFill>
                  <a:srgbClr val="D44A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」希望同學們能落實在平日的生活，養成良好的生活習慣。</a:t>
            </a:r>
          </a:p>
          <a:p>
            <a:pPr marL="45720" indent="0" algn="l">
              <a:lnSpc>
                <a:spcPct val="150000"/>
              </a:lnSpc>
            </a:pPr>
            <a:r>
              <a:rPr lang="zh-TW" altLang="zh-TW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zh-TW" sz="28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活動日期</a:t>
            </a:r>
            <a:r>
              <a:rPr lang="zh-TW" altLang="zh-TW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3/28(</a:t>
            </a:r>
            <a:r>
              <a:rPr lang="zh-TW" altLang="en-US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)~4/5(</a:t>
            </a:r>
            <a:r>
              <a:rPr lang="zh-TW" altLang="en-US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800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 algn="l"/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獎勵方式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marL="365760" lvl="1" indent="0" algn="l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本張「紀錄單」</a:t>
            </a:r>
            <a:r>
              <a:rPr lang="zh-TW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全部做到完成</a:t>
            </a:r>
            <a:r>
              <a:rPr lang="zh-TW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且有</a:t>
            </a:r>
            <a:r>
              <a:rPr lang="zh-TW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家長簽章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760" lvl="1" indent="0" algn="l"/>
            <a:r>
              <a:rPr lang="zh-TW" altLang="en-US" sz="200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000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4/8</a:t>
            </a:r>
            <a:r>
              <a:rPr lang="en-US" altLang="zh-TW" sz="200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00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00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00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中午前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交給班上健康小天使。</a:t>
            </a:r>
          </a:p>
          <a:p>
            <a:pPr marL="365760" lvl="1" indent="0" algn="l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健康小天使確認後發給榮譽點數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點貼條作為獎勵。</a:t>
            </a:r>
          </a:p>
          <a:p>
            <a:pPr marL="365760" lvl="1" indent="0" algn="l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健康小天使協助投入摸彩箱，由校長抽獎並於兒童朝會頒獎。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760" lvl="1" indent="0" algn="l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zh-TW" sz="2000" dirty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班級參加獎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：只要完成人數比率達到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90%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以上的班級，皆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贈送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760" lvl="1" indent="0"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一份小禮物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92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409" y="358078"/>
            <a:ext cx="5495233" cy="4574140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438179" y="330218"/>
            <a:ext cx="8001000" cy="46298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"/>
            <a:r>
              <a:rPr lang="zh-TW" altLang="zh-TW" sz="3600" dirty="0" smtClean="0"/>
              <a:t>★</a:t>
            </a:r>
            <a:r>
              <a:rPr lang="zh-TW" altLang="zh-TW" sz="3600" b="1" dirty="0" smtClean="0"/>
              <a:t>紀錄方式</a:t>
            </a:r>
            <a:r>
              <a:rPr lang="zh-TW" altLang="zh-TW" sz="3600" dirty="0" smtClean="0"/>
              <a:t>：</a:t>
            </a:r>
          </a:p>
          <a:p>
            <a:pPr marL="45720">
              <a:lnSpc>
                <a:spcPct val="150000"/>
              </a:lnSpc>
            </a:pPr>
            <a:r>
              <a:rPr lang="en-US" altLang="zh-TW" sz="2800" b="1" dirty="0" smtClean="0">
                <a:solidFill>
                  <a:srgbClr val="0033CC"/>
                </a:solidFill>
              </a:rPr>
              <a:t>1.</a:t>
            </a:r>
            <a:r>
              <a:rPr lang="zh-TW" altLang="zh-TW" sz="2800" b="1" dirty="0" smtClean="0">
                <a:solidFill>
                  <a:srgbClr val="0033CC"/>
                </a:solidFill>
              </a:rPr>
              <a:t>睡滿</a:t>
            </a:r>
            <a:r>
              <a:rPr lang="en-US" altLang="zh-TW" sz="2800" b="1" dirty="0" smtClean="0">
                <a:solidFill>
                  <a:srgbClr val="0033CC"/>
                </a:solidFill>
              </a:rPr>
              <a:t>8</a:t>
            </a:r>
            <a:r>
              <a:rPr lang="zh-TW" altLang="zh-TW" sz="2800" b="1" dirty="0" smtClean="0">
                <a:solidFill>
                  <a:srgbClr val="0033CC"/>
                </a:solidFill>
              </a:rPr>
              <a:t>小時：</a:t>
            </a:r>
            <a:endParaRPr lang="en-US" altLang="zh-TW" sz="2800" b="1" dirty="0" smtClean="0">
              <a:solidFill>
                <a:srgbClr val="0033CC"/>
              </a:solidFill>
            </a:endParaRPr>
          </a:p>
          <a:p>
            <a:pPr marL="45720"/>
            <a:r>
              <a:rPr lang="zh-TW" altLang="en-US" dirty="0" smtClean="0"/>
              <a:t>    </a:t>
            </a:r>
            <a:r>
              <a:rPr lang="zh-TW" altLang="zh-TW" dirty="0" smtClean="0"/>
              <a:t>把自己睡眠的時間記錄下來，睡滿</a:t>
            </a:r>
            <a:r>
              <a:rPr lang="en-US" altLang="zh-TW" dirty="0" smtClean="0"/>
              <a:t>8</a:t>
            </a:r>
            <a:r>
              <a:rPr lang="zh-TW" altLang="zh-TW" dirty="0" smtClean="0"/>
              <a:t>小時在</a:t>
            </a:r>
            <a:r>
              <a:rPr lang="en-US" altLang="zh-TW" dirty="0" smtClean="0">
                <a:sym typeface="Webdings"/>
              </a:rPr>
              <a:t></a:t>
            </a:r>
            <a:r>
              <a:rPr lang="zh-TW" altLang="zh-TW" dirty="0" smtClean="0"/>
              <a:t>內打勾。</a:t>
            </a:r>
          </a:p>
          <a:p>
            <a:pPr marL="45720">
              <a:lnSpc>
                <a:spcPct val="150000"/>
              </a:lnSpc>
              <a:spcBef>
                <a:spcPts val="600"/>
              </a:spcBef>
            </a:pPr>
            <a:r>
              <a:rPr lang="en-US" altLang="zh-TW" sz="2800" b="1" dirty="0" smtClean="0">
                <a:solidFill>
                  <a:srgbClr val="0033CC"/>
                </a:solidFill>
              </a:rPr>
              <a:t>2.</a:t>
            </a:r>
            <a:r>
              <a:rPr lang="zh-TW" altLang="zh-TW" sz="2800" b="1" dirty="0" smtClean="0">
                <a:solidFill>
                  <a:srgbClr val="0033CC"/>
                </a:solidFill>
              </a:rPr>
              <a:t>午餐蔬菜吃光光：</a:t>
            </a:r>
            <a:endParaRPr lang="en-US" altLang="zh-TW" sz="2800" b="1" dirty="0" smtClean="0">
              <a:solidFill>
                <a:srgbClr val="0033CC"/>
              </a:solidFill>
            </a:endParaRPr>
          </a:p>
          <a:p>
            <a:pPr marL="45720"/>
            <a:r>
              <a:rPr lang="zh-TW" altLang="en-US" dirty="0" smtClean="0"/>
              <a:t>    </a:t>
            </a:r>
            <a:r>
              <a:rPr lang="zh-TW" altLang="zh-TW" dirty="0" smtClean="0"/>
              <a:t>午餐蔬菜有吃一拳半在</a:t>
            </a:r>
            <a:r>
              <a:rPr lang="en-US" altLang="zh-TW" dirty="0" smtClean="0">
                <a:sym typeface="Webdings"/>
              </a:rPr>
              <a:t></a:t>
            </a:r>
            <a:r>
              <a:rPr lang="zh-TW" altLang="zh-TW" dirty="0" smtClean="0"/>
              <a:t>內打勾。</a:t>
            </a:r>
            <a:r>
              <a:rPr lang="en-US" altLang="zh-TW" dirty="0" smtClean="0"/>
              <a:t>(</a:t>
            </a:r>
            <a:r>
              <a:rPr lang="zh-TW" altLang="zh-TW" b="1" dirty="0" smtClean="0">
                <a:solidFill>
                  <a:srgbClr val="CC00CC"/>
                </a:solidFill>
              </a:rPr>
              <a:t>以自己拳頭大小為基準</a:t>
            </a:r>
            <a:r>
              <a:rPr lang="en-US" altLang="zh-TW" dirty="0" smtClean="0"/>
              <a:t>)</a:t>
            </a:r>
            <a:endParaRPr lang="zh-TW" altLang="zh-TW" dirty="0" smtClean="0"/>
          </a:p>
          <a:p>
            <a:pPr marL="45720"/>
            <a:r>
              <a:rPr lang="zh-TW" altLang="en-US" b="1" dirty="0" smtClean="0">
                <a:sym typeface="Wingdings"/>
              </a:rPr>
              <a:t> </a:t>
            </a:r>
            <a:r>
              <a:rPr lang="en-US" altLang="zh-TW" b="1" dirty="0" smtClean="0">
                <a:sym typeface="Wingdings"/>
              </a:rPr>
              <a:t></a:t>
            </a:r>
            <a:r>
              <a:rPr lang="zh-TW" altLang="zh-TW" dirty="0" smtClean="0"/>
              <a:t>平日在學校聽午餐廣播並記下每天吃的蔬菜是什麼。</a:t>
            </a:r>
          </a:p>
          <a:p>
            <a:pPr marL="45720"/>
            <a:r>
              <a:rPr lang="zh-TW" altLang="en-US" b="1" dirty="0" smtClean="0">
                <a:sym typeface="Wingdings"/>
              </a:rPr>
              <a:t> </a:t>
            </a:r>
            <a:r>
              <a:rPr lang="en-US" altLang="zh-TW" b="1" dirty="0" smtClean="0">
                <a:sym typeface="Wingdings"/>
              </a:rPr>
              <a:t></a:t>
            </a:r>
            <a:r>
              <a:rPr lang="zh-TW" altLang="zh-TW" dirty="0" smtClean="0"/>
              <a:t>假日在家其中一餐蔬菜至少吃一拳半大小的份量。</a:t>
            </a:r>
          </a:p>
          <a:p>
            <a:pPr marL="45720">
              <a:lnSpc>
                <a:spcPct val="150000"/>
              </a:lnSpc>
              <a:spcBef>
                <a:spcPts val="600"/>
              </a:spcBef>
            </a:pPr>
            <a:r>
              <a:rPr lang="en-US" altLang="zh-TW" sz="2800" b="1" dirty="0" smtClean="0">
                <a:solidFill>
                  <a:srgbClr val="0033CC"/>
                </a:solidFill>
              </a:rPr>
              <a:t>3.</a:t>
            </a:r>
            <a:r>
              <a:rPr lang="zh-TW" altLang="zh-TW" sz="2800" b="1" dirty="0" smtClean="0">
                <a:solidFill>
                  <a:srgbClr val="0033CC"/>
                </a:solidFill>
              </a:rPr>
              <a:t>每節下課離開教室：</a:t>
            </a:r>
            <a:endParaRPr lang="zh-TW" altLang="zh-TW" sz="2800" dirty="0" smtClean="0">
              <a:solidFill>
                <a:srgbClr val="0033CC"/>
              </a:solidFill>
            </a:endParaRPr>
          </a:p>
          <a:p>
            <a:pPr marL="45720"/>
            <a:r>
              <a:rPr lang="en-US" altLang="zh-TW" b="1" dirty="0" smtClean="0"/>
              <a:t> </a:t>
            </a:r>
            <a:r>
              <a:rPr lang="en-US" altLang="zh-TW" b="1" dirty="0" smtClean="0">
                <a:sym typeface="Wingdings"/>
              </a:rPr>
              <a:t></a:t>
            </a:r>
            <a:r>
              <a:rPr lang="zh-TW" altLang="zh-TW" dirty="0" smtClean="0"/>
              <a:t>在學校時間每節下課至少離開教室</a:t>
            </a:r>
            <a:r>
              <a:rPr lang="en-US" altLang="zh-TW" dirty="0" smtClean="0"/>
              <a:t>5</a:t>
            </a:r>
            <a:r>
              <a:rPr lang="zh-TW" altLang="zh-TW" dirty="0" smtClean="0"/>
              <a:t>分鐘，讓眼球肌肉放鬆</a:t>
            </a:r>
          </a:p>
          <a:p>
            <a:pPr marL="45720"/>
            <a:r>
              <a:rPr lang="en-US" altLang="zh-TW" dirty="0" smtClean="0"/>
              <a:t> </a:t>
            </a:r>
            <a:r>
              <a:rPr lang="en-US" altLang="zh-TW" b="1" dirty="0" smtClean="0">
                <a:sym typeface="Wingdings"/>
              </a:rPr>
              <a:t></a:t>
            </a:r>
            <a:r>
              <a:rPr lang="zh-TW" altLang="zh-TW" dirty="0" smtClean="0"/>
              <a:t>假日時，每天有達到戶外時間</a:t>
            </a:r>
            <a:r>
              <a:rPr lang="en-US" altLang="zh-TW" dirty="0" smtClean="0"/>
              <a:t>120</a:t>
            </a:r>
            <a:r>
              <a:rPr lang="zh-TW" altLang="zh-TW" dirty="0" smtClean="0"/>
              <a:t>分鐘</a:t>
            </a:r>
            <a:endParaRPr lang="en-US" altLang="zh-TW" dirty="0" smtClean="0"/>
          </a:p>
          <a:p>
            <a:pPr marL="45720"/>
            <a:r>
              <a:rPr lang="zh-TW" altLang="zh-TW" dirty="0" smtClean="0">
                <a:solidFill>
                  <a:srgbClr val="FF0000"/>
                </a:solidFill>
              </a:rPr>
              <a:t>若是下雨天，天候不佳，只要離開室內空間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zh-TW" dirty="0" smtClean="0">
                <a:solidFill>
                  <a:srgbClr val="FF0000"/>
                </a:solidFill>
              </a:rPr>
              <a:t>例如</a:t>
            </a:r>
            <a:r>
              <a:rPr lang="en-US" altLang="zh-TW" dirty="0" smtClean="0">
                <a:solidFill>
                  <a:srgbClr val="FF0000"/>
                </a:solidFill>
              </a:rPr>
              <a:t>:</a:t>
            </a:r>
            <a:r>
              <a:rPr lang="zh-TW" altLang="zh-TW" dirty="0" smtClean="0">
                <a:solidFill>
                  <a:srgbClr val="FF0000"/>
                </a:solidFill>
              </a:rPr>
              <a:t>在陽台或社區中庭</a:t>
            </a:r>
            <a:r>
              <a:rPr lang="en-US" altLang="zh-TW" dirty="0" smtClean="0">
                <a:solidFill>
                  <a:srgbClr val="FF0000"/>
                </a:solidFill>
              </a:rPr>
              <a:t>…</a:t>
            </a:r>
            <a:r>
              <a:rPr lang="zh-TW" altLang="zh-TW" dirty="0" smtClean="0">
                <a:solidFill>
                  <a:srgbClr val="FF0000"/>
                </a:solidFill>
              </a:rPr>
              <a:t>，讓眼睛有機會看遠方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r>
              <a:rPr lang="zh-TW" altLang="zh-TW" dirty="0" smtClean="0">
                <a:solidFill>
                  <a:srgbClr val="FF0000"/>
                </a:solidFill>
              </a:rPr>
              <a:t>即可算是在戶外。</a:t>
            </a:r>
            <a:endParaRPr lang="zh-TW" altLang="zh-TW" dirty="0">
              <a:solidFill>
                <a:srgbClr val="FF0000"/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438179" y="358078"/>
            <a:ext cx="8001000" cy="35411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"/>
            <a:r>
              <a:rPr lang="zh-TW" altLang="zh-TW" sz="3600" dirty="0" smtClean="0"/>
              <a:t>★</a:t>
            </a:r>
            <a:r>
              <a:rPr lang="zh-TW" altLang="zh-TW" sz="3600" b="1" dirty="0" smtClean="0"/>
              <a:t>紀錄方式說明</a:t>
            </a:r>
            <a:r>
              <a:rPr lang="zh-TW" altLang="zh-TW" sz="3600" dirty="0" smtClean="0"/>
              <a:t>：</a:t>
            </a:r>
          </a:p>
          <a:p>
            <a:pPr marL="45720"/>
            <a:r>
              <a:rPr lang="en-US" altLang="zh-TW" sz="2800" b="1" dirty="0" smtClean="0">
                <a:solidFill>
                  <a:srgbClr val="0033CC"/>
                </a:solidFill>
              </a:rPr>
              <a:t>4.</a:t>
            </a:r>
            <a:r>
              <a:rPr lang="zh-TW" altLang="zh-TW" sz="2800" b="1" dirty="0" smtClean="0">
                <a:solidFill>
                  <a:srgbClr val="0033CC"/>
                </a:solidFill>
              </a:rPr>
              <a:t>運動至少</a:t>
            </a:r>
            <a:r>
              <a:rPr lang="en-US" altLang="zh-TW" sz="2800" b="1" dirty="0" smtClean="0">
                <a:solidFill>
                  <a:srgbClr val="0033CC"/>
                </a:solidFill>
              </a:rPr>
              <a:t>30</a:t>
            </a:r>
            <a:r>
              <a:rPr lang="zh-TW" altLang="zh-TW" sz="2800" b="1" dirty="0" smtClean="0">
                <a:solidFill>
                  <a:srgbClr val="0033CC"/>
                </a:solidFill>
              </a:rPr>
              <a:t>分鐘：</a:t>
            </a:r>
            <a:endParaRPr lang="en-US" altLang="zh-TW" sz="2800" b="1" dirty="0" smtClean="0">
              <a:solidFill>
                <a:srgbClr val="0033CC"/>
              </a:solidFill>
            </a:endParaRPr>
          </a:p>
          <a:p>
            <a:pPr marL="45720"/>
            <a:r>
              <a:rPr lang="zh-TW" altLang="en-US" dirty="0" smtClean="0"/>
              <a:t>   </a:t>
            </a:r>
            <a:r>
              <a:rPr lang="zh-TW" altLang="zh-TW" dirty="0" smtClean="0"/>
              <a:t>達成運動</a:t>
            </a:r>
            <a:r>
              <a:rPr lang="en-US" altLang="zh-TW" dirty="0" smtClean="0"/>
              <a:t>30</a:t>
            </a:r>
            <a:r>
              <a:rPr lang="zh-TW" altLang="zh-TW" dirty="0" smtClean="0"/>
              <a:t>分鐘在</a:t>
            </a:r>
            <a:r>
              <a:rPr lang="en-US" altLang="zh-TW" dirty="0" smtClean="0">
                <a:sym typeface="Webdings"/>
              </a:rPr>
              <a:t></a:t>
            </a:r>
            <a:r>
              <a:rPr lang="zh-TW" altLang="zh-TW" dirty="0" smtClean="0"/>
              <a:t>內打勾，把運動的項目記下來，</a:t>
            </a:r>
          </a:p>
          <a:p>
            <a:pPr marL="45720"/>
            <a:r>
              <a:rPr lang="en-US" altLang="zh-TW" sz="2800" b="1" dirty="0" smtClean="0">
                <a:solidFill>
                  <a:srgbClr val="0033CC"/>
                </a:solidFill>
              </a:rPr>
              <a:t>5.</a:t>
            </a:r>
            <a:r>
              <a:rPr lang="zh-TW" altLang="zh-TW" sz="2800" b="1" dirty="0" smtClean="0">
                <a:solidFill>
                  <a:srgbClr val="0033CC"/>
                </a:solidFill>
              </a:rPr>
              <a:t>喝足白開水：</a:t>
            </a:r>
            <a:endParaRPr lang="en-US" altLang="zh-TW" sz="2800" b="1" dirty="0" smtClean="0">
              <a:solidFill>
                <a:srgbClr val="0033CC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zh-TW" altLang="zh-TW" sz="2200" dirty="0" smtClean="0"/>
              <a:t>先計算自己需要喝的白開水量，每公斤</a:t>
            </a:r>
            <a:r>
              <a:rPr lang="en-US" altLang="zh-TW" sz="2200" dirty="0" err="1" smtClean="0"/>
              <a:t>30CC</a:t>
            </a:r>
            <a:r>
              <a:rPr lang="zh-TW" altLang="zh-TW" sz="2200" dirty="0" smtClean="0"/>
              <a:t>，寫在【】內，</a:t>
            </a:r>
            <a:endParaRPr lang="en-US" altLang="zh-TW" sz="2200" dirty="0" smtClean="0"/>
          </a:p>
          <a:p>
            <a:pPr lvl="1">
              <a:buFont typeface="Arial" pitchFamily="34" charset="0"/>
              <a:buChar char="•"/>
            </a:pPr>
            <a:r>
              <a:rPr lang="zh-TW" altLang="zh-TW" sz="2200" dirty="0" smtClean="0"/>
              <a:t>把每天喝的白開水量大約是多少寫在</a:t>
            </a:r>
            <a:r>
              <a:rPr lang="en-US" altLang="zh-TW" sz="2200" u="sng" dirty="0" smtClean="0"/>
              <a:t>    </a:t>
            </a:r>
            <a:r>
              <a:rPr lang="zh-TW" altLang="zh-TW" sz="2200" dirty="0" smtClean="0"/>
              <a:t>內。</a:t>
            </a:r>
            <a:endParaRPr lang="en-US" altLang="zh-TW" sz="2200" dirty="0" smtClean="0"/>
          </a:p>
          <a:p>
            <a:pPr marL="45720" indent="0">
              <a:lnSpc>
                <a:spcPct val="150000"/>
              </a:lnSpc>
              <a:buNone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舉例： 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紅色部分</a:t>
            </a:r>
            <a:r>
              <a:rPr lang="zh-TW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是完成的例子</a:t>
            </a:r>
            <a:endParaRPr lang="en-US" altLang="zh-TW" sz="3200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buNone/>
            </a:pPr>
            <a:r>
              <a:rPr lang="en-US" altLang="zh-TW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新細明體"/>
                <a:ea typeface="新細明體"/>
              </a:rPr>
              <a:t>1.</a:t>
            </a:r>
            <a:r>
              <a:rPr lang="zh-TW" alt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新細明體"/>
                <a:ea typeface="新細明體"/>
              </a:rPr>
              <a:t>請同學們依照實際的狀況填寫</a:t>
            </a:r>
            <a:endParaRPr lang="en-US" altLang="zh-TW" sz="1900" dirty="0">
              <a:solidFill>
                <a:schemeClr val="tx1">
                  <a:lumMod val="95000"/>
                  <a:lumOff val="5000"/>
                </a:schemeClr>
              </a:solidFill>
              <a:latin typeface="新細明體"/>
              <a:ea typeface="新細明體"/>
            </a:endParaRPr>
          </a:p>
          <a:p>
            <a:pPr marL="45720" indent="0">
              <a:buNone/>
            </a:pPr>
            <a:r>
              <a:rPr lang="en-US" altLang="zh-TW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如果天候不佳</a:t>
            </a:r>
            <a:r>
              <a:rPr lang="en-US" altLang="zh-TW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下雨</a:t>
            </a:r>
            <a:r>
              <a:rPr lang="en-US" altLang="zh-TW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，建議</a:t>
            </a:r>
            <a:r>
              <a:rPr lang="zh-TW" altLang="en-US" sz="1900" dirty="0">
                <a:solidFill>
                  <a:srgbClr val="CC00CC"/>
                </a:solidFill>
                <a:latin typeface="新細明體"/>
                <a:ea typeface="新細明體"/>
              </a:rPr>
              <a:t>：</a:t>
            </a:r>
            <a:endParaRPr lang="en-US" altLang="zh-TW" sz="1900" dirty="0">
              <a:solidFill>
                <a:srgbClr val="CC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" indent="0">
              <a:buNone/>
            </a:pPr>
            <a:r>
              <a:rPr lang="zh-TW" altLang="en-US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「下課離開教室」請在走廊慢步，離開室內空間即可</a:t>
            </a:r>
            <a:endParaRPr lang="en-US" altLang="zh-TW" sz="1900" dirty="0">
              <a:solidFill>
                <a:srgbClr val="CC00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" indent="0">
              <a:buNone/>
            </a:pPr>
            <a:r>
              <a:rPr lang="zh-TW" altLang="en-US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「運動</a:t>
            </a:r>
            <a:r>
              <a:rPr lang="en-US" altLang="zh-TW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分鐘」請找安全適合的場地活動累計</a:t>
            </a:r>
            <a:r>
              <a:rPr lang="en-US" altLang="zh-TW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1900" dirty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分鐘</a:t>
            </a:r>
            <a:r>
              <a:rPr lang="zh-TW" altLang="en-US" sz="1900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即可</a:t>
            </a:r>
            <a:endParaRPr lang="en-US" altLang="zh-TW" sz="1900" dirty="0">
              <a:solidFill>
                <a:srgbClr val="CC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9" y="821400"/>
            <a:ext cx="8001000" cy="30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1563907" y="1014388"/>
            <a:ext cx="5850244" cy="3328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078822" y="1035457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6487959" y="617444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3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" action="ppaction://noaction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194;p35"/>
          <p:cNvSpPr txBox="1">
            <a:spLocks noGrp="1"/>
          </p:cNvSpPr>
          <p:nvPr>
            <p:ph type="title"/>
          </p:nvPr>
        </p:nvSpPr>
        <p:spPr>
          <a:xfrm>
            <a:off x="1801090" y="1618561"/>
            <a:ext cx="5807139" cy="2465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謝謝老師們協助 </a:t>
            </a:r>
            <a:r>
              <a:rPr lang="en-US" altLang="zh-TW" sz="36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對學生健康的叮嚀提醒</a:t>
            </a:r>
            <a:r>
              <a:rPr lang="en-US" altLang="zh-TW" sz="36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也要記得照顧好自己的健康</a:t>
            </a:r>
            <a:endParaRPr sz="3600" b="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Google Shape;5037;p55"/>
          <p:cNvGrpSpPr/>
          <p:nvPr/>
        </p:nvGrpSpPr>
        <p:grpSpPr>
          <a:xfrm>
            <a:off x="7313865" y="3885412"/>
            <a:ext cx="726973" cy="973223"/>
            <a:chOff x="4579586" y="1277075"/>
            <a:chExt cx="689884" cy="924289"/>
          </a:xfrm>
        </p:grpSpPr>
        <p:sp>
          <p:nvSpPr>
            <p:cNvPr id="29" name="Google Shape;5038;p55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039;p55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040;p55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041;p55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042;p55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43;p55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44;p55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45;p55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46;p55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047;p55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48;p55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49;p55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50;p55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51;p55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52;p55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53;p55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54;p55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55;p55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56;p55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057;p55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058;p55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59;p55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60;p55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61;p55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62;p55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63;p55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64;p55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065;p55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066;p55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67;p55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068;p55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069;p55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70;p55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71;p55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72;p55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73;p55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74;p55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75;p55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76;p55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77;p55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078;p55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079;p55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080;p55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081;p55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082;p55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083;p55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084;p55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085;p55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086;p55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087;p55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088;p55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089;p55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090;p55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091;p55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092;p55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093;p55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094;p55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095;p55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096;p55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097;p55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098;p55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099;p55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100;p55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101;p55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02;p55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03;p55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04;p55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05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06;p55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07;p55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08;p55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109;p55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110;p55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11;p55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12;p55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13;p55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14;p55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15;p55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116;p55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08" y="341125"/>
            <a:ext cx="1234547" cy="83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3354810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4061543" y="303616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80" y="364361"/>
            <a:ext cx="2210120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1" t="17778" r="726" b="36431"/>
          <a:stretch/>
        </p:blipFill>
        <p:spPr>
          <a:xfrm>
            <a:off x="995460" y="1419216"/>
            <a:ext cx="3726872" cy="356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169" y="4358321"/>
            <a:ext cx="259102" cy="3229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45349" y="4227390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200" b="1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1</a:t>
            </a:r>
            <a:endParaRPr lang="zh-TW" altLang="en-US" sz="3200" b="1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884" y="1510706"/>
            <a:ext cx="3430813" cy="173440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257563" y="1476664"/>
            <a:ext cx="126545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85110</a:t>
            </a:r>
            <a:endParaRPr lang="zh-TW" altLang="en-US" sz="2000" b="1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5024510" y="2249522"/>
            <a:ext cx="1459418" cy="584775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latin typeface="Arial Rounded MT Bold" panose="020F0704030504030204" pitchFamily="34" charset="0"/>
                <a:ea typeface="華康娃娃體(P)" panose="040B0500000000000000" pitchFamily="82" charset="-122"/>
              </a:rPr>
              <a:t>85110</a:t>
            </a:r>
            <a:endParaRPr lang="zh-TW" altLang="en-US" sz="3200" b="1" dirty="0">
              <a:latin typeface="Arial Rounded MT Bold" panose="020F0704030504030204" pitchFamily="34" charset="0"/>
              <a:ea typeface="華康娃娃體(P)" panose="040B0500000000000000" pitchFamily="82" charset="-122"/>
            </a:endParaRPr>
          </a:p>
        </p:txBody>
      </p:sp>
      <p:sp>
        <p:nvSpPr>
          <p:cNvPr id="12" name="矩形 11">
            <a:hlinkClick r:id="rId8"/>
          </p:cNvPr>
          <p:cNvSpPr/>
          <p:nvPr/>
        </p:nvSpPr>
        <p:spPr>
          <a:xfrm>
            <a:off x="4853884" y="3432452"/>
            <a:ext cx="2339102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>
                <a:latin typeface="Roboto"/>
              </a:rPr>
              <a:t>新竹市國中小寒假衛教</a:t>
            </a:r>
            <a:r>
              <a:rPr lang="zh-TW" altLang="en-US" dirty="0" smtClean="0">
                <a:latin typeface="Roboto"/>
              </a:rPr>
              <a:t>影片</a:t>
            </a:r>
            <a:endParaRPr lang="zh-TW" altLang="en-US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107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4948082" cy="789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630793" y="273328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99880" y="364361"/>
            <a:ext cx="4020504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現況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1424564" y="1535410"/>
          <a:ext cx="6354762" cy="2482578"/>
        </p:xfrm>
        <a:graphic>
          <a:graphicData uri="http://schemas.openxmlformats.org/drawingml/2006/table">
            <a:tbl>
              <a:tblPr firstRow="1" firstCol="1" bandRow="1">
                <a:tableStyleId>{58B3EEDB-6739-41B6-9078-295AA4927500}</a:tableStyleId>
              </a:tblPr>
              <a:tblGrid>
                <a:gridCol w="1058552">
                  <a:extLst>
                    <a:ext uri="{9D8B030D-6E8A-4147-A177-3AD203B41FA5}">
                      <a16:colId xmlns:a16="http://schemas.microsoft.com/office/drawing/2014/main" val="4261120395"/>
                    </a:ext>
                  </a:extLst>
                </a:gridCol>
                <a:gridCol w="1059242">
                  <a:extLst>
                    <a:ext uri="{9D8B030D-6E8A-4147-A177-3AD203B41FA5}">
                      <a16:colId xmlns:a16="http://schemas.microsoft.com/office/drawing/2014/main" val="3560987723"/>
                    </a:ext>
                  </a:extLst>
                </a:gridCol>
                <a:gridCol w="1059242">
                  <a:extLst>
                    <a:ext uri="{9D8B030D-6E8A-4147-A177-3AD203B41FA5}">
                      <a16:colId xmlns:a16="http://schemas.microsoft.com/office/drawing/2014/main" val="28623983"/>
                    </a:ext>
                  </a:extLst>
                </a:gridCol>
                <a:gridCol w="1059242">
                  <a:extLst>
                    <a:ext uri="{9D8B030D-6E8A-4147-A177-3AD203B41FA5}">
                      <a16:colId xmlns:a16="http://schemas.microsoft.com/office/drawing/2014/main" val="2755092775"/>
                    </a:ext>
                  </a:extLst>
                </a:gridCol>
                <a:gridCol w="1059242">
                  <a:extLst>
                    <a:ext uri="{9D8B030D-6E8A-4147-A177-3AD203B41FA5}">
                      <a16:colId xmlns:a16="http://schemas.microsoft.com/office/drawing/2014/main" val="453017771"/>
                    </a:ext>
                  </a:extLst>
                </a:gridCol>
                <a:gridCol w="1059242">
                  <a:extLst>
                    <a:ext uri="{9D8B030D-6E8A-4147-A177-3AD203B41FA5}">
                      <a16:colId xmlns:a16="http://schemas.microsoft.com/office/drawing/2014/main" val="647428669"/>
                    </a:ext>
                  </a:extLst>
                </a:gridCol>
              </a:tblGrid>
              <a:tr h="53969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學年度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過輕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適中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過重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超重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合計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123790"/>
                  </a:ext>
                </a:extLst>
              </a:tr>
              <a:tr h="64762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108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>
                          <a:effectLst/>
                        </a:rPr>
                        <a:t>10.2%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</a:rPr>
                        <a:t>68.7%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</a:rPr>
                        <a:t>10.7%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</a:rPr>
                        <a:t>10.4%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100%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3153184"/>
                  </a:ext>
                </a:extLst>
              </a:tr>
              <a:tr h="64762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109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>
                          <a:effectLst/>
                        </a:rPr>
                        <a:t>10.4%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 dirty="0">
                          <a:effectLst/>
                        </a:rPr>
                        <a:t>68.6%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>
                          <a:effectLst/>
                        </a:rPr>
                        <a:t>10.3%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2000" kern="100">
                          <a:effectLst/>
                        </a:rPr>
                        <a:t>10.7%</a:t>
                      </a:r>
                      <a:endParaRPr lang="zh-TW" sz="20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100%</a:t>
                      </a:r>
                      <a:endParaRPr lang="zh-TW" sz="2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1861502"/>
                  </a:ext>
                </a:extLst>
              </a:tr>
              <a:tr h="64762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110</a:t>
                      </a:r>
                      <a:endParaRPr lang="zh-TW" sz="20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altLang="zh-TW" sz="2000" kern="100" dirty="0" smtClean="0"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9.8%</a:t>
                      </a:r>
                      <a:endParaRPr lang="zh-TW" sz="20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altLang="zh-TW" sz="2000" kern="100" dirty="0" smtClean="0"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67.6%</a:t>
                      </a:r>
                      <a:endParaRPr lang="zh-TW" sz="20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altLang="zh-TW" sz="2000" kern="100" dirty="0" smtClean="0"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12.15%</a:t>
                      </a:r>
                      <a:endParaRPr lang="zh-TW" sz="20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4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altLang="zh-TW" sz="2000" kern="100" dirty="0" smtClean="0"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10.45%</a:t>
                      </a:r>
                      <a:endParaRPr lang="zh-TW" sz="20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kern="100" dirty="0" smtClean="0">
                          <a:effectLst/>
                          <a:latin typeface="+mn-lt"/>
                        </a:rPr>
                        <a:t>100%</a:t>
                      </a:r>
                      <a:endParaRPr lang="zh-TW" sz="2000" kern="100" dirty="0"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6372575"/>
                  </a:ext>
                </a:extLst>
              </a:tr>
            </a:tbl>
          </a:graphicData>
        </a:graphic>
      </p:graphicFrame>
      <p:grpSp>
        <p:nvGrpSpPr>
          <p:cNvPr id="24" name="Google Shape;4170;p43"/>
          <p:cNvGrpSpPr/>
          <p:nvPr/>
        </p:nvGrpSpPr>
        <p:grpSpPr>
          <a:xfrm>
            <a:off x="1877292" y="4017988"/>
            <a:ext cx="690073" cy="776571"/>
            <a:chOff x="1375763" y="2797782"/>
            <a:chExt cx="1189776" cy="1481117"/>
          </a:xfrm>
        </p:grpSpPr>
        <p:sp>
          <p:nvSpPr>
            <p:cNvPr id="25" name="Google Shape;4171;p43"/>
            <p:cNvSpPr/>
            <p:nvPr/>
          </p:nvSpPr>
          <p:spPr>
            <a:xfrm>
              <a:off x="1430339" y="314369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72;p43"/>
            <p:cNvSpPr/>
            <p:nvPr/>
          </p:nvSpPr>
          <p:spPr>
            <a:xfrm>
              <a:off x="1375763" y="3101746"/>
              <a:ext cx="1135200" cy="11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73;p43"/>
            <p:cNvSpPr/>
            <p:nvPr/>
          </p:nvSpPr>
          <p:spPr>
            <a:xfrm rot="-2196712" flipH="1">
              <a:off x="1595491" y="279778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"/>
            </a:p>
          </p:txBody>
        </p:sp>
        <p:grpSp>
          <p:nvGrpSpPr>
            <p:cNvPr id="28" name="Google Shape;4174;p43"/>
            <p:cNvGrpSpPr/>
            <p:nvPr/>
          </p:nvGrpSpPr>
          <p:grpSpPr>
            <a:xfrm>
              <a:off x="1580982" y="3370633"/>
              <a:ext cx="724745" cy="720006"/>
              <a:chOff x="9434472" y="963640"/>
              <a:chExt cx="1058950" cy="1052025"/>
            </a:xfrm>
          </p:grpSpPr>
          <p:sp>
            <p:nvSpPr>
              <p:cNvPr id="29" name="Google Shape;4175;p43"/>
              <p:cNvSpPr/>
              <p:nvPr/>
            </p:nvSpPr>
            <p:spPr>
              <a:xfrm>
                <a:off x="9434472" y="963640"/>
                <a:ext cx="1058950" cy="1052025"/>
              </a:xfrm>
              <a:custGeom>
                <a:avLst/>
                <a:gdLst/>
                <a:ahLst/>
                <a:cxnLst/>
                <a:rect l="l" t="t" r="r" b="b"/>
                <a:pathLst>
                  <a:path w="42358" h="42081" extrusionOk="0">
                    <a:moveTo>
                      <a:pt x="13547" y="22344"/>
                    </a:moveTo>
                    <a:cubicBezTo>
                      <a:pt x="13764" y="22344"/>
                      <a:pt x="13983" y="22388"/>
                      <a:pt x="14186" y="22483"/>
                    </a:cubicBezTo>
                    <a:cubicBezTo>
                      <a:pt x="15214" y="22984"/>
                      <a:pt x="15289" y="24463"/>
                      <a:pt x="14487" y="25215"/>
                    </a:cubicBezTo>
                    <a:cubicBezTo>
                      <a:pt x="14134" y="25529"/>
                      <a:pt x="13673" y="25674"/>
                      <a:pt x="13213" y="25674"/>
                    </a:cubicBezTo>
                    <a:cubicBezTo>
                      <a:pt x="13085" y="25674"/>
                      <a:pt x="12958" y="25662"/>
                      <a:pt x="12833" y="25641"/>
                    </a:cubicBezTo>
                    <a:cubicBezTo>
                      <a:pt x="12156" y="25490"/>
                      <a:pt x="11680" y="25064"/>
                      <a:pt x="11605" y="24388"/>
                    </a:cubicBezTo>
                    <a:cubicBezTo>
                      <a:pt x="11530" y="23535"/>
                      <a:pt x="12131" y="22558"/>
                      <a:pt x="13008" y="22433"/>
                    </a:cubicBezTo>
                    <a:cubicBezTo>
                      <a:pt x="13181" y="22375"/>
                      <a:pt x="13363" y="22344"/>
                      <a:pt x="13547" y="22344"/>
                    </a:cubicBezTo>
                    <a:close/>
                    <a:moveTo>
                      <a:pt x="30474" y="22554"/>
                    </a:moveTo>
                    <a:cubicBezTo>
                      <a:pt x="31146" y="22554"/>
                      <a:pt x="31762" y="23053"/>
                      <a:pt x="31981" y="23711"/>
                    </a:cubicBezTo>
                    <a:cubicBezTo>
                      <a:pt x="32232" y="24563"/>
                      <a:pt x="31730" y="25465"/>
                      <a:pt x="30878" y="25666"/>
                    </a:cubicBezTo>
                    <a:cubicBezTo>
                      <a:pt x="30751" y="25697"/>
                      <a:pt x="30620" y="25713"/>
                      <a:pt x="30488" y="25713"/>
                    </a:cubicBezTo>
                    <a:cubicBezTo>
                      <a:pt x="29788" y="25713"/>
                      <a:pt x="29075" y="25276"/>
                      <a:pt x="28948" y="24538"/>
                    </a:cubicBezTo>
                    <a:cubicBezTo>
                      <a:pt x="28848" y="24062"/>
                      <a:pt x="29024" y="23460"/>
                      <a:pt x="29374" y="23084"/>
                    </a:cubicBezTo>
                    <a:cubicBezTo>
                      <a:pt x="29399" y="23059"/>
                      <a:pt x="29425" y="23059"/>
                      <a:pt x="29425" y="23009"/>
                    </a:cubicBezTo>
                    <a:cubicBezTo>
                      <a:pt x="29475" y="23009"/>
                      <a:pt x="29500" y="22984"/>
                      <a:pt x="29525" y="22959"/>
                    </a:cubicBezTo>
                    <a:cubicBezTo>
                      <a:pt x="29650" y="22834"/>
                      <a:pt x="29800" y="22733"/>
                      <a:pt x="29951" y="22658"/>
                    </a:cubicBezTo>
                    <a:cubicBezTo>
                      <a:pt x="30125" y="22586"/>
                      <a:pt x="30301" y="22554"/>
                      <a:pt x="30474" y="22554"/>
                    </a:cubicBezTo>
                    <a:close/>
                    <a:moveTo>
                      <a:pt x="32736" y="27896"/>
                    </a:moveTo>
                    <a:cubicBezTo>
                      <a:pt x="33073" y="27896"/>
                      <a:pt x="33416" y="28027"/>
                      <a:pt x="33660" y="28322"/>
                    </a:cubicBezTo>
                    <a:cubicBezTo>
                      <a:pt x="34362" y="29124"/>
                      <a:pt x="33936" y="30453"/>
                      <a:pt x="33008" y="30879"/>
                    </a:cubicBezTo>
                    <a:cubicBezTo>
                      <a:pt x="32797" y="30979"/>
                      <a:pt x="32568" y="31026"/>
                      <a:pt x="32342" y="31026"/>
                    </a:cubicBezTo>
                    <a:cubicBezTo>
                      <a:pt x="31550" y="31026"/>
                      <a:pt x="30778" y="30452"/>
                      <a:pt x="30778" y="29576"/>
                    </a:cubicBezTo>
                    <a:cubicBezTo>
                      <a:pt x="30753" y="28949"/>
                      <a:pt x="31279" y="28347"/>
                      <a:pt x="31881" y="28222"/>
                    </a:cubicBezTo>
                    <a:cubicBezTo>
                      <a:pt x="32101" y="28014"/>
                      <a:pt x="32416" y="27896"/>
                      <a:pt x="32736" y="27896"/>
                    </a:cubicBezTo>
                    <a:close/>
                    <a:moveTo>
                      <a:pt x="11242" y="27537"/>
                    </a:moveTo>
                    <a:cubicBezTo>
                      <a:pt x="11571" y="27537"/>
                      <a:pt x="11893" y="27644"/>
                      <a:pt x="12056" y="27921"/>
                    </a:cubicBezTo>
                    <a:cubicBezTo>
                      <a:pt x="12056" y="27946"/>
                      <a:pt x="12056" y="27946"/>
                      <a:pt x="12056" y="27946"/>
                    </a:cubicBezTo>
                    <a:cubicBezTo>
                      <a:pt x="12357" y="28072"/>
                      <a:pt x="12632" y="28297"/>
                      <a:pt x="12808" y="28598"/>
                    </a:cubicBezTo>
                    <a:cubicBezTo>
                      <a:pt x="13409" y="29651"/>
                      <a:pt x="12482" y="31029"/>
                      <a:pt x="11304" y="31029"/>
                    </a:cubicBezTo>
                    <a:cubicBezTo>
                      <a:pt x="10151" y="31029"/>
                      <a:pt x="9324" y="29851"/>
                      <a:pt x="9650" y="28774"/>
                    </a:cubicBezTo>
                    <a:cubicBezTo>
                      <a:pt x="9800" y="28247"/>
                      <a:pt x="10226" y="27821"/>
                      <a:pt x="10728" y="27621"/>
                    </a:cubicBezTo>
                    <a:cubicBezTo>
                      <a:pt x="10886" y="27568"/>
                      <a:pt x="11065" y="27537"/>
                      <a:pt x="11242" y="27537"/>
                    </a:cubicBezTo>
                    <a:close/>
                    <a:moveTo>
                      <a:pt x="27203" y="27855"/>
                    </a:moveTo>
                    <a:cubicBezTo>
                      <a:pt x="27439" y="27855"/>
                      <a:pt x="27659" y="28035"/>
                      <a:pt x="27570" y="28347"/>
                    </a:cubicBezTo>
                    <a:cubicBezTo>
                      <a:pt x="26968" y="30302"/>
                      <a:pt x="25164" y="31505"/>
                      <a:pt x="23159" y="31606"/>
                    </a:cubicBezTo>
                    <a:cubicBezTo>
                      <a:pt x="23039" y="31613"/>
                      <a:pt x="22914" y="31617"/>
                      <a:pt x="22784" y="31617"/>
                    </a:cubicBezTo>
                    <a:cubicBezTo>
                      <a:pt x="20830" y="31617"/>
                      <a:pt x="17734" y="30741"/>
                      <a:pt x="16818" y="29049"/>
                    </a:cubicBezTo>
                    <a:cubicBezTo>
                      <a:pt x="16765" y="28961"/>
                      <a:pt x="16849" y="28872"/>
                      <a:pt x="16930" y="28872"/>
                    </a:cubicBezTo>
                    <a:cubicBezTo>
                      <a:pt x="16964" y="28872"/>
                      <a:pt x="16996" y="28887"/>
                      <a:pt x="17018" y="28924"/>
                    </a:cubicBezTo>
                    <a:cubicBezTo>
                      <a:pt x="17862" y="30322"/>
                      <a:pt x="20699" y="30932"/>
                      <a:pt x="22298" y="30932"/>
                    </a:cubicBezTo>
                    <a:cubicBezTo>
                      <a:pt x="22361" y="30932"/>
                      <a:pt x="22423" y="30931"/>
                      <a:pt x="22482" y="30929"/>
                    </a:cubicBezTo>
                    <a:cubicBezTo>
                      <a:pt x="24362" y="30854"/>
                      <a:pt x="26066" y="29876"/>
                      <a:pt x="26793" y="28122"/>
                    </a:cubicBezTo>
                    <a:cubicBezTo>
                      <a:pt x="26874" y="27939"/>
                      <a:pt x="27042" y="27855"/>
                      <a:pt x="27203" y="27855"/>
                    </a:cubicBezTo>
                    <a:close/>
                    <a:moveTo>
                      <a:pt x="21522" y="1"/>
                    </a:moveTo>
                    <a:cubicBezTo>
                      <a:pt x="20934" y="1"/>
                      <a:pt x="20324" y="178"/>
                      <a:pt x="19700" y="578"/>
                    </a:cubicBezTo>
                    <a:cubicBezTo>
                      <a:pt x="17946" y="1731"/>
                      <a:pt x="16743" y="3986"/>
                      <a:pt x="15640" y="5741"/>
                    </a:cubicBezTo>
                    <a:cubicBezTo>
                      <a:pt x="14612" y="7395"/>
                      <a:pt x="13735" y="9149"/>
                      <a:pt x="12733" y="10804"/>
                    </a:cubicBezTo>
                    <a:cubicBezTo>
                      <a:pt x="12658" y="10904"/>
                      <a:pt x="12557" y="10929"/>
                      <a:pt x="12457" y="10929"/>
                    </a:cubicBezTo>
                    <a:cubicBezTo>
                      <a:pt x="12382" y="10979"/>
                      <a:pt x="12307" y="11004"/>
                      <a:pt x="12181" y="11004"/>
                    </a:cubicBezTo>
                    <a:cubicBezTo>
                      <a:pt x="11962" y="10999"/>
                      <a:pt x="11743" y="10997"/>
                      <a:pt x="11524" y="10997"/>
                    </a:cubicBezTo>
                    <a:cubicBezTo>
                      <a:pt x="9488" y="10997"/>
                      <a:pt x="7456" y="11213"/>
                      <a:pt x="5464" y="11756"/>
                    </a:cubicBezTo>
                    <a:cubicBezTo>
                      <a:pt x="4337" y="12057"/>
                      <a:pt x="3209" y="12433"/>
                      <a:pt x="2156" y="12909"/>
                    </a:cubicBezTo>
                    <a:cubicBezTo>
                      <a:pt x="1705" y="13109"/>
                      <a:pt x="1078" y="13360"/>
                      <a:pt x="703" y="13711"/>
                    </a:cubicBezTo>
                    <a:cubicBezTo>
                      <a:pt x="126" y="14287"/>
                      <a:pt x="1" y="15540"/>
                      <a:pt x="302" y="16367"/>
                    </a:cubicBezTo>
                    <a:cubicBezTo>
                      <a:pt x="978" y="18222"/>
                      <a:pt x="3033" y="19876"/>
                      <a:pt x="4437" y="21255"/>
                    </a:cubicBezTo>
                    <a:cubicBezTo>
                      <a:pt x="5715" y="22483"/>
                      <a:pt x="6993" y="23686"/>
                      <a:pt x="7946" y="25190"/>
                    </a:cubicBezTo>
                    <a:cubicBezTo>
                      <a:pt x="7971" y="25265"/>
                      <a:pt x="7996" y="25340"/>
                      <a:pt x="7971" y="25390"/>
                    </a:cubicBezTo>
                    <a:cubicBezTo>
                      <a:pt x="8121" y="25440"/>
                      <a:pt x="8221" y="25565"/>
                      <a:pt x="8196" y="25741"/>
                    </a:cubicBezTo>
                    <a:cubicBezTo>
                      <a:pt x="7695" y="28398"/>
                      <a:pt x="7043" y="31004"/>
                      <a:pt x="6567" y="33661"/>
                    </a:cubicBezTo>
                    <a:cubicBezTo>
                      <a:pt x="6166" y="35866"/>
                      <a:pt x="4562" y="40754"/>
                      <a:pt x="7269" y="41856"/>
                    </a:cubicBezTo>
                    <a:cubicBezTo>
                      <a:pt x="7646" y="42012"/>
                      <a:pt x="8029" y="42080"/>
                      <a:pt x="8416" y="42080"/>
                    </a:cubicBezTo>
                    <a:cubicBezTo>
                      <a:pt x="10525" y="42080"/>
                      <a:pt x="12719" y="40035"/>
                      <a:pt x="14287" y="38849"/>
                    </a:cubicBezTo>
                    <a:cubicBezTo>
                      <a:pt x="16367" y="37295"/>
                      <a:pt x="18322" y="35591"/>
                      <a:pt x="20201" y="33786"/>
                    </a:cubicBezTo>
                    <a:cubicBezTo>
                      <a:pt x="20297" y="33710"/>
                      <a:pt x="20393" y="33677"/>
                      <a:pt x="20489" y="33677"/>
                    </a:cubicBezTo>
                    <a:cubicBezTo>
                      <a:pt x="20518" y="33677"/>
                      <a:pt x="20548" y="33680"/>
                      <a:pt x="20577" y="33686"/>
                    </a:cubicBezTo>
                    <a:cubicBezTo>
                      <a:pt x="20611" y="33686"/>
                      <a:pt x="20644" y="33675"/>
                      <a:pt x="20685" y="33675"/>
                    </a:cubicBezTo>
                    <a:cubicBezTo>
                      <a:pt x="20705" y="33675"/>
                      <a:pt x="20728" y="33677"/>
                      <a:pt x="20753" y="33686"/>
                    </a:cubicBezTo>
                    <a:cubicBezTo>
                      <a:pt x="24963" y="35315"/>
                      <a:pt x="28948" y="37696"/>
                      <a:pt x="33234" y="39175"/>
                    </a:cubicBezTo>
                    <a:cubicBezTo>
                      <a:pt x="33755" y="39355"/>
                      <a:pt x="34271" y="39457"/>
                      <a:pt x="34752" y="39457"/>
                    </a:cubicBezTo>
                    <a:cubicBezTo>
                      <a:pt x="35940" y="39457"/>
                      <a:pt x="36916" y="38839"/>
                      <a:pt x="37219" y="37270"/>
                    </a:cubicBezTo>
                    <a:cubicBezTo>
                      <a:pt x="37445" y="36192"/>
                      <a:pt x="37394" y="35039"/>
                      <a:pt x="37369" y="33936"/>
                    </a:cubicBezTo>
                    <a:cubicBezTo>
                      <a:pt x="37319" y="32558"/>
                      <a:pt x="37194" y="31180"/>
                      <a:pt x="36943" y="29826"/>
                    </a:cubicBezTo>
                    <a:cubicBezTo>
                      <a:pt x="36768" y="28799"/>
                      <a:pt x="36542" y="26443"/>
                      <a:pt x="35465" y="25916"/>
                    </a:cubicBezTo>
                    <a:cubicBezTo>
                      <a:pt x="35314" y="25841"/>
                      <a:pt x="35264" y="25716"/>
                      <a:pt x="35264" y="25591"/>
                    </a:cubicBezTo>
                    <a:cubicBezTo>
                      <a:pt x="35189" y="25490"/>
                      <a:pt x="35164" y="25340"/>
                      <a:pt x="35264" y="25190"/>
                    </a:cubicBezTo>
                    <a:cubicBezTo>
                      <a:pt x="36592" y="23410"/>
                      <a:pt x="37846" y="21581"/>
                      <a:pt x="38973" y="19651"/>
                    </a:cubicBezTo>
                    <a:cubicBezTo>
                      <a:pt x="40051" y="17871"/>
                      <a:pt x="41455" y="15791"/>
                      <a:pt x="41780" y="13711"/>
                    </a:cubicBezTo>
                    <a:cubicBezTo>
                      <a:pt x="42358" y="9824"/>
                      <a:pt x="36761" y="9202"/>
                      <a:pt x="32485" y="9202"/>
                    </a:cubicBezTo>
                    <a:cubicBezTo>
                      <a:pt x="31191" y="9202"/>
                      <a:pt x="30018" y="9259"/>
                      <a:pt x="29174" y="9300"/>
                    </a:cubicBezTo>
                    <a:cubicBezTo>
                      <a:pt x="29101" y="9343"/>
                      <a:pt x="29011" y="9370"/>
                      <a:pt x="28924" y="9370"/>
                    </a:cubicBezTo>
                    <a:cubicBezTo>
                      <a:pt x="28862" y="9370"/>
                      <a:pt x="28800" y="9356"/>
                      <a:pt x="28748" y="9325"/>
                    </a:cubicBezTo>
                    <a:lnTo>
                      <a:pt x="28723" y="9325"/>
                    </a:lnTo>
                    <a:cubicBezTo>
                      <a:pt x="28472" y="9325"/>
                      <a:pt x="28372" y="9024"/>
                      <a:pt x="28497" y="8849"/>
                    </a:cubicBezTo>
                    <a:cubicBezTo>
                      <a:pt x="27663" y="6004"/>
                      <a:pt x="24948" y="1"/>
                      <a:pt x="21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76;p43"/>
              <p:cNvSpPr/>
              <p:nvPr/>
            </p:nvSpPr>
            <p:spPr>
              <a:xfrm>
                <a:off x="10203275" y="1659725"/>
                <a:ext cx="90250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131" extrusionOk="0">
                    <a:moveTo>
                      <a:pt x="1984" y="0"/>
                    </a:moveTo>
                    <a:cubicBezTo>
                      <a:pt x="1664" y="0"/>
                      <a:pt x="1349" y="118"/>
                      <a:pt x="1129" y="326"/>
                    </a:cubicBezTo>
                    <a:cubicBezTo>
                      <a:pt x="527" y="451"/>
                      <a:pt x="1" y="1053"/>
                      <a:pt x="26" y="1680"/>
                    </a:cubicBezTo>
                    <a:cubicBezTo>
                      <a:pt x="26" y="2556"/>
                      <a:pt x="798" y="3130"/>
                      <a:pt x="1590" y="3130"/>
                    </a:cubicBezTo>
                    <a:cubicBezTo>
                      <a:pt x="1816" y="3130"/>
                      <a:pt x="2045" y="3083"/>
                      <a:pt x="2256" y="2983"/>
                    </a:cubicBezTo>
                    <a:cubicBezTo>
                      <a:pt x="3184" y="2557"/>
                      <a:pt x="3610" y="1228"/>
                      <a:pt x="2908" y="426"/>
                    </a:cubicBezTo>
                    <a:cubicBezTo>
                      <a:pt x="2664" y="131"/>
                      <a:pt x="2321" y="0"/>
                      <a:pt x="19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77;p43"/>
              <p:cNvSpPr/>
              <p:nvPr/>
            </p:nvSpPr>
            <p:spPr>
              <a:xfrm>
                <a:off x="10155675" y="1526150"/>
                <a:ext cx="846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160" extrusionOk="0">
                    <a:moveTo>
                      <a:pt x="1626" y="1"/>
                    </a:moveTo>
                    <a:cubicBezTo>
                      <a:pt x="1453" y="1"/>
                      <a:pt x="1277" y="33"/>
                      <a:pt x="1103" y="105"/>
                    </a:cubicBezTo>
                    <a:cubicBezTo>
                      <a:pt x="952" y="180"/>
                      <a:pt x="802" y="281"/>
                      <a:pt x="677" y="406"/>
                    </a:cubicBezTo>
                    <a:cubicBezTo>
                      <a:pt x="652" y="431"/>
                      <a:pt x="627" y="456"/>
                      <a:pt x="602" y="456"/>
                    </a:cubicBezTo>
                    <a:cubicBezTo>
                      <a:pt x="577" y="506"/>
                      <a:pt x="551" y="506"/>
                      <a:pt x="526" y="531"/>
                    </a:cubicBezTo>
                    <a:cubicBezTo>
                      <a:pt x="176" y="907"/>
                      <a:pt x="0" y="1509"/>
                      <a:pt x="100" y="1985"/>
                    </a:cubicBezTo>
                    <a:cubicBezTo>
                      <a:pt x="227" y="2723"/>
                      <a:pt x="940" y="3160"/>
                      <a:pt x="1640" y="3160"/>
                    </a:cubicBezTo>
                    <a:cubicBezTo>
                      <a:pt x="1772" y="3160"/>
                      <a:pt x="1903" y="3144"/>
                      <a:pt x="2030" y="3113"/>
                    </a:cubicBezTo>
                    <a:cubicBezTo>
                      <a:pt x="2882" y="2912"/>
                      <a:pt x="3384" y="2010"/>
                      <a:pt x="3133" y="1158"/>
                    </a:cubicBezTo>
                    <a:cubicBezTo>
                      <a:pt x="2914" y="500"/>
                      <a:pt x="2298" y="1"/>
                      <a:pt x="1626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178;p43"/>
              <p:cNvSpPr/>
              <p:nvPr/>
            </p:nvSpPr>
            <p:spPr>
              <a:xfrm>
                <a:off x="9853575" y="1658675"/>
                <a:ext cx="2724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10896" h="3764" extrusionOk="0">
                    <a:moveTo>
                      <a:pt x="10439" y="1"/>
                    </a:moveTo>
                    <a:cubicBezTo>
                      <a:pt x="10278" y="1"/>
                      <a:pt x="10110" y="85"/>
                      <a:pt x="10029" y="268"/>
                    </a:cubicBezTo>
                    <a:cubicBezTo>
                      <a:pt x="9302" y="2022"/>
                      <a:pt x="7598" y="3000"/>
                      <a:pt x="5743" y="3075"/>
                    </a:cubicBezTo>
                    <a:cubicBezTo>
                      <a:pt x="5683" y="3077"/>
                      <a:pt x="5620" y="3078"/>
                      <a:pt x="5556" y="3078"/>
                    </a:cubicBezTo>
                    <a:cubicBezTo>
                      <a:pt x="3935" y="3078"/>
                      <a:pt x="1098" y="2468"/>
                      <a:pt x="254" y="1070"/>
                    </a:cubicBezTo>
                    <a:cubicBezTo>
                      <a:pt x="232" y="1033"/>
                      <a:pt x="200" y="1018"/>
                      <a:pt x="166" y="1018"/>
                    </a:cubicBezTo>
                    <a:cubicBezTo>
                      <a:pt x="85" y="1018"/>
                      <a:pt x="1" y="1107"/>
                      <a:pt x="54" y="1195"/>
                    </a:cubicBezTo>
                    <a:cubicBezTo>
                      <a:pt x="970" y="2887"/>
                      <a:pt x="4066" y="3763"/>
                      <a:pt x="6020" y="3763"/>
                    </a:cubicBezTo>
                    <a:cubicBezTo>
                      <a:pt x="6150" y="3763"/>
                      <a:pt x="6275" y="3759"/>
                      <a:pt x="6395" y="3752"/>
                    </a:cubicBezTo>
                    <a:cubicBezTo>
                      <a:pt x="8400" y="3651"/>
                      <a:pt x="10204" y="2448"/>
                      <a:pt x="10806" y="493"/>
                    </a:cubicBezTo>
                    <a:cubicBezTo>
                      <a:pt x="10895" y="181"/>
                      <a:pt x="10675" y="1"/>
                      <a:pt x="10439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179;p43"/>
              <p:cNvSpPr/>
              <p:nvPr/>
            </p:nvSpPr>
            <p:spPr>
              <a:xfrm>
                <a:off x="9722700" y="1520925"/>
                <a:ext cx="9402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3330" extrusionOk="0">
                    <a:moveTo>
                      <a:pt x="2018" y="0"/>
                    </a:moveTo>
                    <a:cubicBezTo>
                      <a:pt x="1834" y="0"/>
                      <a:pt x="1652" y="31"/>
                      <a:pt x="1479" y="89"/>
                    </a:cubicBezTo>
                    <a:cubicBezTo>
                      <a:pt x="602" y="214"/>
                      <a:pt x="1" y="1191"/>
                      <a:pt x="76" y="2044"/>
                    </a:cubicBezTo>
                    <a:cubicBezTo>
                      <a:pt x="151" y="2720"/>
                      <a:pt x="627" y="3146"/>
                      <a:pt x="1304" y="3297"/>
                    </a:cubicBezTo>
                    <a:cubicBezTo>
                      <a:pt x="1429" y="3318"/>
                      <a:pt x="1556" y="3330"/>
                      <a:pt x="1684" y="3330"/>
                    </a:cubicBezTo>
                    <a:cubicBezTo>
                      <a:pt x="2144" y="3330"/>
                      <a:pt x="2605" y="3185"/>
                      <a:pt x="2958" y="2871"/>
                    </a:cubicBezTo>
                    <a:cubicBezTo>
                      <a:pt x="3760" y="2119"/>
                      <a:pt x="3685" y="640"/>
                      <a:pt x="2657" y="139"/>
                    </a:cubicBezTo>
                    <a:cubicBezTo>
                      <a:pt x="2454" y="44"/>
                      <a:pt x="2235" y="0"/>
                      <a:pt x="201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180;p43"/>
              <p:cNvSpPr/>
              <p:nvPr/>
            </p:nvSpPr>
            <p:spPr>
              <a:xfrm>
                <a:off x="9667575" y="1650725"/>
                <a:ext cx="10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94" extrusionOk="0">
                    <a:moveTo>
                      <a:pt x="1918" y="1"/>
                    </a:moveTo>
                    <a:cubicBezTo>
                      <a:pt x="1741" y="1"/>
                      <a:pt x="1562" y="32"/>
                      <a:pt x="1404" y="85"/>
                    </a:cubicBezTo>
                    <a:cubicBezTo>
                      <a:pt x="902" y="285"/>
                      <a:pt x="476" y="711"/>
                      <a:pt x="326" y="1238"/>
                    </a:cubicBezTo>
                    <a:cubicBezTo>
                      <a:pt x="0" y="2315"/>
                      <a:pt x="827" y="3493"/>
                      <a:pt x="1980" y="3493"/>
                    </a:cubicBezTo>
                    <a:cubicBezTo>
                      <a:pt x="3158" y="3493"/>
                      <a:pt x="4085" y="2115"/>
                      <a:pt x="3484" y="1062"/>
                    </a:cubicBezTo>
                    <a:cubicBezTo>
                      <a:pt x="3308" y="761"/>
                      <a:pt x="3033" y="536"/>
                      <a:pt x="2732" y="410"/>
                    </a:cubicBezTo>
                    <a:cubicBezTo>
                      <a:pt x="2732" y="410"/>
                      <a:pt x="2732" y="410"/>
                      <a:pt x="2732" y="385"/>
                    </a:cubicBezTo>
                    <a:cubicBezTo>
                      <a:pt x="2569" y="108"/>
                      <a:pt x="2247" y="1"/>
                      <a:pt x="19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Google Shape;1765;p26"/>
          <p:cNvSpPr/>
          <p:nvPr/>
        </p:nvSpPr>
        <p:spPr>
          <a:xfrm>
            <a:off x="2531086" y="4177362"/>
            <a:ext cx="5130477" cy="5952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4" name="矩形 3"/>
          <p:cNvSpPr/>
          <p:nvPr/>
        </p:nvSpPr>
        <p:spPr>
          <a:xfrm>
            <a:off x="2549815" y="4232952"/>
            <a:ext cx="5048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國小適中</a:t>
            </a:r>
            <a:r>
              <a:rPr lang="en-US" altLang="zh-TW" sz="32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2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值達</a:t>
            </a:r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68%</a:t>
            </a:r>
            <a:r>
              <a:rPr lang="zh-TW" altLang="en-US" sz="320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en-US" altLang="zh-TW" dirty="0">
              <a:solidFill>
                <a:srgbClr val="40404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38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4703897" cy="789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354974" y="27615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06536" y="379436"/>
            <a:ext cx="383802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一年級體位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2114"/>
              </p:ext>
            </p:extLst>
          </p:nvPr>
        </p:nvGraphicFramePr>
        <p:xfrm>
          <a:off x="2105889" y="1347911"/>
          <a:ext cx="4752110" cy="3383280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950422">
                  <a:extLst>
                    <a:ext uri="{9D8B030D-6E8A-4147-A177-3AD203B41FA5}">
                      <a16:colId xmlns:a16="http://schemas.microsoft.com/office/drawing/2014/main" val="3077832645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807887202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558140046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3085458827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1041319614"/>
                    </a:ext>
                  </a:extLst>
                </a:gridCol>
              </a:tblGrid>
              <a:tr h="2550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過輕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適中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超重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4498669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18387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3.85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69.23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15.38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4582342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8.70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69.57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21.74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9151193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72.00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12.00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12.00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7091202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7.69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73.08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7.69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46051716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77.78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1181908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82.61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4.35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13.04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7029801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64703003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86.96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8.70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4.35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59132593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88.00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727823"/>
                  </a:ext>
                </a:extLst>
              </a:tr>
              <a:tr h="28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88.46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3.85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7.69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658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0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106354" y="379436"/>
            <a:ext cx="4703897" cy="7899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78806" y="800661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354974" y="27615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506536" y="379436"/>
            <a:ext cx="383802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年級體位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3405"/>
              </p:ext>
            </p:extLst>
          </p:nvPr>
        </p:nvGraphicFramePr>
        <p:xfrm>
          <a:off x="2071252" y="1338727"/>
          <a:ext cx="4752110" cy="3439072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950422">
                  <a:extLst>
                    <a:ext uri="{9D8B030D-6E8A-4147-A177-3AD203B41FA5}">
                      <a16:colId xmlns:a16="http://schemas.microsoft.com/office/drawing/2014/main" val="1244429667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4250892816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294117978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2047149397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2172635908"/>
                    </a:ext>
                  </a:extLst>
                </a:gridCol>
              </a:tblGrid>
              <a:tr h="2609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</a:rPr>
                        <a:t>班級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過輕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適中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過重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effectLst/>
                        </a:rPr>
                        <a:t>超重</a:t>
                      </a:r>
                      <a:r>
                        <a:rPr lang="en-US" altLang="zh-TW" sz="1800" u="none" strike="noStrike">
                          <a:effectLst/>
                        </a:rPr>
                        <a:t>(%)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78261911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205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26.92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11.54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97936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210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3.70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66.67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11.11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18.52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184428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0.00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68.00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4727339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206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26.92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69.23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3.85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9842273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16.00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72.00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6760157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203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7.69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73.08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3.85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15.38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21992686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73.08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11.54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15.38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5002897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208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18.52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74.07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7.41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1368769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7.41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74.07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11.11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7.41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2919351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11.54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76.92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7.69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3.85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0194850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204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12.00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84.00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effectLst/>
                        </a:rPr>
                        <a:t>0.00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effectLst/>
                        </a:rPr>
                        <a:t>4.00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30833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43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>
            <a:off x="1073601" y="287570"/>
            <a:ext cx="4703897" cy="667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16200000">
            <a:off x="926371" y="527639"/>
            <a:ext cx="546044" cy="49352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5286723" y="236322"/>
            <a:ext cx="601338" cy="53011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1472268" y="241941"/>
            <a:ext cx="3838029" cy="7592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年級體位</a:t>
            </a:r>
            <a:r>
              <a:rPr lang="en-US" altLang="zh-TW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BMI</a:t>
            </a:r>
            <a:r>
              <a:rPr lang="zh-TW" altLang="en-US" sz="36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713715"/>
              </p:ext>
            </p:extLst>
          </p:nvPr>
        </p:nvGraphicFramePr>
        <p:xfrm>
          <a:off x="2089886" y="1001185"/>
          <a:ext cx="4650350" cy="3761760"/>
        </p:xfrm>
        <a:graphic>
          <a:graphicData uri="http://schemas.openxmlformats.org/drawingml/2006/table">
            <a:tbl>
              <a:tblPr>
                <a:tableStyleId>{58B3EEDB-6739-41B6-9078-295AA4927500}</a:tableStyleId>
              </a:tblPr>
              <a:tblGrid>
                <a:gridCol w="930070">
                  <a:extLst>
                    <a:ext uri="{9D8B030D-6E8A-4147-A177-3AD203B41FA5}">
                      <a16:colId xmlns:a16="http://schemas.microsoft.com/office/drawing/2014/main" val="193177260"/>
                    </a:ext>
                  </a:extLst>
                </a:gridCol>
                <a:gridCol w="930070">
                  <a:extLst>
                    <a:ext uri="{9D8B030D-6E8A-4147-A177-3AD203B41FA5}">
                      <a16:colId xmlns:a16="http://schemas.microsoft.com/office/drawing/2014/main" val="44160597"/>
                    </a:ext>
                  </a:extLst>
                </a:gridCol>
                <a:gridCol w="930070">
                  <a:extLst>
                    <a:ext uri="{9D8B030D-6E8A-4147-A177-3AD203B41FA5}">
                      <a16:colId xmlns:a16="http://schemas.microsoft.com/office/drawing/2014/main" val="3193911392"/>
                    </a:ext>
                  </a:extLst>
                </a:gridCol>
                <a:gridCol w="930070">
                  <a:extLst>
                    <a:ext uri="{9D8B030D-6E8A-4147-A177-3AD203B41FA5}">
                      <a16:colId xmlns:a16="http://schemas.microsoft.com/office/drawing/2014/main" val="1188076902"/>
                    </a:ext>
                  </a:extLst>
                </a:gridCol>
                <a:gridCol w="930070">
                  <a:extLst>
                    <a:ext uri="{9D8B030D-6E8A-4147-A177-3AD203B41FA5}">
                      <a16:colId xmlns:a16="http://schemas.microsoft.com/office/drawing/2014/main" val="1613261066"/>
                    </a:ext>
                  </a:extLst>
                </a:gridCol>
              </a:tblGrid>
              <a:tr h="22358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班級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過輕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適中</a:t>
                      </a:r>
                      <a:r>
                        <a:rPr lang="en-US" altLang="zh-TW" sz="1600" u="none" strike="noStrike" dirty="0">
                          <a:effectLst/>
                        </a:rPr>
                        <a:t>(%)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過重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>
                          <a:effectLst/>
                        </a:rPr>
                        <a:t>超重</a:t>
                      </a:r>
                      <a:r>
                        <a:rPr lang="en-US" altLang="zh-TW" sz="1600" u="none" strike="noStrike">
                          <a:effectLst/>
                        </a:rPr>
                        <a:t>(%)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1417314365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307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26.92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57.69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3.85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11.54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43056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11.54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61.54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23.08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3.85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982035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12.50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62.50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16.67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8.33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8802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302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8.00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64.00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8.00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20.00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156136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311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10.71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67.86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14.29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260616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313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10.71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67.86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14.29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007738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305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7.41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70.37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11.11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11.11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3797495219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14.29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71.43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4171708786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21.43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71.43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0.00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3104446272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312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3.57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75.00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14.29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7.14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4062807967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310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8.00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76.00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4.00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12.00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1701166740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308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3.57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78.57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7.14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10.71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2363482761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306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7.69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80.77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3.85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7.69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1056591617"/>
                  </a:ext>
                </a:extLst>
              </a:tr>
              <a:tr h="2459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303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7.69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80.77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>
                          <a:effectLst/>
                        </a:rPr>
                        <a:t>7.69</a:t>
                      </a:r>
                      <a:endParaRPr lang="en-US" altLang="zh-TW" sz="16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u="none" strike="noStrike" dirty="0">
                          <a:effectLst/>
                        </a:rPr>
                        <a:t>3.85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6944" marR="6944" marT="6944" marB="0" anchor="ctr"/>
                </a:tc>
                <a:extLst>
                  <a:ext uri="{0D108BD9-81ED-4DB2-BD59-A6C34878D82A}">
                    <a16:rowId xmlns:a16="http://schemas.microsoft.com/office/drawing/2014/main" val="3597794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3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D4E7C7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3452</TotalTime>
  <Words>1830</Words>
  <Application>Microsoft Office PowerPoint</Application>
  <PresentationFormat>如螢幕大小 (16:9)</PresentationFormat>
  <Paragraphs>744</Paragraphs>
  <Slides>48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66" baseType="lpstr">
      <vt:lpstr>Bahnschrift</vt:lpstr>
      <vt:lpstr>Arial</vt:lpstr>
      <vt:lpstr>Gill Sans MT</vt:lpstr>
      <vt:lpstr>新細明體</vt:lpstr>
      <vt:lpstr>標楷體</vt:lpstr>
      <vt:lpstr>微軟正黑體</vt:lpstr>
      <vt:lpstr>Wingdings</vt:lpstr>
      <vt:lpstr>Roboto</vt:lpstr>
      <vt:lpstr>Arial Rounded MT Bold</vt:lpstr>
      <vt:lpstr>Calibri</vt:lpstr>
      <vt:lpstr>Jua</vt:lpstr>
      <vt:lpstr>華康娃娃體(P)</vt:lpstr>
      <vt:lpstr>Times New Roman</vt:lpstr>
      <vt:lpstr>Noto Sans TC</vt:lpstr>
      <vt:lpstr>新細明體</vt:lpstr>
      <vt:lpstr>Quicksand Light</vt:lpstr>
      <vt:lpstr>Webdings</vt:lpstr>
      <vt:lpstr>Nature Activities Binder by Slidesgo</vt:lpstr>
      <vt:lpstr>110學年度 東門國小 健康促進增能研習</vt:lpstr>
      <vt:lpstr>健康促進</vt:lpstr>
      <vt:lpstr>110學年度 健康促進議題</vt:lpstr>
      <vt:lpstr>110學年度 健康體位種子學校 自選議題:視力保健</vt:lpstr>
      <vt:lpstr>健康體位</vt:lpstr>
      <vt:lpstr>健康體位BMI 現況</vt:lpstr>
      <vt:lpstr>一年級體位BMI值</vt:lpstr>
      <vt:lpstr>二年級體位BMI值</vt:lpstr>
      <vt:lpstr>三年級體位BMI值</vt:lpstr>
      <vt:lpstr>四年級體位BMI值</vt:lpstr>
      <vt:lpstr>五年級體位BMI值</vt:lpstr>
      <vt:lpstr>六年級體位BMI值</vt:lpstr>
      <vt:lpstr>健康促進健康體位前測結果</vt:lpstr>
      <vt:lpstr>視力保健</vt:lpstr>
      <vt:lpstr>PowerPoint 簡報</vt:lpstr>
      <vt:lpstr>近視 全球重要的公共健康問題。  根據最新世界衛生組織WHO公布 近視 (500度以上)為高度近視 度數越深，眼軸越長， 併發症越嚴重(視網膜剝離.青光眼.白內障..)</vt:lpstr>
      <vt:lpstr>PowerPoint 簡報</vt:lpstr>
      <vt:lpstr>使用四電（電視、電腦、電動、   智慧型手機）時，螢幕都會發   光，不必另外照明沒關係。</vt:lpstr>
      <vt:lpstr>PowerPoint 簡報</vt:lpstr>
      <vt:lpstr>PowerPoint 簡報</vt:lpstr>
      <vt:lpstr>PowerPoint 簡報</vt:lpstr>
      <vt:lpstr>PowerPoint 簡報</vt:lpstr>
      <vt:lpstr>視力保健 裸視不良率現況</vt:lpstr>
      <vt:lpstr>一年級裸視視力不良率</vt:lpstr>
      <vt:lpstr>二年級裸視視力不良率</vt:lpstr>
      <vt:lpstr>三年級裸視視力不良率</vt:lpstr>
      <vt:lpstr>四年級裸視視力不良率</vt:lpstr>
      <vt:lpstr>五年級裸視視力不良率</vt:lpstr>
      <vt:lpstr>六年級裸視視力不良率</vt:lpstr>
      <vt:lpstr>健康促進視力保健前測結果</vt:lpstr>
      <vt:lpstr>口腔保健</vt:lpstr>
      <vt:lpstr>PowerPoint 簡報</vt:lpstr>
      <vt:lpstr>PowerPoint 簡報</vt:lpstr>
      <vt:lpstr>PowerPoint 簡報</vt:lpstr>
      <vt:lpstr>PowerPoint 簡報</vt:lpstr>
      <vt:lpstr>性教育&amp;愛滋防治</vt:lpstr>
      <vt:lpstr>PowerPoint 簡報</vt:lpstr>
      <vt:lpstr>PowerPoint 簡報</vt:lpstr>
      <vt:lpstr>PowerPoint 簡報</vt:lpstr>
      <vt:lpstr>PowerPoint 簡報</vt:lpstr>
      <vt:lpstr>PowerPoint 簡報</vt:lpstr>
      <vt:lpstr>正確用藥-五大核心能力</vt:lpstr>
      <vt:lpstr>全民健保</vt:lpstr>
      <vt:lpstr>反菸拒檳</vt:lpstr>
      <vt:lpstr>PowerPoint 簡報</vt:lpstr>
      <vt:lpstr>PowerPoint 簡報</vt:lpstr>
      <vt:lpstr>PowerPoint 簡報</vt:lpstr>
      <vt:lpstr>謝謝老師們協助  對學生健康的叮嚀提醒 也要記得照顧好自己的健康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Activities Binder</dc:title>
  <dc:creator>User</dc:creator>
  <cp:lastModifiedBy>User</cp:lastModifiedBy>
  <cp:revision>93</cp:revision>
  <dcterms:modified xsi:type="dcterms:W3CDTF">2022-03-22T05:43:34Z</dcterms:modified>
</cp:coreProperties>
</file>