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6" r:id="rId3"/>
    <p:sldId id="261" r:id="rId4"/>
    <p:sldId id="265" r:id="rId5"/>
    <p:sldId id="266" r:id="rId6"/>
    <p:sldId id="270" r:id="rId7"/>
    <p:sldId id="274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065B-02FB-4ED8-A3BB-60B36B8DE9EE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EAE94-5A72-4484-A06D-716263AE88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15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D8C5C3-2ADA-4D6E-8421-48E23475A933}" type="datetimeFigureOut">
              <a:rPr lang="zh-TW" altLang="en-US" smtClean="0"/>
              <a:t>2015/9/11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F22E43-4D59-4F1F-B184-7E4685145D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43608" y="476672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東門國小</a:t>
            </a:r>
            <a:r>
              <a:rPr lang="zh-TW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地震</a:t>
            </a:r>
            <a:r>
              <a:rPr lang="zh-TW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避難應變</a:t>
            </a:r>
            <a:r>
              <a:rPr lang="zh-TW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參考程序</a:t>
            </a:r>
            <a:endParaRPr lang="zh-TW" altLang="en-US"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6024" y="1628800"/>
            <a:ext cx="80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地震發生時首要保護自己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，故應先執行避難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sz="24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蹲下、掩護、穩住動作</a:t>
            </a:r>
            <a:r>
              <a:rPr lang="en-US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，等地震搖晃停止後，再去關閉電源並檢查逃生出口及動線</a:t>
            </a:r>
            <a:r>
              <a:rPr lang="zh-TW" altLang="zh-TW" sz="2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3" descr="tmp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9" y="548680"/>
            <a:ext cx="918592" cy="91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92" y="2924944"/>
            <a:ext cx="7352928" cy="720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地震保命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sz="36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 descr="C:\Documents and Settings\user\桌面\news_content_6513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861302"/>
            <a:ext cx="7193285" cy="2320659"/>
          </a:xfrm>
          <a:noFill/>
        </p:spPr>
      </p:pic>
    </p:spTree>
    <p:extLst>
      <p:ext uri="{BB962C8B-B14F-4D97-AF65-F5344CB8AC3E}">
        <p14:creationId xmlns:p14="http://schemas.microsoft.com/office/powerpoint/2010/main" val="3156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64355" y="2996952"/>
            <a:ext cx="2187765" cy="1473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b="1" dirty="0" smtClean="0"/>
              <a:t>~END~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02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保護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頭頸部及身體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，避難的地點優先選擇</a:t>
            </a:r>
            <a:endParaRPr lang="en-US" altLang="zh-TW" sz="36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桌子下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柱子旁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水泥牆壁邊。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3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室內：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應立即蹲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或趴跪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在桌下，並以雙手緊</a:t>
            </a:r>
            <a:r>
              <a:rPr lang="zh-TW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握住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桌腳。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3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室外：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應立即蹲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或趴跪</a:t>
            </a:r>
            <a:r>
              <a:rPr lang="en-US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在牆角或柱子旁，並</a:t>
            </a:r>
            <a:r>
              <a:rPr lang="zh-TW" altLang="zh-TW" sz="3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保護</a:t>
            </a:r>
            <a:r>
              <a:rPr lang="zh-TW" altLang="zh-TW" sz="3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頭部，避開可能的掉落物。</a:t>
            </a:r>
          </a:p>
          <a:p>
            <a:pPr marL="0" indent="0">
              <a:buNone/>
            </a:pPr>
            <a:endParaRPr lang="zh-TW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ochi-gakugei.ed.jp/news/2011/images/110425/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0392"/>
            <a:ext cx="6786552" cy="49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187624" y="50977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地震避難掩護三要領：蹲下、找掩護、抓住桌腳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直到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地震結束。</a:t>
            </a:r>
          </a:p>
        </p:txBody>
      </p:sp>
    </p:spTree>
    <p:extLst>
      <p:ext uri="{BB962C8B-B14F-4D97-AF65-F5344CB8AC3E}">
        <p14:creationId xmlns:p14="http://schemas.microsoft.com/office/powerpoint/2010/main" val="143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 Superbird\Lecture\20141105-12 台北市幼兒園防災研習\日本幼兒園避難照片\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1" y="1556792"/>
            <a:ext cx="6926063" cy="461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18864" y="413792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地震避難掩護三要領：蹲下、找掩護、抓住桌腳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直到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地震結束。</a:t>
            </a:r>
          </a:p>
        </p:txBody>
      </p:sp>
    </p:spTree>
    <p:extLst>
      <p:ext uri="{BB962C8B-B14F-4D97-AF65-F5344CB8AC3E}">
        <p14:creationId xmlns:p14="http://schemas.microsoft.com/office/powerpoint/2010/main" val="26775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hogakkan.jp/wordpress/wp-content/uploads/DSC_03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2861"/>
          <a:stretch/>
        </p:blipFill>
        <p:spPr bwMode="auto">
          <a:xfrm>
            <a:off x="947564" y="737245"/>
            <a:ext cx="7156354" cy="525556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076056" y="40050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頭部外露</a:t>
            </a:r>
            <a:endParaRPr lang="zh-TW" altLang="en-US" sz="4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59832" y="764704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錯  誤  動  作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156176" y="4653136"/>
            <a:ext cx="1224136" cy="115212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6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626376"/>
            <a:ext cx="8424936" cy="3450696"/>
          </a:xfrm>
        </p:spPr>
        <p:txBody>
          <a:bodyPr>
            <a:noAutofit/>
          </a:bodyPr>
          <a:lstStyle/>
          <a:p>
            <a:pPr algn="just"/>
            <a:r>
              <a:rPr lang="zh-TW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當地震稍歇時，應聽從師長指示，依平時規劃之緊急避難疏散路線，進行避難疏散。注意事項如下：</a:t>
            </a:r>
          </a:p>
          <a:p>
            <a:pPr algn="just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可以用頭套、較輕的書包、補習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袋保護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頭部，並依規劃路線避難。</a:t>
            </a: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遵守不語、不跑、不推三不原則：喧嘩、跑步，易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引起慌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亂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、推擠，或造成意外，災時需冷靜應變，才能有效疏散。</a:t>
            </a:r>
          </a:p>
          <a:p>
            <a:pPr marL="0" indent="0" algn="just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5" descr="C:\Documents and Settings\user\桌面\東門國小103學年度地震防災演練照片\1411099999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/>
          <a:stretch>
            <a:fillRect/>
          </a:stretch>
        </p:blipFill>
        <p:spPr bwMode="auto">
          <a:xfrm>
            <a:off x="675903" y="3501008"/>
            <a:ext cx="39957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user\桌面\東門國小103學年度地震防災演練照片\14111357995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3" b="23840"/>
          <a:stretch/>
        </p:blipFill>
        <p:spPr bwMode="auto">
          <a:xfrm>
            <a:off x="5220072" y="3273718"/>
            <a:ext cx="2952328" cy="30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770392"/>
            <a:ext cx="8064896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在建築物內需以防災頭套或書包保護頭部，但當離開建築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到空曠地後，可不必再以書包保護頭部，以利行動。</a:t>
            </a:r>
          </a:p>
          <a:p>
            <a:pPr marL="0" indent="0" algn="just">
              <a:buNone/>
            </a:pP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抵達操場（或其他安全疏散地點）後，各班導師應確實點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just">
              <a:buNone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，確保每位同學皆已至安全地點，並安撫學生情緒。</a:t>
            </a:r>
          </a:p>
          <a:p>
            <a:pPr algn="just"/>
            <a:endParaRPr lang="zh-TW" altLang="en-US" dirty="0"/>
          </a:p>
        </p:txBody>
      </p:sp>
      <p:pic>
        <p:nvPicPr>
          <p:cNvPr id="4" name="Picture 2" descr="C:\Documents and Settings\user\桌面\東門國小103學年度地震防災演練照片\1411100179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3" y="3140968"/>
            <a:ext cx="35290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user\桌面\東門國小103學年度地震防災演練照片\1411099860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5"/>
          <a:stretch>
            <a:fillRect/>
          </a:stretch>
        </p:blipFill>
        <p:spPr bwMode="auto">
          <a:xfrm>
            <a:off x="4644008" y="3140968"/>
            <a:ext cx="36957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692150"/>
            <a:ext cx="8280400" cy="5832475"/>
          </a:xfrm>
        </p:spPr>
        <p:txBody>
          <a:bodyPr rtlCol="0"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zh-TW" altLang="zh-TW" sz="5100" b="1" dirty="0"/>
              <a:t>學校地震避難掩護應變參考程序</a:t>
            </a:r>
            <a:endParaRPr lang="zh-TW" altLang="zh-TW" sz="5100" dirty="0"/>
          </a:p>
          <a:p>
            <a:pPr marL="274320" indent="-274320" algn="r" eaLnBrk="1" fontAlgn="auto" hangingPunct="1">
              <a:spcAft>
                <a:spcPts val="0"/>
              </a:spcAft>
              <a:defRPr/>
            </a:pPr>
            <a:r>
              <a:rPr lang="en-US" altLang="zh-TW" b="1" dirty="0"/>
              <a:t>                               </a:t>
            </a:r>
            <a:r>
              <a:rPr lang="zh-TW" altLang="zh-TW" dirty="0"/>
              <a:t>參考資料來源：內政部、教育部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b="1" dirty="0"/>
              <a:t>情境：搖晃劇烈、站立不穩，行動困難，幾乎所有學生會感到驚嚇、恐慌、高處物品掉落，傢俱、書櫃移位、搖晃，甚或翻倒。</a:t>
            </a:r>
            <a:endParaRPr lang="zh-TW" altLang="zh-TW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b="1" dirty="0"/>
              <a:t>一、學生在教室或其他室內：</a:t>
            </a:r>
            <a:r>
              <a:rPr lang="en-US" altLang="zh-TW" b="1" dirty="0"/>
              <a:t>(</a:t>
            </a:r>
            <a:r>
              <a:rPr lang="zh-TW" altLang="zh-TW" b="1" dirty="0"/>
              <a:t>如圖書館、社團教室、福利社、餐廳等</a:t>
            </a:r>
            <a:r>
              <a:rPr lang="en-US" altLang="zh-TW" b="1" dirty="0"/>
              <a:t>)</a:t>
            </a:r>
            <a:endParaRPr lang="zh-TW" altLang="zh-TW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保持冷靜，立即就地避難。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zh-TW" dirty="0"/>
              <a:t>就地避難的最重要原則就是保護頭頸部及身體，避難的地點優先選擇如下：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(1)</a:t>
            </a:r>
            <a:r>
              <a:rPr lang="zh-TW" altLang="zh-TW" dirty="0"/>
              <a:t>桌子下。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(2)</a:t>
            </a:r>
            <a:r>
              <a:rPr lang="zh-TW" altLang="zh-TW" dirty="0"/>
              <a:t>柱子旁。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(3)</a:t>
            </a:r>
            <a:r>
              <a:rPr lang="zh-TW" altLang="zh-TW" dirty="0"/>
              <a:t>水泥牆壁邊。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zh-TW" dirty="0"/>
              <a:t>避免選擇之地點：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(1)</a:t>
            </a:r>
            <a:r>
              <a:rPr lang="zh-TW" altLang="zh-TW" dirty="0"/>
              <a:t>窗戶旁。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(2)</a:t>
            </a:r>
            <a:r>
              <a:rPr lang="zh-TW" altLang="zh-TW" dirty="0"/>
              <a:t>電燈、吊扇、投影機下。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(3)</a:t>
            </a:r>
            <a:r>
              <a:rPr lang="zh-TW" altLang="zh-TW" dirty="0"/>
              <a:t>未經固定的書櫃、掃地櫃、電視、蒸便當箱、冰箱或飲水機旁或貨物櫃旁</a:t>
            </a:r>
            <a:r>
              <a:rPr lang="en-US" altLang="zh-TW" dirty="0"/>
              <a:t>(</a:t>
            </a:r>
            <a:r>
              <a:rPr lang="zh-TW" altLang="zh-TW" dirty="0"/>
              <a:t>下</a:t>
            </a:r>
            <a:r>
              <a:rPr lang="en-US" altLang="zh-TW" dirty="0"/>
              <a:t>)</a:t>
            </a:r>
            <a:r>
              <a:rPr lang="zh-TW" altLang="zh-TW" dirty="0"/>
              <a:t>。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(4)</a:t>
            </a:r>
            <a:r>
              <a:rPr lang="zh-TW" altLang="zh-TW" dirty="0"/>
              <a:t>建物橫樑、黑板、公布欄下。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3.</a:t>
            </a:r>
            <a:r>
              <a:rPr lang="zh-TW" altLang="zh-TW" dirty="0"/>
              <a:t>躲在桌下時，應以雙手握住桌腳，如此當地震發生時，可隨地面移動，並形成屏障防護電燈、吊扇或天花板、水泥碎片等掉落的傷害。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4.</a:t>
            </a:r>
            <a:r>
              <a:rPr lang="zh-TW" altLang="zh-TW" dirty="0"/>
              <a:t>地震避難掩護三要領：蹲下、找掩護、抓住桌腳，直到地震結束。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當地震稍歇時，應聽從師長指示，依平時規劃之緊急避難疏散路線，進行避難疏散。注意事項如下：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zh-TW" dirty="0"/>
              <a:t>可以用頭套、較輕的書包、補習袋或書本保護頭部，並依規劃路線避難。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zh-TW" dirty="0"/>
              <a:t>遵守不語、不跑、不推三不原則：喧嘩、跑步，易引起慌亂、推擠，或造成意外，災時需冷靜應變，才能有效疏散。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3.</a:t>
            </a:r>
            <a:r>
              <a:rPr lang="zh-TW" altLang="zh-TW" dirty="0" smtClean="0"/>
              <a:t>避難疏散路線規劃，應避開修建中或老舊的建物或走廊，並考</a:t>
            </a:r>
            <a:r>
              <a:rPr lang="zh-TW" altLang="zh-TW" dirty="0"/>
              <a:t>量學生同時疏散流量，使疏散動線順暢，另外要特別協助低年級及身障學生之避難疏散。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68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765001"/>
            <a:ext cx="8280400" cy="6048375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 </a:t>
            </a:r>
            <a:r>
              <a:rPr lang="zh-TW" altLang="zh-TW" dirty="0"/>
              <a:t>抵達操場（或其他安全疏散地點）後，各班導師應確實點名，確保每位同學皆已至安全地點，並安撫學生情緒。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b="1" u="sng" dirty="0"/>
              <a:t>※特別注意事項：</a:t>
            </a:r>
            <a:endParaRPr lang="zh-TW" altLang="zh-TW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低年級學生或資源班學生應由專人引導或由鄰近老師負責帶領。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在實驗室、實驗工廠或廚房，應立即保護頭頸部並關閉火源、電源，儘速打開大門進行疏散避難。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在游泳池應即離開泳池上岸躲在柱子旁或水泥牆壁邊，避開燈具、窗戶等，等搖晃停止後再行疏散避難。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四</a:t>
            </a:r>
            <a:r>
              <a:rPr lang="en-US" altLang="zh-TW" dirty="0"/>
              <a:t>)</a:t>
            </a:r>
            <a:r>
              <a:rPr lang="zh-TW" altLang="zh-TW" dirty="0"/>
              <a:t>如在大型體育館、演講廳或視聽教室，應先躲在座位下並保護頭頸部，等搖晃停止後再行疏散避難。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/>
              <a:t>)</a:t>
            </a:r>
            <a:r>
              <a:rPr lang="zh-TW" altLang="zh-TW" dirty="0"/>
              <a:t>在建築物內需以防災頭套或書包保護頭部，但當離開建築物到空曠地後，可不必再以書包保護頭部，以利行動。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b="1" dirty="0"/>
              <a:t>(</a:t>
            </a:r>
            <a:r>
              <a:rPr lang="zh-TW" altLang="zh-TW" b="1" dirty="0"/>
              <a:t>六</a:t>
            </a:r>
            <a:r>
              <a:rPr lang="en-US" altLang="zh-TW" b="1" dirty="0"/>
              <a:t>)</a:t>
            </a:r>
            <a:r>
              <a:rPr lang="zh-TW" altLang="zh-TW" b="1" dirty="0"/>
              <a:t>地震搖晃當中切勿要求學生開門與關閉電源，應於地震稍歇且進行疏散時，才能實施上述</a:t>
            </a:r>
            <a:r>
              <a:rPr lang="en-US" altLang="zh-TW" b="1" dirty="0"/>
              <a:t>2</a:t>
            </a:r>
            <a:r>
              <a:rPr lang="zh-TW" altLang="zh-TW" b="1" dirty="0"/>
              <a:t>項動作。</a:t>
            </a:r>
            <a:endParaRPr lang="zh-TW" altLang="zh-TW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b="1" dirty="0"/>
              <a:t>三、學生在室外：</a:t>
            </a:r>
            <a:endParaRPr lang="zh-TW" altLang="zh-TW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dirty="0"/>
              <a:t>（一）保持冷靜，立即就地避難。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1.</a:t>
            </a:r>
            <a:r>
              <a:rPr lang="zh-TW" altLang="zh-TW" dirty="0"/>
              <a:t>在走廊，應立即蹲下，保護頭部，並注意是否有掉落物，當地震稍歇，可行動時應立即疏散至空地，或避難疏散地點。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2.</a:t>
            </a:r>
            <a:r>
              <a:rPr lang="zh-TW" altLang="zh-TW" dirty="0"/>
              <a:t>在操場，應立即蹲下，注意籃球架，當地震稍歇，可行動時應立即疏散至空地，或避難疏散地點。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3.</a:t>
            </a:r>
            <a:r>
              <a:rPr lang="zh-TW" altLang="zh-TW" dirty="0"/>
              <a:t>千萬不要觸及掉落的電線。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zh-TW" altLang="zh-TW" dirty="0"/>
              <a:t>（二）抵達操場（或其他安全疏散地點）後，各班導師應確實點名，確保每位同學皆已至安全地點，並安撫學生情緒。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8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622</TotalTime>
  <Words>1093</Words>
  <Application>Microsoft Office PowerPoint</Application>
  <PresentationFormat>如螢幕大小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波形</vt:lpstr>
      <vt:lpstr>PowerPoint 簡報</vt:lpstr>
      <vt:lpstr>PowerPoint 簡報</vt:lpstr>
      <vt:lpstr>PowerPoint 簡報</vt:lpstr>
      <vt:lpstr>地震避難掩護三要領：蹲下、找掩護、抓住桌腳， 直到地震結束。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地震緊急應變處理流程(SOP) </dc:title>
  <dc:creator>User</dc:creator>
  <cp:lastModifiedBy>User</cp:lastModifiedBy>
  <cp:revision>71</cp:revision>
  <dcterms:created xsi:type="dcterms:W3CDTF">2015-04-21T08:24:49Z</dcterms:created>
  <dcterms:modified xsi:type="dcterms:W3CDTF">2015-09-11T03:29:16Z</dcterms:modified>
</cp:coreProperties>
</file>