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73" r:id="rId3"/>
    <p:sldId id="276" r:id="rId4"/>
    <p:sldId id="270" r:id="rId5"/>
    <p:sldId id="272" r:id="rId6"/>
    <p:sldId id="263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3763-CB42-4F25-A162-ECCBB4AD0160}" type="datetimeFigureOut">
              <a:rPr lang="zh-TW" altLang="en-US" smtClean="0"/>
              <a:pPr/>
              <a:t>2021/11/12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2A2-2C60-40A4-B78B-6AEE14FA222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7312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3763-CB42-4F25-A162-ECCBB4AD0160}" type="datetimeFigureOut">
              <a:rPr lang="zh-TW" altLang="en-US" smtClean="0"/>
              <a:pPr/>
              <a:t>2021/11/12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2A2-2C60-40A4-B78B-6AEE14FA222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74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3763-CB42-4F25-A162-ECCBB4AD0160}" type="datetimeFigureOut">
              <a:rPr lang="zh-TW" altLang="en-US" smtClean="0"/>
              <a:pPr/>
              <a:t>2021/11/12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2A2-2C60-40A4-B78B-6AEE14FA222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8422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3763-CB42-4F25-A162-ECCBB4AD0160}" type="datetimeFigureOut">
              <a:rPr lang="zh-TW" altLang="en-US" smtClean="0"/>
              <a:pPr/>
              <a:t>2021/11/12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2A2-2C60-40A4-B78B-6AEE14FA222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0588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3763-CB42-4F25-A162-ECCBB4AD0160}" type="datetimeFigureOut">
              <a:rPr lang="zh-TW" altLang="en-US" smtClean="0"/>
              <a:pPr/>
              <a:t>2021/11/12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2A2-2C60-40A4-B78B-6AEE14FA222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3519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3763-CB42-4F25-A162-ECCBB4AD0160}" type="datetimeFigureOut">
              <a:rPr lang="zh-TW" altLang="en-US" smtClean="0"/>
              <a:pPr/>
              <a:t>2021/11/12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2A2-2C60-40A4-B78B-6AEE14FA222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9284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3763-CB42-4F25-A162-ECCBB4AD0160}" type="datetimeFigureOut">
              <a:rPr lang="zh-TW" altLang="en-US" smtClean="0"/>
              <a:pPr/>
              <a:t>2021/11/12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2A2-2C60-40A4-B78B-6AEE14FA222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3626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3763-CB42-4F25-A162-ECCBB4AD0160}" type="datetimeFigureOut">
              <a:rPr lang="zh-TW" altLang="en-US" smtClean="0"/>
              <a:pPr/>
              <a:t>2021/11/12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2A2-2C60-40A4-B78B-6AEE14FA222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903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3763-CB42-4F25-A162-ECCBB4AD0160}" type="datetimeFigureOut">
              <a:rPr lang="zh-TW" altLang="en-US" smtClean="0"/>
              <a:pPr/>
              <a:t>2021/11/12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2A2-2C60-40A4-B78B-6AEE14FA222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4371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3763-CB42-4F25-A162-ECCBB4AD0160}" type="datetimeFigureOut">
              <a:rPr lang="zh-TW" altLang="en-US" smtClean="0"/>
              <a:pPr/>
              <a:t>2021/11/12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2A2-2C60-40A4-B78B-6AEE14FA222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839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3763-CB42-4F25-A162-ECCBB4AD0160}" type="datetimeFigureOut">
              <a:rPr lang="zh-TW" altLang="en-US" smtClean="0"/>
              <a:pPr/>
              <a:t>2021/11/12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2A2-2C60-40A4-B78B-6AEE14FA222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6915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33763-CB42-4F25-A162-ECCBB4AD0160}" type="datetimeFigureOut">
              <a:rPr lang="zh-TW" altLang="en-US" smtClean="0"/>
              <a:pPr/>
              <a:t>2021/11/12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052A2-2C60-40A4-B78B-6AEE14FA222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1110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QokP-mu4uSI" TargetMode="External"/><Relationship Id="rId3" Type="http://schemas.openxmlformats.org/officeDocument/2006/relationships/hyperlink" Target="https://www.youtube.com/watch?v=ylmVfqHS4j8" TargetMode="External"/><Relationship Id="rId7" Type="http://schemas.openxmlformats.org/officeDocument/2006/relationships/hyperlink" Target="https://www.youtube.com/watch?v=xd9qU7gYXmQ" TargetMode="External"/><Relationship Id="rId2" Type="http://schemas.openxmlformats.org/officeDocument/2006/relationships/hyperlink" Target="https://www.youtube.com/watch?v=P8cYUgrCJ1Q&amp;t=38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63czYar48l4" TargetMode="External"/><Relationship Id="rId5" Type="http://schemas.openxmlformats.org/officeDocument/2006/relationships/hyperlink" Target="https://www.youtube.com/watch?v=11PhEyPkfy4" TargetMode="External"/><Relationship Id="rId10" Type="http://schemas.openxmlformats.org/officeDocument/2006/relationships/hyperlink" Target="https://www.youtube.com/watch?v=NZlzpCx8tC8" TargetMode="External"/><Relationship Id="rId4" Type="http://schemas.openxmlformats.org/officeDocument/2006/relationships/hyperlink" Target="https://www.youtube.com/watch?v=NvVVWqJfkek" TargetMode="External"/><Relationship Id="rId9" Type="http://schemas.openxmlformats.org/officeDocument/2006/relationships/hyperlink" Target="https://www.youtube.com/watch?v=4lCgvRWPC3k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VQsMVE6VZ78" TargetMode="External"/><Relationship Id="rId3" Type="http://schemas.openxmlformats.org/officeDocument/2006/relationships/hyperlink" Target="https://youtu.be/moeXnf3i4qQ" TargetMode="External"/><Relationship Id="rId7" Type="http://schemas.openxmlformats.org/officeDocument/2006/relationships/hyperlink" Target="https://crc.sfaa.gov.tw/crc_child/index.php?action=development" TargetMode="External"/><Relationship Id="rId2" Type="http://schemas.openxmlformats.org/officeDocument/2006/relationships/hyperlink" Target="https://www.youtube.com/watch?v=G2xe-fOW9ks&amp;t=0s&amp;index=2&amp;list=PLt5dFl3lDL1-mm1fwn3Pvrh62P6k4fx6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79RKi0j0Nlk&amp;list=PLt5dFl3lDL1-mm1fwn3Pvrh62P6k4fx6h&amp;index=7&amp;t=170s" TargetMode="External"/><Relationship Id="rId5" Type="http://schemas.openxmlformats.org/officeDocument/2006/relationships/hyperlink" Target="https://youtu.be/I4_t5S238Aw" TargetMode="External"/><Relationship Id="rId4" Type="http://schemas.openxmlformats.org/officeDocument/2006/relationships/hyperlink" Target="https://youtu.be/YV4arlN6Qlk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60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兒童</a:t>
            </a:r>
            <a:r>
              <a:rPr lang="zh-TW" altLang="en-US" sz="6000" b="1" dirty="0" smtClean="0">
                <a:solidFill>
                  <a:srgbClr val="00B0F0"/>
                </a:solidFill>
                <a:latin typeface="文鼎標楷注音" pitchFamily="34" charset="-120"/>
                <a:ea typeface="文鼎標楷注音" pitchFamily="34" charset="-120"/>
              </a:rPr>
              <a:t>權利</a:t>
            </a:r>
            <a:r>
              <a:rPr lang="zh-TW" altLang="en-US" sz="6000" b="1" dirty="0" smtClean="0">
                <a:solidFill>
                  <a:srgbClr val="00B050"/>
                </a:solidFill>
                <a:latin typeface="文鼎標楷注音" pitchFamily="34" charset="-120"/>
                <a:ea typeface="文鼎標楷注音" pitchFamily="34" charset="-120"/>
              </a:rPr>
              <a:t>宣言</a:t>
            </a:r>
            <a:endParaRPr lang="zh-TW" altLang="en-US" sz="6000" b="1" dirty="0">
              <a:solidFill>
                <a:srgbClr val="00B050"/>
              </a:solidFill>
              <a:latin typeface="文鼎標楷注音" pitchFamily="34" charset="-120"/>
              <a:ea typeface="文鼎標楷注音" pitchFamily="34" charset="-12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298" y="3143248"/>
            <a:ext cx="4225503" cy="31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矩形 2"/>
          <p:cNvSpPr/>
          <p:nvPr/>
        </p:nvSpPr>
        <p:spPr>
          <a:xfrm>
            <a:off x="2257396" y="167537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zh-TW" sz="36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文鼎ＰＯ" panose="020B0609010101010101" pitchFamily="49" charset="-120"/>
              </a:rPr>
              <a:t>2021</a:t>
            </a:r>
            <a:r>
              <a:rPr lang="zh-TW" altLang="en-US" sz="36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文鼎ＰＯ" panose="020B0609010101010101" pitchFamily="49" charset="-120"/>
              </a:rPr>
              <a:t>世界</a:t>
            </a:r>
            <a:r>
              <a:rPr lang="zh-TW" altLang="en-US" sz="36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文鼎ＰＯ" panose="020B0609010101010101" pitchFamily="49" charset="-120"/>
              </a:rPr>
              <a:t>兒童人權日</a:t>
            </a:r>
            <a:endParaRPr lang="zh-TW" altLang="en-US" sz="44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502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兒童權利公約</a:t>
            </a:r>
            <a:r>
              <a:rPr lang="en-US" altLang="zh-TW" b="1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CRC</a:t>
            </a:r>
            <a:endParaRPr lang="zh-TW" altLang="en-US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國際兒童人權日訂於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每年的</a:t>
            </a:r>
            <a:r>
              <a:rPr 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11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20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日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因為聯合國在</a:t>
            </a:r>
            <a:r>
              <a:rPr lang="en-US" dirty="0" smtClean="0">
                <a:latin typeface="標楷體" pitchFamily="65" charset="-120"/>
                <a:ea typeface="標楷體" pitchFamily="65" charset="-120"/>
              </a:rPr>
              <a:t>1989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年的會議上，通過了以兒童作為人權主體的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兒童權利公約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sz="2800" dirty="0" smtClean="0">
                <a:latin typeface="Times New Roman" pitchFamily="18" charset="0"/>
                <a:cs typeface="Times New Roman" pitchFamily="18" charset="0"/>
              </a:rPr>
              <a:t>（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Convention on the Rights of the Child</a:t>
            </a:r>
            <a:r>
              <a:rPr lang="zh-TW" altLang="en-US" sz="2800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CRC</a:t>
            </a:r>
            <a:r>
              <a:rPr lang="zh-TW" altLang="en-US" sz="2800" dirty="0" smtClean="0">
                <a:latin typeface="Times New Roman" pitchFamily="18" charset="0"/>
                <a:cs typeface="Times New Roman" pitchFamily="18" charset="0"/>
              </a:rPr>
              <a:t>）。</a:t>
            </a:r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你知道兒童權利公約的兒童是指幾歲以下的兒童嗎？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18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歲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以下</a:t>
            </a:r>
            <a:endParaRPr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itchFamily="18" charset="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那身為兒童的你，知道自己有哪些權利嗎？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今年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2020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年我們遇到了新冠肺炎的防疫問題，那你知道防疫期間我們的人權是否依然有受到保障呢？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先讓我們來認識身為兒童的你有哪些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基本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權利吧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6048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TW" sz="4700" b="1" dirty="0" smtClean="0">
                <a:solidFill>
                  <a:srgbClr val="0070C0"/>
                </a:solidFill>
                <a:latin typeface="文鼎標楷注音" pitchFamily="34" charset="-120"/>
                <a:ea typeface="文鼎標楷注音" pitchFamily="34" charset="-120"/>
              </a:rPr>
              <a:t>~</a:t>
            </a:r>
            <a:r>
              <a:rPr lang="zh-TW" altLang="en-US" sz="4700" b="1" dirty="0" smtClean="0">
                <a:solidFill>
                  <a:srgbClr val="0070C0"/>
                </a:solidFill>
                <a:latin typeface="文鼎標楷注音" pitchFamily="34" charset="-120"/>
                <a:ea typeface="文鼎標楷注音" pitchFamily="34" charset="-120"/>
              </a:rPr>
              <a:t>兒童權利公約</a:t>
            </a:r>
            <a:endParaRPr lang="en-US" altLang="zh-TW" sz="4700" b="1" dirty="0" smtClean="0">
              <a:solidFill>
                <a:srgbClr val="0070C0"/>
              </a:solidFill>
              <a:latin typeface="文鼎標楷注音" pitchFamily="34" charset="-120"/>
              <a:ea typeface="文鼎標楷注音" pitchFamily="34" charset="-120"/>
            </a:endParaRPr>
          </a:p>
          <a:p>
            <a:pPr marL="0" indent="0" algn="ctr">
              <a:buNone/>
            </a:pPr>
            <a:r>
              <a:rPr lang="zh-TW" altLang="en-US" sz="4700" b="1" dirty="0" smtClean="0">
                <a:solidFill>
                  <a:srgbClr val="0070C0"/>
                </a:solidFill>
                <a:latin typeface="文鼎標楷注音" pitchFamily="34" charset="-120"/>
                <a:ea typeface="文鼎標楷注音" pitchFamily="34" charset="-120"/>
              </a:rPr>
              <a:t>四大基本權利</a:t>
            </a:r>
            <a:r>
              <a:rPr lang="en-US" altLang="zh-TW" sz="4700" b="1" dirty="0" smtClean="0">
                <a:solidFill>
                  <a:srgbClr val="0070C0"/>
                </a:solidFill>
                <a:latin typeface="文鼎標楷注音" pitchFamily="34" charset="-120"/>
                <a:ea typeface="文鼎標楷注音" pitchFamily="34" charset="-120"/>
              </a:rPr>
              <a:t>~</a:t>
            </a:r>
          </a:p>
          <a:p>
            <a:pPr marL="0" indent="0" algn="ctr">
              <a:buNone/>
            </a:pPr>
            <a:endParaRPr lang="en-US" altLang="zh-TW" sz="3500" b="1" dirty="0" smtClean="0">
              <a:solidFill>
                <a:srgbClr val="FF0000"/>
              </a:solidFill>
              <a:latin typeface="文鼎標楷注音" pitchFamily="34" charset="-120"/>
              <a:ea typeface="文鼎標楷注音" pitchFamily="34" charset="-120"/>
            </a:endParaRPr>
          </a:p>
          <a:p>
            <a:pPr marL="0" indent="0" algn="ctr">
              <a:buNone/>
            </a:pP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「</a:t>
            </a:r>
            <a:r>
              <a:rPr lang="zh-TW" altLang="en-US" sz="3500" b="1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生存及健康成長權</a:t>
            </a: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」</a:t>
            </a:r>
            <a:endParaRPr lang="en-US" altLang="zh-TW" sz="3500" b="1" dirty="0" smtClean="0">
              <a:solidFill>
                <a:srgbClr val="FF0000"/>
              </a:solidFill>
              <a:latin typeface="文鼎標楷注音" pitchFamily="34" charset="-120"/>
              <a:ea typeface="文鼎標楷注音" pitchFamily="34" charset="-120"/>
            </a:endParaRPr>
          </a:p>
          <a:p>
            <a:pPr marL="0" indent="0" algn="ctr">
              <a:buNone/>
            </a:pP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「受保護權」</a:t>
            </a:r>
            <a:endParaRPr lang="en-US" altLang="zh-TW" sz="3500" b="1" dirty="0">
              <a:solidFill>
                <a:srgbClr val="FF0000"/>
              </a:solidFill>
              <a:latin typeface="文鼎標楷注音" pitchFamily="34" charset="-120"/>
              <a:ea typeface="文鼎標楷注音" pitchFamily="34" charset="-120"/>
            </a:endParaRPr>
          </a:p>
          <a:p>
            <a:pPr marL="0" indent="0" algn="ctr">
              <a:buNone/>
            </a:pPr>
            <a:r>
              <a:rPr lang="zh-TW" altLang="en-US" sz="3500" b="1" dirty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「教育權」</a:t>
            </a:r>
            <a:endParaRPr lang="en-US" altLang="zh-TW" sz="3500" b="1" dirty="0">
              <a:solidFill>
                <a:srgbClr val="FF0000"/>
              </a:solidFill>
              <a:latin typeface="文鼎標楷注音" pitchFamily="34" charset="-120"/>
              <a:ea typeface="文鼎標楷注音" pitchFamily="34" charset="-120"/>
            </a:endParaRPr>
          </a:p>
          <a:p>
            <a:pPr marL="0" indent="0" algn="ctr">
              <a:buNone/>
            </a:pP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「表達意見權」</a:t>
            </a:r>
            <a:endParaRPr lang="en-US" altLang="zh-TW" sz="3500" b="1" dirty="0" smtClean="0">
              <a:solidFill>
                <a:srgbClr val="FF0000"/>
              </a:solidFill>
              <a:latin typeface="文鼎標楷注音" pitchFamily="34" charset="-120"/>
              <a:ea typeface="文鼎標楷注音" pitchFamily="34" charset="-12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25" y="3717032"/>
            <a:ext cx="1479319" cy="1464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7" y="3879077"/>
            <a:ext cx="1368152" cy="1170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567395"/>
            <a:ext cx="1367618" cy="1357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17959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638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6048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700" b="1" dirty="0" smtClean="0">
                <a:solidFill>
                  <a:srgbClr val="0070C0"/>
                </a:solidFill>
                <a:latin typeface="文鼎標楷注音" pitchFamily="34" charset="-120"/>
                <a:ea typeface="文鼎標楷注音" pitchFamily="34" charset="-120"/>
              </a:rPr>
              <a:t>還有以下這些唷</a:t>
            </a:r>
            <a:r>
              <a:rPr lang="en-US" altLang="zh-TW" sz="4700" b="1" dirty="0" smtClean="0">
                <a:solidFill>
                  <a:srgbClr val="0070C0"/>
                </a:solidFill>
                <a:latin typeface="文鼎標楷注音" pitchFamily="34" charset="-120"/>
                <a:ea typeface="文鼎標楷注音" pitchFamily="34" charset="-120"/>
              </a:rPr>
              <a:t>~</a:t>
            </a:r>
          </a:p>
          <a:p>
            <a:pPr marL="0" indent="0" algn="ctr">
              <a:buNone/>
            </a:pPr>
            <a:r>
              <a:rPr lang="zh-TW" altLang="en-US" sz="3500" b="1" dirty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「身分權</a:t>
            </a: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」</a:t>
            </a:r>
            <a:endParaRPr lang="en-US" altLang="zh-TW" sz="3500" b="1" dirty="0" smtClean="0">
              <a:solidFill>
                <a:srgbClr val="FF0000"/>
              </a:solidFill>
              <a:latin typeface="文鼎標楷注音" pitchFamily="34" charset="-120"/>
              <a:ea typeface="文鼎標楷注音" pitchFamily="34" charset="-120"/>
            </a:endParaRPr>
          </a:p>
          <a:p>
            <a:pPr marL="0" indent="0" algn="ctr">
              <a:buNone/>
            </a:pP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「</a:t>
            </a:r>
            <a:r>
              <a:rPr lang="zh-TW" altLang="en-US" sz="3500" b="1" dirty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平等權</a:t>
            </a: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」</a:t>
            </a:r>
            <a:endParaRPr lang="en-US" altLang="zh-TW" sz="3500" b="1" dirty="0" smtClean="0">
              <a:solidFill>
                <a:srgbClr val="FF0000"/>
              </a:solidFill>
              <a:latin typeface="文鼎標楷注音" pitchFamily="34" charset="-120"/>
              <a:ea typeface="文鼎標楷注音" pitchFamily="34" charset="-120"/>
            </a:endParaRPr>
          </a:p>
          <a:p>
            <a:pPr marL="0" indent="0" algn="ctr">
              <a:buNone/>
            </a:pP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「</a:t>
            </a:r>
            <a:r>
              <a:rPr lang="zh-TW" altLang="en-US" sz="3500" b="1" dirty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家庭成長權</a:t>
            </a: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」</a:t>
            </a:r>
            <a:endParaRPr lang="en-US" altLang="zh-TW" sz="3500" b="1" dirty="0" smtClean="0">
              <a:solidFill>
                <a:srgbClr val="FF0000"/>
              </a:solidFill>
              <a:latin typeface="文鼎標楷注音" pitchFamily="34" charset="-120"/>
              <a:ea typeface="文鼎標楷注音" pitchFamily="34" charset="-120"/>
            </a:endParaRPr>
          </a:p>
          <a:p>
            <a:pPr marL="0" indent="0" algn="ctr">
              <a:buNone/>
            </a:pP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「</a:t>
            </a:r>
            <a:r>
              <a:rPr lang="zh-TW" altLang="en-US" sz="3500" b="1" dirty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福利權與保護</a:t>
            </a: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」</a:t>
            </a:r>
            <a:r>
              <a:rPr lang="zh-TW" altLang="en-US" sz="3500" b="1" dirty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 </a:t>
            </a:r>
            <a:endParaRPr lang="en-US" altLang="zh-TW" sz="3500" b="1" dirty="0" smtClean="0">
              <a:solidFill>
                <a:srgbClr val="FF0000"/>
              </a:solidFill>
              <a:latin typeface="文鼎標楷注音" pitchFamily="34" charset="-120"/>
              <a:ea typeface="文鼎標楷注音" pitchFamily="34" charset="-120"/>
            </a:endParaRPr>
          </a:p>
          <a:p>
            <a:pPr marL="0" indent="0" algn="ctr">
              <a:buNone/>
            </a:pP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「</a:t>
            </a:r>
            <a:r>
              <a:rPr lang="zh-TW" altLang="en-US" sz="3500" b="1" dirty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健康權</a:t>
            </a: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」</a:t>
            </a:r>
            <a:endParaRPr lang="en-US" altLang="zh-TW" sz="3500" b="1" dirty="0" smtClean="0">
              <a:solidFill>
                <a:srgbClr val="FF0000"/>
              </a:solidFill>
              <a:latin typeface="文鼎標楷注音" pitchFamily="34" charset="-120"/>
              <a:ea typeface="文鼎標楷注音" pitchFamily="34" charset="-120"/>
            </a:endParaRPr>
          </a:p>
          <a:p>
            <a:pPr marL="0" indent="0" algn="ctr">
              <a:buNone/>
            </a:pP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「</a:t>
            </a:r>
            <a:r>
              <a:rPr lang="zh-TW" altLang="en-US" sz="3500" b="1" dirty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遊戲權</a:t>
            </a: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」</a:t>
            </a:r>
            <a:endParaRPr lang="en-US" altLang="zh-TW" sz="3500" b="1" dirty="0" smtClean="0">
              <a:solidFill>
                <a:srgbClr val="FF0000"/>
              </a:solidFill>
              <a:latin typeface="文鼎標楷注音" pitchFamily="34" charset="-120"/>
              <a:ea typeface="文鼎標楷注音" pitchFamily="34" charset="-120"/>
            </a:endParaRPr>
          </a:p>
          <a:p>
            <a:pPr marL="0" indent="0" algn="ctr">
              <a:buNone/>
            </a:pP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「</a:t>
            </a:r>
            <a:r>
              <a:rPr lang="zh-TW" altLang="en-US" sz="3500" b="1" dirty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社會參與及表意權</a:t>
            </a: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」</a:t>
            </a:r>
            <a:endParaRPr lang="en-US" altLang="zh-TW" sz="3500" b="1" dirty="0">
              <a:solidFill>
                <a:srgbClr val="FF0000"/>
              </a:solidFill>
              <a:latin typeface="文鼎標楷注音" pitchFamily="34" charset="-120"/>
              <a:ea typeface="文鼎標楷注音" pitchFamily="34" charset="-120"/>
            </a:endParaRPr>
          </a:p>
          <a:p>
            <a:pPr marL="0" indent="0" algn="ctr">
              <a:buNone/>
            </a:pPr>
            <a:r>
              <a:rPr lang="zh-TW" altLang="en-US" sz="3500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「</a:t>
            </a:r>
            <a:r>
              <a:rPr lang="zh-TW" altLang="en-US" sz="3500" b="1" dirty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隱私權」 </a:t>
            </a:r>
            <a:endParaRPr lang="zh-TW" altLang="en-US" sz="35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25" y="3717032"/>
            <a:ext cx="1479319" cy="1464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7" y="3879077"/>
            <a:ext cx="1368152" cy="1170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567395"/>
            <a:ext cx="1367618" cy="1357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17959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855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B0F0"/>
                </a:solidFill>
                <a:latin typeface="微軟正黑體" pitchFamily="34" charset="-120"/>
                <a:ea typeface="微軟正黑體" pitchFamily="34" charset="-120"/>
              </a:rPr>
              <a:t>兒童權利公約影片</a:t>
            </a:r>
            <a:endParaRPr lang="zh-TW" altLang="en-US" b="1" dirty="0">
              <a:solidFill>
                <a:srgbClr val="00B0F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55000" lnSpcReduction="20000"/>
          </a:bodyPr>
          <a:lstStyle/>
          <a:p>
            <a:r>
              <a:rPr lang="zh-TW" altLang="en-US" dirty="0" smtClean="0"/>
              <a:t>第</a:t>
            </a:r>
            <a:r>
              <a:rPr lang="en-US" altLang="zh-TW" dirty="0" smtClean="0"/>
              <a:t>1</a:t>
            </a:r>
            <a:r>
              <a:rPr lang="zh-TW" altLang="en-US" dirty="0" smtClean="0"/>
              <a:t>集 什麽是兒童權利</a:t>
            </a:r>
            <a:r>
              <a:rPr lang="en-US" altLang="zh-TW" dirty="0" smtClean="0"/>
              <a:t>3’16</a:t>
            </a:r>
            <a:endParaRPr lang="zh-TW" altLang="en-US" dirty="0" smtClean="0"/>
          </a:p>
          <a:p>
            <a:r>
              <a:rPr lang="en-US" dirty="0" err="1" smtClean="0">
                <a:hlinkClick r:id="rId2"/>
              </a:rPr>
              <a:t>https://www.youtube.com/watch?v=P8cYUgrCJ1Q&amp;t=38s</a:t>
            </a:r>
            <a:endParaRPr lang="en-US" dirty="0" smtClean="0"/>
          </a:p>
          <a:p>
            <a:r>
              <a:rPr lang="zh-TW" altLang="en-US" dirty="0" smtClean="0"/>
              <a:t>第</a:t>
            </a:r>
            <a:r>
              <a:rPr lang="en-US" altLang="zh-TW" dirty="0" smtClean="0"/>
              <a:t>2</a:t>
            </a:r>
            <a:r>
              <a:rPr lang="zh-TW" altLang="en-US" dirty="0" smtClean="0"/>
              <a:t>集：兒童有生存和成長的權利</a:t>
            </a:r>
            <a:r>
              <a:rPr lang="en-US" altLang="zh-TW" dirty="0" smtClean="0"/>
              <a:t>1’42</a:t>
            </a:r>
            <a:endParaRPr lang="zh-TW" altLang="en-US" dirty="0" smtClean="0"/>
          </a:p>
          <a:p>
            <a:r>
              <a:rPr lang="en-US" dirty="0" err="1" smtClean="0">
                <a:hlinkClick r:id="rId3"/>
              </a:rPr>
              <a:t>https://www.youtube.com/watch?v=ylmVfqHS4j8</a:t>
            </a:r>
            <a:endParaRPr lang="en-US" dirty="0" smtClean="0"/>
          </a:p>
          <a:p>
            <a:r>
              <a:rPr lang="zh-TW" altLang="en-US" dirty="0" smtClean="0"/>
              <a:t>第</a:t>
            </a:r>
            <a:r>
              <a:rPr lang="en-US" altLang="zh-TW" dirty="0" smtClean="0"/>
              <a:t>3</a:t>
            </a:r>
            <a:r>
              <a:rPr lang="zh-TW" altLang="en-US" dirty="0" smtClean="0"/>
              <a:t>集：平等對待每一位兒童 </a:t>
            </a:r>
            <a:r>
              <a:rPr lang="en-US" altLang="zh-TW" dirty="0" smtClean="0"/>
              <a:t>1’42</a:t>
            </a:r>
            <a:endParaRPr lang="zh-TW" altLang="en-US" dirty="0" smtClean="0"/>
          </a:p>
          <a:p>
            <a:r>
              <a:rPr lang="en-US" dirty="0" err="1" smtClean="0">
                <a:hlinkClick r:id="rId4"/>
              </a:rPr>
              <a:t>https://www.youtube.com/watch?v=NvVVWqJfkek</a:t>
            </a:r>
            <a:endParaRPr lang="en-US" dirty="0" smtClean="0"/>
          </a:p>
          <a:p>
            <a:r>
              <a:rPr lang="zh-TW" altLang="en-US" dirty="0" smtClean="0"/>
              <a:t>第</a:t>
            </a:r>
            <a:r>
              <a:rPr lang="en-US" altLang="zh-TW" dirty="0" smtClean="0"/>
              <a:t>4</a:t>
            </a:r>
            <a:r>
              <a:rPr lang="zh-TW" altLang="en-US" dirty="0" smtClean="0"/>
              <a:t>集：兒童有表達意見的權利</a:t>
            </a:r>
            <a:r>
              <a:rPr lang="en-US" altLang="zh-TW" dirty="0" smtClean="0"/>
              <a:t>1’26</a:t>
            </a:r>
            <a:endParaRPr lang="zh-TW" altLang="en-US" dirty="0" smtClean="0"/>
          </a:p>
          <a:p>
            <a:r>
              <a:rPr lang="en-US" dirty="0" err="1" smtClean="0">
                <a:hlinkClick r:id="rId5"/>
              </a:rPr>
              <a:t>https://www.youtube.com/watch?v=11PhEyPkfy4</a:t>
            </a:r>
            <a:endParaRPr lang="en-US" dirty="0" smtClean="0"/>
          </a:p>
          <a:p>
            <a:r>
              <a:rPr lang="zh-TW" altLang="en-US" dirty="0" smtClean="0"/>
              <a:t>第</a:t>
            </a:r>
            <a:r>
              <a:rPr lang="en-US" altLang="zh-TW" dirty="0" smtClean="0"/>
              <a:t>5</a:t>
            </a:r>
            <a:r>
              <a:rPr lang="zh-TW" altLang="en-US" dirty="0" smtClean="0"/>
              <a:t>集：給兒童一個安全的家</a:t>
            </a:r>
            <a:r>
              <a:rPr lang="en-US" altLang="zh-TW" dirty="0" smtClean="0"/>
              <a:t>2’52</a:t>
            </a:r>
            <a:endParaRPr lang="zh-TW" altLang="en-US" dirty="0" smtClean="0"/>
          </a:p>
          <a:p>
            <a:r>
              <a:rPr lang="en-US" dirty="0" err="1" smtClean="0">
                <a:hlinkClick r:id="rId6"/>
              </a:rPr>
              <a:t>https://www.youtube.com/watch?v=63czYar48l4</a:t>
            </a:r>
            <a:endParaRPr lang="en-US" dirty="0" smtClean="0"/>
          </a:p>
          <a:p>
            <a:r>
              <a:rPr lang="zh-TW" altLang="en-US" dirty="0" smtClean="0"/>
              <a:t>第</a:t>
            </a:r>
            <a:r>
              <a:rPr lang="en-US" altLang="zh-TW" dirty="0" smtClean="0"/>
              <a:t>6</a:t>
            </a:r>
            <a:r>
              <a:rPr lang="zh-TW" altLang="en-US" dirty="0" smtClean="0"/>
              <a:t>集：誰都不可以傷害兒童</a:t>
            </a:r>
            <a:r>
              <a:rPr lang="en-US" altLang="zh-TW" dirty="0" smtClean="0"/>
              <a:t>1’58</a:t>
            </a:r>
            <a:endParaRPr lang="zh-TW" altLang="en-US" dirty="0" smtClean="0"/>
          </a:p>
          <a:p>
            <a:r>
              <a:rPr lang="en-US" dirty="0" err="1" smtClean="0">
                <a:hlinkClick r:id="rId7"/>
              </a:rPr>
              <a:t>https://www.youtube.com/watch?v=xd9qU7gYXmQ</a:t>
            </a:r>
            <a:endParaRPr lang="en-US" dirty="0" smtClean="0"/>
          </a:p>
          <a:p>
            <a:r>
              <a:rPr lang="zh-TW" altLang="en-US" dirty="0" smtClean="0"/>
              <a:t>第</a:t>
            </a:r>
            <a:r>
              <a:rPr lang="en-US" altLang="zh-TW" dirty="0" smtClean="0"/>
              <a:t>7</a:t>
            </a:r>
            <a:r>
              <a:rPr lang="zh-TW" altLang="en-US" dirty="0" smtClean="0"/>
              <a:t>集：兒童有接受教育的權利</a:t>
            </a:r>
            <a:r>
              <a:rPr lang="en-US" altLang="zh-TW" dirty="0" smtClean="0"/>
              <a:t>2’43</a:t>
            </a:r>
            <a:endParaRPr lang="zh-TW" altLang="en-US" dirty="0" smtClean="0"/>
          </a:p>
          <a:p>
            <a:r>
              <a:rPr lang="en-US" dirty="0" err="1" smtClean="0">
                <a:hlinkClick r:id="rId8"/>
              </a:rPr>
              <a:t>https://www.youtube.com/watch?v=QokP-mu4uSI</a:t>
            </a:r>
            <a:endParaRPr lang="en-US" dirty="0" smtClean="0"/>
          </a:p>
          <a:p>
            <a:r>
              <a:rPr lang="zh-TW" altLang="en-US" dirty="0" smtClean="0"/>
              <a:t>第</a:t>
            </a:r>
            <a:r>
              <a:rPr lang="en-US" altLang="zh-TW" dirty="0" smtClean="0"/>
              <a:t>8</a:t>
            </a:r>
            <a:r>
              <a:rPr lang="zh-TW" altLang="en-US" dirty="0" smtClean="0"/>
              <a:t>集：兒童的遊戲權</a:t>
            </a:r>
            <a:r>
              <a:rPr lang="en-US" altLang="zh-TW" dirty="0" smtClean="0"/>
              <a:t>2’40</a:t>
            </a:r>
            <a:endParaRPr lang="zh-TW" altLang="en-US" dirty="0" smtClean="0"/>
          </a:p>
          <a:p>
            <a:r>
              <a:rPr lang="en-US" dirty="0" err="1" smtClean="0">
                <a:hlinkClick r:id="rId9"/>
              </a:rPr>
              <a:t>https://www.youtube.com/watch?v=4lCgvRWPC3k</a:t>
            </a:r>
            <a:endParaRPr lang="en-US" dirty="0" smtClean="0"/>
          </a:p>
          <a:p>
            <a:r>
              <a:rPr lang="zh-TW" altLang="en-US" dirty="0" smtClean="0"/>
              <a:t>第</a:t>
            </a:r>
            <a:r>
              <a:rPr lang="en-US" altLang="zh-TW" dirty="0" smtClean="0"/>
              <a:t>9</a:t>
            </a:r>
            <a:r>
              <a:rPr lang="zh-TW" altLang="en-US" dirty="0" smtClean="0"/>
              <a:t>集：兒童的事 大家的事</a:t>
            </a:r>
            <a:r>
              <a:rPr lang="en-US" altLang="zh-TW" dirty="0" smtClean="0"/>
              <a:t>2’42</a:t>
            </a:r>
            <a:endParaRPr lang="zh-TW" altLang="en-US" dirty="0" smtClean="0"/>
          </a:p>
          <a:p>
            <a:r>
              <a:rPr lang="en-US" dirty="0" err="1" smtClean="0">
                <a:hlinkClick r:id="rId10"/>
              </a:rPr>
              <a:t>https://www.youtube.com/watch?v=NZlzpCx8tC8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1214422"/>
            <a:ext cx="8496944" cy="5454938"/>
          </a:xfrm>
        </p:spPr>
        <p:txBody>
          <a:bodyPr>
            <a:noAutofit/>
          </a:bodyPr>
          <a:lstStyle/>
          <a:p>
            <a:pPr algn="l" fontAlgn="t"/>
            <a:r>
              <a:rPr lang="en-US" altLang="zh-TW" sz="2400" dirty="0" smtClean="0">
                <a:solidFill>
                  <a:srgbClr val="0033CC"/>
                </a:solidFill>
                <a:hlinkClick r:id="rId2"/>
              </a:rPr>
              <a:t>1.『</a:t>
            </a:r>
            <a:r>
              <a:rPr lang="zh-TW" altLang="en-US" sz="2400" dirty="0" smtClean="0">
                <a:solidFill>
                  <a:srgbClr val="0033CC"/>
                </a:solidFill>
                <a:hlinkClick r:id="rId2"/>
              </a:rPr>
              <a:t>欺負我年紀小嗎？兒童人權</a:t>
            </a:r>
            <a:r>
              <a:rPr lang="en-US" altLang="zh-TW" sz="2400" dirty="0" smtClean="0">
                <a:solidFill>
                  <a:srgbClr val="0033CC"/>
                </a:solidFill>
                <a:hlinkClick r:id="rId2"/>
              </a:rPr>
              <a:t>』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3"/>
              </a:rPr>
              <a:t>.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  <a:hlinkClick r:id="rId3"/>
              </a:rPr>
              <a:t>保護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  <a:hlinkClick r:id="rId3"/>
              </a:rPr>
              <a:t>兒童的兒童權利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  <a:hlinkClick r:id="rId3"/>
              </a:rPr>
              <a:t>公約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3"/>
              </a:rPr>
              <a:t>(1:50)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4"/>
              </a:rPr>
              <a:t/>
            </a:r>
            <a:b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4"/>
              </a:rPr>
            </a:b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4"/>
              </a:rPr>
              <a:t>(1)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  <a:hlinkClick r:id="rId4"/>
              </a:rPr>
              <a:t>個人隱私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4"/>
              </a:rPr>
              <a:t>(2:01)</a:t>
            </a:r>
            <a:b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4"/>
              </a:rPr>
            </a:b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5"/>
              </a:rPr>
              <a:t>(2)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  <a:hlinkClick r:id="rId5"/>
              </a:rPr>
              <a:t>責任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  <a:hlinkClick r:id="rId5"/>
              </a:rPr>
              <a:t>與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  <a:hlinkClick r:id="rId5"/>
              </a:rPr>
              <a:t>權利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5"/>
              </a:rPr>
              <a:t>(1:21)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4"/>
              </a:rPr>
              <a:t/>
            </a:r>
            <a:b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4"/>
              </a:rPr>
            </a:b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sz="2400" dirty="0" smtClean="0">
                <a:hlinkClick r:id="rId6"/>
              </a:rPr>
              <a:t>好心的國王：兒童權利之父</a:t>
            </a:r>
            <a:r>
              <a:rPr lang="en-US" altLang="zh-TW" sz="2400" dirty="0" smtClean="0">
                <a:hlinkClick r:id="rId6"/>
              </a:rPr>
              <a:t>——</a:t>
            </a:r>
            <a:r>
              <a:rPr lang="zh-TW" altLang="en-US" sz="2400" dirty="0" smtClean="0">
                <a:hlinkClick r:id="rId6"/>
              </a:rPr>
              <a:t>柯札克的故事</a:t>
            </a:r>
            <a:r>
              <a:rPr lang="en-US" altLang="zh-TW" sz="2400" dirty="0" smtClean="0"/>
              <a:t>6’36</a:t>
            </a:r>
            <a:r>
              <a:rPr lang="zh-TW" altLang="en-US" sz="2400" dirty="0" smtClean="0"/>
              <a:t/>
            </a:r>
            <a:br>
              <a:rPr lang="zh-TW" altLang="en-US" sz="2400" dirty="0" smtClean="0"/>
            </a:b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4.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  <a:hlinkClick r:id="rId7"/>
              </a:rPr>
              <a:t>聯合國兒童權利公約網站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內有繪本提供老師教學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4"/>
              </a:rPr>
              <a:t/>
            </a:r>
            <a:b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4"/>
              </a:rPr>
            </a:b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4"/>
              </a:rPr>
              <a:t/>
            </a:r>
            <a:b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4"/>
              </a:rPr>
            </a:br>
            <a:r>
              <a:rPr lang="zh-TW" altLang="en-US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hlinkClick r:id="rId4"/>
              </a:rPr>
              <a:t>輕鬆</a:t>
            </a:r>
            <a:r>
              <a:rPr lang="zh-TW" altLang="en-US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hlinkClick r:id="rId4"/>
              </a:rPr>
              <a:t>一下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hlinkClick r:id="rId4"/>
              </a:rPr>
              <a:t>~</a:t>
            </a:r>
            <a:br>
              <a:rPr lang="en-US" altLang="zh-TW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hlinkClick r:id="rId4"/>
              </a:rPr>
            </a:br>
            <a:r>
              <a:rPr lang="zh-TW" altLang="en-US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hlinkClick r:id="rId8"/>
              </a:rPr>
              <a:t>鳥</a:t>
            </a:r>
            <a:r>
              <a:rPr lang="zh-TW" altLang="en-US" sz="24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hlinkClick r:id="rId8"/>
              </a:rPr>
              <a:t>的故事 </a:t>
            </a:r>
            <a:r>
              <a:rPr lang="en-US" altLang="zh-TW" sz="24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hlinkClick r:id="rId8"/>
              </a:rPr>
              <a:t>For birds 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hlinkClick r:id="rId8"/>
              </a:rPr>
              <a:t>(</a:t>
            </a:r>
            <a:r>
              <a:rPr lang="zh-TW" altLang="en-US" sz="24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hlinkClick r:id="rId8"/>
              </a:rPr>
              <a:t>奧斯卡最佳動畫短片，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hlinkClick r:id="rId8"/>
              </a:rPr>
              <a:t>3:25)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5.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學務處活動組人權法治區有今年的人權教育議題，歡迎老師於課堂進行教學。</a:t>
            </a:r>
            <a:endParaRPr lang="en-US" altLang="zh-TW" sz="2400" dirty="0">
              <a:latin typeface="微軟正黑體" pitchFamily="34" charset="-120"/>
              <a:ea typeface="微軟正黑體" pitchFamily="34" charset="-120"/>
              <a:hlinkClick r:id="rId4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485" y="357166"/>
            <a:ext cx="2111467" cy="178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642910" y="428604"/>
            <a:ext cx="39290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兒童權利相關影片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3505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349</Words>
  <Application>Microsoft Office PowerPoint</Application>
  <PresentationFormat>如螢幕大小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5" baseType="lpstr">
      <vt:lpstr>文鼎ＰＯ</vt:lpstr>
      <vt:lpstr>文鼎標楷注音</vt:lpstr>
      <vt:lpstr>微軟正黑體</vt:lpstr>
      <vt:lpstr>新細明體</vt:lpstr>
      <vt:lpstr>標楷體</vt:lpstr>
      <vt:lpstr>Arial</vt:lpstr>
      <vt:lpstr>Calibri</vt:lpstr>
      <vt:lpstr>Times New Roman</vt:lpstr>
      <vt:lpstr>Office 佈景主題</vt:lpstr>
      <vt:lpstr>兒童權利宣言</vt:lpstr>
      <vt:lpstr>兒童權利公約CRC</vt:lpstr>
      <vt:lpstr>PowerPoint 簡報</vt:lpstr>
      <vt:lpstr>PowerPoint 簡報</vt:lpstr>
      <vt:lpstr>兒童權利公約影片</vt:lpstr>
      <vt:lpstr>1.『欺負我年紀小嗎？兒童人權』  2.保護兒童的兒童權利公約(1:50) (1)個人隱私(2:01) (2)責任與權利(1:21)  3.好心的國王：兒童權利之父——柯札克的故事6’36  4.聯合國兒童權利公約網站(內有繪本提供老師教學)  輕鬆一下~ 鳥的故事 For birds (奧斯卡最佳動畫短片，3:25) 5.學務處活動組人權法治區有今年的人權教育議題，歡迎老師於課堂進行教學。</vt:lpstr>
    </vt:vector>
  </TitlesOfParts>
  <Company>HomeRay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48</cp:revision>
  <dcterms:created xsi:type="dcterms:W3CDTF">2015-10-21T03:38:18Z</dcterms:created>
  <dcterms:modified xsi:type="dcterms:W3CDTF">2021-11-12T07:44:32Z</dcterms:modified>
</cp:coreProperties>
</file>