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6" r:id="rId2"/>
    <p:sldId id="257" r:id="rId3"/>
    <p:sldId id="285" r:id="rId4"/>
    <p:sldId id="321" r:id="rId5"/>
    <p:sldId id="319" r:id="rId6"/>
    <p:sldId id="320" r:id="rId7"/>
    <p:sldId id="286" r:id="rId8"/>
    <p:sldId id="273" r:id="rId9"/>
    <p:sldId id="258" r:id="rId10"/>
    <p:sldId id="274" r:id="rId11"/>
    <p:sldId id="275" r:id="rId12"/>
    <p:sldId id="276" r:id="rId13"/>
    <p:sldId id="278" r:id="rId14"/>
    <p:sldId id="279" r:id="rId15"/>
    <p:sldId id="280" r:id="rId16"/>
    <p:sldId id="261" r:id="rId17"/>
    <p:sldId id="262" r:id="rId18"/>
    <p:sldId id="318" r:id="rId19"/>
    <p:sldId id="301" r:id="rId20"/>
    <p:sldId id="302" r:id="rId21"/>
    <p:sldId id="303" r:id="rId22"/>
    <p:sldId id="306" r:id="rId23"/>
    <p:sldId id="282" r:id="rId24"/>
    <p:sldId id="304" r:id="rId25"/>
    <p:sldId id="270" r:id="rId26"/>
    <p:sldId id="264" r:id="rId27"/>
    <p:sldId id="283" r:id="rId28"/>
    <p:sldId id="265" r:id="rId29"/>
    <p:sldId id="284" r:id="rId30"/>
    <p:sldId id="315" r:id="rId31"/>
    <p:sldId id="314" r:id="rId32"/>
    <p:sldId id="313" r:id="rId33"/>
    <p:sldId id="266" r:id="rId34"/>
    <p:sldId id="309" r:id="rId35"/>
    <p:sldId id="308" r:id="rId36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3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F7A6F-2680-46E1-A280-8E55734E6686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D7E34-DF9C-4482-BAEF-FB812AD136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8185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本校為第二年實施品德教育推廣與深耕學校計畫專案</a:t>
            </a: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9BBCEF3-88A2-4774-AD5B-5A289B663EA4}" type="slidenum">
              <a:rPr lang="zh-TW" altLang="en-US" smtClean="0">
                <a:latin typeface="Arial" charset="0"/>
                <a:ea typeface="新細明體" charset="-120"/>
              </a:rPr>
              <a:pPr/>
              <a:t>7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D7E34-DF9C-4482-BAEF-FB812AD136D0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8478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D7E34-DF9C-4482-BAEF-FB812AD136D0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847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56A8CE4-F15A-46DB-91A0-158F1915D104}" type="datetimeFigureOut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2021/8/30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55738F5-45EF-4B2D-A2DD-BD5E8F8DA5CB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9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Word___.doc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9040" y="1628800"/>
            <a:ext cx="9144000" cy="1656184"/>
          </a:xfrm>
        </p:spPr>
        <p:txBody>
          <a:bodyPr/>
          <a:lstStyle/>
          <a:p>
            <a:pPr algn="ctr"/>
            <a:r>
              <a:rPr lang="en-US" altLang="zh-TW" sz="4800" b="1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110</a:t>
            </a:r>
            <a:r>
              <a:rPr lang="zh-TW" altLang="en-US" sz="4800" b="1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學年度</a:t>
            </a:r>
            <a:r>
              <a:rPr lang="en-US" altLang="zh-TW" sz="4800" b="1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/>
            </a:r>
            <a:br>
              <a:rPr lang="en-US" altLang="zh-TW" sz="4800" b="1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</a:br>
            <a:r>
              <a:rPr lang="zh-TW" altLang="en-US" sz="4800" b="1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新生</a:t>
            </a:r>
            <a:r>
              <a:rPr lang="zh-TW" altLang="en-US" sz="4800" b="1" dirty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家長座談會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4221088"/>
            <a:ext cx="9144000" cy="1872208"/>
          </a:xfrm>
        </p:spPr>
        <p:txBody>
          <a:bodyPr>
            <a:normAutofit lnSpcReduction="10000"/>
          </a:bodyPr>
          <a:lstStyle/>
          <a:p>
            <a:pPr lvl="0" algn="ctr"/>
            <a:r>
              <a:rPr lang="zh-TW" altLang="en-US" sz="4000" b="1" kern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en-US" sz="4000" b="1" kern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務處業務</a:t>
            </a:r>
            <a:r>
              <a:rPr lang="zh-TW" altLang="en-US" sz="4000" b="1" kern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報告</a:t>
            </a:r>
            <a:endParaRPr lang="en-US" altLang="zh-TW" sz="4000" b="1" kern="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lvl="0" algn="ctr"/>
            <a:r>
              <a:rPr lang="zh-TW" altLang="en-US" sz="2800" b="1" kern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      學務主任 </a:t>
            </a:r>
            <a:r>
              <a:rPr lang="zh-TW" altLang="en-US" sz="2800" b="1" kern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許哲峻</a:t>
            </a:r>
            <a:r>
              <a:rPr lang="zh-TW" altLang="en-US" sz="2800" b="1" kern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            </a:t>
            </a:r>
            <a:endParaRPr lang="en-US" altLang="zh-TW" sz="2800" b="1" kern="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lvl="0" algn="ctr"/>
            <a:r>
              <a:rPr lang="zh-TW" altLang="en-US" sz="2800" b="1" kern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b="1" kern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                     </a:t>
            </a:r>
            <a:r>
              <a:rPr lang="en-US" altLang="zh-TW" kern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110.9.01</a:t>
            </a:r>
            <a:endParaRPr lang="en-US" altLang="zh-TW" kern="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827584" y="457659"/>
            <a:ext cx="3766512" cy="4265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000" b="1" kern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新竹市東區東門國民小學</a:t>
            </a:r>
            <a:endParaRPr lang="en-US" altLang="zh-TW" kern="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4" y="261364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0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125113" cy="924475"/>
          </a:xfrm>
        </p:spPr>
        <p:txBody>
          <a:bodyPr/>
          <a:lstStyle/>
          <a:p>
            <a:pPr algn="ctr"/>
            <a:r>
              <a:rPr lang="zh-TW" altLang="en-US" sz="48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學生服裝規定</a:t>
            </a:r>
            <a:endParaRPr lang="zh-TW" altLang="en-US" sz="5400" dirty="0"/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4558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5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1391642" y="764704"/>
            <a:ext cx="5472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36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服裝規定</a:t>
            </a:r>
            <a:r>
              <a:rPr lang="en-US" altLang="zh-TW" sz="36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~</a:t>
            </a:r>
            <a:endParaRPr lang="zh-TW" altLang="en-US" sz="3600" b="1" dirty="0">
              <a:solidFill>
                <a:schemeClr val="accent5">
                  <a:lumMod val="75000"/>
                </a:schemeClr>
              </a:solidFill>
              <a:latin typeface="Gill Sans MT"/>
              <a:ea typeface="標楷體" pitchFamily="65" charset="-12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15616" y="1628800"/>
            <a:ext cx="7776864" cy="4680520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本校服裝方面：統一的服裝為</a:t>
            </a:r>
            <a:r>
              <a:rPr lang="zh-TW" altLang="en-US" b="1" u="sng" kern="0" dirty="0" smtClean="0">
                <a:solidFill>
                  <a:srgbClr val="7030A0"/>
                </a:solidFill>
                <a:uFill>
                  <a:solidFill>
                    <a:srgbClr val="FF0000"/>
                  </a:solidFill>
                </a:uFill>
                <a:latin typeface="標楷體" pitchFamily="65" charset="-120"/>
                <a:ea typeface="標楷體" pitchFamily="65" charset="-120"/>
              </a:rPr>
              <a:t>運動服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Font typeface="Wingdings 2"/>
              <a:buNone/>
            </a:pPr>
            <a:endParaRPr lang="zh-TW" altLang="en-US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運動服穿著時間：</a:t>
            </a:r>
            <a:r>
              <a:rPr lang="zh-TW" altLang="en-US" b="1" u="sng" kern="0" dirty="0">
                <a:solidFill>
                  <a:srgbClr val="7030A0"/>
                </a:solidFill>
                <a:uFill>
                  <a:solidFill>
                    <a:srgbClr val="FF0000"/>
                  </a:solidFill>
                </a:uFill>
                <a:latin typeface="標楷體" pitchFamily="65" charset="-120"/>
                <a:ea typeface="標楷體" pitchFamily="65" charset="-120"/>
              </a:rPr>
              <a:t>每週三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u="sng" kern="0" dirty="0">
                <a:solidFill>
                  <a:srgbClr val="7030A0"/>
                </a:solidFill>
                <a:uFill>
                  <a:solidFill>
                    <a:srgbClr val="FF0000"/>
                  </a:solidFill>
                </a:uFill>
                <a:latin typeface="標楷體" pitchFamily="65" charset="-120"/>
                <a:ea typeface="標楷體" pitchFamily="65" charset="-120"/>
              </a:rPr>
              <a:t>戶外教育</a:t>
            </a:r>
            <a:r>
              <a:rPr lang="zh-TW" altLang="en-US" b="1" u="sng" kern="0" dirty="0" smtClean="0">
                <a:solidFill>
                  <a:srgbClr val="7030A0"/>
                </a:solidFill>
                <a:uFill>
                  <a:solidFill>
                    <a:srgbClr val="FF0000"/>
                  </a:solidFill>
                </a:uFill>
                <a:latin typeface="標楷體" pitchFamily="65" charset="-120"/>
                <a:ea typeface="標楷體" pitchFamily="65" charset="-120"/>
              </a:rPr>
              <a:t>活</a:t>
            </a:r>
            <a:endParaRPr lang="en-US" altLang="zh-TW" b="1" u="sng" kern="0" dirty="0" smtClean="0">
              <a:solidFill>
                <a:srgbClr val="7030A0"/>
              </a:solidFill>
              <a:uFill>
                <a:solidFill>
                  <a:srgbClr val="FF0000"/>
                </a:solidFill>
              </a:u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b="1" kern="0" dirty="0">
                <a:solidFill>
                  <a:srgbClr val="7030A0"/>
                </a:solidFill>
                <a:uFill>
                  <a:solidFill>
                    <a:srgbClr val="FF0000"/>
                  </a:solidFill>
                </a:u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kern="0" dirty="0" smtClean="0">
                <a:solidFill>
                  <a:srgbClr val="7030A0"/>
                </a:solidFill>
                <a:uFill>
                  <a:solidFill>
                    <a:srgbClr val="FF0000"/>
                  </a:solidFill>
                </a:uFill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lang="zh-TW" altLang="en-US" b="1" u="sng" kern="0" dirty="0" smtClean="0">
                <a:solidFill>
                  <a:srgbClr val="7030A0"/>
                </a:solidFill>
                <a:uFill>
                  <a:solidFill>
                    <a:srgbClr val="FF0000"/>
                  </a:solidFill>
                </a:uFill>
                <a:latin typeface="標楷體" pitchFamily="65" charset="-120"/>
                <a:ea typeface="標楷體" pitchFamily="65" charset="-120"/>
              </a:rPr>
              <a:t>動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u="sng" kern="0" dirty="0" smtClean="0">
                <a:solidFill>
                  <a:srgbClr val="7030A0"/>
                </a:solidFill>
                <a:uFill>
                  <a:solidFill>
                    <a:srgbClr val="FF0000"/>
                  </a:solidFill>
                </a:uFill>
                <a:latin typeface="標楷體" pitchFamily="65" charset="-120"/>
                <a:ea typeface="標楷體" pitchFamily="65" charset="-120"/>
              </a:rPr>
              <a:t>學校大型活動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其他：除以上時間外，可穿著乾淨整齊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    的便服上學，</a:t>
            </a:r>
            <a:r>
              <a:rPr lang="zh-TW" altLang="en-US" b="1" u="sng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禁穿拖鞋、睡衣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en-US" altLang="zh-TW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zh-TW" altLang="en-US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2" y="764704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03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56337" y="6040783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夏季運動服</a:t>
            </a:r>
            <a:endParaRPr lang="zh-TW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03097" y="6040783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冬</a:t>
            </a:r>
            <a:r>
              <a:rPr lang="zh-TW" alt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季運動服</a:t>
            </a:r>
            <a:endParaRPr lang="zh-TW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18148" r="29017"/>
          <a:stretch/>
        </p:blipFill>
        <p:spPr>
          <a:xfrm>
            <a:off x="825877" y="427382"/>
            <a:ext cx="3098180" cy="50161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18889" r="21665" b="20626"/>
          <a:stretch/>
        </p:blipFill>
        <p:spPr>
          <a:xfrm>
            <a:off x="4932040" y="548680"/>
            <a:ext cx="3456384" cy="53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125113" cy="924475"/>
          </a:xfrm>
        </p:spPr>
        <p:txBody>
          <a:bodyPr/>
          <a:lstStyle/>
          <a:p>
            <a:pPr algn="ctr"/>
            <a:r>
              <a:rPr lang="zh-TW" altLang="en-US" sz="48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學生接送規</a:t>
            </a:r>
            <a:r>
              <a:rPr lang="zh-TW" altLang="en-US" sz="5400" dirty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劃</a:t>
            </a:r>
            <a:endParaRPr lang="zh-TW" altLang="en-US" sz="5400" dirty="0"/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5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6804898" y="332656"/>
            <a:ext cx="2231598" cy="52201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3151" y="8175"/>
            <a:ext cx="8496944" cy="5544616"/>
          </a:xfrm>
        </p:spPr>
        <p:txBody>
          <a:bodyPr/>
          <a:lstStyle/>
          <a:p>
            <a:pPr marL="82296" indent="0">
              <a:lnSpc>
                <a:spcPct val="90000"/>
              </a:lnSpc>
            </a:pPr>
            <a:r>
              <a:rPr lang="zh-TW" altLang="en-US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44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4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4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2400" b="1" kern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kern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                     </a:t>
            </a:r>
            <a:r>
              <a:rPr lang="en-US" altLang="zh-TW" sz="24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 </a:t>
            </a:r>
            <a: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kern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  </a:t>
            </a:r>
            <a: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b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kern="0" dirty="0" smtClean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600" dirty="0"/>
          </a:p>
        </p:txBody>
      </p:sp>
      <p:pic>
        <p:nvPicPr>
          <p:cNvPr id="13" name="內容版面配置區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735" y="8175"/>
            <a:ext cx="6130330" cy="684982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04898" y="680565"/>
            <a:ext cx="233910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正後門仁義街</a:t>
            </a:r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道路狹窄</a:t>
            </a:r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建議機車接送</a:t>
            </a:r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拜託開車</a:t>
            </a:r>
            <a:r>
              <a:rPr lang="zh-TW" altLang="en-US" sz="2400" b="1" dirty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的</a:t>
            </a:r>
            <a:r>
              <a:rPr lang="zh-TW" altLang="en-US" sz="2400" b="1" dirty="0" smtClean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家長</a:t>
            </a:r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不要走仁義街</a:t>
            </a:r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多利用民族</a:t>
            </a:r>
            <a:r>
              <a:rPr lang="zh-TW" altLang="en-US" sz="2400" b="1" dirty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路</a:t>
            </a:r>
          </a:p>
        </p:txBody>
      </p:sp>
      <p:pic>
        <p:nvPicPr>
          <p:cNvPr id="27" name="Picture 2" descr="校徽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" y="96743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1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59632" y="2566164"/>
            <a:ext cx="6552728" cy="924475"/>
          </a:xfrm>
        </p:spPr>
        <p:txBody>
          <a:bodyPr/>
          <a:lstStyle/>
          <a:p>
            <a:pPr algn="ctr"/>
            <a:r>
              <a:rPr lang="zh-TW" altLang="en-US" sz="48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5400" dirty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校園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安全</a:t>
            </a:r>
            <a:endParaRPr lang="zh-TW" altLang="en-US" sz="5400" dirty="0"/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5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985838"/>
            <a:ext cx="8028384" cy="503545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lnSpc>
                <a:spcPct val="90000"/>
              </a:lnSpc>
              <a:buNone/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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為避免干擾師生上課</a:t>
            </a:r>
          </a:p>
          <a:p>
            <a:pPr marL="82296" indent="0">
              <a:lnSpc>
                <a:spcPct val="90000"/>
              </a:lnSpc>
              <a:buFont typeface="Wingdings 2"/>
              <a:buNone/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u="sng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上課時間，本校不代轉接電話到教室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Font typeface="Wingdings 2"/>
              <a:buNone/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下課時間可以代</a:t>
            </a:r>
            <a:r>
              <a:rPr lang="zh-TW" altLang="en-US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轉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Font typeface="Wingdings 2"/>
              <a:buNone/>
            </a:pPr>
            <a:endParaRPr lang="zh-TW" altLang="en-US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</a:t>
            </a:r>
            <a:r>
              <a:rPr lang="zh-TW" altLang="en-US" b="1" u="sng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本校所有繳費單據都會透過學生轉發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en-US" altLang="zh-TW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不會以郵寄方式寄到府</a:t>
            </a:r>
            <a:r>
              <a:rPr lang="zh-TW" altLang="en-US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上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，敬請留意，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en-US" altLang="zh-TW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勿受騙上當。</a:t>
            </a:r>
          </a:p>
          <a:p>
            <a:pPr>
              <a:lnSpc>
                <a:spcPct val="90000"/>
              </a:lnSpc>
            </a:pPr>
            <a:endParaRPr lang="zh-TW" altLang="en-US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04664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82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5536" y="692696"/>
            <a:ext cx="8280920" cy="5832648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lnSpc>
                <a:spcPct val="90000"/>
              </a:lnSpc>
              <a:buNone/>
            </a:pPr>
            <a:r>
              <a:rPr lang="zh-TW" altLang="en-US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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本校</a:t>
            </a:r>
            <a:r>
              <a:rPr lang="zh-TW" altLang="en-US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學生請假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專線：</a:t>
            </a: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5222109</a:t>
            </a:r>
            <a:r>
              <a:rPr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＃</a:t>
            </a:r>
            <a:r>
              <a:rPr lang="en-US" altLang="zh-TW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8302(</a:t>
            </a:r>
            <a:r>
              <a:rPr lang="zh-TW" altLang="en-US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生教組</a:t>
            </a:r>
            <a:r>
              <a:rPr lang="en-US" altLang="zh-TW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82296" indent="0">
              <a:lnSpc>
                <a:spcPct val="90000"/>
              </a:lnSpc>
              <a:buNone/>
            </a:pPr>
            <a:r>
              <a:rPr lang="en-US" altLang="zh-TW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上課期間須請假外出或離校時，務必填妥</a:t>
            </a:r>
            <a:endParaRPr lang="en-US" altLang="zh-TW" b="1" kern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外出單，請導師簽章後，交給警衛室備查，</a:t>
            </a:r>
            <a:endParaRPr lang="en-US" altLang="zh-TW" b="1" kern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才可離開學校。</a:t>
            </a:r>
            <a:endParaRPr lang="en-US" altLang="zh-TW" sz="18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Font typeface="Wingdings 2"/>
              <a:buNone/>
            </a:pPr>
            <a:r>
              <a:rPr lang="en-US" altLang="zh-TW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隨時提供家長查詢學生現況，如您在上課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Font typeface="Wingdings 2"/>
              <a:buNone/>
            </a:pPr>
            <a:r>
              <a:rPr lang="zh-TW" altLang="en-US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期間接到不明電話指稱學生下落不明，甚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Font typeface="Wingdings 2"/>
              <a:buNone/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至恐嚇詐財，敬請保持鎮靜，立即來電確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Font typeface="Wingdings 2"/>
              <a:buNone/>
            </a:pPr>
            <a:r>
              <a:rPr lang="zh-TW" altLang="en-US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認，本校將立即確認後向您回報。</a:t>
            </a:r>
          </a:p>
          <a:p>
            <a:pPr>
              <a:lnSpc>
                <a:spcPct val="90000"/>
              </a:lnSpc>
            </a:pPr>
            <a:endParaRPr lang="zh-TW" altLang="en-US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987" y="283121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0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1303863"/>
            <a:ext cx="7614485" cy="4176464"/>
          </a:xfrm>
        </p:spPr>
        <p:txBody>
          <a:bodyPr/>
          <a:lstStyle/>
          <a:p>
            <a:r>
              <a:rPr lang="zh-TW" altLang="en-US" sz="2800" dirty="0"/>
              <a:t>一、我看得見您，您看得見我，</a:t>
            </a:r>
            <a:r>
              <a:rPr lang="zh-TW" altLang="en-US" sz="2800" b="1" dirty="0"/>
              <a:t>交通</a:t>
            </a:r>
            <a:r>
              <a:rPr lang="zh-TW" altLang="en-US" sz="2800" dirty="0"/>
              <a:t>最</a:t>
            </a:r>
            <a:r>
              <a:rPr lang="zh-TW" altLang="en-US" sz="2800" b="1" dirty="0"/>
              <a:t>安全</a:t>
            </a:r>
            <a:r>
              <a:rPr lang="zh-TW" altLang="en-US" sz="2800" dirty="0"/>
              <a:t/>
            </a:r>
            <a:br>
              <a:rPr lang="zh-TW" altLang="en-US" sz="2800" dirty="0"/>
            </a:br>
            <a:r>
              <a:rPr lang="zh-TW" altLang="en-US" sz="2800" dirty="0"/>
              <a:t>二、謹守</a:t>
            </a:r>
            <a:r>
              <a:rPr lang="zh-TW" altLang="en-US" sz="2800" b="1" dirty="0"/>
              <a:t>安全</a:t>
            </a:r>
            <a:r>
              <a:rPr lang="zh-TW" altLang="en-US" sz="2800" dirty="0"/>
              <a:t>空間</a:t>
            </a:r>
            <a:r>
              <a:rPr lang="zh-TW" altLang="en-US" sz="2800" dirty="0" smtClean="0"/>
              <a:t>─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/>
              <a:t> </a:t>
            </a:r>
            <a:r>
              <a:rPr lang="zh-TW" altLang="en-US" sz="2800" dirty="0" smtClean="0"/>
              <a:t>       </a:t>
            </a:r>
            <a:r>
              <a:rPr lang="zh-TW" altLang="en-US" sz="2800" dirty="0" smtClean="0">
                <a:solidFill>
                  <a:srgbClr val="FF0000"/>
                </a:solidFill>
              </a:rPr>
              <a:t>不作</a:t>
            </a:r>
            <a:r>
              <a:rPr lang="zh-TW" altLang="en-US" sz="2800" dirty="0">
                <a:solidFill>
                  <a:srgbClr val="FF0000"/>
                </a:solidFill>
              </a:rPr>
              <a:t>沒有絕對</a:t>
            </a:r>
            <a:r>
              <a:rPr lang="zh-TW" altLang="en-US" sz="2800" b="1" dirty="0">
                <a:solidFill>
                  <a:srgbClr val="FF0000"/>
                </a:solidFill>
              </a:rPr>
              <a:t>安全</a:t>
            </a:r>
            <a:r>
              <a:rPr lang="zh-TW" altLang="en-US" sz="2800" dirty="0" smtClean="0">
                <a:solidFill>
                  <a:srgbClr val="FF0000"/>
                </a:solidFill>
              </a:rPr>
              <a:t>把握之</a:t>
            </a:r>
            <a:r>
              <a:rPr lang="zh-TW" altLang="en-US" sz="2800" b="1" dirty="0">
                <a:solidFill>
                  <a:srgbClr val="FF0000"/>
                </a:solidFill>
              </a:rPr>
              <a:t>交通</a:t>
            </a:r>
            <a:r>
              <a:rPr lang="zh-TW" altLang="en-US" sz="2800" dirty="0">
                <a:solidFill>
                  <a:srgbClr val="FF0000"/>
                </a:solidFill>
              </a:rPr>
              <a:t>行為</a:t>
            </a:r>
            <a:r>
              <a:rPr lang="zh-TW" altLang="en-US" sz="2800" dirty="0"/>
              <a:t/>
            </a:r>
            <a:br>
              <a:rPr lang="zh-TW" altLang="en-US" sz="2800" dirty="0"/>
            </a:br>
            <a:r>
              <a:rPr lang="zh-TW" altLang="en-US" sz="2800" dirty="0"/>
              <a:t>三、利他用路觀</a:t>
            </a:r>
            <a:r>
              <a:rPr lang="zh-TW" altLang="en-US" sz="2800" dirty="0" smtClean="0"/>
              <a:t>─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/>
              <a:t> </a:t>
            </a:r>
            <a:r>
              <a:rPr lang="zh-TW" altLang="en-US" sz="2800" dirty="0" smtClean="0"/>
              <a:t>       </a:t>
            </a:r>
            <a:r>
              <a:rPr lang="zh-TW" altLang="en-US" sz="2800" dirty="0" smtClean="0">
                <a:solidFill>
                  <a:srgbClr val="FF0000"/>
                </a:solidFill>
              </a:rPr>
              <a:t>不作</a:t>
            </a:r>
            <a:r>
              <a:rPr lang="zh-TW" altLang="en-US" sz="2800" dirty="0">
                <a:solidFill>
                  <a:srgbClr val="FF0000"/>
                </a:solidFill>
              </a:rPr>
              <a:t>妨礙他人</a:t>
            </a:r>
            <a:r>
              <a:rPr lang="zh-TW" altLang="en-US" sz="2800" b="1" dirty="0">
                <a:solidFill>
                  <a:srgbClr val="FF0000"/>
                </a:solidFill>
              </a:rPr>
              <a:t>安全</a:t>
            </a:r>
            <a:r>
              <a:rPr lang="zh-TW" altLang="en-US" sz="2800" dirty="0">
                <a:solidFill>
                  <a:srgbClr val="FF0000"/>
                </a:solidFill>
              </a:rPr>
              <a:t>與方便之用路行為</a:t>
            </a:r>
            <a:br>
              <a:rPr lang="zh-TW" altLang="en-US" sz="2800" dirty="0">
                <a:solidFill>
                  <a:srgbClr val="FF0000"/>
                </a:solidFill>
              </a:rPr>
            </a:br>
            <a:r>
              <a:rPr lang="zh-TW" altLang="en-US" sz="2800" b="1" dirty="0"/>
              <a:t>四</a:t>
            </a:r>
            <a:r>
              <a:rPr lang="zh-TW" altLang="en-US" sz="2800" dirty="0"/>
              <a:t>、防衛兼備之</a:t>
            </a:r>
            <a:r>
              <a:rPr lang="zh-TW" altLang="en-US" sz="2800" b="1" dirty="0"/>
              <a:t>安全</a:t>
            </a:r>
            <a:r>
              <a:rPr lang="zh-TW" altLang="en-US" sz="2800" dirty="0"/>
              <a:t>用路行為</a:t>
            </a:r>
            <a:r>
              <a:rPr lang="zh-TW" altLang="en-US" sz="2800" dirty="0" smtClean="0"/>
              <a:t>─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/>
              <a:t> </a:t>
            </a:r>
            <a:r>
              <a:rPr lang="zh-TW" altLang="en-US" sz="2800" dirty="0" smtClean="0"/>
              <a:t>       </a:t>
            </a:r>
            <a:r>
              <a:rPr lang="zh-TW" altLang="en-US" sz="2800" dirty="0" smtClean="0">
                <a:solidFill>
                  <a:srgbClr val="FF0000"/>
                </a:solidFill>
              </a:rPr>
              <a:t>不作</a:t>
            </a:r>
            <a:r>
              <a:rPr lang="zh-TW" altLang="en-US" sz="2800" dirty="0">
                <a:solidFill>
                  <a:srgbClr val="FF0000"/>
                </a:solidFill>
              </a:rPr>
              <a:t>事故的製造者，也不成為無辜</a:t>
            </a:r>
            <a:r>
              <a:rPr lang="zh-TW" altLang="en-US" sz="2800" dirty="0" smtClean="0">
                <a:solidFill>
                  <a:srgbClr val="FF0000"/>
                </a:solidFill>
              </a:rPr>
              <a:t>的</a:t>
            </a:r>
            <a:r>
              <a:rPr lang="en-US" altLang="zh-TW" sz="2800" dirty="0" smtClean="0">
                <a:solidFill>
                  <a:srgbClr val="FF0000"/>
                </a:solidFill>
              </a:rPr>
              <a:t/>
            </a:r>
            <a:br>
              <a:rPr lang="en-US" altLang="zh-TW" sz="2800" dirty="0" smtClean="0">
                <a:solidFill>
                  <a:srgbClr val="FF0000"/>
                </a:solidFill>
              </a:rPr>
            </a:br>
            <a:r>
              <a:rPr lang="zh-TW" altLang="en-US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</a:rPr>
              <a:t>       事故受害者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5710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484040" y="413048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交通安全</a:t>
            </a:r>
            <a:r>
              <a:rPr lang="zh-TW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四大守則</a:t>
            </a:r>
            <a:endParaRPr lang="en-US" altLang="zh-TW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7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810601" y="371731"/>
            <a:ext cx="3570208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每學期安排</a:t>
            </a:r>
            <a:endParaRPr lang="en-US" altLang="zh-TW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防災避難訓練</a:t>
            </a:r>
            <a:endParaRPr lang="en-US" altLang="zh-TW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今年因防疫</a:t>
            </a:r>
            <a:endParaRPr lang="en-US" altLang="zh-TW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改為班級演練</a:t>
            </a:r>
            <a:endParaRPr lang="en-US" altLang="zh-TW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n-US" altLang="zh-TW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9/17</a:t>
            </a:r>
            <a:r>
              <a:rPr lang="zh-TW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辦理</a:t>
            </a:r>
            <a:endParaRPr lang="en-US" altLang="zh-TW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418483" cy="331236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01" y="3976175"/>
            <a:ext cx="3456386" cy="25911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32282"/>
            <a:ext cx="3553427" cy="2665070"/>
          </a:xfrm>
          <a:prstGeom prst="rect">
            <a:avLst/>
          </a:prstGeom>
        </p:spPr>
      </p:pic>
      <p:pic>
        <p:nvPicPr>
          <p:cNvPr id="7" name="Picture 2" descr="校徽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7325" y="496683"/>
            <a:ext cx="4773100" cy="924475"/>
          </a:xfrm>
        </p:spPr>
        <p:txBody>
          <a:bodyPr/>
          <a:lstStyle/>
          <a:p>
            <a:r>
              <a:rPr lang="zh-TW" altLang="en-US" sz="4300" dirty="0" smtClean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   學務處</a:t>
            </a:r>
            <a:r>
              <a:rPr lang="zh-TW" altLang="en-US" sz="4300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師長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412776"/>
            <a:ext cx="5328592" cy="4581450"/>
          </a:xfrm>
        </p:spPr>
        <p:txBody>
          <a:bodyPr>
            <a:normAutofit fontScale="92500" lnSpcReduction="10000"/>
          </a:bodyPr>
          <a:lstStyle/>
          <a:p>
            <a:pPr marL="365760" lvl="0" indent="-283464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學務主任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許哲峻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--8301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lvl="0" indent="-283464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生教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組長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王羿茹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--8302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lvl="0" indent="-283464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組長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李昱旻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--8303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lvl="0" indent="-283464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體育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組長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李婷婷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--8304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lvl="0" indent="-283464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衛生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組長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吳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昭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儀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--8305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lvl="0" indent="-283464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午餐秘書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陳美滿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--8306</a:t>
            </a:r>
          </a:p>
          <a:p>
            <a:pPr marL="365760" lvl="0" indent="-283464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護 理 師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張雅琳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--8307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lvl="0" indent="-283464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護 理 師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羅靜容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—8308</a:t>
            </a:r>
          </a:p>
          <a:p>
            <a:pPr marL="365760" lvl="0" indent="-283464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幹    事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林千雅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62" y="4856320"/>
            <a:ext cx="1195858" cy="17008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06" y="2852936"/>
            <a:ext cx="1274112" cy="16868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68" y="913913"/>
            <a:ext cx="1152328" cy="17223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t="3465" r="16670" b="29151"/>
          <a:stretch/>
        </p:blipFill>
        <p:spPr>
          <a:xfrm>
            <a:off x="6517750" y="886247"/>
            <a:ext cx="1290274" cy="17500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7"/>
          <a:stretch/>
        </p:blipFill>
        <p:spPr>
          <a:xfrm>
            <a:off x="7981631" y="4839428"/>
            <a:ext cx="1039062" cy="16288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8747" r="63223" b="42506"/>
          <a:stretch/>
        </p:blipFill>
        <p:spPr>
          <a:xfrm rot="5400000">
            <a:off x="4976360" y="1163212"/>
            <a:ext cx="1749788" cy="119585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92" y="2852936"/>
            <a:ext cx="1195858" cy="159447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7" t="39258" r="28601" b="31402"/>
          <a:stretch/>
        </p:blipFill>
        <p:spPr>
          <a:xfrm>
            <a:off x="6578265" y="2798870"/>
            <a:ext cx="1192506" cy="168689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2" t="10742" r="3184" b="1296"/>
          <a:stretch/>
        </p:blipFill>
        <p:spPr>
          <a:xfrm>
            <a:off x="6578265" y="4856320"/>
            <a:ext cx="1245411" cy="161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869472" y="476672"/>
            <a:ext cx="295465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戶</a:t>
            </a:r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外教育</a:t>
            </a:r>
            <a:endParaRPr lang="en-US" altLang="zh-TW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活動</a:t>
            </a:r>
            <a:endParaRPr lang="en-US" altLang="zh-TW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逃生演練</a:t>
            </a:r>
            <a:endParaRPr lang="en-US" altLang="zh-TW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D:\學務處共用資料夾\主任\04-王羿茹\宣導照片\畢旅行前車輛檢驗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4136008" cy="31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學務處共用資料夾\主任\04-王羿茹\宣導照片\畢旅逃生演習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4776729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校徽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08" y="4509120"/>
            <a:ext cx="1512168" cy="175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7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98318" y="6009094"/>
            <a:ext cx="85689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四</a:t>
            </a:r>
            <a:r>
              <a:rPr lang="zh-TW" alt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年級消防護照闖關</a:t>
            </a:r>
            <a:endParaRPr lang="en-US" altLang="zh-TW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3" y="229940"/>
            <a:ext cx="3442667" cy="2582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0936"/>
            <a:ext cx="3442667" cy="2582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0" y="3230073"/>
            <a:ext cx="3491880" cy="26189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16" y="3284984"/>
            <a:ext cx="3418665" cy="25639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380312" y="3789040"/>
            <a:ext cx="792088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校徽深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6" y="6070168"/>
            <a:ext cx="504007" cy="5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34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36249" y="4856093"/>
            <a:ext cx="82809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學生班會</a:t>
            </a:r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新細明體"/>
                <a:ea typeface="新細明體"/>
              </a:rPr>
              <a:t>、</a:t>
            </a:r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集會宣導</a:t>
            </a:r>
            <a:endParaRPr lang="en-US" altLang="zh-TW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今年</a:t>
            </a:r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因疫</a:t>
            </a:r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情改為</a:t>
            </a:r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線</a:t>
            </a:r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上</a:t>
            </a:r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直播</a:t>
            </a:r>
            <a:endParaRPr lang="en-US" altLang="zh-TW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1520" y="1412776"/>
            <a:ext cx="3419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反毒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反黑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霸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凌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宣誓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4" name="Picture 2" descr="D:\學務處共用資料夾\主任\04-王羿茹\宣導照片\開學典禮反霸凌宣導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60" y="632669"/>
            <a:ext cx="5557136" cy="416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校徽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4" y="564900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59632" y="2566164"/>
            <a:ext cx="6552728" cy="924475"/>
          </a:xfrm>
        </p:spPr>
        <p:txBody>
          <a:bodyPr/>
          <a:lstStyle/>
          <a:p>
            <a:pPr algn="ctr"/>
            <a:r>
              <a:rPr lang="zh-TW" altLang="en-US" sz="48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學生健康</a:t>
            </a:r>
            <a:endParaRPr lang="zh-TW" altLang="en-US" sz="5400" dirty="0"/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714" y="2636912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66750" y="5805264"/>
            <a:ext cx="82282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一年級、四年級 健康</a:t>
            </a:r>
            <a:r>
              <a:rPr lang="en-US" altLang="zh-TW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zh-TW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口腔 視力</a:t>
            </a:r>
            <a:r>
              <a:rPr lang="en-US" altLang="zh-TW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r>
              <a:rPr lang="zh-TW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檢查</a:t>
            </a:r>
            <a:endParaRPr lang="zh-TW" alt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6878" y="403876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</a:rPr>
              <a:t>各項健康相關因疫情關係稍有延後，待確定日期後宣布，敬請留意通知單。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ååè£¡å¯è½æ2 åäº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5" y="1700808"/>
            <a:ext cx="4443195" cy="333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ååè£¡å¯è½æ2 åäººãå¤§å®¶åè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76" y="1700808"/>
            <a:ext cx="4330470" cy="32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5260576" y="3047429"/>
            <a:ext cx="706305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966881" y="3286435"/>
            <a:ext cx="706305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校徽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5" y="495629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11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06388" y="548680"/>
            <a:ext cx="7776864" cy="4680520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lnSpc>
                <a:spcPct val="90000"/>
              </a:lnSpc>
              <a:buNone/>
            </a:pP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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為保持學童體格正常發育，請留意</a:t>
            </a:r>
            <a:r>
              <a:rPr lang="zh-TW" altLang="en-US" u="sng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endParaRPr lang="en-US" altLang="zh-TW" u="sng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en-US" altLang="zh-TW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u="sng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書包重量，不可超過學生體重的八分</a:t>
            </a:r>
            <a:endParaRPr lang="en-US" altLang="zh-TW" u="sng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en-US" altLang="zh-TW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u="sng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之一（</a:t>
            </a:r>
            <a:r>
              <a:rPr lang="en-US" altLang="zh-TW" u="sng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12.5%</a:t>
            </a:r>
            <a:r>
              <a:rPr lang="zh-TW" altLang="en-US" u="sng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）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。為維護學童上下學安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en-US" altLang="zh-TW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全，請勿使用拖拉式書包。選購材質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en-US" altLang="zh-TW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輕的書包。並協助指導學童整理書包，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en-US" altLang="zh-TW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減輕重量。</a:t>
            </a:r>
            <a:endParaRPr lang="en-US" altLang="zh-TW" kern="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endParaRPr lang="en-US" altLang="zh-TW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 Ex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：學生體重</a:t>
            </a: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24kg</a:t>
            </a:r>
            <a:r>
              <a:rPr lang="zh-TW" altLang="en-US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，書包重量</a:t>
            </a:r>
            <a:r>
              <a:rPr lang="en-US" altLang="zh-TW" kern="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≦3kg</a:t>
            </a:r>
          </a:p>
          <a:p>
            <a:pPr marL="82296" indent="0">
              <a:lnSpc>
                <a:spcPct val="90000"/>
              </a:lnSpc>
              <a:buNone/>
            </a:pPr>
            <a:endParaRPr lang="zh-TW" altLang="en-US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爆炸 1 1"/>
          <p:cNvSpPr/>
          <p:nvPr/>
        </p:nvSpPr>
        <p:spPr>
          <a:xfrm>
            <a:off x="2267744" y="4653136"/>
            <a:ext cx="5616624" cy="2592288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651324" y="5533781"/>
            <a:ext cx="322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書包減重！</a:t>
            </a:r>
            <a:endParaRPr lang="zh-TW" altLang="en-US" sz="4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59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889323" y="548680"/>
            <a:ext cx="7920880" cy="5256584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lnSpc>
                <a:spcPct val="90000"/>
              </a:lnSpc>
              <a:buNone/>
            </a:pP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♪♪為響應節能減碳，增加學童運動機會， 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dirty="0">
                <a:solidFill>
                  <a:srgbClr val="7030A0"/>
                </a:solidFill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  敬請響應走路上學活動。如果可以的話，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dirty="0">
                <a:solidFill>
                  <a:srgbClr val="7030A0"/>
                </a:solidFill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  陪小寶貝走一段路上學，會為您增添無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dirty="0">
                <a:solidFill>
                  <a:srgbClr val="7030A0"/>
                </a:solidFill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  限親子樂趣。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endParaRPr lang="en-US" altLang="zh-TW" kern="0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Font typeface="Wingdings 2"/>
              <a:buNone/>
            </a:pPr>
            <a:endParaRPr lang="en-US" altLang="zh-TW" kern="0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kern="0" dirty="0" smtClean="0">
                <a:solidFill>
                  <a:srgbClr val="7030A0"/>
                </a:solidFill>
                <a:ea typeface="標楷體" pitchFamily="65" charset="-120"/>
              </a:rPr>
              <a:t>♪♪隨時注意孩子的身心健康情形</a:t>
            </a:r>
            <a:r>
              <a:rPr lang="zh-TW" altLang="en-US" kern="0" dirty="0" smtClean="0">
                <a:solidFill>
                  <a:srgbClr val="7030A0"/>
                </a:solidFill>
                <a:latin typeface="新細明體"/>
                <a:ea typeface="新細明體"/>
              </a:rPr>
              <a:t>。</a:t>
            </a:r>
            <a:endParaRPr lang="en-US" altLang="zh-TW" kern="0" dirty="0" smtClean="0">
              <a:solidFill>
                <a:srgbClr val="7030A0"/>
              </a:solidFill>
              <a:latin typeface="新細明體"/>
              <a:ea typeface="新細明體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kern="0" dirty="0">
                <a:solidFill>
                  <a:srgbClr val="7030A0"/>
                </a:solidFill>
                <a:latin typeface="新細明體"/>
                <a:ea typeface="新細明體"/>
              </a:rPr>
              <a:t> </a:t>
            </a:r>
            <a:r>
              <a:rPr lang="zh-TW" altLang="en-US" kern="0" dirty="0" smtClean="0">
                <a:solidFill>
                  <a:srgbClr val="7030A0"/>
                </a:solidFill>
                <a:latin typeface="新細明體"/>
                <a:ea typeface="新細明體"/>
              </a:rPr>
              <a:t>  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早餐是一天活力的開始，可以的話，請</a:t>
            </a:r>
            <a:endParaRPr lang="en-US" altLang="zh-TW" kern="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kern="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在家先用完早餐。</a:t>
            </a:r>
            <a:endParaRPr lang="zh-TW" altLang="en-US" kern="0" dirty="0">
              <a:solidFill>
                <a:srgbClr val="7030A0"/>
              </a:solidFill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90" y="2132856"/>
            <a:ext cx="1596380" cy="93532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51" y="5749033"/>
            <a:ext cx="1457326" cy="8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2636912"/>
            <a:ext cx="6552728" cy="924475"/>
          </a:xfrm>
        </p:spPr>
        <p:txBody>
          <a:bodyPr/>
          <a:lstStyle/>
          <a:p>
            <a:pPr algn="ctr"/>
            <a:r>
              <a:rPr lang="zh-TW" altLang="en-US" sz="48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學校重要活動</a:t>
            </a:r>
            <a:endParaRPr lang="zh-TW" altLang="en-US" sz="5400" dirty="0"/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46" y="2708920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7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1880154" y="362813"/>
            <a:ext cx="5472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學校重要活動</a:t>
            </a:r>
            <a:endParaRPr lang="zh-TW" altLang="en-US" sz="4800" b="1" dirty="0">
              <a:solidFill>
                <a:schemeClr val="accent5">
                  <a:lumMod val="75000"/>
                </a:schemeClr>
              </a:solidFill>
              <a:latin typeface="Gill Sans MT"/>
              <a:ea typeface="標楷體" pitchFamily="65" charset="-12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91774" y="1327974"/>
            <a:ext cx="7848872" cy="3744416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None/>
            </a:pP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  <a:sym typeface="Wingdings"/>
              </a:rPr>
              <a:t>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請參閱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學年度學校網頁公告</a:t>
            </a:r>
            <a:endParaRPr lang="en-US" altLang="zh-TW" dirty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buNone/>
            </a:pP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   學生聯絡簿、通知單等。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ea typeface="標楷體" pitchFamily="65" charset="-120"/>
              <a:sym typeface="Wingdings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  <a:sym typeface="Wingdings"/>
              </a:rPr>
              <a:t>健康檢查：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  <a:sym typeface="Wingdings"/>
              </a:rPr>
              <a:t> 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  <a:sym typeface="Wingdings"/>
              </a:rPr>
              <a:t>因應疫情尚未定案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  <a:sym typeface="Wingdings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ea typeface="標楷體" pitchFamily="65" charset="-120"/>
              <a:sym typeface="Wingdings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  <a:sym typeface="Wingdings"/>
              </a:rPr>
              <a:t>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  <a:sym typeface="Wingdings"/>
              </a:rPr>
              <a:t>124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週年校慶：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11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月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27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日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六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) </a:t>
            </a:r>
          </a:p>
          <a:p>
            <a:pPr marL="82296" indent="0">
              <a:buFont typeface="Wingdings 2"/>
              <a:buNone/>
            </a:pP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                      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11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月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29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日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一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)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補假一天。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buFont typeface="Wingdings 2"/>
              <a:buNone/>
            </a:pPr>
            <a:endParaRPr lang="en-US" altLang="zh-TW" dirty="0">
              <a:solidFill>
                <a:srgbClr val="7030A0"/>
              </a:solidFill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42892"/>
            <a:ext cx="7577253" cy="804664"/>
          </a:xfrm>
          <a:prstGeom prst="rect">
            <a:avLst/>
          </a:prstGeom>
        </p:spPr>
      </p:pic>
      <p:pic>
        <p:nvPicPr>
          <p:cNvPr id="5" name="Picture 2" descr="校徽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04" y="379750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3568" y="2492896"/>
            <a:ext cx="7344816" cy="924475"/>
          </a:xfrm>
        </p:spPr>
        <p:txBody>
          <a:bodyPr/>
          <a:lstStyle/>
          <a:p>
            <a:pPr algn="ctr"/>
            <a:r>
              <a:rPr lang="zh-TW" altLang="en-US" sz="48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5400" dirty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學生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團隊</a:t>
            </a:r>
            <a:endParaRPr lang="zh-TW" altLang="en-US" sz="5400" dirty="0"/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564904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7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125113" cy="924475"/>
          </a:xfrm>
        </p:spPr>
        <p:txBody>
          <a:bodyPr/>
          <a:lstStyle/>
          <a:p>
            <a:pPr algn="ctr"/>
            <a:r>
              <a:rPr lang="zh-TW" altLang="en-US" sz="48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學校防</a:t>
            </a:r>
            <a:r>
              <a:rPr lang="zh-TW" altLang="en-US" sz="5400" dirty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疫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工作</a:t>
            </a:r>
            <a:endParaRPr lang="zh-TW" altLang="en-US" sz="5400" dirty="0"/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3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1160420" y="620688"/>
            <a:ext cx="7083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音樂團隊</a:t>
            </a:r>
            <a:r>
              <a:rPr lang="en-US" altLang="zh-TW" sz="48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(3</a:t>
            </a:r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年級開始招生</a:t>
            </a:r>
            <a:r>
              <a:rPr lang="en-US" altLang="zh-TW" sz="48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)</a:t>
            </a:r>
            <a:endParaRPr lang="zh-TW" altLang="en-US" sz="4800" b="1" dirty="0">
              <a:solidFill>
                <a:schemeClr val="accent5">
                  <a:lumMod val="75000"/>
                </a:schemeClr>
              </a:solidFill>
              <a:latin typeface="Gill Sans MT"/>
              <a:ea typeface="標楷體" pitchFamily="65" charset="-12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91774" y="1700808"/>
            <a:ext cx="7848872" cy="3744416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endParaRPr lang="en-US" altLang="zh-TW" dirty="0">
              <a:solidFill>
                <a:srgbClr val="7030A0"/>
              </a:solidFill>
              <a:ea typeface="標楷體" pitchFamily="65" charset="-120"/>
            </a:endParaRPr>
          </a:p>
        </p:txBody>
      </p:sp>
      <p:pic>
        <p:nvPicPr>
          <p:cNvPr id="2050" name="Picture 2" descr="D:\學務處共用資料夾\主任\03-李昱旻\107學年度全國學生音樂比賽北區決賽 東門國小\IMG_9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3" y="1700808"/>
            <a:ext cx="4311697" cy="28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91774" y="4860823"/>
            <a:ext cx="3816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兒童</a:t>
            </a:r>
            <a:r>
              <a:rPr lang="zh-TW" altLang="en-US" sz="2800" b="1" dirty="0" smtClean="0"/>
              <a:t>樂隊參加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全國</a:t>
            </a:r>
            <a:r>
              <a:rPr lang="zh-TW" altLang="en-US" sz="2800" b="1" dirty="0"/>
              <a:t>學生音樂</a:t>
            </a:r>
            <a:r>
              <a:rPr lang="zh-TW" altLang="en-US" sz="2800" b="1" dirty="0" smtClean="0"/>
              <a:t>比賽</a:t>
            </a:r>
            <a:endParaRPr lang="zh-TW" altLang="en-US" sz="2800" b="1" dirty="0"/>
          </a:p>
        </p:txBody>
      </p:sp>
      <p:pic>
        <p:nvPicPr>
          <p:cNvPr id="2051" name="Picture 3" descr="D:\學務處共用資料夾\主任\07許哲峻\樂隊合唱團照片\IMG_567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700808"/>
            <a:ext cx="3833035" cy="28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364088" y="4860823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合唱團</a:t>
            </a:r>
            <a:r>
              <a:rPr lang="zh-TW" altLang="en-US" sz="2800" b="1" dirty="0" smtClean="0"/>
              <a:t>參加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全市合唱比賽</a:t>
            </a:r>
            <a:endParaRPr lang="zh-TW" altLang="en-US" sz="2800" b="1" dirty="0"/>
          </a:p>
        </p:txBody>
      </p:sp>
      <p:pic>
        <p:nvPicPr>
          <p:cNvPr id="9" name="Picture 2" descr="校徽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1" y="632535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8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827584" y="620688"/>
            <a:ext cx="771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體育</a:t>
            </a:r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團隊 </a:t>
            </a:r>
            <a:r>
              <a:rPr lang="en-US" altLang="zh-TW" sz="40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(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躲避球、棒球、田徑</a:t>
            </a:r>
            <a:r>
              <a:rPr lang="en-US" altLang="zh-TW" sz="40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)</a:t>
            </a:r>
            <a:endParaRPr lang="zh-TW" altLang="en-US" sz="4800" b="1" dirty="0">
              <a:solidFill>
                <a:schemeClr val="accent5">
                  <a:lumMod val="75000"/>
                </a:schemeClr>
              </a:solidFill>
              <a:latin typeface="Gill Sans MT"/>
              <a:ea typeface="標楷體" pitchFamily="65" charset="-12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91774" y="1700808"/>
            <a:ext cx="7848872" cy="3744416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endParaRPr lang="en-US" altLang="zh-TW" dirty="0">
              <a:solidFill>
                <a:srgbClr val="7030A0"/>
              </a:solidFill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42892"/>
            <a:ext cx="7577253" cy="804664"/>
          </a:xfrm>
          <a:prstGeom prst="rect">
            <a:avLst/>
          </a:prstGeom>
        </p:spPr>
      </p:pic>
      <p:pic>
        <p:nvPicPr>
          <p:cNvPr id="5" name="Picture 3" descr="D:\學務處共用資料夾\主任\07許哲峻\照片\108年第20屆全國躲避球錦標賽0524-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4401508" cy="330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D:\學務處共用資料夾\主任\07許哲峻\照片\108年中小學田徑錦標賽0225-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774" y="1591205"/>
            <a:ext cx="3460626" cy="259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D:\學務處共用資料夾\主任\07許哲峻\照片\1080305國小棒球聯賽【軟式組】-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574" y="1599837"/>
            <a:ext cx="3450674" cy="2586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校徽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4" y="645108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1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35696" y="2546292"/>
            <a:ext cx="5400600" cy="924475"/>
          </a:xfrm>
        </p:spPr>
        <p:txBody>
          <a:bodyPr/>
          <a:lstStyle/>
          <a:p>
            <a:pPr algn="ctr"/>
            <a:r>
              <a:rPr lang="zh-TW" altLang="en-US" sz="48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其他小叮嚀</a:t>
            </a:r>
            <a:endParaRPr lang="zh-TW" altLang="en-US" sz="5400" dirty="0"/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33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3568" y="692696"/>
            <a:ext cx="7895948" cy="5328592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為了避免教學困擾，影響學童上課心情，</a:t>
            </a:r>
            <a:r>
              <a:rPr lang="zh-TW" altLang="en-US" b="1" u="sng" dirty="0" smtClean="0">
                <a:solidFill>
                  <a:srgbClr val="FF0000"/>
                </a:solidFill>
                <a:ea typeface="標楷體" pitchFamily="65" charset="-120"/>
              </a:rPr>
              <a:t>上課期間，請學生勿攜帶貴重物品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：如</a:t>
            </a:r>
            <a:r>
              <a:rPr lang="zh-TW" altLang="en-US" dirty="0">
                <a:solidFill>
                  <a:srgbClr val="7030A0"/>
                </a:solidFill>
                <a:ea typeface="標楷體" pitchFamily="65" charset="-120"/>
              </a:rPr>
              <a:t>手機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、平板、ＭＰ３、電動玩具、超過</a:t>
            </a:r>
            <a:r>
              <a:rPr lang="en-US" altLang="zh-TW" dirty="0" smtClean="0">
                <a:solidFill>
                  <a:srgbClr val="7030A0"/>
                </a:solidFill>
                <a:ea typeface="標楷體" pitchFamily="65" charset="-120"/>
              </a:rPr>
              <a:t>100</a:t>
            </a:r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元以上之零用錢等，以免遺失。 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</a:endParaRPr>
          </a:p>
          <a:p>
            <a:endParaRPr lang="en-US" altLang="zh-TW" sz="1600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buNone/>
            </a:pPr>
            <a:r>
              <a:rPr lang="zh-TW" altLang="en-US" kern="0" dirty="0" smtClean="0">
                <a:solidFill>
                  <a:srgbClr val="7030A0"/>
                </a:solidFill>
                <a:ea typeface="標楷體" pitchFamily="65" charset="-120"/>
              </a:rPr>
              <a:t>  請為新生準備：</a:t>
            </a:r>
            <a:r>
              <a:rPr lang="zh-TW" altLang="en-US" b="1" u="sng" kern="0" dirty="0" smtClean="0">
                <a:solidFill>
                  <a:srgbClr val="FF0000"/>
                </a:solidFill>
                <a:ea typeface="標楷體" pitchFamily="65" charset="-120"/>
              </a:rPr>
              <a:t>軟毛兒童牙刷和漱口杯</a:t>
            </a:r>
            <a:r>
              <a:rPr lang="zh-TW" altLang="en-US" kern="0" dirty="0" smtClean="0">
                <a:solidFill>
                  <a:srgbClr val="7030A0"/>
                </a:solidFill>
                <a:ea typeface="標楷體" pitchFamily="65" charset="-120"/>
              </a:rPr>
              <a:t>， </a:t>
            </a:r>
            <a:endParaRPr lang="en-US" altLang="zh-TW" kern="0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buNone/>
            </a:pPr>
            <a:r>
              <a:rPr lang="zh-TW" altLang="en-US" kern="0" dirty="0">
                <a:solidFill>
                  <a:srgbClr val="7030A0"/>
                </a:solidFill>
                <a:ea typeface="標楷體" pitchFamily="65" charset="-120"/>
              </a:rPr>
              <a:t> </a:t>
            </a:r>
            <a:r>
              <a:rPr lang="zh-TW" altLang="en-US" kern="0" dirty="0" smtClean="0">
                <a:solidFill>
                  <a:srgbClr val="7030A0"/>
                </a:solidFill>
                <a:ea typeface="標楷體" pitchFamily="65" charset="-120"/>
              </a:rPr>
              <a:t> 以便配合學校的潔牙生活教育。</a:t>
            </a:r>
            <a:endParaRPr lang="en-US" altLang="zh-TW" kern="0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buFont typeface="Wingdings 2"/>
              <a:buNone/>
            </a:pPr>
            <a:endParaRPr lang="en-US" altLang="zh-TW" sz="1600" kern="0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buNone/>
            </a:pPr>
            <a:r>
              <a:rPr lang="zh-TW" altLang="en-US" kern="0" dirty="0" smtClean="0">
                <a:solidFill>
                  <a:srgbClr val="7030A0"/>
                </a:solidFill>
                <a:ea typeface="標楷體" pitchFamily="65" charset="-120"/>
              </a:rPr>
              <a:t>  請家長</a:t>
            </a:r>
            <a:r>
              <a:rPr lang="zh-TW" altLang="en-US" kern="0" dirty="0">
                <a:solidFill>
                  <a:srgbClr val="7030A0"/>
                </a:solidFill>
                <a:ea typeface="標楷體" pitchFamily="65" charset="-120"/>
              </a:rPr>
              <a:t>在孩子運動服上繡學</a:t>
            </a:r>
            <a:r>
              <a:rPr lang="zh-TW" altLang="en-US" kern="0" dirty="0" smtClean="0">
                <a:solidFill>
                  <a:srgbClr val="7030A0"/>
                </a:solidFill>
                <a:ea typeface="標楷體" pitchFamily="65" charset="-120"/>
              </a:rPr>
              <a:t>號</a:t>
            </a:r>
            <a:r>
              <a:rPr lang="en-US" altLang="zh-TW" kern="0" dirty="0" smtClean="0">
                <a:solidFill>
                  <a:srgbClr val="7030A0"/>
                </a:solidFill>
                <a:ea typeface="標楷體" pitchFamily="65" charset="-120"/>
              </a:rPr>
              <a:t>(</a:t>
            </a:r>
            <a:r>
              <a:rPr lang="zh-TW" altLang="en-US" kern="0" dirty="0" smtClean="0">
                <a:solidFill>
                  <a:srgbClr val="7030A0"/>
                </a:solidFill>
                <a:ea typeface="標楷體" pitchFamily="65" charset="-120"/>
              </a:rPr>
              <a:t>如圖</a:t>
            </a:r>
            <a:r>
              <a:rPr lang="en-US" altLang="zh-TW" kern="0" dirty="0" smtClean="0">
                <a:solidFill>
                  <a:srgbClr val="7030A0"/>
                </a:solidFill>
                <a:ea typeface="標楷體" pitchFamily="65" charset="-120"/>
              </a:rPr>
              <a:t>)</a:t>
            </a:r>
            <a:r>
              <a:rPr lang="zh-TW" altLang="en-US" kern="0" dirty="0" smtClean="0">
                <a:solidFill>
                  <a:srgbClr val="7030A0"/>
                </a:solidFill>
                <a:ea typeface="標楷體" pitchFamily="65" charset="-120"/>
              </a:rPr>
              <a:t>，以免遺失了找不到小主人。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</a:endParaRPr>
          </a:p>
          <a:p>
            <a:pPr marL="82296" indent="0">
              <a:buFont typeface="Wingdings 2"/>
              <a:buNone/>
            </a:pPr>
            <a:endParaRPr lang="en-US" altLang="zh-TW" dirty="0">
              <a:solidFill>
                <a:srgbClr val="7030A0"/>
              </a:solidFill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00" y="762608"/>
            <a:ext cx="209550" cy="3524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96" y="4549476"/>
            <a:ext cx="209550" cy="3524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96" y="3068960"/>
            <a:ext cx="209550" cy="35242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2" t="29860" r="31250" b="58148"/>
          <a:stretch/>
        </p:blipFill>
        <p:spPr>
          <a:xfrm>
            <a:off x="5355084" y="5229200"/>
            <a:ext cx="3006328" cy="1333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橢圓 6"/>
          <p:cNvSpPr/>
          <p:nvPr/>
        </p:nvSpPr>
        <p:spPr>
          <a:xfrm>
            <a:off x="6948264" y="5229200"/>
            <a:ext cx="1296144" cy="1333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6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3568" y="692696"/>
            <a:ext cx="7895948" cy="5688632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zh-TW" altLang="en-US" dirty="0" smtClean="0">
                <a:solidFill>
                  <a:srgbClr val="7030A0"/>
                </a:solidFill>
                <a:ea typeface="標楷體" pitchFamily="65" charset="-120"/>
              </a:rPr>
              <a:t>校園性別平等事件 </a:t>
            </a:r>
            <a:endParaRPr lang="en-US" altLang="zh-TW" dirty="0" smtClean="0">
              <a:solidFill>
                <a:srgbClr val="7030A0"/>
              </a:solidFill>
              <a:ea typeface="標楷體" pitchFamily="65" charset="-120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第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21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學校校長、教師、職員或工友知悉服務學校發生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疑似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校園性侵害、性騷擾或性霸凌事件者，除應立即依學校防治規定所定權責，依性侵害犯罪防治法、兒童及少年福利法、身心障礙者權益保障法及其他相關法律規定通報外，並應向學校及當地直轄市、縣（市）主管機關通報，至遲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不得超過二十四小時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kern="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kern="0" dirty="0" smtClean="0">
                <a:solidFill>
                  <a:srgbClr val="7030A0"/>
                </a:solidFill>
                <a:ea typeface="標楷體" pitchFamily="65" charset="-120"/>
              </a:rPr>
              <a:t>強迫入學條例</a:t>
            </a:r>
            <a:endParaRPr lang="en-US" altLang="zh-TW" kern="0" dirty="0">
              <a:solidFill>
                <a:srgbClr val="7030A0"/>
              </a:solidFill>
              <a:ea typeface="標楷體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依強迫入學條例之規定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連續曠課達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以上或全學期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曠課節數累積達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進行通報。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Font typeface="Wingdings 2"/>
              <a:buNone/>
            </a:pPr>
            <a:endParaRPr lang="en-US" altLang="zh-TW" dirty="0">
              <a:solidFill>
                <a:srgbClr val="7030A0"/>
              </a:solidFill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00" y="762608"/>
            <a:ext cx="209550" cy="3524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00" y="4396908"/>
            <a:ext cx="2095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心形 8"/>
          <p:cNvSpPr/>
          <p:nvPr/>
        </p:nvSpPr>
        <p:spPr>
          <a:xfrm>
            <a:off x="1431634" y="476672"/>
            <a:ext cx="6120680" cy="5040561"/>
          </a:xfrm>
          <a:prstGeom prst="hear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664296"/>
          </a:xfrm>
        </p:spPr>
        <p:txBody>
          <a:bodyPr/>
          <a:lstStyle/>
          <a:p>
            <a:pPr algn="ctr"/>
            <a:r>
              <a:rPr lang="en-US" altLang="zh-TW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~</a:t>
            </a:r>
            <a:r>
              <a:rPr lang="zh-TW" alt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歡迎</a:t>
            </a:r>
            <a:r>
              <a:rPr lang="zh-TW" alt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您</a:t>
            </a:r>
            <a:r>
              <a:rPr lang="zh-TW" alt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們</a:t>
            </a:r>
            <a:r>
              <a:rPr lang="en-US" altLang="zh-TW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~</a:t>
            </a:r>
            <a:br>
              <a:rPr lang="en-US" altLang="zh-TW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lang="zh-TW" alt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加入</a:t>
            </a:r>
            <a:r>
              <a:rPr lang="en-US" altLang="zh-TW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lang="en-US" altLang="zh-TW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lang="zh-TW" alt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東門</a:t>
            </a:r>
            <a:r>
              <a:rPr lang="zh-TW" alt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大家族 </a:t>
            </a:r>
            <a:endParaRPr lang="zh-TW" alt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2" y="5306471"/>
            <a:ext cx="736848" cy="73684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825" y="5306471"/>
            <a:ext cx="736848" cy="736848"/>
          </a:xfrm>
          <a:prstGeom prst="rect">
            <a:avLst/>
          </a:prstGeom>
        </p:spPr>
      </p:pic>
      <p:pic>
        <p:nvPicPr>
          <p:cNvPr id="7" name="Picture 2" descr="校徽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7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188025"/>
            <a:ext cx="5862348" cy="924475"/>
          </a:xfrm>
        </p:spPr>
        <p:txBody>
          <a:bodyPr/>
          <a:lstStyle/>
          <a:p>
            <a:r>
              <a:rPr lang="zh-TW" altLang="en-US" sz="4300" b="1" u="sng" dirty="0" smtClean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家長防疫注意事項</a:t>
            </a:r>
            <a:endParaRPr lang="zh-TW" altLang="en-US" b="1" u="sng" dirty="0">
              <a:solidFill>
                <a:srgbClr val="0070C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246847" y="1177661"/>
            <a:ext cx="7497762" cy="5275675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每日監測體溫</a:t>
            </a:r>
            <a:endParaRPr lang="en-US" altLang="zh-TW" sz="2800" dirty="0" smtClean="0">
              <a:solidFill>
                <a:srgbClr val="FF000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 </a:t>
            </a:r>
            <a:r>
              <a:rPr lang="zh-TW" altLang="en-US" sz="2800" dirty="0" smtClean="0">
                <a:ea typeface="標楷體" pitchFamily="65" charset="-120"/>
              </a:rPr>
              <a:t>按時量體溫，留意孩子的身體狀況。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endParaRPr lang="en-US" altLang="zh-TW" sz="2800" dirty="0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注意衛生習慣</a:t>
            </a:r>
            <a:endParaRPr lang="en-US" altLang="zh-TW" sz="2800" dirty="0" smtClean="0">
              <a:solidFill>
                <a:srgbClr val="FF000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  </a:t>
            </a:r>
            <a:r>
              <a:rPr lang="zh-TW" altLang="en-US" sz="2800" dirty="0" smtClean="0">
                <a:ea typeface="標楷體" pitchFamily="65" charset="-120"/>
              </a:rPr>
              <a:t>教導孩子勤洗手，戴口罩，</a:t>
            </a:r>
            <a:r>
              <a:rPr lang="zh-TW" altLang="en-US" sz="2800" dirty="0">
                <a:ea typeface="標楷體" pitchFamily="65" charset="-120"/>
              </a:rPr>
              <a:t>不</a:t>
            </a:r>
            <a:r>
              <a:rPr lang="zh-TW" altLang="en-US" sz="2800" dirty="0" smtClean="0">
                <a:ea typeface="標楷體" pitchFamily="65" charset="-120"/>
              </a:rPr>
              <a:t>共用他人</a:t>
            </a:r>
            <a:r>
              <a:rPr lang="zh-TW" altLang="en-US" sz="2800" dirty="0">
                <a:ea typeface="標楷體" pitchFamily="65" charset="-120"/>
              </a:rPr>
              <a:t>物品</a:t>
            </a:r>
            <a:r>
              <a:rPr lang="zh-TW" altLang="en-US" sz="2800" dirty="0" smtClean="0">
                <a:ea typeface="標楷體" pitchFamily="65" charset="-120"/>
              </a:rPr>
              <a:t>。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endParaRPr lang="en-US" altLang="zh-TW" sz="2800" dirty="0" smtClean="0">
              <a:solidFill>
                <a:srgbClr val="FF0000"/>
              </a:solidFill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發燒不上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</a:rPr>
              <a:t>學</a:t>
            </a:r>
            <a:endParaRPr lang="en-US" altLang="zh-TW" sz="2800" dirty="0" smtClean="0">
              <a:solidFill>
                <a:srgbClr val="FF000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 smtClean="0">
                <a:ea typeface="標楷體" pitchFamily="65" charset="-120"/>
              </a:rPr>
              <a:t>  敏感時期，孩子如有發燒症狀，請家長請假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>
                <a:ea typeface="標楷體" pitchFamily="65" charset="-120"/>
              </a:rPr>
              <a:t> </a:t>
            </a:r>
            <a:r>
              <a:rPr lang="zh-TW" altLang="en-US" sz="2800" dirty="0" smtClean="0">
                <a:ea typeface="標楷體" pitchFamily="65" charset="-120"/>
              </a:rPr>
              <a:t> 在家陪伴，勿到校上學。如孩子到校後才發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>
                <a:ea typeface="標楷體" pitchFamily="65" charset="-120"/>
              </a:rPr>
              <a:t> </a:t>
            </a:r>
            <a:r>
              <a:rPr lang="zh-TW" altLang="en-US" sz="2800" dirty="0" smtClean="0">
                <a:ea typeface="標楷體" pitchFamily="65" charset="-120"/>
              </a:rPr>
              <a:t> 燒，也請盡速帶孩子去看醫生。</a:t>
            </a:r>
            <a:endParaRPr lang="en-US" altLang="zh-TW" sz="2800" dirty="0" smtClean="0">
              <a:ea typeface="標楷體" pitchFamily="65" charset="-120"/>
            </a:endParaRPr>
          </a:p>
        </p:txBody>
      </p:sp>
      <p:pic>
        <p:nvPicPr>
          <p:cNvPr id="5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7" y="358511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8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188025"/>
            <a:ext cx="5862348" cy="924475"/>
          </a:xfrm>
        </p:spPr>
        <p:txBody>
          <a:bodyPr/>
          <a:lstStyle/>
          <a:p>
            <a:r>
              <a:rPr lang="zh-TW" altLang="en-US" sz="4300" b="1" u="sng" dirty="0" smtClean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家長防疫注意事項</a:t>
            </a:r>
            <a:endParaRPr lang="zh-TW" altLang="en-US" b="1" u="sng" dirty="0">
              <a:solidFill>
                <a:srgbClr val="0070C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246847" y="1177661"/>
            <a:ext cx="7497762" cy="2611379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正門、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</a:rPr>
              <a:t>正</a:t>
            </a: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後門 設置放學新生家長接送區  </a:t>
            </a:r>
            <a:endParaRPr lang="en-US" altLang="zh-TW" sz="2800" dirty="0" smtClean="0">
              <a:solidFill>
                <a:srgbClr val="FF000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 smtClean="0">
                <a:ea typeface="標楷體" pitchFamily="65" charset="-120"/>
              </a:rPr>
              <a:t>  新生家長可進入校園特定區域等待，老師會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 smtClean="0">
                <a:ea typeface="標楷體" pitchFamily="65" charset="-120"/>
              </a:rPr>
              <a:t>  帶領路隊前往，請與您的寶貝約好</a:t>
            </a:r>
            <a:r>
              <a:rPr lang="en-US" altLang="zh-TW" sz="2800" dirty="0" smtClean="0">
                <a:ea typeface="標楷體" pitchFamily="65" charset="-120"/>
              </a:rPr>
              <a:t>~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 smtClean="0">
                <a:ea typeface="標楷體" pitchFamily="65" charset="-120"/>
              </a:rPr>
              <a:t>  </a:t>
            </a:r>
          </a:p>
        </p:txBody>
      </p:sp>
      <p:pic>
        <p:nvPicPr>
          <p:cNvPr id="5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7" y="358511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52936"/>
            <a:ext cx="4226374" cy="31683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27784" y="4075001"/>
            <a:ext cx="1440160" cy="533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916385" y="6076416"/>
            <a:ext cx="298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正門新生家長接送區</a:t>
            </a:r>
            <a:endParaRPr lang="zh-TW" altLang="en-US" sz="2400" b="1" dirty="0">
              <a:solidFill>
                <a:srgbClr val="0070C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433" y="2852936"/>
            <a:ext cx="4470816" cy="33516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00192" y="5697252"/>
            <a:ext cx="1440160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220072" y="6338026"/>
            <a:ext cx="352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正後門 新生家長接送區</a:t>
            </a:r>
            <a:endParaRPr lang="zh-TW" altLang="en-US" sz="2400" b="1" dirty="0">
              <a:solidFill>
                <a:srgbClr val="0070C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97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188025"/>
            <a:ext cx="5862348" cy="924475"/>
          </a:xfrm>
        </p:spPr>
        <p:txBody>
          <a:bodyPr/>
          <a:lstStyle/>
          <a:p>
            <a:r>
              <a:rPr lang="zh-TW" altLang="en-US" sz="4300" b="1" u="sng" dirty="0" smtClean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家長防疫注意事項</a:t>
            </a:r>
            <a:endParaRPr lang="zh-TW" altLang="en-US" b="1" u="sng" dirty="0">
              <a:solidFill>
                <a:srgbClr val="0070C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246847" y="1177661"/>
            <a:ext cx="7497762" cy="4555595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防疫隔板</a:t>
            </a:r>
            <a:endParaRPr lang="en-US" altLang="zh-TW" sz="2800" dirty="0" smtClean="0">
              <a:solidFill>
                <a:srgbClr val="FF000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  </a:t>
            </a:r>
            <a:r>
              <a:rPr lang="zh-TW" altLang="en-US" sz="2800" dirty="0" smtClean="0">
                <a:ea typeface="標楷體" pitchFamily="65" charset="-120"/>
              </a:rPr>
              <a:t>用餐需使用防疫隔板，市府每位小朋友配發 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>
                <a:ea typeface="標楷體" pitchFamily="65" charset="-120"/>
              </a:rPr>
              <a:t> </a:t>
            </a:r>
            <a:r>
              <a:rPr lang="zh-TW" altLang="en-US" sz="2800" dirty="0" smtClean="0">
                <a:ea typeface="標楷體" pitchFamily="65" charset="-120"/>
              </a:rPr>
              <a:t> 一片，不用另外購買，如有損壞不勘使用，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>
                <a:ea typeface="標楷體" pitchFamily="65" charset="-120"/>
              </a:rPr>
              <a:t> </a:t>
            </a:r>
            <a:r>
              <a:rPr lang="zh-TW" altLang="en-US" sz="2800" dirty="0" smtClean="0">
                <a:ea typeface="標楷體" pitchFamily="65" charset="-120"/>
              </a:rPr>
              <a:t> 請家長再幫孩子準備一份。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endParaRPr lang="en-US" altLang="zh-TW" sz="2800" dirty="0" smtClean="0">
              <a:solidFill>
                <a:srgbClr val="FF0000"/>
              </a:solidFill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安親班老師可入校接送  </a:t>
            </a:r>
            <a:endParaRPr lang="en-US" altLang="zh-TW" sz="2800" dirty="0" smtClean="0">
              <a:solidFill>
                <a:srgbClr val="FF0000"/>
              </a:solidFill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 smtClean="0">
                <a:ea typeface="標楷體" pitchFamily="65" charset="-120"/>
              </a:rPr>
              <a:t>  安親班老師可進入校園到班級走廊帶孩子到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>
                <a:ea typeface="標楷體" pitchFamily="65" charset="-120"/>
              </a:rPr>
              <a:t> </a:t>
            </a:r>
            <a:r>
              <a:rPr lang="zh-TW" altLang="en-US" sz="2800" dirty="0" smtClean="0">
                <a:ea typeface="標楷體" pitchFamily="65" charset="-120"/>
              </a:rPr>
              <a:t> 集合地點。安親班需派遣完成接種疫苗的老</a:t>
            </a:r>
            <a:endParaRPr lang="en-US" altLang="zh-TW" sz="2800" dirty="0" smtClean="0">
              <a:ea typeface="標楷體" pitchFamily="65" charset="-120"/>
            </a:endParaRPr>
          </a:p>
          <a:p>
            <a:pPr marL="82296" indent="0">
              <a:lnSpc>
                <a:spcPct val="90000"/>
              </a:lnSpc>
              <a:buNone/>
            </a:pPr>
            <a:r>
              <a:rPr lang="zh-TW" altLang="en-US" sz="2800" dirty="0">
                <a:ea typeface="標楷體" pitchFamily="65" charset="-120"/>
              </a:rPr>
              <a:t> </a:t>
            </a:r>
            <a:r>
              <a:rPr lang="zh-TW" altLang="en-US" sz="2800" dirty="0" smtClean="0">
                <a:ea typeface="標楷體" pitchFamily="65" charset="-120"/>
              </a:rPr>
              <a:t> 師。</a:t>
            </a:r>
            <a:endParaRPr lang="en-US" altLang="zh-TW" sz="2800" dirty="0" smtClean="0">
              <a:ea typeface="標楷體" pitchFamily="65" charset="-120"/>
            </a:endParaRPr>
          </a:p>
        </p:txBody>
      </p:sp>
      <p:pic>
        <p:nvPicPr>
          <p:cNvPr id="5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7" y="358511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6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93504" y="836712"/>
            <a:ext cx="5950496" cy="6021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3"/>
          <p:cNvSpPr txBox="1">
            <a:spLocks/>
          </p:cNvSpPr>
          <p:nvPr/>
        </p:nvSpPr>
        <p:spPr>
          <a:xfrm>
            <a:off x="-1980728" y="1844824"/>
            <a:ext cx="7125113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4800" u="sng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品德教育 </a:t>
            </a:r>
            <a:endParaRPr lang="en-US" altLang="zh-TW" sz="4800" u="sng" dirty="0" smtClean="0">
              <a:solidFill>
                <a:srgbClr val="7030A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ctr"/>
            <a:r>
              <a:rPr lang="zh-TW" altLang="en-US" sz="4800" u="sng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中心德目</a:t>
            </a:r>
            <a:endParaRPr lang="zh-TW" altLang="en-US" u="sng" dirty="0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751820"/>
              </p:ext>
            </p:extLst>
          </p:nvPr>
        </p:nvGraphicFramePr>
        <p:xfrm>
          <a:off x="3433912" y="71195"/>
          <a:ext cx="5688632" cy="6807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文件" r:id="rId4" imgW="6308316" imgH="8328542" progId="Word.Document.12">
                  <p:embed/>
                </p:oleObj>
              </mc:Choice>
              <mc:Fallback>
                <p:oleObj name="文件" r:id="rId4" imgW="6308316" imgH="83285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33912" y="71195"/>
                        <a:ext cx="5688632" cy="6807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65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125113" cy="924475"/>
          </a:xfrm>
        </p:spPr>
        <p:txBody>
          <a:bodyPr/>
          <a:lstStyle/>
          <a:p>
            <a:pPr algn="ctr"/>
            <a:r>
              <a:rPr lang="zh-TW" altLang="en-US" sz="48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540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學校日常生活作息</a:t>
            </a:r>
            <a:endParaRPr lang="zh-TW" altLang="en-US" sz="5400" dirty="0"/>
          </a:p>
        </p:txBody>
      </p:sp>
      <p:pic>
        <p:nvPicPr>
          <p:cNvPr id="3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08920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6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188025"/>
            <a:ext cx="5862348" cy="924475"/>
          </a:xfrm>
        </p:spPr>
        <p:txBody>
          <a:bodyPr/>
          <a:lstStyle/>
          <a:p>
            <a:r>
              <a:rPr lang="zh-TW" altLang="en-US" sz="4300" b="1" u="sng" dirty="0" smtClean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新生</a:t>
            </a:r>
            <a:r>
              <a:rPr lang="zh-TW" altLang="en-US" sz="4300" b="1" u="sng" dirty="0"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入學注意事項</a:t>
            </a:r>
            <a:endParaRPr lang="zh-TW" altLang="en-US" b="1" u="sng" dirty="0">
              <a:solidFill>
                <a:srgbClr val="0070C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259632" y="1916832"/>
            <a:ext cx="7497762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開學</a:t>
            </a:r>
            <a:r>
              <a:rPr lang="en-US" altLang="zh-TW" sz="2800" dirty="0" smtClean="0">
                <a:solidFill>
                  <a:srgbClr val="FF0000"/>
                </a:solidFill>
                <a:ea typeface="標楷體" pitchFamily="65" charset="-120"/>
              </a:rPr>
              <a:t>8</a:t>
            </a: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月</a:t>
            </a:r>
            <a:r>
              <a:rPr lang="en-US" altLang="zh-TW" sz="2800" dirty="0" smtClean="0">
                <a:solidFill>
                  <a:srgbClr val="FF0000"/>
                </a:solidFill>
                <a:ea typeface="標楷體" pitchFamily="65" charset="-120"/>
              </a:rPr>
              <a:t>31</a:t>
            </a: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日</a:t>
            </a:r>
            <a:r>
              <a:rPr lang="en-US" altLang="zh-TW" sz="2800" dirty="0" smtClean="0">
                <a:solidFill>
                  <a:srgbClr val="FF0000"/>
                </a:solidFill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星期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</a:rPr>
              <a:t>一</a:t>
            </a:r>
            <a:r>
              <a:rPr lang="en-US" altLang="zh-TW" sz="2800" dirty="0" smtClean="0">
                <a:solidFill>
                  <a:srgbClr val="FF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 smtClean="0">
                <a:ea typeface="標楷體" pitchFamily="65" charset="-120"/>
              </a:rPr>
              <a:t>  上學時間</a:t>
            </a:r>
            <a:r>
              <a:rPr lang="en-US" altLang="zh-TW" sz="2800" dirty="0" smtClean="0">
                <a:latin typeface="新細明體" charset="-120"/>
                <a:ea typeface="標楷體" pitchFamily="65" charset="-120"/>
              </a:rPr>
              <a:t>：</a:t>
            </a:r>
            <a:r>
              <a:rPr lang="zh-TW" altLang="en-US" sz="2800" dirty="0" smtClean="0">
                <a:latin typeface="新細明體" charset="-120"/>
                <a:ea typeface="標楷體" pitchFamily="65" charset="-120"/>
              </a:rPr>
              <a:t>上午</a:t>
            </a:r>
            <a:r>
              <a:rPr lang="en-US" altLang="zh-TW" sz="2800" dirty="0" smtClean="0">
                <a:ea typeface="標楷體" pitchFamily="65" charset="-120"/>
              </a:rPr>
              <a:t>7:30~7:50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 smtClean="0">
                <a:ea typeface="標楷體" pitchFamily="65" charset="-120"/>
              </a:rPr>
              <a:t>  放學時間</a:t>
            </a:r>
            <a:r>
              <a:rPr lang="zh-TW" altLang="en-US" sz="2800" dirty="0" smtClean="0">
                <a:latin typeface="新細明體" charset="-120"/>
              </a:rPr>
              <a:t>：</a:t>
            </a:r>
            <a:r>
              <a:rPr lang="en-US" altLang="zh-TW" sz="2800" dirty="0" smtClean="0">
                <a:ea typeface="標楷體" pitchFamily="65" charset="-120"/>
              </a:rPr>
              <a:t>12:00~12:35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 smtClean="0">
                <a:ea typeface="標楷體" pitchFamily="65" charset="-120"/>
              </a:rPr>
              <a:t>  午      餐</a:t>
            </a:r>
            <a:r>
              <a:rPr lang="zh-TW" altLang="en-US" sz="2800" dirty="0" smtClean="0">
                <a:latin typeface="新細明體" charset="-120"/>
              </a:rPr>
              <a:t>：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在校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用餐</a:t>
            </a:r>
            <a:r>
              <a:rPr lang="zh-TW" altLang="en-US" sz="2800" dirty="0" smtClean="0">
                <a:latin typeface="新細明體"/>
                <a:ea typeface="新細明體"/>
              </a:rPr>
              <a:t>。</a:t>
            </a:r>
            <a:endParaRPr lang="zh-TW" altLang="en-US" sz="2800" dirty="0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平時上下學</a:t>
            </a:r>
            <a:r>
              <a:rPr lang="en-US" altLang="zh-TW" sz="2800" dirty="0" smtClean="0">
                <a:solidFill>
                  <a:srgbClr val="FF0000"/>
                </a:solidFill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每週一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</a:rPr>
              <a:t>、二</a:t>
            </a:r>
            <a:r>
              <a:rPr lang="zh-TW" altLang="en-US" sz="2800" dirty="0" smtClean="0">
                <a:solidFill>
                  <a:srgbClr val="FF0000"/>
                </a:solidFill>
                <a:ea typeface="標楷體" pitchFamily="65" charset="-120"/>
              </a:rPr>
              <a:t>、三、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</a:rPr>
              <a:t>五</a:t>
            </a:r>
            <a:r>
              <a:rPr lang="en-US" altLang="zh-TW" sz="2800" dirty="0" smtClean="0">
                <a:solidFill>
                  <a:srgbClr val="FF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 smtClean="0">
                <a:ea typeface="標楷體" pitchFamily="65" charset="-120"/>
              </a:rPr>
              <a:t>  上學時間</a:t>
            </a:r>
            <a:r>
              <a:rPr lang="zh-TW" altLang="en-US" sz="2800" dirty="0" smtClean="0">
                <a:latin typeface="新細明體" charset="-120"/>
              </a:rPr>
              <a:t>：</a:t>
            </a:r>
            <a:r>
              <a:rPr lang="zh-TW" altLang="en-US" sz="2800" dirty="0" smtClean="0">
                <a:latin typeface="新細明體" charset="-120"/>
                <a:ea typeface="標楷體" pitchFamily="65" charset="-120"/>
              </a:rPr>
              <a:t>上午</a:t>
            </a:r>
            <a:r>
              <a:rPr lang="en-US" altLang="zh-TW" sz="2800" dirty="0" smtClean="0">
                <a:ea typeface="標楷體" pitchFamily="65" charset="-120"/>
              </a:rPr>
              <a:t>7:30~7:50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 smtClean="0">
                <a:ea typeface="標楷體" pitchFamily="65" charset="-120"/>
              </a:rPr>
              <a:t>  放學時間</a:t>
            </a:r>
            <a:r>
              <a:rPr lang="zh-TW" altLang="en-US" sz="2800" dirty="0" smtClean="0">
                <a:latin typeface="新細明體" charset="-120"/>
              </a:rPr>
              <a:t>：</a:t>
            </a:r>
            <a:r>
              <a:rPr lang="zh-TW" altLang="en-US" sz="2800" dirty="0" smtClean="0">
                <a:ea typeface="標楷體" pitchFamily="65" charset="-120"/>
              </a:rPr>
              <a:t>中午</a:t>
            </a:r>
            <a:r>
              <a:rPr lang="en-US" altLang="zh-TW" sz="2800" dirty="0" smtClean="0">
                <a:ea typeface="標楷體" pitchFamily="65" charset="-120"/>
              </a:rPr>
              <a:t>12:35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 smtClean="0">
                <a:ea typeface="標楷體" pitchFamily="65" charset="-120"/>
              </a:rPr>
              <a:t>  午      餐</a:t>
            </a:r>
            <a:r>
              <a:rPr lang="zh-TW" altLang="en-US" sz="2800" dirty="0" smtClean="0">
                <a:latin typeface="新細明體" charset="-120"/>
              </a:rPr>
              <a:t>：</a:t>
            </a:r>
            <a:r>
              <a:rPr lang="zh-TW" altLang="en-US" sz="2800" dirty="0" smtClean="0">
                <a:ea typeface="標楷體" pitchFamily="65" charset="-120"/>
              </a:rPr>
              <a:t>在學校使用營養午餐，</a:t>
            </a:r>
            <a:endParaRPr lang="en-US" altLang="zh-TW" sz="2800" dirty="0" smtClean="0"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>
                <a:ea typeface="標楷體" pitchFamily="65" charset="-120"/>
              </a:rPr>
              <a:t> </a:t>
            </a:r>
            <a:r>
              <a:rPr lang="zh-TW" altLang="en-US" sz="2800" dirty="0" smtClean="0">
                <a:ea typeface="標楷體" pitchFamily="65" charset="-120"/>
              </a:rPr>
              <a:t>                請記得為學童準備餐具。</a:t>
            </a:r>
            <a:endParaRPr lang="en-US" altLang="zh-TW" sz="2800" dirty="0" smtClean="0"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>
                <a:ea typeface="標楷體" pitchFamily="65" charset="-120"/>
              </a:rPr>
              <a:t> </a:t>
            </a:r>
            <a:r>
              <a:rPr lang="zh-TW" altLang="en-US" sz="2800" dirty="0" smtClean="0">
                <a:ea typeface="標楷體" pitchFamily="65" charset="-120"/>
              </a:rPr>
              <a:t> 整 天 課 ：每週四上整天課</a:t>
            </a:r>
            <a:r>
              <a:rPr lang="en-US" altLang="zh-TW" sz="2800" dirty="0" smtClean="0">
                <a:ea typeface="標楷體" pitchFamily="65" charset="-120"/>
              </a:rPr>
              <a:t>15:50</a:t>
            </a:r>
            <a:r>
              <a:rPr lang="zh-TW" altLang="en-US" sz="2800" dirty="0" smtClean="0">
                <a:ea typeface="標楷體" pitchFamily="65" charset="-120"/>
              </a:rPr>
              <a:t>放學</a:t>
            </a:r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1475656" y="1146800"/>
            <a:ext cx="46805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上</a:t>
            </a:r>
            <a:r>
              <a:rPr lang="zh-TW" altLang="en-US" sz="3600" b="1" dirty="0">
                <a:solidFill>
                  <a:schemeClr val="accent5">
                    <a:lumMod val="75000"/>
                  </a:schemeClr>
                </a:solidFill>
                <a:latin typeface="Gill Sans MT"/>
                <a:ea typeface="標楷體" pitchFamily="65" charset="-120"/>
              </a:rPr>
              <a:t>、下學時間</a:t>
            </a:r>
          </a:p>
        </p:txBody>
      </p:sp>
      <p:pic>
        <p:nvPicPr>
          <p:cNvPr id="5" name="Picture 2" descr="校徽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7" y="358511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2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2526</TotalTime>
  <Words>1294</Words>
  <Application>Microsoft Office PowerPoint</Application>
  <PresentationFormat>如螢幕大小 (4:3)</PresentationFormat>
  <Paragraphs>173</Paragraphs>
  <Slides>35</Slides>
  <Notes>3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9" baseType="lpstr">
      <vt:lpstr>王漢宗特圓體繁</vt:lpstr>
      <vt:lpstr>微軟正黑體</vt:lpstr>
      <vt:lpstr>新細明體</vt:lpstr>
      <vt:lpstr>標楷體</vt:lpstr>
      <vt:lpstr>Arial</vt:lpstr>
      <vt:lpstr>Calibri</vt:lpstr>
      <vt:lpstr>Courier New</vt:lpstr>
      <vt:lpstr>Gill Sans MT</vt:lpstr>
      <vt:lpstr>Trebuchet MS</vt:lpstr>
      <vt:lpstr>Verdana</vt:lpstr>
      <vt:lpstr>Wingdings</vt:lpstr>
      <vt:lpstr>Wingdings 2</vt:lpstr>
      <vt:lpstr>1_Spring</vt:lpstr>
      <vt:lpstr>文件</vt:lpstr>
      <vt:lpstr>110學年度 新生家長座談會</vt:lpstr>
      <vt:lpstr>   學務處師長</vt:lpstr>
      <vt:lpstr>  學校防疫工作</vt:lpstr>
      <vt:lpstr>家長防疫注意事項</vt:lpstr>
      <vt:lpstr>家長防疫注意事項</vt:lpstr>
      <vt:lpstr>家長防疫注意事項</vt:lpstr>
      <vt:lpstr>PowerPoint 簡報</vt:lpstr>
      <vt:lpstr>  學校日常生活作息</vt:lpstr>
      <vt:lpstr>新生入學注意事項</vt:lpstr>
      <vt:lpstr>  學生服裝規定</vt:lpstr>
      <vt:lpstr>PowerPoint 簡報</vt:lpstr>
      <vt:lpstr>PowerPoint 簡報</vt:lpstr>
      <vt:lpstr>  學生接送規劃</vt:lpstr>
      <vt:lpstr>                                                                                </vt:lpstr>
      <vt:lpstr>  校園安全</vt:lpstr>
      <vt:lpstr>PowerPoint 簡報</vt:lpstr>
      <vt:lpstr>PowerPoint 簡報</vt:lpstr>
      <vt:lpstr>一、我看得見您，您看得見我，交通最安全 二、謹守安全空間─         不作沒有絕對安全把握之交通行為 三、利他用路觀─         不作妨礙他人安全與方便之用路行為 四、防衛兼備之安全用路行為─         不作事故的製造者，也不成為無辜的         事故受害者</vt:lpstr>
      <vt:lpstr>PowerPoint 簡報</vt:lpstr>
      <vt:lpstr>PowerPoint 簡報</vt:lpstr>
      <vt:lpstr>PowerPoint 簡報</vt:lpstr>
      <vt:lpstr>PowerPoint 簡報</vt:lpstr>
      <vt:lpstr>  學生健康</vt:lpstr>
      <vt:lpstr>PowerPoint 簡報</vt:lpstr>
      <vt:lpstr>PowerPoint 簡報</vt:lpstr>
      <vt:lpstr>PowerPoint 簡報</vt:lpstr>
      <vt:lpstr>  學校重要活動</vt:lpstr>
      <vt:lpstr>PowerPoint 簡報</vt:lpstr>
      <vt:lpstr>  學生團隊</vt:lpstr>
      <vt:lpstr>PowerPoint 簡報</vt:lpstr>
      <vt:lpstr>PowerPoint 簡報</vt:lpstr>
      <vt:lpstr>  其他小叮嚀</vt:lpstr>
      <vt:lpstr>PowerPoint 簡報</vt:lpstr>
      <vt:lpstr>PowerPoint 簡報</vt:lpstr>
      <vt:lpstr>~歡迎您們~ 加入 東門大家族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103學年度新生家長座談會</dc:title>
  <dc:creator>win7</dc:creator>
  <cp:lastModifiedBy>User</cp:lastModifiedBy>
  <cp:revision>170</cp:revision>
  <dcterms:created xsi:type="dcterms:W3CDTF">2014-08-20T06:29:03Z</dcterms:created>
  <dcterms:modified xsi:type="dcterms:W3CDTF">2021-08-30T09:57:23Z</dcterms:modified>
</cp:coreProperties>
</file>