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76" r:id="rId2"/>
  </p:sldMasterIdLst>
  <p:notesMasterIdLst>
    <p:notesMasterId r:id="rId13"/>
  </p:notes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64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A2E687-E9CA-4159-AAD0-5EDAF533FA77}">
  <a:tblStyle styleId="{6EA2E687-E9CA-4159-AAD0-5EDAF533FA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2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e7f6ed1414_2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e7f6ed1414_2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e7f6ed1414_2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ge7f6ed1414_2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e7f6ed1414_2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ge7f6ed1414_2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e7f6ed1414_2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ge7f6ed1414_2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e7f6ed1414_2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ge7f6ed1414_2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e7f6ed1414_2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ge7f6ed1414_2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e7f6ed1414_2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ge7f6ed1414_2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e95dc530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ge95dc530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e7f6ed1414_2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ge7f6ed1414_2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ctrTitle"/>
          </p:nvPr>
        </p:nvSpPr>
        <p:spPr>
          <a:xfrm>
            <a:off x="1942416" y="1885951"/>
            <a:ext cx="6600451" cy="1697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Arial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ubTitle" idx="1"/>
          </p:nvPr>
        </p:nvSpPr>
        <p:spPr>
          <a:xfrm>
            <a:off x="1942416" y="3583035"/>
            <a:ext cx="6600451" cy="84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-31719" y="3240868"/>
            <a:ext cx="1395473" cy="586336"/>
          </a:xfrm>
          <a:custGeom>
            <a:avLst/>
            <a:gdLst/>
            <a:ahLst/>
            <a:cxnLst/>
            <a:rect l="l" t="t" r="r" b="b"/>
            <a:pathLst>
              <a:path w="8042" h="10000" extrusionOk="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423334" y="3397156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1945201" y="468083"/>
            <a:ext cx="6589199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>
            <a:off x="1942415" y="1600200"/>
            <a:ext cx="6591985" cy="2833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6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1942415" y="1555921"/>
            <a:ext cx="6591985" cy="1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1"/>
          </p:nvPr>
        </p:nvSpPr>
        <p:spPr>
          <a:xfrm>
            <a:off x="1942415" y="2686050"/>
            <a:ext cx="6591985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/>
          <p:nvPr/>
        </p:nvSpPr>
        <p:spPr>
          <a:xfrm rot="10800000" flipH="1">
            <a:off x="58" y="23748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511228" y="2433105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title"/>
          </p:nvPr>
        </p:nvSpPr>
        <p:spPr>
          <a:xfrm>
            <a:off x="1945200" y="468083"/>
            <a:ext cx="6589200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body" idx="1"/>
          </p:nvPr>
        </p:nvSpPr>
        <p:spPr>
          <a:xfrm>
            <a:off x="1942416" y="1602530"/>
            <a:ext cx="3197531" cy="2825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2"/>
          </p:nvPr>
        </p:nvSpPr>
        <p:spPr>
          <a:xfrm>
            <a:off x="5337307" y="1602530"/>
            <a:ext cx="3197093" cy="2825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title"/>
          </p:nvPr>
        </p:nvSpPr>
        <p:spPr>
          <a:xfrm>
            <a:off x="1945200" y="468083"/>
            <a:ext cx="6589200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body" idx="1"/>
          </p:nvPr>
        </p:nvSpPr>
        <p:spPr>
          <a:xfrm>
            <a:off x="2265352" y="1669969"/>
            <a:ext cx="2874596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2"/>
          </p:nvPr>
        </p:nvSpPr>
        <p:spPr>
          <a:xfrm>
            <a:off x="1942415" y="2102166"/>
            <a:ext cx="3197532" cy="232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3"/>
          </p:nvPr>
        </p:nvSpPr>
        <p:spPr>
          <a:xfrm>
            <a:off x="5656154" y="1667549"/>
            <a:ext cx="2873239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4"/>
          </p:nvPr>
        </p:nvSpPr>
        <p:spPr>
          <a:xfrm>
            <a:off x="5333715" y="2099745"/>
            <a:ext cx="3195680" cy="232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1945200" y="468083"/>
            <a:ext cx="6589200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1942415" y="334566"/>
            <a:ext cx="2629584" cy="732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4743494" y="334567"/>
            <a:ext cx="3790906" cy="406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1942415" y="1198960"/>
            <a:ext cx="2629584" cy="3196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1942415" y="3600450"/>
            <a:ext cx="6591985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2"/>
          <p:cNvSpPr>
            <a:spLocks noGrp="1"/>
          </p:cNvSpPr>
          <p:nvPr>
            <p:ph type="pic" idx="2"/>
          </p:nvPr>
        </p:nvSpPr>
        <p:spPr>
          <a:xfrm>
            <a:off x="1942415" y="476224"/>
            <a:ext cx="6591985" cy="289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1942415" y="4025503"/>
            <a:ext cx="6591985" cy="370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2"/>
          <p:cNvSpPr/>
          <p:nvPr/>
        </p:nvSpPr>
        <p:spPr>
          <a:xfrm rot="10800000" flipH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sldNum" idx="12"/>
          </p:nvPr>
        </p:nvSpPr>
        <p:spPr>
          <a:xfrm>
            <a:off x="511228" y="3737316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與說明文字">
  <p:cSld name="標題與說明文字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1942415" y="457200"/>
            <a:ext cx="6591985" cy="2337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Arial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/>
          <p:nvPr/>
        </p:nvSpPr>
        <p:spPr>
          <a:xfrm rot="10800000" flipH="1">
            <a:off x="58" y="23748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sldNum" idx="12"/>
          </p:nvPr>
        </p:nvSpPr>
        <p:spPr>
          <a:xfrm>
            <a:off x="511228" y="2433105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 (含標題)">
  <p:cSld name="引述 (含標題)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Arial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body" idx="1"/>
          </p:nvPr>
        </p:nvSpPr>
        <p:spPr>
          <a:xfrm>
            <a:off x="2415972" y="2628900"/>
            <a:ext cx="5653888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2"/>
          </p:nvPr>
        </p:nvSpPr>
        <p:spPr>
          <a:xfrm>
            <a:off x="1942415" y="3265535"/>
            <a:ext cx="6591985" cy="1166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4"/>
          <p:cNvSpPr/>
          <p:nvPr/>
        </p:nvSpPr>
        <p:spPr>
          <a:xfrm rot="10800000" flipH="1">
            <a:off x="58" y="23748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4"/>
          <p:cNvSpPr txBox="1">
            <a:spLocks noGrp="1"/>
          </p:cNvSpPr>
          <p:nvPr>
            <p:ph type="sldNum" idx="12"/>
          </p:nvPr>
        </p:nvSpPr>
        <p:spPr>
          <a:xfrm>
            <a:off x="511228" y="2433105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64" name="Google Shape;164;p24"/>
          <p:cNvSpPr txBox="1"/>
          <p:nvPr/>
        </p:nvSpPr>
        <p:spPr>
          <a:xfrm>
            <a:off x="1808316" y="486004"/>
            <a:ext cx="457319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65" name="Google Shape;165;p24"/>
          <p:cNvSpPr txBox="1"/>
          <p:nvPr/>
        </p:nvSpPr>
        <p:spPr>
          <a:xfrm>
            <a:off x="8169533" y="2178980"/>
            <a:ext cx="457319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名片">
  <p:cSld name="名片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1942415" y="1828801"/>
            <a:ext cx="6591985" cy="2043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Arial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5"/>
          <p:cNvSpPr txBox="1">
            <a:spLocks noGrp="1"/>
          </p:cNvSpPr>
          <p:nvPr>
            <p:ph type="body" idx="1"/>
          </p:nvPr>
        </p:nvSpPr>
        <p:spPr>
          <a:xfrm>
            <a:off x="1942415" y="3886200"/>
            <a:ext cx="6591985" cy="547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69" name="Google Shape;169;p25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5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5"/>
          <p:cNvSpPr/>
          <p:nvPr/>
        </p:nvSpPr>
        <p:spPr>
          <a:xfrm rot="10800000" flipH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5"/>
          <p:cNvSpPr txBox="1">
            <a:spLocks noGrp="1"/>
          </p:cNvSpPr>
          <p:nvPr>
            <p:ph type="sldNum" idx="12"/>
          </p:nvPr>
        </p:nvSpPr>
        <p:spPr>
          <a:xfrm>
            <a:off x="511228" y="3737316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名片">
  <p:cSld name="引述名片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Arial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6"/>
          <p:cNvSpPr txBox="1">
            <a:spLocks noGrp="1"/>
          </p:cNvSpPr>
          <p:nvPr>
            <p:ph type="body" idx="1"/>
          </p:nvPr>
        </p:nvSpPr>
        <p:spPr>
          <a:xfrm>
            <a:off x="1942415" y="3257550"/>
            <a:ext cx="6688292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Arial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76" name="Google Shape;176;p26"/>
          <p:cNvSpPr txBox="1">
            <a:spLocks noGrp="1"/>
          </p:cNvSpPr>
          <p:nvPr>
            <p:ph type="body" idx="2"/>
          </p:nvPr>
        </p:nvSpPr>
        <p:spPr>
          <a:xfrm>
            <a:off x="1942415" y="3886200"/>
            <a:ext cx="6688292" cy="547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77" name="Google Shape;177;p26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6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6"/>
          <p:cNvSpPr/>
          <p:nvPr/>
        </p:nvSpPr>
        <p:spPr>
          <a:xfrm rot="10800000" flipH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6"/>
          <p:cNvSpPr txBox="1">
            <a:spLocks noGrp="1"/>
          </p:cNvSpPr>
          <p:nvPr>
            <p:ph type="sldNum" idx="12"/>
          </p:nvPr>
        </p:nvSpPr>
        <p:spPr>
          <a:xfrm>
            <a:off x="511228" y="3737316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81" name="Google Shape;181;p26"/>
          <p:cNvSpPr txBox="1"/>
          <p:nvPr/>
        </p:nvSpPr>
        <p:spPr>
          <a:xfrm>
            <a:off x="1808316" y="486004"/>
            <a:ext cx="457319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82" name="Google Shape;182;p26"/>
          <p:cNvSpPr txBox="1"/>
          <p:nvPr/>
        </p:nvSpPr>
        <p:spPr>
          <a:xfrm>
            <a:off x="8169533" y="2178980"/>
            <a:ext cx="457319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是非題">
  <p:cSld name="是非題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1942416" y="470555"/>
            <a:ext cx="6591984" cy="2160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Arial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7"/>
          <p:cNvSpPr txBox="1">
            <a:spLocks noGrp="1"/>
          </p:cNvSpPr>
          <p:nvPr>
            <p:ph type="body" idx="1"/>
          </p:nvPr>
        </p:nvSpPr>
        <p:spPr>
          <a:xfrm>
            <a:off x="1942415" y="3257550"/>
            <a:ext cx="6591985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Arial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86" name="Google Shape;186;p27"/>
          <p:cNvSpPr txBox="1">
            <a:spLocks noGrp="1"/>
          </p:cNvSpPr>
          <p:nvPr>
            <p:ph type="body" idx="2"/>
          </p:nvPr>
        </p:nvSpPr>
        <p:spPr>
          <a:xfrm>
            <a:off x="1942415" y="3886200"/>
            <a:ext cx="6591985" cy="547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87" name="Google Shape;187;p27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7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7"/>
          <p:cNvSpPr/>
          <p:nvPr/>
        </p:nvSpPr>
        <p:spPr>
          <a:xfrm rot="10800000" flipH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7"/>
          <p:cNvSpPr txBox="1">
            <a:spLocks noGrp="1"/>
          </p:cNvSpPr>
          <p:nvPr>
            <p:ph type="sldNum" idx="12"/>
          </p:nvPr>
        </p:nvSpPr>
        <p:spPr>
          <a:xfrm>
            <a:off x="511228" y="3737316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 txBox="1">
            <a:spLocks noGrp="1"/>
          </p:cNvSpPr>
          <p:nvPr>
            <p:ph type="title"/>
          </p:nvPr>
        </p:nvSpPr>
        <p:spPr>
          <a:xfrm>
            <a:off x="1945200" y="468083"/>
            <a:ext cx="6589200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8"/>
          <p:cNvSpPr txBox="1">
            <a:spLocks noGrp="1"/>
          </p:cNvSpPr>
          <p:nvPr>
            <p:ph type="body" idx="1"/>
          </p:nvPr>
        </p:nvSpPr>
        <p:spPr>
          <a:xfrm rot="5400000">
            <a:off x="3781082" y="-238467"/>
            <a:ext cx="2914650" cy="6591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94" name="Google Shape;194;p28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8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8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8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 rot="5400000">
            <a:off x="5725170" y="1623920"/>
            <a:ext cx="3962863" cy="1656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9"/>
          <p:cNvSpPr txBox="1">
            <a:spLocks noGrp="1"/>
          </p:cNvSpPr>
          <p:nvPr>
            <p:ph type="body" idx="1"/>
          </p:nvPr>
        </p:nvSpPr>
        <p:spPr>
          <a:xfrm rot="5400000">
            <a:off x="2319159" y="93812"/>
            <a:ext cx="3962863" cy="471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201" name="Google Shape;201;p29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9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29"/>
          <p:cNvSpPr/>
          <p:nvPr/>
        </p:nvSpPr>
        <p:spPr>
          <a:xfrm rot="10800000" flipH="1">
            <a:off x="58" y="5333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9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13"/>
          <p:cNvGrpSpPr/>
          <p:nvPr/>
        </p:nvGrpSpPr>
        <p:grpSpPr>
          <a:xfrm>
            <a:off x="1" y="171450"/>
            <a:ext cx="1981200" cy="4978971"/>
            <a:chOff x="2487613" y="285750"/>
            <a:chExt cx="2428875" cy="5654676"/>
          </a:xfrm>
        </p:grpSpPr>
        <p:sp>
          <p:nvSpPr>
            <p:cNvPr id="52" name="Google Shape;52;p13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3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20421" y="214"/>
            <a:ext cx="1952272" cy="5139726"/>
            <a:chOff x="6627813" y="195717"/>
            <a:chExt cx="1952625" cy="5678034"/>
          </a:xfrm>
        </p:grpSpPr>
        <p:sp>
          <p:nvSpPr>
            <p:cNvPr id="65" name="Google Shape;65;p13"/>
            <p:cNvSpPr/>
            <p:nvPr/>
          </p:nvSpPr>
          <p:spPr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3"/>
          <p:cNvSpPr/>
          <p:nvPr/>
        </p:nvSpPr>
        <p:spPr>
          <a:xfrm>
            <a:off x="0" y="0"/>
            <a:ext cx="18288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1945200" y="468083"/>
            <a:ext cx="6589200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1942415" y="1600200"/>
            <a:ext cx="6591985" cy="291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1942415" y="4601857"/>
            <a:ext cx="571648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511228" y="590837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0"/>
          <p:cNvSpPr txBox="1">
            <a:spLocks noGrp="1"/>
          </p:cNvSpPr>
          <p:nvPr>
            <p:ph type="ctrTitle"/>
          </p:nvPr>
        </p:nvSpPr>
        <p:spPr>
          <a:xfrm>
            <a:off x="1993635" y="2001146"/>
            <a:ext cx="5688600" cy="21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DFKai-SB"/>
              <a:buNone/>
            </a:pPr>
            <a: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1.109學年東門新亮點</a:t>
            </a:r>
            <a:b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2.108新課綱介紹</a:t>
            </a:r>
            <a:b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3.學校生活相關</a:t>
            </a:r>
            <a:b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36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4.家長們的Q&amp;A</a:t>
            </a:r>
            <a:endParaRPr sz="3600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10" name="Google Shape;210;p30"/>
          <p:cNvSpPr txBox="1">
            <a:spLocks noGrp="1"/>
          </p:cNvSpPr>
          <p:nvPr>
            <p:ph type="subTitle" idx="1"/>
          </p:nvPr>
        </p:nvSpPr>
        <p:spPr>
          <a:xfrm>
            <a:off x="5148064" y="4101016"/>
            <a:ext cx="3419872" cy="679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zh-TW" sz="3600">
                <a:solidFill>
                  <a:srgbClr val="7030A0"/>
                </a:solidFill>
                <a:latin typeface="DFKai-SB"/>
                <a:ea typeface="DFKai-SB"/>
                <a:cs typeface="DFKai-SB"/>
                <a:sym typeface="DFKai-SB"/>
              </a:rPr>
              <a:t>教務處110/9/1</a:t>
            </a:r>
            <a:endParaRPr sz="3600">
              <a:solidFill>
                <a:srgbClr val="7030A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11" name="Google Shape;211;p30"/>
          <p:cNvSpPr txBox="1">
            <a:spLocks noGrp="1"/>
          </p:cNvSpPr>
          <p:nvPr>
            <p:ph type="sldNum" idx="12"/>
          </p:nvPr>
        </p:nvSpPr>
        <p:spPr>
          <a:xfrm>
            <a:off x="423334" y="3397156"/>
            <a:ext cx="584978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1</a:t>
            </a:fld>
            <a:endParaRPr/>
          </a:p>
        </p:txBody>
      </p:sp>
      <p:sp>
        <p:nvSpPr>
          <p:cNvPr id="212" name="Google Shape;212;p30"/>
          <p:cNvSpPr txBox="1"/>
          <p:nvPr/>
        </p:nvSpPr>
        <p:spPr>
          <a:xfrm>
            <a:off x="0" y="303498"/>
            <a:ext cx="91152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 b="0" i="0" u="none" strike="noStrike" cap="none" dirty="0">
                <a:solidFill>
                  <a:srgbClr val="002060"/>
                </a:solidFill>
                <a:latin typeface="DFKai-SB"/>
                <a:ea typeface="DFKai-SB"/>
                <a:cs typeface="DFKai-SB"/>
                <a:sym typeface="DFKai-SB"/>
              </a:rPr>
              <a:t>東門國小</a:t>
            </a:r>
            <a:r>
              <a:rPr lang="zh-TW" sz="4800" dirty="0">
                <a:solidFill>
                  <a:srgbClr val="002060"/>
                </a:solidFill>
                <a:latin typeface="DFKai-SB"/>
                <a:ea typeface="DFKai-SB"/>
                <a:cs typeface="DFKai-SB"/>
                <a:sym typeface="DFKai-SB"/>
              </a:rPr>
              <a:t>110</a:t>
            </a:r>
            <a:r>
              <a:rPr lang="zh-TW" sz="4800" b="0" i="0" u="none" strike="noStrike" cap="none" dirty="0">
                <a:solidFill>
                  <a:srgbClr val="002060"/>
                </a:solidFill>
                <a:latin typeface="DFKai-SB"/>
                <a:ea typeface="DFKai-SB"/>
                <a:cs typeface="DFKai-SB"/>
                <a:sym typeface="DFKai-SB"/>
              </a:rPr>
              <a:t>學年</a:t>
            </a:r>
            <a:endParaRPr sz="4800" b="0" i="0" u="none" strike="noStrike" cap="none" dirty="0">
              <a:solidFill>
                <a:srgbClr val="00206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 b="0" i="0" u="none" strike="noStrike" cap="none" dirty="0">
                <a:solidFill>
                  <a:srgbClr val="002060"/>
                </a:solidFill>
                <a:latin typeface="DFKai-SB"/>
                <a:ea typeface="DFKai-SB"/>
                <a:cs typeface="DFKai-SB"/>
                <a:sym typeface="DFKai-SB"/>
              </a:rPr>
              <a:t>新生家長說明會</a:t>
            </a:r>
            <a:endParaRPr sz="4800" b="0" i="0" u="none" strike="noStrike" cap="none" dirty="0">
              <a:solidFill>
                <a:srgbClr val="00206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13" name="Google Shape;213;p30"/>
          <p:cNvPicPr preferRelativeResize="0"/>
          <p:nvPr/>
        </p:nvPicPr>
        <p:blipFill rotWithShape="1">
          <a:blip r:embed="rId3">
            <a:alphaModFix/>
          </a:blip>
          <a:srcRect l="1114" t="34116"/>
          <a:stretch/>
        </p:blipFill>
        <p:spPr>
          <a:xfrm rot="10800000" flipH="1">
            <a:off x="3210609" y="4504096"/>
            <a:ext cx="5904656" cy="5536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8"/>
          <p:cNvSpPr/>
          <p:nvPr/>
        </p:nvSpPr>
        <p:spPr>
          <a:xfrm>
            <a:off x="395536" y="735546"/>
            <a:ext cx="8352928" cy="1315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400">
                <a:solidFill>
                  <a:srgbClr val="0033CC"/>
                </a:solidFill>
                <a:latin typeface="DFKai-SB"/>
                <a:ea typeface="DFKai-SB"/>
                <a:cs typeface="DFKai-SB"/>
                <a:sym typeface="DFKai-SB"/>
              </a:rPr>
              <a:t>謝謝大家</a:t>
            </a:r>
            <a:endParaRPr sz="5400">
              <a:solidFill>
                <a:srgbClr val="0033CC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400">
                <a:solidFill>
                  <a:srgbClr val="0033CC"/>
                </a:solidFill>
                <a:latin typeface="DFKai-SB"/>
                <a:ea typeface="DFKai-SB"/>
                <a:cs typeface="DFKai-SB"/>
                <a:sym typeface="DFKai-SB"/>
              </a:rPr>
              <a:t>今天的參加與聆聽</a:t>
            </a:r>
            <a:endParaRPr sz="5400">
              <a:solidFill>
                <a:srgbClr val="0033CC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73" name="Google Shape;273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67744" y="2355726"/>
            <a:ext cx="4590510" cy="24522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1"/>
          <p:cNvSpPr txBox="1">
            <a:spLocks noGrp="1"/>
          </p:cNvSpPr>
          <p:nvPr>
            <p:ph type="title"/>
          </p:nvPr>
        </p:nvSpPr>
        <p:spPr>
          <a:xfrm>
            <a:off x="1403648" y="141480"/>
            <a:ext cx="6589199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DFKai-SB"/>
              <a:buNone/>
            </a:pPr>
            <a:r>
              <a:rPr lang="zh-TW" sz="54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109學年東門新亮點</a:t>
            </a:r>
            <a:endParaRPr sz="5400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19" name="Google Shape;219;p31"/>
          <p:cNvSpPr txBox="1">
            <a:spLocks noGrp="1"/>
          </p:cNvSpPr>
          <p:nvPr>
            <p:ph type="body" idx="1"/>
          </p:nvPr>
        </p:nvSpPr>
        <p:spPr>
          <a:xfrm>
            <a:off x="1187625" y="1005576"/>
            <a:ext cx="7346776" cy="3942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     </a:t>
            </a: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校長、教師專業學習社群實踐方案--優良社群 優等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	全國音樂比賽新竹市初賽弦樂團B組 優等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全國語文競賽新竹市複賽國語演說 第一名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rgbClr val="FF0066"/>
                </a:solidFill>
                <a:latin typeface="DFKai-SB"/>
                <a:ea typeface="DFKai-SB"/>
                <a:cs typeface="DFKai-SB"/>
                <a:sym typeface="DFKai-SB"/>
              </a:rPr>
              <a:t>	</a:t>
            </a: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竹塹文學獎童詩 第二名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新竹市科展榮獲「生活應用一機電與資訊」第二名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新竹市科展榮獲「物理」第三名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	Cool English資安王比賽 資安王獎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	奧林匹亞全國數學競賽 金質獎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56250"/>
              <a:buNone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  </a:t>
            </a:r>
            <a:r>
              <a:rPr lang="zh-TW" sz="32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全國語文競賽總決賽國語演說組 全國特優</a:t>
            </a:r>
            <a:endParaRPr sz="3200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5625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     </a:t>
            </a:r>
            <a:r>
              <a:rPr lang="zh-TW" sz="32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全國美術比賽繪畫類國小高年級組  全國特優</a:t>
            </a:r>
            <a:endParaRPr sz="3200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ct val="56250"/>
              <a:buNone/>
            </a:pPr>
            <a:r>
              <a:rPr lang="zh-TW" sz="320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……獎項繁多  不及備載</a:t>
            </a:r>
            <a:r>
              <a:rPr lang="zh-TW">
                <a:latin typeface="DFKai-SB"/>
                <a:ea typeface="DFKai-SB"/>
                <a:cs typeface="DFKai-SB"/>
                <a:sym typeface="DFKai-SB"/>
              </a:rPr>
              <a:t>  </a:t>
            </a: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2"/>
          <p:cNvSpPr txBox="1">
            <a:spLocks noGrp="1"/>
          </p:cNvSpPr>
          <p:nvPr>
            <p:ph type="title"/>
          </p:nvPr>
        </p:nvSpPr>
        <p:spPr>
          <a:xfrm>
            <a:off x="1475656" y="357504"/>
            <a:ext cx="6798734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5400"/>
              <a:buFont typeface="DFKai-SB"/>
              <a:buNone/>
            </a:pPr>
            <a:r>
              <a:rPr lang="zh-TW" sz="5400">
                <a:solidFill>
                  <a:srgbClr val="FF0066"/>
                </a:solidFill>
                <a:latin typeface="DFKai-SB"/>
                <a:ea typeface="DFKai-SB"/>
                <a:cs typeface="DFKai-SB"/>
                <a:sym typeface="DFKai-SB"/>
              </a:rPr>
              <a:t>新課綱介紹~108課綱</a:t>
            </a:r>
            <a:endParaRPr/>
          </a:p>
        </p:txBody>
      </p:sp>
      <p:sp>
        <p:nvSpPr>
          <p:cNvPr id="225" name="Google Shape;225;p32"/>
          <p:cNvSpPr txBox="1">
            <a:spLocks noGrp="1"/>
          </p:cNvSpPr>
          <p:nvPr>
            <p:ph type="body" idx="1"/>
          </p:nvPr>
        </p:nvSpPr>
        <p:spPr>
          <a:xfrm>
            <a:off x="813425" y="1275600"/>
            <a:ext cx="8151300" cy="3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zh-TW" sz="2300">
                <a:solidFill>
                  <a:srgbClr val="0033CC"/>
                </a:solidFill>
                <a:latin typeface="DFKai-SB"/>
                <a:ea typeface="DFKai-SB"/>
                <a:cs typeface="DFKai-SB"/>
                <a:sym typeface="DFKai-SB"/>
              </a:rPr>
              <a:t>1.</a:t>
            </a:r>
            <a:r>
              <a:rPr lang="zh-TW" sz="2300" b="1" u="sng">
                <a:solidFill>
                  <a:srgbClr val="0033CC"/>
                </a:solidFill>
                <a:latin typeface="DFKai-SB"/>
                <a:ea typeface="DFKai-SB"/>
                <a:cs typeface="DFKai-SB"/>
                <a:sym typeface="DFKai-SB"/>
              </a:rPr>
              <a:t>什麼是108課綱？</a:t>
            </a: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/>
            </a:r>
            <a:br>
              <a:rPr lang="zh-TW" sz="2300"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>108課綱的全名是「十二年國民基本教育課程綱要」，從</a:t>
            </a:r>
            <a:r>
              <a:rPr lang="zh-TW" sz="2300" u="sng">
                <a:solidFill>
                  <a:srgbClr val="7030A0"/>
                </a:solidFill>
                <a:latin typeface="DFKai-SB"/>
                <a:ea typeface="DFKai-SB"/>
                <a:cs typeface="DFKai-SB"/>
                <a:sym typeface="DFKai-SB"/>
              </a:rPr>
              <a:t>108年9月正式上路</a:t>
            </a: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>，108學年度的小一、國七和高一新生都會用新課綱上課。</a:t>
            </a:r>
            <a:endParaRPr sz="2300"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1200"/>
              <a:buNone/>
            </a:pPr>
            <a:endParaRPr sz="700"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zh-TW" sz="2300">
                <a:solidFill>
                  <a:srgbClr val="00B050"/>
                </a:solidFill>
                <a:latin typeface="DFKai-SB"/>
                <a:ea typeface="DFKai-SB"/>
                <a:cs typeface="DFKai-SB"/>
                <a:sym typeface="DFKai-SB"/>
              </a:rPr>
              <a:t>2.</a:t>
            </a:r>
            <a:r>
              <a:rPr lang="zh-TW" sz="2300" b="1" u="sng">
                <a:solidFill>
                  <a:srgbClr val="00B050"/>
                </a:solidFill>
                <a:latin typeface="DFKai-SB"/>
                <a:ea typeface="DFKai-SB"/>
                <a:cs typeface="DFKai-SB"/>
                <a:sym typeface="DFKai-SB"/>
              </a:rPr>
              <a:t>十二年國教的願景？</a:t>
            </a: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/>
            </a:r>
            <a:br>
              <a:rPr lang="zh-TW" sz="2300"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>成就每一個孩子－適性揚才、終身學習</a:t>
            </a:r>
            <a:endParaRPr sz="2300"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1200"/>
              <a:buNone/>
            </a:pPr>
            <a:endParaRPr sz="700"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zh-TW" sz="2300">
                <a:solidFill>
                  <a:srgbClr val="CA063E"/>
                </a:solidFill>
                <a:latin typeface="DFKai-SB"/>
                <a:ea typeface="DFKai-SB"/>
                <a:cs typeface="DFKai-SB"/>
                <a:sym typeface="DFKai-SB"/>
              </a:rPr>
              <a:t>3.</a:t>
            </a:r>
            <a:r>
              <a:rPr lang="zh-TW" sz="2300" b="1" u="sng">
                <a:solidFill>
                  <a:srgbClr val="CA063E"/>
                </a:solidFill>
                <a:latin typeface="DFKai-SB"/>
                <a:ea typeface="DFKai-SB"/>
                <a:cs typeface="DFKai-SB"/>
                <a:sym typeface="DFKai-SB"/>
              </a:rPr>
              <a:t>十二年國教的課程目標？</a:t>
            </a: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/>
            </a:r>
            <a:br>
              <a:rPr lang="zh-TW" sz="2300"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2300">
                <a:latin typeface="DFKai-SB"/>
                <a:ea typeface="DFKai-SB"/>
                <a:cs typeface="DFKai-SB"/>
                <a:sym typeface="DFKai-SB"/>
              </a:rPr>
              <a:t>啟發生命潛能、陶養生活知能、促進生涯發展、涵育公民責任</a:t>
            </a:r>
            <a:endParaRPr sz="1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4"/>
          <p:cNvSpPr txBox="1">
            <a:spLocks noGrp="1"/>
          </p:cNvSpPr>
          <p:nvPr>
            <p:ph type="title"/>
          </p:nvPr>
        </p:nvSpPr>
        <p:spPr>
          <a:xfrm>
            <a:off x="1945201" y="468083"/>
            <a:ext cx="6589199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</a:pPr>
            <a:endParaRPr/>
          </a:p>
        </p:txBody>
      </p:sp>
      <p:sp>
        <p:nvSpPr>
          <p:cNvPr id="237" name="Google Shape;237;p34"/>
          <p:cNvSpPr txBox="1">
            <a:spLocks noGrp="1"/>
          </p:cNvSpPr>
          <p:nvPr>
            <p:ph type="body" idx="1"/>
          </p:nvPr>
        </p:nvSpPr>
        <p:spPr>
          <a:xfrm>
            <a:off x="1942415" y="1600200"/>
            <a:ext cx="6591985" cy="2833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238" name="Google Shape;238;p34" descr="ãä¹å¹´ä¸è²«èåäºå¹´åæçå·®ç°ãçåçæå°çµæ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4509" y="468085"/>
            <a:ext cx="5898779" cy="4428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33" descr="http://www.ttsh.tp.edu.tw/image.php?id=190626-3ha6d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79572" y="88664"/>
            <a:ext cx="3777281" cy="3854964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33"/>
          <p:cNvSpPr/>
          <p:nvPr/>
        </p:nvSpPr>
        <p:spPr>
          <a:xfrm>
            <a:off x="251520" y="3943628"/>
            <a:ext cx="8892480" cy="120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300" b="0" i="0" u="sng" strike="noStrike" cap="none">
                <a:solidFill>
                  <a:srgbClr val="000080"/>
                </a:solidFill>
                <a:latin typeface="DFKai-SB"/>
                <a:ea typeface="DFKai-SB"/>
                <a:cs typeface="DFKai-SB"/>
                <a:sym typeface="DFKai-SB"/>
              </a:rPr>
              <a:t>十二年國教的課程發展主軸－「核心素養」是什麼？</a:t>
            </a:r>
            <a:r>
              <a:rPr lang="zh-TW" sz="13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/>
            </a:r>
            <a:br>
              <a:rPr lang="zh-TW" sz="13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13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「核心素養」是指一個人為適應現在生活及面對未來挑戰，所應具備的</a:t>
            </a:r>
            <a:r>
              <a:rPr lang="zh-TW" sz="1300" b="1" i="0" u="none" strike="noStrike" cap="none">
                <a:solidFill>
                  <a:srgbClr val="00B0F0"/>
                </a:solidFill>
                <a:latin typeface="DFKai-SB"/>
                <a:ea typeface="DFKai-SB"/>
                <a:cs typeface="DFKai-SB"/>
                <a:sym typeface="DFKai-SB"/>
              </a:rPr>
              <a:t>知識、能力與態度</a:t>
            </a:r>
            <a:r>
              <a:rPr lang="zh-TW" sz="1300" b="0" i="0" u="none" strike="noStrike" cap="none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，強調學習不宜以學科知識及技能為限，而應關注學習與生活的結合，透過實踐力行而彰顯學習者的全人發展。</a:t>
            </a:r>
            <a:r>
              <a:rPr lang="zh-TW" sz="13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/>
            </a:r>
            <a:br>
              <a:rPr lang="zh-TW" sz="13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1300" b="0" i="0" u="none" strike="noStrike" cap="none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「核心素養」的三大面向：自主行動、溝通互動、社會參與。</a:t>
            </a:r>
            <a:r>
              <a:rPr lang="zh-TW" sz="13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/>
            </a:r>
            <a:br>
              <a:rPr lang="zh-TW" sz="1300" b="0" i="0" u="none" strike="noStrike" cap="none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1300" b="0" i="0" u="none" strike="noStrike" cap="none">
                <a:solidFill>
                  <a:srgbClr val="00B050"/>
                </a:solidFill>
                <a:latin typeface="DFKai-SB"/>
                <a:ea typeface="DFKai-SB"/>
                <a:cs typeface="DFKai-SB"/>
                <a:sym typeface="DFKai-SB"/>
              </a:rPr>
              <a:t>「核心素養」的九大項目：身心素質與自我精進、系統思考與解決問題、規劃執行與創新應變、符號運用與溝通表達、科技資訊與媒體素養、藝術涵養與美感素養、道德實踐與公民意識、人際關係與團隊合作、多元文化與國際理解。</a:t>
            </a:r>
            <a:endParaRPr sz="13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5"/>
          <p:cNvSpPr txBox="1">
            <a:spLocks noGrp="1"/>
          </p:cNvSpPr>
          <p:nvPr>
            <p:ph type="title"/>
          </p:nvPr>
        </p:nvSpPr>
        <p:spPr>
          <a:xfrm>
            <a:off x="1945201" y="468083"/>
            <a:ext cx="6589199" cy="96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</a:pPr>
            <a:endParaRPr/>
          </a:p>
        </p:txBody>
      </p:sp>
      <p:sp>
        <p:nvSpPr>
          <p:cNvPr id="244" name="Google Shape;244;p35" descr="ãä¹å¹´ä¸è²«èåäºå¹´åæçå·®ç° åå°ãçåçæå°çµæ"/>
          <p:cNvSpPr/>
          <p:nvPr/>
        </p:nvSpPr>
        <p:spPr>
          <a:xfrm>
            <a:off x="827584" y="1485899"/>
            <a:ext cx="30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35" descr="ãä¹å¹´ä¸è²«èåäºå¹´åæçå·®ç° åå°ãçåçæå°çµæ"/>
          <p:cNvSpPr/>
          <p:nvPr/>
        </p:nvSpPr>
        <p:spPr>
          <a:xfrm>
            <a:off x="155575" y="-108347"/>
            <a:ext cx="304800" cy="22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35"/>
          <p:cNvSpPr txBox="1">
            <a:spLocks noGrp="1"/>
          </p:cNvSpPr>
          <p:nvPr>
            <p:ph type="body" idx="1"/>
          </p:nvPr>
        </p:nvSpPr>
        <p:spPr>
          <a:xfrm>
            <a:off x="1942415" y="1600200"/>
            <a:ext cx="6591985" cy="2833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247" name="Google Shape;247;p35" descr="ãä¹å¹´ä¸è²«åäºå¹´åææ¯è¼ãçåçæå°çµæ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584" y="446119"/>
            <a:ext cx="6048672" cy="4527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6"/>
          <p:cNvSpPr txBox="1">
            <a:spLocks noGrp="1"/>
          </p:cNvSpPr>
          <p:nvPr>
            <p:ph type="title"/>
          </p:nvPr>
        </p:nvSpPr>
        <p:spPr>
          <a:xfrm>
            <a:off x="1382337" y="314660"/>
            <a:ext cx="6589200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5400"/>
              <a:buFont typeface="DFKai-SB"/>
              <a:buNone/>
            </a:pPr>
            <a:r>
              <a:rPr lang="zh-TW" sz="4700" b="1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遠距教學新生須知</a:t>
            </a:r>
            <a:endParaRPr sz="4700" b="1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53" name="Google Shape;25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8750" y="420522"/>
            <a:ext cx="1977225" cy="226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4950" y="2571750"/>
            <a:ext cx="5558386" cy="2150324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36"/>
          <p:cNvSpPr/>
          <p:nvPr/>
        </p:nvSpPr>
        <p:spPr>
          <a:xfrm>
            <a:off x="1382325" y="2811250"/>
            <a:ext cx="1082400" cy="235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36"/>
          <p:cNvSpPr/>
          <p:nvPr/>
        </p:nvSpPr>
        <p:spPr>
          <a:xfrm>
            <a:off x="1382325" y="2380750"/>
            <a:ext cx="2102700" cy="235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36"/>
          <p:cNvSpPr/>
          <p:nvPr/>
        </p:nvSpPr>
        <p:spPr>
          <a:xfrm>
            <a:off x="1382325" y="1950250"/>
            <a:ext cx="3975600" cy="235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6"/>
          <p:cNvSpPr txBox="1"/>
          <p:nvPr/>
        </p:nvSpPr>
        <p:spPr>
          <a:xfrm>
            <a:off x="846550" y="1026275"/>
            <a:ext cx="5872200" cy="40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由於目前疫情仍具有可能「</a:t>
            </a:r>
            <a:r>
              <a:rPr lang="zh-TW" b="1">
                <a:solidFill>
                  <a:srgbClr val="002BAD"/>
                </a:solidFill>
              </a:rPr>
              <a:t>停課在家遠距教學</a:t>
            </a:r>
            <a:r>
              <a:rPr lang="zh-TW"/>
              <a:t>」之風險，故新生家長須詳知遠距教學之相關步驟。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本校配合市府使用 1Campus 為遠距教學平台，請由路徑：</a:t>
            </a:r>
            <a:br>
              <a:rPr lang="zh-TW"/>
            </a:br>
            <a:r>
              <a:rPr lang="zh-TW" b="1">
                <a:solidFill>
                  <a:srgbClr val="002BAD"/>
                </a:solidFill>
              </a:rPr>
              <a:t>學校首頁→東門停課不停學→東門 1Campus 平台</a:t>
            </a:r>
            <a:r>
              <a:rPr lang="zh-TW">
                <a:solidFill>
                  <a:schemeClr val="dk1"/>
                </a:solidFill>
              </a:rPr>
              <a:t> 處登入。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請在登入畫面輸入學生帳號：</a:t>
            </a:r>
            <a:br>
              <a:rPr lang="zh-TW">
                <a:solidFill>
                  <a:schemeClr val="dk1"/>
                </a:solidFill>
              </a:rPr>
            </a:br>
            <a:r>
              <a:rPr lang="zh-TW" b="1">
                <a:solidFill>
                  <a:srgbClr val="002BAD"/>
                </a:solidFill>
              </a:rPr>
              <a:t>英文名@smail.hc.edu.tw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密碼請輸入：</a:t>
            </a:r>
            <a:br>
              <a:rPr lang="zh-TW">
                <a:solidFill>
                  <a:schemeClr val="dk1"/>
                </a:solidFill>
              </a:rPr>
            </a:br>
            <a:r>
              <a:rPr lang="zh-TW" b="1">
                <a:solidFill>
                  <a:srgbClr val="002BAD"/>
                </a:solidFill>
              </a:rPr>
              <a:t>ab+生日七碼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登入後即可進入該生之班</a:t>
            </a:r>
            <a:br>
              <a:rPr lang="zh-TW">
                <a:solidFill>
                  <a:schemeClr val="dk1"/>
                </a:solidFill>
              </a:rPr>
            </a:br>
            <a:r>
              <a:rPr lang="zh-TW">
                <a:solidFill>
                  <a:schemeClr val="dk1"/>
                </a:solidFill>
              </a:rPr>
              <a:t>級線上課堂 (含科任老師)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登入可能須請家長協助。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請家長於家中準備可與老</a:t>
            </a:r>
            <a:br>
              <a:rPr lang="zh-TW">
                <a:solidFill>
                  <a:schemeClr val="dk1"/>
                </a:solidFill>
              </a:rPr>
            </a:br>
            <a:r>
              <a:rPr lang="zh-TW">
                <a:solidFill>
                  <a:schemeClr val="dk1"/>
                </a:solidFill>
              </a:rPr>
              <a:t>師進行遠距教學之設備，</a:t>
            </a:r>
            <a:br>
              <a:rPr lang="zh-TW">
                <a:solidFill>
                  <a:schemeClr val="dk1"/>
                </a:solidFill>
              </a:rPr>
            </a:br>
            <a:r>
              <a:rPr lang="zh-TW">
                <a:solidFill>
                  <a:schemeClr val="dk1"/>
                </a:solidFill>
              </a:rPr>
              <a:t>如：</a:t>
            </a:r>
            <a:r>
              <a:rPr lang="zh-TW" b="1">
                <a:solidFill>
                  <a:srgbClr val="002BAD"/>
                </a:solidFill>
              </a:rPr>
              <a:t>桌上型電腦</a:t>
            </a:r>
            <a:r>
              <a:rPr lang="zh-TW">
                <a:solidFill>
                  <a:schemeClr val="dk1"/>
                </a:solidFill>
              </a:rPr>
              <a:t>、</a:t>
            </a:r>
            <a:r>
              <a:rPr lang="zh-TW" b="1">
                <a:solidFill>
                  <a:srgbClr val="002BAD"/>
                </a:solidFill>
              </a:rPr>
              <a:t>筆記型</a:t>
            </a:r>
            <a:br>
              <a:rPr lang="zh-TW" b="1">
                <a:solidFill>
                  <a:srgbClr val="002BAD"/>
                </a:solidFill>
              </a:rPr>
            </a:br>
            <a:r>
              <a:rPr lang="zh-TW" b="1">
                <a:solidFill>
                  <a:srgbClr val="002BAD"/>
                </a:solidFill>
              </a:rPr>
              <a:t>電腦</a:t>
            </a:r>
            <a:r>
              <a:rPr lang="zh-TW">
                <a:solidFill>
                  <a:schemeClr val="dk1"/>
                </a:solidFill>
              </a:rPr>
              <a:t>、</a:t>
            </a:r>
            <a:r>
              <a:rPr lang="zh-TW" b="1">
                <a:solidFill>
                  <a:srgbClr val="002BAD"/>
                </a:solidFill>
              </a:rPr>
              <a:t>平板電腦</a:t>
            </a:r>
            <a:r>
              <a:rPr lang="zh-TW">
                <a:solidFill>
                  <a:schemeClr val="dk1"/>
                </a:solidFill>
              </a:rPr>
              <a:t>，</a:t>
            </a:r>
            <a:r>
              <a:rPr lang="zh-TW" b="1">
                <a:solidFill>
                  <a:srgbClr val="002BAD"/>
                </a:solidFill>
              </a:rPr>
              <a:t>網路設</a:t>
            </a:r>
            <a:br>
              <a:rPr lang="zh-TW" b="1">
                <a:solidFill>
                  <a:srgbClr val="002BAD"/>
                </a:solidFill>
              </a:rPr>
            </a:br>
            <a:r>
              <a:rPr lang="zh-TW" b="1">
                <a:solidFill>
                  <a:srgbClr val="002BAD"/>
                </a:solidFill>
              </a:rPr>
              <a:t>備</a:t>
            </a:r>
            <a:r>
              <a:rPr lang="zh-TW">
                <a:solidFill>
                  <a:schemeClr val="dk1"/>
                </a:solidFill>
              </a:rPr>
              <a:t>等。</a:t>
            </a:r>
            <a:br>
              <a:rPr lang="zh-TW">
                <a:solidFill>
                  <a:schemeClr val="dk1"/>
                </a:solidFill>
              </a:rPr>
            </a:br>
            <a:r>
              <a:rPr lang="zh-TW">
                <a:solidFill>
                  <a:schemeClr val="dk1"/>
                </a:solidFill>
              </a:rPr>
              <a:t>註：為保護學童視力，不建議使用手機作為線上學習之載具。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9" name="Google Shape;259;p36"/>
          <p:cNvSpPr/>
          <p:nvPr/>
        </p:nvSpPr>
        <p:spPr>
          <a:xfrm>
            <a:off x="8390325" y="857225"/>
            <a:ext cx="578700" cy="471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</a:t>
            </a:r>
            <a:endParaRPr/>
          </a:p>
        </p:txBody>
      </p:sp>
      <p:sp>
        <p:nvSpPr>
          <p:cNvPr id="260" name="Google Shape;260;p36"/>
          <p:cNvSpPr/>
          <p:nvPr/>
        </p:nvSpPr>
        <p:spPr>
          <a:xfrm>
            <a:off x="5767375" y="2970575"/>
            <a:ext cx="578700" cy="471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2</a:t>
            </a:r>
            <a:endParaRPr/>
          </a:p>
        </p:txBody>
      </p:sp>
      <p:sp>
        <p:nvSpPr>
          <p:cNvPr id="261" name="Google Shape;261;p36"/>
          <p:cNvSpPr/>
          <p:nvPr/>
        </p:nvSpPr>
        <p:spPr>
          <a:xfrm>
            <a:off x="3680225" y="3798050"/>
            <a:ext cx="578700" cy="471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3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7"/>
          <p:cNvSpPr txBox="1">
            <a:spLocks noGrp="1"/>
          </p:cNvSpPr>
          <p:nvPr>
            <p:ph type="title"/>
          </p:nvPr>
        </p:nvSpPr>
        <p:spPr>
          <a:xfrm>
            <a:off x="1979687" y="152935"/>
            <a:ext cx="6589200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5400"/>
              <a:buFont typeface="DFKai-SB"/>
              <a:buNone/>
            </a:pPr>
            <a:r>
              <a:rPr lang="zh-TW" sz="5400" dirty="0">
                <a:solidFill>
                  <a:srgbClr val="0033CC"/>
                </a:solidFill>
                <a:latin typeface="DFKai-SB"/>
                <a:ea typeface="DFKai-SB"/>
                <a:cs typeface="DFKai-SB"/>
                <a:sym typeface="DFKai-SB"/>
              </a:rPr>
              <a:t>學校作息說明</a:t>
            </a:r>
            <a:endParaRPr dirty="0"/>
          </a:p>
        </p:txBody>
      </p:sp>
      <p:graphicFrame>
        <p:nvGraphicFramePr>
          <p:cNvPr id="267" name="Google Shape;267;p37"/>
          <p:cNvGraphicFramePr/>
          <p:nvPr/>
        </p:nvGraphicFramePr>
        <p:xfrm>
          <a:off x="827584" y="1113593"/>
          <a:ext cx="7741300" cy="3456100"/>
        </p:xfrm>
        <a:graphic>
          <a:graphicData uri="http://schemas.openxmlformats.org/drawingml/2006/table">
            <a:tbl>
              <a:tblPr>
                <a:noFill/>
                <a:tableStyleId>{6EA2E687-E9CA-4159-AAD0-5EDAF533FA77}</a:tableStyleId>
              </a:tblPr>
              <a:tblGrid>
                <a:gridCol w="9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6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79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79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星期二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星期三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星期四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星期五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時　　　間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內　　　　容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一年級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07:40～07:50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晨光閱讀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二年級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07:50～08:10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整潔活動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三年級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12:40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12:40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08:10～08:30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導師時間、兒童朝會(週三)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四年級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12:40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12:40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08:40～09:20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一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五年級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12:45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09:30～10:10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二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六年級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12:45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10:10～10:30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課間活動(體適能活動)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00">
                <a:tc rowSpan="8"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36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備註：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254000" marR="0" lvl="0" indent="-254000" algn="l" rtl="0">
                        <a:lnSpc>
                          <a:spcPct val="136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Char char="◎"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週二：教職員工晨會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(7:50-8:30</a:t>
                      </a: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教室會有志工說故事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) </a:t>
                      </a:r>
                      <a:endParaRPr sz="900" u="none" strike="noStrike" cap="none">
                        <a:latin typeface="PMingLiu"/>
                        <a:ea typeface="PMingLiu"/>
                        <a:cs typeface="PMingLiu"/>
                        <a:sym typeface="PMingLiu"/>
                      </a:endParaRPr>
                    </a:p>
                    <a:p>
                      <a:pPr marL="254000" marR="0" lvl="0" indent="-254000" algn="l" rtl="0">
                        <a:lnSpc>
                          <a:spcPct val="136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Char char="◎"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週三：三至六年級兒童朝會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(8:10-8:30)</a:t>
                      </a:r>
                      <a:endParaRPr sz="900" u="none" strike="noStrike" cap="none">
                        <a:latin typeface="PMingLiu"/>
                        <a:ea typeface="PMingLiu"/>
                        <a:cs typeface="PMingLiu"/>
                        <a:sym typeface="PMingLiu"/>
                      </a:endParaRPr>
                    </a:p>
                    <a:p>
                      <a:pPr marL="254000" marR="0" lvl="0" indent="-254000" algn="l" rtl="0">
                        <a:lnSpc>
                          <a:spcPct val="136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Char char="◎"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週四：動態閱讀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(8:10-8:30)</a:t>
                      </a:r>
                      <a:endParaRPr sz="900" u="none" strike="noStrike" cap="none">
                        <a:latin typeface="PMingLiu"/>
                        <a:ea typeface="PMingLiu"/>
                        <a:cs typeface="PMingLiu"/>
                        <a:sym typeface="PMingLiu"/>
                      </a:endParaRPr>
                    </a:p>
                    <a:p>
                      <a:pPr marL="254000" marR="0" lvl="0" indent="-254000" algn="l" rtl="0">
                        <a:lnSpc>
                          <a:spcPct val="136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Char char="◎"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上午導護時間：每天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07</a:t>
                      </a: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：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30~07</a:t>
                      </a: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：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50</a:t>
                      </a:r>
                      <a:endParaRPr sz="900" u="none" strike="noStrike" cap="none">
                        <a:latin typeface="PMingLiu"/>
                        <a:ea typeface="PMingLiu"/>
                        <a:cs typeface="PMingLiu"/>
                        <a:sym typeface="PMingLiu"/>
                      </a:endParaRPr>
                    </a:p>
                    <a:p>
                      <a:pPr marL="254000" marR="0" lvl="0" indent="-254000" algn="l" rtl="0">
                        <a:lnSpc>
                          <a:spcPct val="13636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Char char="◎"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下午導護時間：每天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15</a:t>
                      </a: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：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50~16</a:t>
                      </a: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：</a:t>
                      </a:r>
                      <a:r>
                        <a:rPr lang="zh-TW" sz="800" b="1" u="none" strike="noStrike" cap="none">
                          <a:latin typeface="PMingLiu"/>
                          <a:ea typeface="PMingLiu"/>
                          <a:cs typeface="PMingLiu"/>
                          <a:sym typeface="PMingLiu"/>
                        </a:rPr>
                        <a:t>10</a:t>
                      </a:r>
                      <a:endParaRPr sz="900" u="none" strike="noStrike" cap="none">
                        <a:latin typeface="PMingLiu"/>
                        <a:ea typeface="PMingLiu"/>
                        <a:cs typeface="PMingLiu"/>
                        <a:sym typeface="PMingLiu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8"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10:30～11:10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三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6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11:20～12:00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四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6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12:00～12:35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午          餐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6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12:35～13:20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午  間  靜  息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6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13:30～14:10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五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6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14:20～15:00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六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6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15:10～15:50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    七    節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100">
                <a:tc gridSpan="6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15:50～15:55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放學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7775" marR="177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</a:rPr>
              <a:t>教務處主要業務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37413" y="1600200"/>
            <a:ext cx="7971272" cy="3377744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教學組─排定班級課表，安排代課教師，分機：</a:t>
            </a:r>
            <a:r>
              <a:rPr lang="en-US" altLang="zh-TW" sz="2400" dirty="0" smtClean="0"/>
              <a:t>8202</a:t>
            </a:r>
          </a:p>
          <a:p>
            <a:r>
              <a:rPr lang="zh-TW" altLang="en-US" sz="2400" dirty="0" smtClean="0"/>
              <a:t>課研組─彙整課程計畫、教科書發放，分機：</a:t>
            </a:r>
            <a:r>
              <a:rPr lang="en-US" altLang="zh-TW" sz="2400" dirty="0" smtClean="0"/>
              <a:t>8206</a:t>
            </a:r>
          </a:p>
          <a:p>
            <a:r>
              <a:rPr lang="zh-TW" altLang="en-US" sz="2400" dirty="0" smtClean="0"/>
              <a:t>註冊組─管理學生學籍、 成績系統，分機：</a:t>
            </a:r>
            <a:r>
              <a:rPr lang="en-US" altLang="zh-TW" sz="2400" dirty="0" smtClean="0"/>
              <a:t>8203</a:t>
            </a:r>
          </a:p>
          <a:p>
            <a:r>
              <a:rPr lang="zh-TW" altLang="en-US" sz="2400" dirty="0" smtClean="0"/>
              <a:t>資訊組─管理資訊設備、推動資訊教育，分機：</a:t>
            </a:r>
            <a:r>
              <a:rPr lang="en-US" altLang="zh-TW" sz="2400" dirty="0" smtClean="0"/>
              <a:t>8204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0375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絲縷">
  <a:themeElements>
    <a:clrScheme name="絲縷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1037</Words>
  <Application>Microsoft Office PowerPoint</Application>
  <PresentationFormat>如螢幕大小 (16:9)</PresentationFormat>
  <Paragraphs>123</Paragraphs>
  <Slides>10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Noto Sans Symbols</vt:lpstr>
      <vt:lpstr>PMingLiu</vt:lpstr>
      <vt:lpstr>Microsoft JhengHei</vt:lpstr>
      <vt:lpstr>DFKai-SB</vt:lpstr>
      <vt:lpstr>Arial</vt:lpstr>
      <vt:lpstr>Times New Roman</vt:lpstr>
      <vt:lpstr>Simple Light</vt:lpstr>
      <vt:lpstr>絲縷</vt:lpstr>
      <vt:lpstr>1.109學年東門新亮點 2.108新課綱介紹 3.學校生活相關 4.家長們的Q&amp;A</vt:lpstr>
      <vt:lpstr>109學年東門新亮點</vt:lpstr>
      <vt:lpstr>新課綱介紹~108課綱</vt:lpstr>
      <vt:lpstr>PowerPoint 簡報</vt:lpstr>
      <vt:lpstr>PowerPoint 簡報</vt:lpstr>
      <vt:lpstr>PowerPoint 簡報</vt:lpstr>
      <vt:lpstr>遠距教學新生須知</vt:lpstr>
      <vt:lpstr>學校作息說明</vt:lpstr>
      <vt:lpstr>教務處主要業務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1.109學年東門新亮點 2.108新課綱介紹 3.學校生活相關 4.家長們的Q&amp;A</dc:title>
  <dc:creator>User</dc:creator>
  <cp:lastModifiedBy>User</cp:lastModifiedBy>
  <cp:revision>4</cp:revision>
  <dcterms:modified xsi:type="dcterms:W3CDTF">2021-08-30T09:56:15Z</dcterms:modified>
</cp:coreProperties>
</file>