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73" r:id="rId10"/>
    <p:sldId id="275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724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6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1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07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9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7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76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3529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304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2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輔導處報告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39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8674" y="280802"/>
            <a:ext cx="10058400" cy="1371600"/>
          </a:xfrm>
        </p:spPr>
        <p:txBody>
          <a:bodyPr/>
          <a:lstStyle/>
          <a:p>
            <a:pPr algn="ctr"/>
            <a:r>
              <a:rPr lang="zh-TW" altLang="en-US" dirty="0" smtClean="0"/>
              <a:t>畢業音樂會</a:t>
            </a:r>
            <a:endParaRPr lang="zh-TW" altLang="en-US" dirty="0"/>
          </a:p>
        </p:txBody>
      </p:sp>
      <p:pic>
        <p:nvPicPr>
          <p:cNvPr id="1026" name="Picture 2" descr="ååè£¡å¯è½æ5 åäººãå®¤å§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222" y="1652402"/>
            <a:ext cx="7525593" cy="501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B8C60-6E78-4957-B8C9-8682D63FA4E0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358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小一新鮮人上學去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399" y="2014195"/>
            <a:ext cx="10626291" cy="4111970"/>
          </a:xfrm>
        </p:spPr>
        <p:txBody>
          <a:bodyPr/>
          <a:lstStyle/>
          <a:p>
            <a:r>
              <a:rPr lang="zh-TW" altLang="en-US" sz="2800" b="1" dirty="0" smtClean="0"/>
              <a:t>面對分離焦慮</a:t>
            </a:r>
            <a:r>
              <a:rPr lang="en-US" altLang="zh-TW" sz="2800" b="1" dirty="0" smtClean="0"/>
              <a:t>,</a:t>
            </a:r>
            <a:r>
              <a:rPr lang="zh-TW" altLang="en-US" sz="2800" b="1" dirty="0" smtClean="0"/>
              <a:t>爸爸</a:t>
            </a:r>
            <a:r>
              <a:rPr lang="zh-TW" altLang="en-US" sz="2800" b="1" dirty="0"/>
              <a:t>媽媽能</a:t>
            </a:r>
            <a:r>
              <a:rPr lang="zh-TW" altLang="en-US" sz="2800" b="1" dirty="0" smtClean="0"/>
              <a:t>做什麼</a:t>
            </a:r>
            <a:r>
              <a:rPr lang="zh-TW" altLang="en-US" sz="2800" b="1" dirty="0"/>
              <a:t>呢</a:t>
            </a:r>
            <a:r>
              <a:rPr lang="zh-TW" altLang="en-US" sz="2800" b="1" dirty="0" smtClean="0"/>
              <a:t>？</a:t>
            </a:r>
            <a:endParaRPr lang="zh-TW" altLang="en-US" sz="2800" b="1" dirty="0"/>
          </a:p>
          <a:p>
            <a:r>
              <a:rPr lang="zh-TW" altLang="en-US" sz="2800" b="1" dirty="0"/>
              <a:t>部分小一新生可能在剛開學的初期產生分離焦慮的症狀，爸爸媽媽這時應該安撫孩子的不安，但不能順從孩子，以任意的理由答應孩子不想上學的要求，類似的狀況在開學後老師的帶領下孩子多半會忘記初期的焦慮。家長在面對孩子分離焦慮時，請勿動怒或是斥責，而是應以溫和但肯定的態度鼓勵孩子上學，並且積極傾聽他們在學校發生的事情，給予正向的回饋與支持。</a:t>
            </a:r>
            <a:endParaRPr lang="zh-TW" altLang="en-US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983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圓角矩形 1"/>
          <p:cNvSpPr/>
          <p:nvPr/>
        </p:nvSpPr>
        <p:spPr>
          <a:xfrm>
            <a:off x="3878002" y="548680"/>
            <a:ext cx="4450246" cy="857232"/>
          </a:xfrm>
          <a:prstGeom prst="roundRect">
            <a:avLst/>
          </a:prstGeom>
          <a:gradFill flip="none" rotWithShape="1">
            <a:gsLst>
              <a:gs pos="0">
                <a:srgbClr val="FF9999">
                  <a:shade val="30000"/>
                  <a:satMod val="115000"/>
                </a:srgbClr>
              </a:gs>
              <a:gs pos="50000">
                <a:srgbClr val="FF9999">
                  <a:shade val="67500"/>
                  <a:satMod val="115000"/>
                </a:srgbClr>
              </a:gs>
              <a:gs pos="100000">
                <a:srgbClr val="FF9999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40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輔導主任：施敏琪</a:t>
            </a:r>
          </a:p>
        </p:txBody>
      </p:sp>
      <p:sp>
        <p:nvSpPr>
          <p:cNvPr id="1048697" name="圓角矩形 2"/>
          <p:cNvSpPr/>
          <p:nvPr/>
        </p:nvSpPr>
        <p:spPr>
          <a:xfrm>
            <a:off x="6391442" y="2038594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專輔師</a:t>
            </a:r>
          </a:p>
        </p:txBody>
      </p:sp>
      <p:sp>
        <p:nvSpPr>
          <p:cNvPr id="1048698" name="圓角矩形 3"/>
          <p:cNvSpPr/>
          <p:nvPr/>
        </p:nvSpPr>
        <p:spPr>
          <a:xfrm>
            <a:off x="8304068" y="2088348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社工師</a:t>
            </a:r>
          </a:p>
        </p:txBody>
      </p:sp>
      <p:sp>
        <p:nvSpPr>
          <p:cNvPr id="1048699" name="圓角矩形 4"/>
          <p:cNvSpPr/>
          <p:nvPr/>
        </p:nvSpPr>
        <p:spPr>
          <a:xfrm>
            <a:off x="9191710" y="2038594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約聘僱</a:t>
            </a:r>
          </a:p>
        </p:txBody>
      </p:sp>
      <p:sp>
        <p:nvSpPr>
          <p:cNvPr id="1048700" name="圓角矩形 5"/>
          <p:cNvSpPr/>
          <p:nvPr/>
        </p:nvSpPr>
        <p:spPr>
          <a:xfrm>
            <a:off x="5023290" y="2038594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特教組</a:t>
            </a:r>
          </a:p>
        </p:txBody>
      </p:sp>
      <p:sp>
        <p:nvSpPr>
          <p:cNvPr id="1048701" name="圓角矩形 6"/>
          <p:cNvSpPr/>
          <p:nvPr/>
        </p:nvSpPr>
        <p:spPr>
          <a:xfrm>
            <a:off x="3575720" y="2038594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資料組</a:t>
            </a:r>
          </a:p>
        </p:txBody>
      </p:sp>
      <p:sp>
        <p:nvSpPr>
          <p:cNvPr id="1048702" name="圓角矩形 7"/>
          <p:cNvSpPr/>
          <p:nvPr/>
        </p:nvSpPr>
        <p:spPr>
          <a:xfrm>
            <a:off x="2135560" y="2038594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輔導組</a:t>
            </a:r>
          </a:p>
        </p:txBody>
      </p:sp>
      <p:sp>
        <p:nvSpPr>
          <p:cNvPr id="1048703" name="圓角矩形 8"/>
          <p:cNvSpPr/>
          <p:nvPr/>
        </p:nvSpPr>
        <p:spPr>
          <a:xfrm>
            <a:off x="2135560" y="4090752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張琪斐</a:t>
            </a:r>
          </a:p>
        </p:txBody>
      </p:sp>
      <p:sp>
        <p:nvSpPr>
          <p:cNvPr id="1048704" name="圓角矩形 9"/>
          <p:cNvSpPr/>
          <p:nvPr/>
        </p:nvSpPr>
        <p:spPr>
          <a:xfrm>
            <a:off x="3575720" y="4090752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陳慧祝</a:t>
            </a:r>
          </a:p>
        </p:txBody>
      </p:sp>
      <p:sp>
        <p:nvSpPr>
          <p:cNvPr id="1048705" name="圓角矩形 10"/>
          <p:cNvSpPr/>
          <p:nvPr/>
        </p:nvSpPr>
        <p:spPr>
          <a:xfrm>
            <a:off x="5023290" y="4090752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張雅淳</a:t>
            </a:r>
          </a:p>
        </p:txBody>
      </p:sp>
      <p:sp>
        <p:nvSpPr>
          <p:cNvPr id="1048706" name="圓角矩形 11"/>
          <p:cNvSpPr/>
          <p:nvPr/>
        </p:nvSpPr>
        <p:spPr>
          <a:xfrm>
            <a:off x="6391442" y="4090752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張寶文</a:t>
            </a:r>
          </a:p>
        </p:txBody>
      </p:sp>
      <p:sp>
        <p:nvSpPr>
          <p:cNvPr id="1048707" name="圓角矩形 12"/>
          <p:cNvSpPr/>
          <p:nvPr/>
        </p:nvSpPr>
        <p:spPr>
          <a:xfrm>
            <a:off x="8372400" y="4185179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陳彣鈁</a:t>
            </a:r>
          </a:p>
        </p:txBody>
      </p:sp>
      <p:sp>
        <p:nvSpPr>
          <p:cNvPr id="1048708" name="圓角矩形 13"/>
          <p:cNvSpPr/>
          <p:nvPr/>
        </p:nvSpPr>
        <p:spPr>
          <a:xfrm>
            <a:off x="9336360" y="4110724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沈里軍</a:t>
            </a:r>
            <a:endParaRPr lang="en-US" altLang="zh-TW" sz="3600" b="1" dirty="0">
              <a:solidFill>
                <a:schemeClr val="tx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3145728" name="直線接點 14"/>
          <p:cNvCxnSpPr>
            <a:cxnSpLocks/>
          </p:cNvCxnSpPr>
          <p:nvPr/>
        </p:nvCxnSpPr>
        <p:spPr>
          <a:xfrm rot="10800000" flipV="1">
            <a:off x="2543523" y="1537917"/>
            <a:ext cx="3571875" cy="428625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29" name="直線接點 15"/>
          <p:cNvCxnSpPr>
            <a:cxnSpLocks/>
          </p:cNvCxnSpPr>
          <p:nvPr/>
        </p:nvCxnSpPr>
        <p:spPr>
          <a:xfrm>
            <a:off x="6115398" y="1537916"/>
            <a:ext cx="772691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0" name="直線接點 16"/>
          <p:cNvCxnSpPr>
            <a:cxnSpLocks/>
          </p:cNvCxnSpPr>
          <p:nvPr/>
        </p:nvCxnSpPr>
        <p:spPr>
          <a:xfrm flipH="1">
            <a:off x="4007769" y="1537916"/>
            <a:ext cx="2107629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1" name="直線接點 17"/>
          <p:cNvCxnSpPr>
            <a:cxnSpLocks/>
          </p:cNvCxnSpPr>
          <p:nvPr/>
        </p:nvCxnSpPr>
        <p:spPr>
          <a:xfrm>
            <a:off x="6115398" y="1537916"/>
            <a:ext cx="3508995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2" name="直線接點 18"/>
          <p:cNvCxnSpPr>
            <a:cxnSpLocks/>
          </p:cNvCxnSpPr>
          <p:nvPr/>
        </p:nvCxnSpPr>
        <p:spPr>
          <a:xfrm flipH="1">
            <a:off x="5447929" y="1537916"/>
            <a:ext cx="667469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3" name="直線接點 19"/>
          <p:cNvCxnSpPr>
            <a:cxnSpLocks/>
          </p:cNvCxnSpPr>
          <p:nvPr/>
        </p:nvCxnSpPr>
        <p:spPr>
          <a:xfrm>
            <a:off x="6115398" y="1537916"/>
            <a:ext cx="2068835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4" name="直線接點 20"/>
          <p:cNvCxnSpPr>
            <a:cxnSpLocks/>
          </p:cNvCxnSpPr>
          <p:nvPr/>
        </p:nvCxnSpPr>
        <p:spPr>
          <a:xfrm rot="5400000">
            <a:off x="2489372" y="3931915"/>
            <a:ext cx="285750" cy="0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5" name="直線接點 21"/>
          <p:cNvCxnSpPr>
            <a:cxnSpLocks/>
          </p:cNvCxnSpPr>
          <p:nvPr/>
        </p:nvCxnSpPr>
        <p:spPr>
          <a:xfrm rot="5400000">
            <a:off x="3929524" y="3931915"/>
            <a:ext cx="285750" cy="0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6" name="直線接點 22"/>
          <p:cNvCxnSpPr>
            <a:cxnSpLocks/>
          </p:cNvCxnSpPr>
          <p:nvPr/>
        </p:nvCxnSpPr>
        <p:spPr>
          <a:xfrm rot="5400000">
            <a:off x="9481516" y="3931915"/>
            <a:ext cx="285750" cy="0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7" name="直線接點 23"/>
          <p:cNvCxnSpPr>
            <a:cxnSpLocks/>
          </p:cNvCxnSpPr>
          <p:nvPr/>
        </p:nvCxnSpPr>
        <p:spPr>
          <a:xfrm rot="5400000">
            <a:off x="8625540" y="3967849"/>
            <a:ext cx="285750" cy="0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8" name="直線接點 24"/>
          <p:cNvCxnSpPr>
            <a:cxnSpLocks/>
          </p:cNvCxnSpPr>
          <p:nvPr/>
        </p:nvCxnSpPr>
        <p:spPr>
          <a:xfrm rot="5400000">
            <a:off x="6745229" y="3931915"/>
            <a:ext cx="285750" cy="0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39" name="直線接點 25"/>
          <p:cNvCxnSpPr>
            <a:cxnSpLocks/>
          </p:cNvCxnSpPr>
          <p:nvPr/>
        </p:nvCxnSpPr>
        <p:spPr>
          <a:xfrm rot="5400000">
            <a:off x="5377085" y="3931915"/>
            <a:ext cx="285750" cy="0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" name="圓角矩形 2"/>
          <p:cNvSpPr/>
          <p:nvPr/>
        </p:nvSpPr>
        <p:spPr>
          <a:xfrm>
            <a:off x="7320136" y="2038594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專輔師</a:t>
            </a:r>
          </a:p>
        </p:txBody>
      </p:sp>
      <p:cxnSp>
        <p:nvCxnSpPr>
          <p:cNvPr id="28" name="直線接點 23"/>
          <p:cNvCxnSpPr>
            <a:cxnSpLocks/>
          </p:cNvCxnSpPr>
          <p:nvPr/>
        </p:nvCxnSpPr>
        <p:spPr>
          <a:xfrm rot="5400000">
            <a:off x="7703393" y="3967849"/>
            <a:ext cx="285750" cy="0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圓角矩形 12"/>
          <p:cNvSpPr/>
          <p:nvPr/>
        </p:nvSpPr>
        <p:spPr>
          <a:xfrm>
            <a:off x="7381921" y="4185179"/>
            <a:ext cx="928694" cy="1714512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張蕙鳳</a:t>
            </a:r>
          </a:p>
        </p:txBody>
      </p:sp>
    </p:spTree>
    <p:extLst>
      <p:ext uri="{BB962C8B-B14F-4D97-AF65-F5344CB8AC3E}">
        <p14:creationId xmlns:p14="http://schemas.microsoft.com/office/powerpoint/2010/main" val="45258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圓角矩形 1"/>
          <p:cNvSpPr/>
          <p:nvPr/>
        </p:nvSpPr>
        <p:spPr>
          <a:xfrm>
            <a:off x="3647728" y="1340768"/>
            <a:ext cx="4882294" cy="857232"/>
          </a:xfrm>
          <a:prstGeom prst="roundRect">
            <a:avLst/>
          </a:prstGeom>
          <a:gradFill flip="none" rotWithShape="1">
            <a:gsLst>
              <a:gs pos="0">
                <a:srgbClr val="FF9999">
                  <a:shade val="30000"/>
                  <a:satMod val="115000"/>
                </a:srgbClr>
              </a:gs>
              <a:gs pos="50000">
                <a:srgbClr val="FF9999">
                  <a:shade val="67500"/>
                  <a:satMod val="115000"/>
                </a:srgbClr>
              </a:gs>
              <a:gs pos="100000">
                <a:srgbClr val="FF9999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40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輔導處：相關業務</a:t>
            </a:r>
          </a:p>
        </p:txBody>
      </p:sp>
      <p:sp>
        <p:nvSpPr>
          <p:cNvPr id="1048710" name="圓角矩形 2"/>
          <p:cNvSpPr/>
          <p:nvPr/>
        </p:nvSpPr>
        <p:spPr>
          <a:xfrm>
            <a:off x="6391442" y="3010632"/>
            <a:ext cx="928694" cy="2290576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特教班</a:t>
            </a:r>
          </a:p>
        </p:txBody>
      </p:sp>
      <p:sp>
        <p:nvSpPr>
          <p:cNvPr id="1048711" name="圓角矩形 3"/>
          <p:cNvSpPr/>
          <p:nvPr/>
        </p:nvSpPr>
        <p:spPr>
          <a:xfrm>
            <a:off x="7759594" y="3010632"/>
            <a:ext cx="928694" cy="2290576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輔導行政</a:t>
            </a:r>
          </a:p>
        </p:txBody>
      </p:sp>
      <p:sp>
        <p:nvSpPr>
          <p:cNvPr id="1048712" name="圓角矩形 4"/>
          <p:cNvSpPr/>
          <p:nvPr/>
        </p:nvSpPr>
        <p:spPr>
          <a:xfrm>
            <a:off x="9127746" y="3010632"/>
            <a:ext cx="928694" cy="2290576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其</a:t>
            </a:r>
            <a:endParaRPr lang="en-US" altLang="zh-TW" sz="3600" b="1" dirty="0">
              <a:solidFill>
                <a:schemeClr val="tx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他</a:t>
            </a:r>
            <a:endParaRPr lang="en-US" altLang="zh-TW" sz="3600" b="1" dirty="0">
              <a:solidFill>
                <a:schemeClr val="tx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業務</a:t>
            </a:r>
          </a:p>
        </p:txBody>
      </p:sp>
      <p:sp>
        <p:nvSpPr>
          <p:cNvPr id="1048713" name="圓角矩形 5"/>
          <p:cNvSpPr/>
          <p:nvPr/>
        </p:nvSpPr>
        <p:spPr>
          <a:xfrm>
            <a:off x="5023290" y="3010632"/>
            <a:ext cx="928694" cy="2290576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資源班</a:t>
            </a:r>
          </a:p>
        </p:txBody>
      </p:sp>
      <p:sp>
        <p:nvSpPr>
          <p:cNvPr id="1048714" name="圓角矩形 6"/>
          <p:cNvSpPr/>
          <p:nvPr/>
        </p:nvSpPr>
        <p:spPr>
          <a:xfrm>
            <a:off x="3575720" y="3010632"/>
            <a:ext cx="928694" cy="2290576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音樂班</a:t>
            </a:r>
          </a:p>
        </p:txBody>
      </p:sp>
      <p:sp>
        <p:nvSpPr>
          <p:cNvPr id="1048715" name="圓角矩形 7"/>
          <p:cNvSpPr/>
          <p:nvPr/>
        </p:nvSpPr>
        <p:spPr>
          <a:xfrm>
            <a:off x="2135560" y="3010632"/>
            <a:ext cx="928694" cy="2290576"/>
          </a:xfrm>
          <a:prstGeom prst="roundRect">
            <a:avLst/>
          </a:prstGeom>
          <a:gradFill flip="none" rotWithShape="1">
            <a:gsLst>
              <a:gs pos="0">
                <a:srgbClr val="66FFFF">
                  <a:shade val="30000"/>
                  <a:satMod val="115000"/>
                </a:srgbClr>
              </a:gs>
              <a:gs pos="50000">
                <a:srgbClr val="66FFFF">
                  <a:shade val="67500"/>
                  <a:satMod val="115000"/>
                </a:srgbClr>
              </a:gs>
              <a:gs pos="100000">
                <a:srgbClr val="66FFFF">
                  <a:shade val="100000"/>
                  <a:satMod val="115000"/>
                </a:srgbClr>
              </a:gs>
            </a:gsLst>
            <a:lin ang="16200000" scaled="1"/>
          </a:gra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資優班</a:t>
            </a:r>
          </a:p>
        </p:txBody>
      </p:sp>
      <p:cxnSp>
        <p:nvCxnSpPr>
          <p:cNvPr id="3145740" name="直線接點 8"/>
          <p:cNvCxnSpPr>
            <a:cxnSpLocks/>
          </p:cNvCxnSpPr>
          <p:nvPr/>
        </p:nvCxnSpPr>
        <p:spPr>
          <a:xfrm rot="10800000" flipV="1">
            <a:off x="2543523" y="2402013"/>
            <a:ext cx="3571875" cy="428625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41" name="直線接點 9"/>
          <p:cNvCxnSpPr>
            <a:cxnSpLocks/>
          </p:cNvCxnSpPr>
          <p:nvPr/>
        </p:nvCxnSpPr>
        <p:spPr>
          <a:xfrm>
            <a:off x="6115398" y="2402012"/>
            <a:ext cx="772691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42" name="直線接點 10"/>
          <p:cNvCxnSpPr>
            <a:cxnSpLocks/>
          </p:cNvCxnSpPr>
          <p:nvPr/>
        </p:nvCxnSpPr>
        <p:spPr>
          <a:xfrm flipH="1">
            <a:off x="4007769" y="2402012"/>
            <a:ext cx="2107629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43" name="直線接點 11"/>
          <p:cNvCxnSpPr>
            <a:cxnSpLocks/>
          </p:cNvCxnSpPr>
          <p:nvPr/>
        </p:nvCxnSpPr>
        <p:spPr>
          <a:xfrm>
            <a:off x="6115398" y="2402012"/>
            <a:ext cx="3508995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44" name="直線接點 12"/>
          <p:cNvCxnSpPr>
            <a:cxnSpLocks/>
          </p:cNvCxnSpPr>
          <p:nvPr/>
        </p:nvCxnSpPr>
        <p:spPr>
          <a:xfrm flipH="1">
            <a:off x="5447929" y="2402012"/>
            <a:ext cx="667469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45745" name="直線接點 13"/>
          <p:cNvCxnSpPr>
            <a:cxnSpLocks/>
          </p:cNvCxnSpPr>
          <p:nvPr/>
        </p:nvCxnSpPr>
        <p:spPr>
          <a:xfrm>
            <a:off x="6115398" y="2402012"/>
            <a:ext cx="2068835" cy="450924"/>
          </a:xfrm>
          <a:prstGeom prst="line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90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流程圖: 接點 1"/>
          <p:cNvSpPr/>
          <p:nvPr/>
        </p:nvSpPr>
        <p:spPr>
          <a:xfrm>
            <a:off x="4871864" y="1412776"/>
            <a:ext cx="2448272" cy="1584176"/>
          </a:xfrm>
          <a:prstGeom prst="flowChartConnector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</a:gradFill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500"/>
              </a:lnSpc>
            </a:pPr>
            <a:r>
              <a:rPr lang="zh-TW" altLang="en-US" sz="44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學生輔導</a:t>
            </a:r>
          </a:p>
        </p:txBody>
      </p:sp>
      <p:sp>
        <p:nvSpPr>
          <p:cNvPr id="1048717" name="流程圖: 接點 2"/>
          <p:cNvSpPr/>
          <p:nvPr/>
        </p:nvSpPr>
        <p:spPr>
          <a:xfrm>
            <a:off x="7320136" y="2204864"/>
            <a:ext cx="2448272" cy="1584176"/>
          </a:xfrm>
          <a:prstGeom prst="flowChartConnector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</a:gradFill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500"/>
              </a:lnSpc>
            </a:pPr>
            <a:r>
              <a:rPr lang="zh-TW" altLang="en-US" sz="44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生命教育</a:t>
            </a:r>
          </a:p>
        </p:txBody>
      </p:sp>
      <p:sp>
        <p:nvSpPr>
          <p:cNvPr id="1048718" name="流程圖: 接點 3"/>
          <p:cNvSpPr/>
          <p:nvPr/>
        </p:nvSpPr>
        <p:spPr>
          <a:xfrm>
            <a:off x="7320136" y="3933056"/>
            <a:ext cx="2448272" cy="1584176"/>
          </a:xfrm>
          <a:prstGeom prst="flowChartConnector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3500000" scaled="1"/>
          </a:gradFill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500"/>
              </a:lnSpc>
            </a:pPr>
            <a:r>
              <a:rPr lang="zh-TW" altLang="en-US" sz="44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性平教育</a:t>
            </a:r>
          </a:p>
        </p:txBody>
      </p:sp>
      <p:sp>
        <p:nvSpPr>
          <p:cNvPr id="1048719" name="流程圖: 接點 4"/>
          <p:cNvSpPr/>
          <p:nvPr/>
        </p:nvSpPr>
        <p:spPr>
          <a:xfrm>
            <a:off x="2423592" y="2204864"/>
            <a:ext cx="2448272" cy="1584176"/>
          </a:xfrm>
          <a:prstGeom prst="flowChartConnector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500"/>
              </a:lnSpc>
            </a:pPr>
            <a:r>
              <a:rPr lang="zh-TW" altLang="en-US" sz="44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學習扶助</a:t>
            </a:r>
          </a:p>
        </p:txBody>
      </p:sp>
      <p:sp>
        <p:nvSpPr>
          <p:cNvPr id="1048720" name="流程圖: 接點 5"/>
          <p:cNvSpPr/>
          <p:nvPr/>
        </p:nvSpPr>
        <p:spPr>
          <a:xfrm>
            <a:off x="2423592" y="3933056"/>
            <a:ext cx="2448272" cy="1584176"/>
          </a:xfrm>
          <a:prstGeom prst="flowChartConnector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8900000" scaled="1"/>
          </a:gradFill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500"/>
              </a:lnSpc>
            </a:pPr>
            <a:r>
              <a:rPr lang="zh-TW" altLang="en-US" sz="44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兒少保護</a:t>
            </a:r>
          </a:p>
        </p:txBody>
      </p:sp>
      <p:sp>
        <p:nvSpPr>
          <p:cNvPr id="1048721" name="流程圖: 接點 6"/>
          <p:cNvSpPr/>
          <p:nvPr/>
        </p:nvSpPr>
        <p:spPr>
          <a:xfrm>
            <a:off x="4871864" y="4797152"/>
            <a:ext cx="2448272" cy="1584176"/>
          </a:xfrm>
          <a:prstGeom prst="flowChartConnector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</a:gradFill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500"/>
              </a:lnSpc>
            </a:pPr>
            <a:r>
              <a:rPr lang="zh-TW" altLang="en-US" sz="44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家庭教育</a:t>
            </a:r>
          </a:p>
        </p:txBody>
      </p:sp>
      <p:sp>
        <p:nvSpPr>
          <p:cNvPr id="1048722" name="文字方塊 4"/>
          <p:cNvSpPr txBox="1">
            <a:spLocks noChangeArrowheads="1"/>
          </p:cNvSpPr>
          <p:nvPr/>
        </p:nvSpPr>
        <p:spPr bwMode="auto">
          <a:xfrm>
            <a:off x="2560322" y="548680"/>
            <a:ext cx="69350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0">
              <a:buClr>
                <a:srgbClr val="FF0000"/>
              </a:buClr>
            </a:pPr>
            <a:r>
              <a:rPr lang="zh-TW" altLang="en-US" sz="3600" b="1" dirty="0">
                <a:latin typeface="標楷體" pitchFamily="65" charset="-120"/>
              </a:rPr>
              <a:t>輔導處相關行政業務</a:t>
            </a:r>
            <a:endParaRPr lang="en-US" altLang="zh-TW" sz="3600" b="1" dirty="0">
              <a:solidFill>
                <a:srgbClr val="800000"/>
              </a:solidFill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721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6" grpId="0" animBg="1"/>
      <p:bldP spid="1048717" grpId="0" animBg="1"/>
      <p:bldP spid="1048718" grpId="0" animBg="1"/>
      <p:bldP spid="1048719" grpId="0" animBg="1"/>
      <p:bldP spid="1048720" grpId="0" animBg="1"/>
      <p:bldP spid="10487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輔導處宣導活動</a:t>
            </a:r>
            <a:r>
              <a:rPr lang="en-US" altLang="zh-TW" sz="36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600" b="1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48602" name="內容版面配置區 2"/>
          <p:cNvSpPr>
            <a:spLocks noGrp="1"/>
          </p:cNvSpPr>
          <p:nvPr>
            <p:ph idx="1"/>
          </p:nvPr>
        </p:nvSpPr>
        <p:spPr>
          <a:xfrm>
            <a:off x="741145" y="1713297"/>
            <a:ext cx="9837019" cy="47548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九月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友善校園宣導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】</a:t>
            </a: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開學日迎新活動」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/ 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祖孫節活動</a:t>
            </a: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「五年級愛心小老師服務活動」：</a:t>
            </a: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月辦理</a:t>
            </a:r>
          </a:p>
          <a:p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六年級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vs.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一年級：大手牽小手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認識校園」：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月辦理</a:t>
            </a:r>
            <a:endParaRPr lang="en-US" altLang="zh-TW" sz="22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十月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生命教育宣導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】</a:t>
            </a:r>
          </a:p>
          <a:p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「生命教育典範學習：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3Q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達人評選」</a:t>
            </a:r>
            <a:endParaRPr lang="en-US" altLang="zh-TW" sz="22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動態閱讀 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 班會議題 </a:t>
            </a:r>
            <a:r>
              <a:rPr lang="en-US" altLang="zh-TW" sz="2200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200" dirty="0">
                <a:latin typeface="標楷體" pitchFamily="65" charset="-120"/>
                <a:ea typeface="標楷體" pitchFamily="65" charset="-120"/>
              </a:rPr>
              <a:t> 週會活動</a:t>
            </a:r>
            <a:endParaRPr lang="en-US" altLang="zh-TW" sz="22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十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十一月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校慶親職講座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】</a:t>
            </a: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預計在校慶前夕辦理</a:t>
            </a:r>
            <a:r>
              <a:rPr lang="en-US" altLang="zh-TW" dirty="0" smtClean="0"/>
              <a:t>	</a:t>
            </a:r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427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輔導處宣導活動</a:t>
            </a:r>
            <a:r>
              <a:rPr lang="en-US" altLang="zh-TW" sz="36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3600" b="1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48599" name="內容版面配置區 2"/>
          <p:cNvSpPr>
            <a:spLocks noGrp="1"/>
          </p:cNvSpPr>
          <p:nvPr>
            <p:ph idx="1"/>
          </p:nvPr>
        </p:nvSpPr>
        <p:spPr>
          <a:xfrm>
            <a:off x="591127" y="1625600"/>
            <a:ext cx="10534073" cy="44094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下學期</a:t>
            </a:r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生涯輔導：國中升學輔導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】</a:t>
            </a:r>
          </a:p>
          <a:p>
            <a:pPr marL="0" indent="0"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性別平等教育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】</a:t>
            </a:r>
          </a:p>
          <a:p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「性別平等體驗活動」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 青春洋溢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愛護自己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資優班甄試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】</a:t>
            </a:r>
          </a:p>
          <a:p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音樂班甄試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】</a:t>
            </a:r>
          </a:p>
          <a:p>
            <a:endParaRPr lang="en-US" altLang="zh-TW" sz="3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家庭教育宣導</a:t>
            </a: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】 </a:t>
            </a:r>
          </a:p>
          <a:p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「母親節活動」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82296" indent="0"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82296" indent="0"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373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課業輔導活動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4873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普通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班、身心障礙班課後照顧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服務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支點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教室：志工家長課業認輔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活動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學習扶助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實施方案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低年級音樂小小班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077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35560" y="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東門國小特色班級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69316"/>
              </p:ext>
            </p:extLst>
          </p:nvPr>
        </p:nvGraphicFramePr>
        <p:xfrm>
          <a:off x="779646" y="991401"/>
          <a:ext cx="10222029" cy="5573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2569">
                  <a:extLst>
                    <a:ext uri="{9D8B030D-6E8A-4147-A177-3AD203B41FA5}">
                      <a16:colId xmlns:a16="http://schemas.microsoft.com/office/drawing/2014/main" val="3064026440"/>
                    </a:ext>
                  </a:extLst>
                </a:gridCol>
                <a:gridCol w="4312117">
                  <a:extLst>
                    <a:ext uri="{9D8B030D-6E8A-4147-A177-3AD203B41FA5}">
                      <a16:colId xmlns:a16="http://schemas.microsoft.com/office/drawing/2014/main" val="4027768437"/>
                    </a:ext>
                  </a:extLst>
                </a:gridCol>
                <a:gridCol w="3407343">
                  <a:extLst>
                    <a:ext uri="{9D8B030D-6E8A-4147-A177-3AD203B41FA5}">
                      <a16:colId xmlns:a16="http://schemas.microsoft.com/office/drawing/2014/main" val="1791945517"/>
                    </a:ext>
                  </a:extLst>
                </a:gridCol>
              </a:tblGrid>
              <a:tr h="1396019">
                <a:tc>
                  <a:txBody>
                    <a:bodyPr/>
                    <a:lstStyle/>
                    <a:p>
                      <a:endParaRPr lang="zh-TW" altLang="en-US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年級</a:t>
                      </a:r>
                      <a:endParaRPr lang="zh-TW" altLang="en-US" sz="4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班級型式</a:t>
                      </a:r>
                      <a:endParaRPr lang="zh-TW" altLang="en-US" sz="4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707234"/>
                  </a:ext>
                </a:extLst>
              </a:tr>
              <a:tr h="2780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資優班</a:t>
                      </a:r>
                    </a:p>
                    <a:p>
                      <a:endParaRPr lang="zh-TW" altLang="en-US" sz="4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r>
                        <a:rPr lang="en-US" altLang="zh-TW" sz="4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~</a:t>
                      </a:r>
                      <a:r>
                        <a:rPr lang="zh-TW" altLang="en-US" sz="44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六年級</a:t>
                      </a:r>
                      <a:endParaRPr lang="zh-TW" altLang="en-US" sz="44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平時分散在不同班級</a:t>
                      </a:r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,</a:t>
                      </a:r>
                    </a:p>
                    <a:p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資優班課程時段再集中在資優班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682174"/>
                  </a:ext>
                </a:extLst>
              </a:tr>
              <a:tr h="13960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音樂班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44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三</a:t>
                      </a:r>
                      <a:r>
                        <a:rPr lang="en-US" altLang="zh-TW" sz="44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~</a:t>
                      </a:r>
                      <a:r>
                        <a:rPr lang="zh-TW" altLang="en-US" sz="4400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六年級</a:t>
                      </a:r>
                      <a:endParaRPr lang="zh-TW" altLang="en-US" sz="4400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4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集中式</a:t>
                      </a:r>
                      <a:endParaRPr lang="zh-TW" altLang="en-US" sz="4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780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93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圖片 1" descr="3303--校徽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8" y="71439"/>
            <a:ext cx="971550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mment 2"/>
          <p:cNvSpPr>
            <a:spLocks noChangeArrowheads="1"/>
          </p:cNvSpPr>
          <p:nvPr/>
        </p:nvSpPr>
        <p:spPr bwMode="auto">
          <a:xfrm>
            <a:off x="1703388" y="1340769"/>
            <a:ext cx="4248150" cy="95410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b="1" dirty="0"/>
              <a:t>小提琴</a:t>
            </a:r>
            <a:endParaRPr lang="en-US" altLang="zh-TW" sz="2800" b="1" dirty="0"/>
          </a:p>
          <a:p>
            <a:pPr algn="ctr">
              <a:defRPr/>
            </a:pPr>
            <a:r>
              <a:rPr lang="zh-TW" altLang="en-US" sz="2800" b="1" dirty="0"/>
              <a:t>個別術科課程</a:t>
            </a:r>
          </a:p>
        </p:txBody>
      </p:sp>
      <p:sp>
        <p:nvSpPr>
          <p:cNvPr id="8" name="矩形 7"/>
          <p:cNvSpPr/>
          <p:nvPr/>
        </p:nvSpPr>
        <p:spPr>
          <a:xfrm>
            <a:off x="1703512" y="2564135"/>
            <a:ext cx="4248472" cy="3168352"/>
          </a:xfrm>
          <a:prstGeom prst="rect">
            <a:avLst/>
          </a:prstGeom>
          <a:ln w="57150">
            <a:solidFill>
              <a:srgbClr val="FF33CC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Comment 2"/>
          <p:cNvSpPr>
            <a:spLocks noChangeArrowheads="1"/>
          </p:cNvSpPr>
          <p:nvPr/>
        </p:nvSpPr>
        <p:spPr bwMode="auto">
          <a:xfrm>
            <a:off x="6240463" y="1340769"/>
            <a:ext cx="4248150" cy="954107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b="1" dirty="0"/>
              <a:t>鋼琴</a:t>
            </a:r>
            <a:endParaRPr lang="en-US" altLang="zh-TW" sz="2800" b="1" dirty="0"/>
          </a:p>
          <a:p>
            <a:pPr algn="ctr">
              <a:defRPr/>
            </a:pPr>
            <a:r>
              <a:rPr lang="zh-TW" altLang="en-US" sz="2800" b="1" dirty="0"/>
              <a:t>個別術科課程</a:t>
            </a:r>
          </a:p>
        </p:txBody>
      </p:sp>
      <p:sp>
        <p:nvSpPr>
          <p:cNvPr id="10" name="矩形 9"/>
          <p:cNvSpPr/>
          <p:nvPr/>
        </p:nvSpPr>
        <p:spPr>
          <a:xfrm>
            <a:off x="6240016" y="2564135"/>
            <a:ext cx="4248472" cy="3168352"/>
          </a:xfrm>
          <a:prstGeom prst="rect">
            <a:avLst/>
          </a:prstGeom>
          <a:ln w="57150">
            <a:solidFill>
              <a:srgbClr val="FF33CC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524000" y="118954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音 樂 班 簡 介</a:t>
            </a:r>
            <a:endParaRPr lang="en-US" altLang="zh-TW" sz="50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D:\41--楊民忠--97-103--輔導主任期間--移交版--\42--東門--數位相片--各學期\104.2\IMAG293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029" y="2636912"/>
            <a:ext cx="432807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41--楊民忠--97-103--輔導主任期間--移交版--\42--東門--數位相片--各學期\104.2\IMAG293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879" y="2636912"/>
            <a:ext cx="4419738" cy="292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81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20</TotalTime>
  <Words>426</Words>
  <Application>Microsoft Office PowerPoint</Application>
  <PresentationFormat>寬螢幕</PresentationFormat>
  <Paragraphs>80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標楷體</vt:lpstr>
      <vt:lpstr>Century Gothic</vt:lpstr>
      <vt:lpstr>Garamond</vt:lpstr>
      <vt:lpstr>肥皂</vt:lpstr>
      <vt:lpstr>輔導處報告</vt:lpstr>
      <vt:lpstr>PowerPoint 簡報</vt:lpstr>
      <vt:lpstr>PowerPoint 簡報</vt:lpstr>
      <vt:lpstr>PowerPoint 簡報</vt:lpstr>
      <vt:lpstr>輔導處宣導活動(一)</vt:lpstr>
      <vt:lpstr>輔導處宣導活動(二)</vt:lpstr>
      <vt:lpstr>課業輔導活動</vt:lpstr>
      <vt:lpstr>東門國小特色班級</vt:lpstr>
      <vt:lpstr>PowerPoint 簡報</vt:lpstr>
      <vt:lpstr>畢業音樂會</vt:lpstr>
      <vt:lpstr>小一新鮮人上學去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輔導處報告</dc:title>
  <dc:creator>User</dc:creator>
  <cp:lastModifiedBy>User</cp:lastModifiedBy>
  <cp:revision>5</cp:revision>
  <dcterms:created xsi:type="dcterms:W3CDTF">2021-08-30T11:50:10Z</dcterms:created>
  <dcterms:modified xsi:type="dcterms:W3CDTF">2021-08-31T00:04:35Z</dcterms:modified>
</cp:coreProperties>
</file>