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40" r:id="rId2"/>
    <p:sldId id="841" r:id="rId3"/>
    <p:sldId id="873" r:id="rId4"/>
    <p:sldId id="874" r:id="rId5"/>
    <p:sldId id="898" r:id="rId6"/>
    <p:sldId id="875" r:id="rId7"/>
    <p:sldId id="903" r:id="rId8"/>
    <p:sldId id="904" r:id="rId9"/>
    <p:sldId id="905" r:id="rId10"/>
    <p:sldId id="901" r:id="rId11"/>
    <p:sldId id="899" r:id="rId12"/>
    <p:sldId id="886" r:id="rId13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00"/>
    <a:srgbClr val="0000CC"/>
    <a:srgbClr val="FFFF00"/>
    <a:srgbClr val="FF33CC"/>
    <a:srgbClr val="660033"/>
    <a:srgbClr val="14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55" autoAdjust="0"/>
    <p:restoredTop sz="90582" autoAdjust="0"/>
  </p:normalViewPr>
  <p:slideViewPr>
    <p:cSldViewPr>
      <p:cViewPr varScale="1">
        <p:scale>
          <a:sx n="62" d="100"/>
          <a:sy n="62" d="100"/>
        </p:scale>
        <p:origin x="12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1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086" cy="49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4086" cy="49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190"/>
            <a:ext cx="2944086" cy="49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28190"/>
            <a:ext cx="2944086" cy="49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271F8444-6520-484B-BE66-EEE3913055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3425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086" cy="49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4086" cy="49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4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724"/>
            <a:ext cx="5438140" cy="4466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90"/>
            <a:ext cx="2944086" cy="49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28190"/>
            <a:ext cx="2944086" cy="49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7" rIns="91311" bIns="456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CF979AC6-0069-4556-B6A4-148644332C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1520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14541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A82D87-C99B-49BF-A01F-06C271011DF5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14541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A82D87-C99B-49BF-A01F-06C271011DF5}" type="slidenum">
              <a:rPr lang="en-US" altLang="zh-TW" smtClean="0">
                <a:ea typeface="新細明體" charset="-120"/>
              </a:rPr>
              <a:pPr/>
              <a:t>12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6F0D9-B2F9-4A4C-AA44-686E6FED31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47F8B-51CB-4187-8CDD-702DB0A440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E94C5-60B3-492F-B892-79EA718C1F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FDAF-26B3-47D2-ACC5-57F672ADDC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05B86-8E7C-4080-B2D3-C74E0F33A4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B8C60-6E78-4957-B8C9-8682D63FA4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2482E-98AB-42ED-9C8E-3C83E087F4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6EBD3-99E1-4DA9-B203-602EE1F240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BE98-3B8C-4EA3-99E2-D0A2ED2CB7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93736-A4EE-41B5-9D42-97EDA60056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1CD59-6473-4B84-927E-3A4BF13B4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E367C-0AEC-4BCB-BA0A-CEE5CE8FDC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C2F26-5177-488A-913C-1134E7DE10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pPr>
              <a:defRPr/>
            </a:pPr>
            <a:fld id="{B9DEB752-77B2-4CDF-B424-80A48A8FD1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rand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煙火動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15913"/>
            <a:ext cx="9144000" cy="7058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圖片 1" descr="3303--校徽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文字方塊 4"/>
          <p:cNvSpPr txBox="1">
            <a:spLocks noChangeArrowheads="1"/>
          </p:cNvSpPr>
          <p:nvPr/>
        </p:nvSpPr>
        <p:spPr bwMode="auto">
          <a:xfrm>
            <a:off x="0" y="543496"/>
            <a:ext cx="9143999" cy="496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>
              <a:lnSpc>
                <a:spcPts val="10000"/>
              </a:lnSpc>
              <a:spcBef>
                <a:spcPts val="4200"/>
              </a:spcBef>
              <a:buClr>
                <a:srgbClr val="FF0000"/>
              </a:buClr>
              <a:defRPr/>
            </a:pPr>
            <a:r>
              <a:rPr lang="zh-TW" altLang="en-US" sz="12000" b="1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～歡迎～</a:t>
            </a:r>
            <a:endParaRPr lang="en-US" altLang="zh-TW" sz="12000" b="1" dirty="0" smtClean="0">
              <a:ln>
                <a:solidFill>
                  <a:srgbClr val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</a:endParaRPr>
          </a:p>
          <a:p>
            <a:pPr marL="742950" indent="-742950" algn="ctr">
              <a:lnSpc>
                <a:spcPts val="12800"/>
              </a:lnSpc>
              <a:spcBef>
                <a:spcPts val="1200"/>
              </a:spcBef>
              <a:buClr>
                <a:srgbClr val="FF0000"/>
              </a:buClr>
              <a:defRPr/>
            </a:pPr>
            <a:r>
              <a:rPr lang="zh-TW" altLang="en-US" sz="110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</a:rPr>
              <a:t>資優班新生</a:t>
            </a:r>
            <a:endParaRPr lang="en-US" altLang="zh-TW" sz="11000" b="1" dirty="0" smtClean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標楷體" pitchFamily="65" charset="-120"/>
            </a:endParaRPr>
          </a:p>
          <a:p>
            <a:pPr marL="742950" indent="-742950" algn="ctr">
              <a:lnSpc>
                <a:spcPts val="12800"/>
              </a:lnSpc>
              <a:spcBef>
                <a:spcPts val="1200"/>
              </a:spcBef>
              <a:buClr>
                <a:srgbClr val="FF0000"/>
              </a:buClr>
              <a:defRPr/>
            </a:pPr>
            <a:r>
              <a:rPr lang="en-US" altLang="zh-TW" sz="92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</a:rPr>
              <a:t>-</a:t>
            </a:r>
            <a:r>
              <a:rPr lang="zh-TW" altLang="en-US" sz="9200" b="1" dirty="0" smtClean="0">
                <a:solidFill>
                  <a:srgbClr val="8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</a:rPr>
              <a:t>報到</a:t>
            </a:r>
            <a:r>
              <a:rPr lang="zh-TW" altLang="en-US" sz="9200" b="1" dirty="0" smtClean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</a:rPr>
              <a:t>暨</a:t>
            </a:r>
            <a:r>
              <a:rPr lang="zh-TW" altLang="en-US" sz="9200" b="1" dirty="0" smtClean="0">
                <a:solidFill>
                  <a:srgbClr val="8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</a:rPr>
              <a:t>說明</a:t>
            </a:r>
            <a:r>
              <a:rPr lang="en-US" altLang="zh-TW" sz="92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</a:rPr>
              <a:t>-</a:t>
            </a:r>
            <a:endParaRPr lang="en-US" altLang="zh-TW" sz="9200" b="1" dirty="0">
              <a:solidFill>
                <a:srgbClr val="C0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6F0D9-B2F9-4A4C-AA44-686E6FED3133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文字方塊 4"/>
          <p:cNvSpPr txBox="1">
            <a:spLocks noChangeArrowheads="1"/>
          </p:cNvSpPr>
          <p:nvPr/>
        </p:nvSpPr>
        <p:spPr bwMode="auto">
          <a:xfrm>
            <a:off x="323850" y="1196752"/>
            <a:ext cx="8569325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spcBef>
                <a:spcPts val="18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zh-TW" sz="4000" b="1" dirty="0" smtClean="0">
                <a:latin typeface="標楷體" pitchFamily="65" charset="-120"/>
              </a:rPr>
              <a:t>若因市府有新的規定或其他因素，將另行公告重新辦理。</a:t>
            </a:r>
            <a:endParaRPr lang="en-US" altLang="zh-TW" sz="4000" b="1" dirty="0" smtClean="0">
              <a:latin typeface="標楷體" pitchFamily="65" charset="-120"/>
            </a:endParaRPr>
          </a:p>
          <a:p>
            <a:pPr marL="742950" indent="-742950">
              <a:spcBef>
                <a:spcPts val="18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zh-TW" sz="4000" b="1" dirty="0" smtClean="0">
                <a:latin typeface="標楷體" pitchFamily="65" charset="-120"/>
              </a:rPr>
              <a:t>本次編班</a:t>
            </a:r>
            <a:r>
              <a:rPr lang="en-US" altLang="zh-TW" sz="4000" b="1" dirty="0" smtClean="0">
                <a:latin typeface="標楷體" pitchFamily="65" charset="-120"/>
              </a:rPr>
              <a:t>(</a:t>
            </a:r>
            <a:r>
              <a:rPr lang="zh-TW" altLang="zh-TW" sz="4000" b="1" dirty="0" smtClean="0">
                <a:latin typeface="標楷體" pitchFamily="65" charset="-120"/>
              </a:rPr>
              <a:t>組</a:t>
            </a:r>
            <a:r>
              <a:rPr lang="en-US" altLang="zh-TW" sz="4000" b="1" dirty="0" smtClean="0">
                <a:latin typeface="標楷體" pitchFamily="65" charset="-120"/>
              </a:rPr>
              <a:t>)</a:t>
            </a:r>
            <a:r>
              <a:rPr lang="zh-TW" altLang="zh-TW" sz="4000" b="1" dirty="0" smtClean="0">
                <a:latin typeface="標楷體" pitchFamily="65" charset="-120"/>
              </a:rPr>
              <a:t>抽籤需配合未來本校教務處普通班編班作業之相關規定</a:t>
            </a:r>
            <a:r>
              <a:rPr lang="en-US" altLang="zh-TW" sz="4000" b="1" dirty="0" smtClean="0">
                <a:latin typeface="標楷體" pitchFamily="65" charset="-120"/>
              </a:rPr>
              <a:t>(</a:t>
            </a:r>
            <a:r>
              <a:rPr lang="zh-TW" altLang="zh-TW" sz="4000" b="1" dirty="0" smtClean="0">
                <a:latin typeface="標楷體" pitchFamily="65" charset="-120"/>
              </a:rPr>
              <a:t>教務處會另行公告之</a:t>
            </a:r>
            <a:r>
              <a:rPr lang="en-US" altLang="zh-TW" sz="4000" b="1" dirty="0" smtClean="0">
                <a:latin typeface="標楷體" pitchFamily="65" charset="-120"/>
              </a:rPr>
              <a:t>)</a:t>
            </a:r>
            <a:r>
              <a:rPr lang="zh-TW" altLang="zh-TW" sz="4000" b="1" dirty="0" smtClean="0">
                <a:latin typeface="標楷體" pitchFamily="65" charset="-120"/>
              </a:rPr>
              <a:t>，故僅先行以第</a:t>
            </a:r>
            <a:r>
              <a:rPr lang="en-US" altLang="zh-TW" sz="4000" b="1" dirty="0" smtClean="0">
                <a:latin typeface="標楷體" pitchFamily="65" charset="-120"/>
              </a:rPr>
              <a:t>1</a:t>
            </a:r>
            <a:r>
              <a:rPr lang="zh-TW" altLang="zh-TW" sz="4000" b="1" dirty="0" smtClean="0">
                <a:latin typeface="標楷體" pitchFamily="65" charset="-120"/>
              </a:rPr>
              <a:t>組或</a:t>
            </a:r>
            <a:r>
              <a:rPr lang="en-US" altLang="zh-TW" sz="4000" b="1" dirty="0" smtClean="0">
                <a:latin typeface="標楷體" pitchFamily="65" charset="-120"/>
              </a:rPr>
              <a:t>301</a:t>
            </a:r>
            <a:r>
              <a:rPr lang="zh-TW" altLang="zh-TW" sz="4000" b="1" dirty="0" smtClean="0">
                <a:latin typeface="標楷體" pitchFamily="65" charset="-120"/>
              </a:rPr>
              <a:t>班暫定</a:t>
            </a:r>
            <a:r>
              <a:rPr lang="zh-TW" altLang="en-US" sz="4000" b="1" dirty="0" smtClean="0">
                <a:latin typeface="標楷體" pitchFamily="65" charset="-120"/>
              </a:rPr>
              <a:t>之</a:t>
            </a:r>
            <a:r>
              <a:rPr lang="zh-TW" altLang="zh-TW" sz="4000" b="1" dirty="0" smtClean="0">
                <a:latin typeface="標楷體" pitchFamily="65" charset="-120"/>
              </a:rPr>
              <a:t>，</a:t>
            </a:r>
            <a:r>
              <a:rPr lang="zh-TW" altLang="en-US" sz="4000" b="1" dirty="0" smtClean="0">
                <a:latin typeface="標楷體" pitchFamily="65" charset="-120"/>
              </a:rPr>
              <a:t>所以</a:t>
            </a:r>
            <a:r>
              <a:rPr lang="zh-TW" altLang="zh-TW" sz="4000" b="1" dirty="0" smtClean="0">
                <a:latin typeface="標楷體" pitchFamily="65" charset="-120"/>
              </a:rPr>
              <a:t>並非代表第</a:t>
            </a:r>
            <a:r>
              <a:rPr lang="en-US" altLang="zh-TW" sz="4000" b="1" dirty="0" smtClean="0">
                <a:latin typeface="標楷體" pitchFamily="65" charset="-120"/>
              </a:rPr>
              <a:t>1</a:t>
            </a:r>
            <a:r>
              <a:rPr lang="zh-TW" altLang="zh-TW" sz="4000" b="1" dirty="0" smtClean="0">
                <a:latin typeface="標楷體" pitchFamily="65" charset="-120"/>
              </a:rPr>
              <a:t>組就一定是</a:t>
            </a:r>
            <a:r>
              <a:rPr lang="en-US" altLang="zh-TW" sz="4000" b="1" dirty="0" smtClean="0">
                <a:latin typeface="標楷體" pitchFamily="65" charset="-120"/>
              </a:rPr>
              <a:t>301</a:t>
            </a:r>
            <a:r>
              <a:rPr lang="zh-TW" altLang="zh-TW" sz="4000" b="1" dirty="0" smtClean="0">
                <a:latin typeface="標楷體" pitchFamily="65" charset="-120"/>
              </a:rPr>
              <a:t>班。</a:t>
            </a:r>
            <a:endParaRPr lang="en-US" altLang="zh-TW" sz="4000" b="1" dirty="0">
              <a:latin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 rot="21224375">
            <a:off x="2423954" y="219349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編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 bwMode="auto">
          <a:xfrm rot="1215829">
            <a:off x="3709908" y="301264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班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 bwMode="auto">
          <a:xfrm rot="21102280">
            <a:off x="5003620" y="165222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編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矩形 12"/>
          <p:cNvSpPr/>
          <p:nvPr/>
        </p:nvSpPr>
        <p:spPr bwMode="auto">
          <a:xfrm rot="1056680">
            <a:off x="6330181" y="30171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組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文字方塊 4"/>
          <p:cNvSpPr txBox="1">
            <a:spLocks noChangeArrowheads="1"/>
          </p:cNvSpPr>
          <p:nvPr/>
        </p:nvSpPr>
        <p:spPr bwMode="auto">
          <a:xfrm>
            <a:off x="323929" y="1098550"/>
            <a:ext cx="8569325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spcBef>
                <a:spcPts val="18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en-US" sz="5200" b="1" dirty="0" smtClean="0">
                <a:latin typeface="標楷體" pitchFamily="65" charset="-120"/>
              </a:rPr>
              <a:t>本校目前二年級計有</a:t>
            </a:r>
            <a:r>
              <a:rPr lang="en-US" altLang="zh-TW" sz="5200" b="1" dirty="0" smtClean="0">
                <a:latin typeface="標楷體" pitchFamily="65" charset="-120"/>
              </a:rPr>
              <a:t>13</a:t>
            </a:r>
            <a:r>
              <a:rPr lang="zh-TW" altLang="en-US" sz="5200" b="1" dirty="0" smtClean="0">
                <a:latin typeface="標楷體" pitchFamily="65" charset="-120"/>
              </a:rPr>
              <a:t>班</a:t>
            </a:r>
            <a:endParaRPr lang="en-US" altLang="zh-TW" sz="5200" b="1" dirty="0" smtClean="0">
              <a:latin typeface="標楷體" pitchFamily="65" charset="-120"/>
            </a:endParaRPr>
          </a:p>
          <a:p>
            <a:pPr marL="742950" indent="-742950">
              <a:spcBef>
                <a:spcPts val="30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en-US" sz="5200" b="1" dirty="0" smtClean="0">
                <a:latin typeface="標楷體" pitchFamily="65" charset="-120"/>
              </a:rPr>
              <a:t>資優班學生需要先進行編組</a:t>
            </a:r>
            <a:r>
              <a:rPr lang="en-US" altLang="zh-TW" sz="5200" b="1" dirty="0" smtClean="0">
                <a:latin typeface="標楷體" pitchFamily="65" charset="-120"/>
              </a:rPr>
              <a:t>(</a:t>
            </a:r>
            <a:r>
              <a:rPr lang="zh-TW" altLang="en-US" sz="5200" b="1" dirty="0" smtClean="0">
                <a:latin typeface="標楷體" pitchFamily="65" charset="-120"/>
              </a:rPr>
              <a:t>班</a:t>
            </a:r>
            <a:r>
              <a:rPr lang="en-US" altLang="zh-TW" sz="5200" b="1" dirty="0" smtClean="0">
                <a:latin typeface="標楷體" pitchFamily="65" charset="-120"/>
              </a:rPr>
              <a:t>)</a:t>
            </a:r>
          </a:p>
          <a:p>
            <a:pPr marL="742950" indent="-742950">
              <a:spcBef>
                <a:spcPts val="30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en-US" sz="5200" b="1" dirty="0" smtClean="0">
                <a:latin typeface="標楷體" pitchFamily="65" charset="-120"/>
              </a:rPr>
              <a:t>因疫情關係本次抽籤分組由輔導處代為統一辦理抽籤。</a:t>
            </a:r>
            <a:endParaRPr lang="en-US" altLang="zh-TW" sz="5200" b="1" dirty="0" smtClean="0">
              <a:latin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 rot="21224375">
            <a:off x="2423954" y="219349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編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 bwMode="auto">
          <a:xfrm rot="1215829">
            <a:off x="3709908" y="301264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班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 bwMode="auto">
          <a:xfrm rot="21102280">
            <a:off x="5003620" y="165222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編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矩形 12"/>
          <p:cNvSpPr/>
          <p:nvPr/>
        </p:nvSpPr>
        <p:spPr bwMode="auto">
          <a:xfrm rot="1056680">
            <a:off x="6330181" y="30171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組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煙火動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46" y="-1395536"/>
            <a:ext cx="9144000" cy="7058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圖片 1" descr="3303--校徽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文字方塊 4"/>
          <p:cNvSpPr txBox="1">
            <a:spLocks noChangeArrowheads="1"/>
          </p:cNvSpPr>
          <p:nvPr/>
        </p:nvSpPr>
        <p:spPr bwMode="auto">
          <a:xfrm>
            <a:off x="-6359" y="1592429"/>
            <a:ext cx="9143999" cy="42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>
              <a:lnSpc>
                <a:spcPts val="10000"/>
              </a:lnSpc>
              <a:spcBef>
                <a:spcPts val="0"/>
              </a:spcBef>
              <a:buClr>
                <a:srgbClr val="FF0000"/>
              </a:buClr>
              <a:defRPr/>
            </a:pPr>
            <a:r>
              <a:rPr lang="zh-TW" altLang="en-US" sz="9000" b="1" dirty="0">
                <a:ln>
                  <a:solidFill>
                    <a:srgbClr val="FF33CC"/>
                  </a:solidFill>
                </a:ln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</a:rPr>
              <a:t>簡報完畢</a:t>
            </a:r>
            <a:endParaRPr lang="en-US" altLang="zh-TW" sz="9000" b="1" dirty="0">
              <a:ln>
                <a:solidFill>
                  <a:srgbClr val="FF33CC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標楷體" pitchFamily="65" charset="-120"/>
            </a:endParaRPr>
          </a:p>
          <a:p>
            <a:pPr marL="742950" indent="-742950" algn="ctr">
              <a:lnSpc>
                <a:spcPts val="10000"/>
              </a:lnSpc>
              <a:spcBef>
                <a:spcPts val="0"/>
              </a:spcBef>
              <a:buClr>
                <a:srgbClr val="FF0000"/>
              </a:buClr>
              <a:defRPr/>
            </a:pPr>
            <a:r>
              <a:rPr lang="zh-TW" altLang="en-US" sz="9000" b="1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～歡迎～</a:t>
            </a:r>
            <a:endParaRPr lang="en-US" altLang="zh-TW" sz="9000" b="1" dirty="0" smtClean="0">
              <a:ln>
                <a:solidFill>
                  <a:srgbClr val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</a:endParaRPr>
          </a:p>
          <a:p>
            <a:pPr marL="742950" indent="-742950" algn="ctr">
              <a:lnSpc>
                <a:spcPts val="12800"/>
              </a:lnSpc>
              <a:spcBef>
                <a:spcPts val="0"/>
              </a:spcBef>
              <a:buClr>
                <a:srgbClr val="FF0000"/>
              </a:buClr>
              <a:defRPr/>
            </a:pPr>
            <a:r>
              <a:rPr lang="en-US" altLang="zh-TW" sz="90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</a:rPr>
              <a:t>-</a:t>
            </a:r>
            <a:r>
              <a:rPr lang="zh-TW" altLang="en-US" sz="9000" b="1" dirty="0" smtClean="0">
                <a:solidFill>
                  <a:srgbClr val="8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</a:rPr>
              <a:t>意見交流</a:t>
            </a:r>
            <a:r>
              <a:rPr lang="en-US" altLang="zh-TW" sz="90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</a:rPr>
              <a:t>-</a:t>
            </a:r>
            <a:endParaRPr lang="en-US" altLang="zh-TW" sz="9000" b="1" dirty="0">
              <a:solidFill>
                <a:srgbClr val="C0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6F0D9-B2F9-4A4C-AA44-686E6FED3133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 bwMode="auto">
          <a:xfrm rot="21224375">
            <a:off x="2423954" y="219349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簡</a:t>
            </a:r>
          </a:p>
        </p:txBody>
      </p:sp>
      <p:sp>
        <p:nvSpPr>
          <p:cNvPr id="6" name="矩形 5"/>
          <p:cNvSpPr/>
          <p:nvPr/>
        </p:nvSpPr>
        <p:spPr bwMode="auto">
          <a:xfrm rot="1215829">
            <a:off x="3709908" y="301264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報</a:t>
            </a:r>
          </a:p>
        </p:txBody>
      </p:sp>
      <p:sp>
        <p:nvSpPr>
          <p:cNvPr id="7" name="矩形 6"/>
          <p:cNvSpPr/>
          <p:nvPr/>
        </p:nvSpPr>
        <p:spPr bwMode="auto">
          <a:xfrm rot="21102280">
            <a:off x="5003620" y="226219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綱</a:t>
            </a:r>
          </a:p>
        </p:txBody>
      </p:sp>
      <p:sp>
        <p:nvSpPr>
          <p:cNvPr id="8" name="矩形 7"/>
          <p:cNvSpPr/>
          <p:nvPr/>
        </p:nvSpPr>
        <p:spPr bwMode="auto">
          <a:xfrm rot="1056680">
            <a:off x="6330181" y="30171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要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6F0D9-B2F9-4A4C-AA44-686E6FED313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1" name="文字方塊 4"/>
          <p:cNvSpPr txBox="1">
            <a:spLocks noChangeArrowheads="1"/>
          </p:cNvSpPr>
          <p:nvPr/>
        </p:nvSpPr>
        <p:spPr bwMode="auto">
          <a:xfrm>
            <a:off x="1153554" y="1628800"/>
            <a:ext cx="6480720" cy="2375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>
              <a:lnSpc>
                <a:spcPts val="6800"/>
              </a:lnSpc>
              <a:spcBef>
                <a:spcPts val="4200"/>
              </a:spcBef>
              <a:buClr>
                <a:srgbClr val="FF0000"/>
              </a:buClr>
              <a:buBlip>
                <a:blip r:embed="rId3"/>
              </a:buBlip>
              <a:defRPr/>
            </a:pPr>
            <a:r>
              <a:rPr lang="zh-TW" altLang="en-US" sz="6600" b="1" dirty="0" smtClean="0">
                <a:latin typeface="標楷體" pitchFamily="65" charset="-120"/>
              </a:rPr>
              <a:t>業務報告</a:t>
            </a:r>
            <a:endParaRPr lang="en-US" altLang="zh-TW" sz="6600" b="1" dirty="0" smtClean="0">
              <a:latin typeface="標楷體" pitchFamily="65" charset="-120"/>
            </a:endParaRPr>
          </a:p>
          <a:p>
            <a:pPr marL="742950" indent="-742950">
              <a:lnSpc>
                <a:spcPts val="6800"/>
              </a:lnSpc>
              <a:spcBef>
                <a:spcPts val="4200"/>
              </a:spcBef>
              <a:buClr>
                <a:srgbClr val="FF0000"/>
              </a:buClr>
              <a:buFontTx/>
              <a:buBlip>
                <a:blip r:embed="rId3"/>
              </a:buBlip>
              <a:defRPr/>
            </a:pPr>
            <a:r>
              <a:rPr lang="zh-TW" altLang="en-US" sz="6600" b="1" dirty="0" smtClean="0">
                <a:solidFill>
                  <a:srgbClr val="000000"/>
                </a:solidFill>
                <a:latin typeface="標楷體" pitchFamily="65" charset="-120"/>
              </a:rPr>
              <a:t>意見交流</a:t>
            </a:r>
            <a:endParaRPr lang="zh-TW" altLang="en-US" sz="6600" b="1" dirty="0">
              <a:ln>
                <a:solidFill>
                  <a:schemeClr val="bg1"/>
                </a:solidFill>
              </a:ln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 bwMode="auto">
          <a:xfrm rot="21224375">
            <a:off x="2423954" y="219349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入</a:t>
            </a:r>
          </a:p>
        </p:txBody>
      </p:sp>
      <p:sp>
        <p:nvSpPr>
          <p:cNvPr id="6" name="矩形 5"/>
          <p:cNvSpPr/>
          <p:nvPr/>
        </p:nvSpPr>
        <p:spPr bwMode="auto">
          <a:xfrm rot="1215829">
            <a:off x="3709908" y="301264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學</a:t>
            </a:r>
          </a:p>
        </p:txBody>
      </p:sp>
      <p:sp>
        <p:nvSpPr>
          <p:cNvPr id="7" name="矩形 6"/>
          <p:cNvSpPr/>
          <p:nvPr/>
        </p:nvSpPr>
        <p:spPr bwMode="auto">
          <a:xfrm rot="21102280">
            <a:off x="5003620" y="165222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流</a:t>
            </a:r>
          </a:p>
        </p:txBody>
      </p:sp>
      <p:sp>
        <p:nvSpPr>
          <p:cNvPr id="8" name="矩形 7"/>
          <p:cNvSpPr/>
          <p:nvPr/>
        </p:nvSpPr>
        <p:spPr bwMode="auto">
          <a:xfrm rot="1056680">
            <a:off x="6330181" y="30171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程</a:t>
            </a:r>
          </a:p>
        </p:txBody>
      </p:sp>
      <p:sp>
        <p:nvSpPr>
          <p:cNvPr id="9" name="文字方塊 4"/>
          <p:cNvSpPr txBox="1">
            <a:spLocks noChangeArrowheads="1"/>
          </p:cNvSpPr>
          <p:nvPr/>
        </p:nvSpPr>
        <p:spPr bwMode="auto">
          <a:xfrm>
            <a:off x="544695" y="1098550"/>
            <a:ext cx="8335962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FF0000"/>
              </a:buClr>
              <a:defRPr/>
            </a:pP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一、至</a:t>
            </a:r>
            <a:r>
              <a:rPr lang="zh-TW" alt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原</a:t>
            </a:r>
            <a:r>
              <a:rPr lang="zh-TW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就讀學校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辦理轉出手續：</a:t>
            </a:r>
            <a:endParaRPr lang="en-US" altLang="zh-TW" sz="4000" b="1" dirty="0">
              <a:latin typeface="標楷體" pitchFamily="65" charset="-120"/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defRPr/>
            </a:pP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</a:rPr>
              <a:t>攜帶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</a:rPr>
              <a:t>:</a:t>
            </a:r>
          </a:p>
          <a:p>
            <a:pPr>
              <a:lnSpc>
                <a:spcPct val="125000"/>
              </a:lnSpc>
              <a:spcBef>
                <a:spcPts val="0"/>
              </a:spcBef>
              <a:buClr>
                <a:srgbClr val="FF0000"/>
              </a:buClr>
              <a:defRPr/>
            </a:pPr>
            <a:r>
              <a:rPr lang="en-US" altLang="zh-TW" sz="3600" b="1" dirty="0" smtClean="0">
                <a:latin typeface="標楷體" pitchFamily="65" charset="-120"/>
              </a:rPr>
              <a:t>1.</a:t>
            </a:r>
            <a:r>
              <a:rPr lang="zh-TW" altLang="zh-TW" sz="3600" b="1" dirty="0" smtClean="0">
                <a:latin typeface="標楷體" pitchFamily="65" charset="-120"/>
              </a:rPr>
              <a:t>資</a:t>
            </a:r>
            <a:r>
              <a:rPr lang="zh-TW" altLang="zh-TW" sz="3600" b="1" dirty="0">
                <a:latin typeface="標楷體" pitchFamily="65" charset="-120"/>
              </a:rPr>
              <a:t>優班鑑定結果通知書正</a:t>
            </a:r>
            <a:r>
              <a:rPr lang="en-US" altLang="zh-TW" sz="3600" b="1" dirty="0">
                <a:latin typeface="標楷體" pitchFamily="65" charset="-120"/>
              </a:rPr>
              <a:t>(</a:t>
            </a:r>
            <a:r>
              <a:rPr lang="zh-TW" altLang="zh-TW" sz="3600" b="1" dirty="0">
                <a:latin typeface="標楷體" pitchFamily="65" charset="-120"/>
              </a:rPr>
              <a:t>影</a:t>
            </a:r>
            <a:r>
              <a:rPr lang="en-US" altLang="zh-TW" sz="3600" b="1" dirty="0">
                <a:latin typeface="標楷體" pitchFamily="65" charset="-120"/>
              </a:rPr>
              <a:t>)</a:t>
            </a:r>
            <a:r>
              <a:rPr lang="zh-TW" altLang="zh-TW" sz="3600" b="1" dirty="0">
                <a:latin typeface="標楷體" pitchFamily="65" charset="-120"/>
              </a:rPr>
              <a:t>本。</a:t>
            </a:r>
            <a:endParaRPr lang="en-US" altLang="zh-TW" sz="3600" b="1" dirty="0">
              <a:latin typeface="標楷體" pitchFamily="65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buClr>
                <a:srgbClr val="FF0000"/>
              </a:buClr>
              <a:defRPr/>
            </a:pPr>
            <a:r>
              <a:rPr lang="en-US" altLang="zh-TW" sz="3600" b="1" dirty="0" smtClean="0">
                <a:latin typeface="標楷體" pitchFamily="65" charset="-120"/>
              </a:rPr>
              <a:t>2.</a:t>
            </a:r>
            <a:r>
              <a:rPr lang="zh-TW" altLang="zh-TW" sz="3600" b="1" dirty="0" smtClean="0">
                <a:latin typeface="標楷體" pitchFamily="65" charset="-120"/>
              </a:rPr>
              <a:t>戶口名簿</a:t>
            </a:r>
            <a:r>
              <a:rPr lang="zh-TW" altLang="zh-TW" sz="3600" b="1" dirty="0">
                <a:latin typeface="標楷體" pitchFamily="65" charset="-120"/>
              </a:rPr>
              <a:t>正</a:t>
            </a:r>
            <a:r>
              <a:rPr lang="en-US" altLang="zh-TW" sz="3600" b="1" dirty="0">
                <a:latin typeface="標楷體" pitchFamily="65" charset="-120"/>
              </a:rPr>
              <a:t>(</a:t>
            </a:r>
            <a:r>
              <a:rPr lang="zh-TW" altLang="zh-TW" sz="3600" b="1" dirty="0">
                <a:latin typeface="標楷體" pitchFamily="65" charset="-120"/>
              </a:rPr>
              <a:t>影</a:t>
            </a:r>
            <a:r>
              <a:rPr lang="en-US" altLang="zh-TW" sz="3600" b="1" dirty="0">
                <a:latin typeface="標楷體" pitchFamily="65" charset="-120"/>
              </a:rPr>
              <a:t>)</a:t>
            </a:r>
            <a:r>
              <a:rPr lang="zh-TW" altLang="zh-TW" sz="3600" b="1" dirty="0">
                <a:latin typeface="標楷體" pitchFamily="65" charset="-120"/>
              </a:rPr>
              <a:t>本；就讀一般智能</a:t>
            </a:r>
            <a:r>
              <a:rPr lang="zh-TW" altLang="zh-TW" sz="3600" b="1" dirty="0" smtClean="0">
                <a:latin typeface="標楷體" pitchFamily="65" charset="-120"/>
              </a:rPr>
              <a:t>資</a:t>
            </a:r>
            <a:r>
              <a:rPr lang="en-US" altLang="zh-TW" sz="3600" b="1" dirty="0" smtClean="0">
                <a:latin typeface="標楷體" pitchFamily="65" charset="-120"/>
              </a:rPr>
              <a:t> </a:t>
            </a:r>
          </a:p>
          <a:p>
            <a:pPr>
              <a:lnSpc>
                <a:spcPct val="125000"/>
              </a:lnSpc>
              <a:spcBef>
                <a:spcPts val="0"/>
              </a:spcBef>
              <a:buClr>
                <a:srgbClr val="FF0000"/>
              </a:buClr>
              <a:defRPr/>
            </a:pPr>
            <a:r>
              <a:rPr lang="en-US" altLang="zh-TW" sz="3600" b="1" dirty="0">
                <a:latin typeface="標楷體" pitchFamily="65" charset="-120"/>
              </a:rPr>
              <a:t> </a:t>
            </a:r>
            <a:r>
              <a:rPr lang="en-US" altLang="zh-TW" sz="3600" b="1" dirty="0" smtClean="0">
                <a:latin typeface="標楷體" pitchFamily="65" charset="-120"/>
              </a:rPr>
              <a:t> </a:t>
            </a:r>
            <a:r>
              <a:rPr lang="zh-TW" altLang="zh-TW" sz="3600" b="1" dirty="0" smtClean="0">
                <a:latin typeface="標楷體" pitchFamily="65" charset="-120"/>
              </a:rPr>
              <a:t>優</a:t>
            </a:r>
            <a:r>
              <a:rPr lang="zh-TW" altLang="zh-TW" sz="3600" b="1" dirty="0">
                <a:latin typeface="標楷體" pitchFamily="65" charset="-120"/>
              </a:rPr>
              <a:t>班學生</a:t>
            </a:r>
            <a:r>
              <a:rPr lang="zh-TW" altLang="zh-TW" sz="3600" b="1" dirty="0" smtClean="0">
                <a:latin typeface="標楷體" pitchFamily="65" charset="-120"/>
              </a:rPr>
              <a:t>得</a:t>
            </a:r>
            <a:r>
              <a:rPr lang="zh-TW" altLang="en-US" sz="3600" b="1" dirty="0" smtClean="0">
                <a:latin typeface="標楷體" pitchFamily="65" charset="-120"/>
              </a:rPr>
              <a:t> </a:t>
            </a:r>
            <a:r>
              <a:rPr lang="zh-TW" altLang="zh-TW" sz="3600" b="1" u="sng" dirty="0" smtClean="0">
                <a:solidFill>
                  <a:srgbClr val="800000"/>
                </a:solidFill>
                <a:latin typeface="標楷體" pitchFamily="65" charset="-120"/>
              </a:rPr>
              <a:t>免遷</a:t>
            </a:r>
            <a:r>
              <a:rPr lang="zh-TW" altLang="zh-TW" sz="3600" b="1" u="sng" dirty="0">
                <a:solidFill>
                  <a:srgbClr val="800000"/>
                </a:solidFill>
                <a:latin typeface="標楷體" pitchFamily="65" charset="-120"/>
              </a:rPr>
              <a:t>戶籍</a:t>
            </a:r>
            <a:r>
              <a:rPr lang="zh-TW" altLang="zh-TW" sz="3600" b="1" dirty="0">
                <a:latin typeface="標楷體" pitchFamily="65" charset="-120"/>
              </a:rPr>
              <a:t>。</a:t>
            </a:r>
            <a:endParaRPr lang="en-US" altLang="zh-TW" sz="3600" b="1" dirty="0">
              <a:latin typeface="標楷體" pitchFamily="65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buClr>
                <a:srgbClr val="FF0000"/>
              </a:buClr>
              <a:defRPr/>
            </a:pPr>
            <a:r>
              <a:rPr lang="en-US" altLang="zh-TW" sz="3600" b="1" dirty="0">
                <a:latin typeface="標楷體" pitchFamily="65" charset="-120"/>
              </a:rPr>
              <a:t>3</a:t>
            </a:r>
            <a:r>
              <a:rPr lang="en-US" altLang="zh-TW" sz="3600" b="1" dirty="0" smtClean="0">
                <a:latin typeface="標楷體" pitchFamily="65" charset="-120"/>
              </a:rPr>
              <a:t>.</a:t>
            </a:r>
            <a:r>
              <a:rPr lang="zh-TW" altLang="zh-TW" sz="3600" b="1" dirty="0" smtClean="0">
                <a:latin typeface="標楷體" pitchFamily="65" charset="-120"/>
              </a:rPr>
              <a:t>家長</a:t>
            </a:r>
            <a:r>
              <a:rPr lang="en-US" altLang="zh-TW" sz="3600" b="1" dirty="0">
                <a:latin typeface="標楷體" pitchFamily="65" charset="-120"/>
              </a:rPr>
              <a:t>(</a:t>
            </a:r>
            <a:r>
              <a:rPr lang="zh-TW" altLang="zh-TW" sz="3600" b="1" dirty="0">
                <a:latin typeface="標楷體" pitchFamily="65" charset="-120"/>
              </a:rPr>
              <a:t>辦理人</a:t>
            </a:r>
            <a:r>
              <a:rPr lang="en-US" altLang="zh-TW" sz="3600" b="1" dirty="0">
                <a:latin typeface="標楷體" pitchFamily="65" charset="-120"/>
              </a:rPr>
              <a:t>)</a:t>
            </a:r>
            <a:r>
              <a:rPr lang="zh-TW" altLang="zh-TW" sz="3600" b="1" dirty="0">
                <a:latin typeface="標楷體" pitchFamily="65" charset="-120"/>
              </a:rPr>
              <a:t>身份證件、私章。</a:t>
            </a:r>
            <a:r>
              <a:rPr lang="en-US" altLang="zh-TW" sz="3600" b="1" dirty="0" smtClean="0">
                <a:latin typeface="標楷體" pitchFamily="65" charset="-120"/>
              </a:rPr>
              <a:t>(</a:t>
            </a:r>
            <a:r>
              <a:rPr lang="zh-TW" altLang="en-US" sz="3600" b="1" dirty="0" smtClean="0">
                <a:latin typeface="標楷體" pitchFamily="65" charset="-120"/>
              </a:rPr>
              <a:t>依</a:t>
            </a:r>
            <a:r>
              <a:rPr lang="zh-TW" altLang="en-US" sz="3600" b="1" u="sng" dirty="0" smtClean="0">
                <a:solidFill>
                  <a:srgbClr val="800000"/>
                </a:solidFill>
                <a:latin typeface="標楷體" pitchFamily="65" charset="-120"/>
              </a:rPr>
              <a:t>原</a:t>
            </a:r>
            <a:endParaRPr lang="en-US" altLang="zh-TW" sz="3600" b="1" u="sng" dirty="0" smtClean="0">
              <a:solidFill>
                <a:srgbClr val="800000"/>
              </a:solidFill>
              <a:latin typeface="標楷體" pitchFamily="65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buClr>
                <a:srgbClr val="FF0000"/>
              </a:buClr>
              <a:defRPr/>
            </a:pPr>
            <a:r>
              <a:rPr lang="en-US" altLang="zh-TW" sz="3600" b="1" dirty="0">
                <a:solidFill>
                  <a:srgbClr val="800000"/>
                </a:solidFill>
                <a:latin typeface="標楷體" pitchFamily="65" charset="-120"/>
              </a:rPr>
              <a:t> </a:t>
            </a:r>
            <a:r>
              <a:rPr lang="en-US" altLang="zh-TW" sz="3600" b="1" dirty="0" smtClean="0">
                <a:solidFill>
                  <a:srgbClr val="800000"/>
                </a:solidFill>
                <a:latin typeface="標楷體" pitchFamily="65" charset="-120"/>
              </a:rPr>
              <a:t> </a:t>
            </a:r>
            <a:r>
              <a:rPr lang="zh-TW" altLang="en-US" sz="3600" b="1" u="sng" dirty="0" smtClean="0">
                <a:solidFill>
                  <a:srgbClr val="800000"/>
                </a:solidFill>
                <a:latin typeface="標楷體" pitchFamily="65" charset="-120"/>
              </a:rPr>
              <a:t>就讀學校</a:t>
            </a:r>
            <a:r>
              <a:rPr lang="zh-TW" altLang="en-US" sz="3600" b="1" dirty="0" smtClean="0">
                <a:latin typeface="標楷體" pitchFamily="65" charset="-120"/>
              </a:rPr>
              <a:t>相關</a:t>
            </a:r>
            <a:r>
              <a:rPr lang="zh-TW" altLang="en-US" sz="3600" b="1" dirty="0">
                <a:latin typeface="標楷體" pitchFamily="65" charset="-120"/>
              </a:rPr>
              <a:t>規定辦理</a:t>
            </a:r>
            <a:r>
              <a:rPr lang="en-US" altLang="zh-TW" sz="3600" b="1" dirty="0" smtClean="0">
                <a:latin typeface="標楷體" pitchFamily="65" charset="-120"/>
              </a:rPr>
              <a:t>)</a:t>
            </a:r>
          </a:p>
          <a:p>
            <a:pPr>
              <a:lnSpc>
                <a:spcPct val="125000"/>
              </a:lnSpc>
              <a:spcBef>
                <a:spcPts val="0"/>
              </a:spcBef>
              <a:buClr>
                <a:srgbClr val="FF0000"/>
              </a:buClr>
              <a:defRPr/>
            </a:pPr>
            <a:r>
              <a:rPr lang="en-US" altLang="zh-TW" sz="3600" b="1" dirty="0" smtClean="0">
                <a:latin typeface="標楷體" pitchFamily="65" charset="-120"/>
              </a:rPr>
              <a:t>4.</a:t>
            </a:r>
            <a:r>
              <a:rPr lang="zh-TW" altLang="zh-TW" sz="3600" b="1" dirty="0">
                <a:latin typeface="標楷體" pitchFamily="65" charset="-120"/>
              </a:rPr>
              <a:t>取得</a:t>
            </a:r>
            <a:r>
              <a:rPr lang="zh-TW" altLang="zh-TW" sz="3600" b="1" u="sng" dirty="0">
                <a:solidFill>
                  <a:srgbClr val="800000"/>
                </a:solidFill>
                <a:latin typeface="標楷體" pitchFamily="65" charset="-120"/>
              </a:rPr>
              <a:t>原就讀學校</a:t>
            </a:r>
            <a:r>
              <a:rPr lang="zh-TW" altLang="zh-TW" sz="3600" b="1" dirty="0">
                <a:latin typeface="標楷體" pitchFamily="65" charset="-120"/>
              </a:rPr>
              <a:t>之轉學證明</a:t>
            </a:r>
            <a:endParaRPr lang="en-US" altLang="zh-TW" sz="3600" b="1" dirty="0">
              <a:latin typeface="標楷體" pitchFamily="65" charset="-120"/>
            </a:endParaRPr>
          </a:p>
          <a:p>
            <a:pPr>
              <a:spcBef>
                <a:spcPts val="0"/>
              </a:spcBef>
              <a:buClr>
                <a:srgbClr val="FF0000"/>
              </a:buClr>
              <a:defRPr/>
            </a:pPr>
            <a:endParaRPr lang="en-US" altLang="zh-TW" sz="2800" b="1" dirty="0">
              <a:latin typeface="標楷體" pitchFamily="65" charset="-120"/>
            </a:endParaRPr>
          </a:p>
        </p:txBody>
      </p:sp>
      <p:sp>
        <p:nvSpPr>
          <p:cNvPr id="10" name="八角星形 9"/>
          <p:cNvSpPr/>
          <p:nvPr/>
        </p:nvSpPr>
        <p:spPr>
          <a:xfrm>
            <a:off x="7451725" y="549275"/>
            <a:ext cx="1223963" cy="6477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3000" b="1" dirty="0">
                <a:solidFill>
                  <a:srgbClr val="FF0000"/>
                </a:solidFill>
              </a:rPr>
              <a:t>1/2</a:t>
            </a:r>
            <a:endParaRPr lang="zh-TW" altLang="en-US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4"/>
          <p:cNvSpPr txBox="1">
            <a:spLocks noChangeArrowheads="1"/>
          </p:cNvSpPr>
          <p:nvPr/>
        </p:nvSpPr>
        <p:spPr bwMode="auto">
          <a:xfrm>
            <a:off x="395536" y="1098550"/>
            <a:ext cx="85693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defRPr/>
            </a:pP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二、至本校辦理入學手續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：</a:t>
            </a:r>
            <a:endParaRPr lang="en-US" altLang="zh-TW" sz="4000" b="1" dirty="0">
              <a:latin typeface="標楷體" pitchFamily="65" charset="-120"/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defRPr/>
            </a:pPr>
            <a:r>
              <a:rPr lang="zh-TW" altLang="en-US" sz="3200" b="1" dirty="0">
                <a:solidFill>
                  <a:srgbClr val="800000"/>
                </a:solidFill>
                <a:latin typeface="標楷體" pitchFamily="65" charset="-120"/>
              </a:rPr>
              <a:t>資優班新生家長請於</a:t>
            </a:r>
            <a:r>
              <a:rPr lang="en-US" altLang="zh-TW" sz="3200" b="1" dirty="0" smtClean="0">
                <a:solidFill>
                  <a:srgbClr val="800000"/>
                </a:solidFill>
                <a:latin typeface="標楷體" pitchFamily="65" charset="-120"/>
              </a:rPr>
              <a:t>110</a:t>
            </a:r>
            <a:r>
              <a:rPr lang="zh-TW" altLang="en-US" sz="3200" b="1" dirty="0" smtClean="0">
                <a:solidFill>
                  <a:srgbClr val="800000"/>
                </a:solidFill>
                <a:latin typeface="標楷體" pitchFamily="65" charset="-120"/>
              </a:rPr>
              <a:t>年</a:t>
            </a:r>
            <a:r>
              <a:rPr lang="en-US" altLang="zh-TW" sz="3200" b="1" dirty="0" smtClean="0">
                <a:solidFill>
                  <a:srgbClr val="C00000"/>
                </a:solidFill>
              </a:rPr>
              <a:t>06.30(</a:t>
            </a:r>
            <a:r>
              <a:rPr lang="zh-TW" altLang="en-US" sz="3200" b="1" dirty="0" smtClean="0">
                <a:solidFill>
                  <a:srgbClr val="C00000"/>
                </a:solidFill>
              </a:rPr>
              <a:t>三</a:t>
            </a:r>
            <a:r>
              <a:rPr lang="en-US" altLang="zh-TW" sz="3200" b="1" dirty="0" smtClean="0">
                <a:solidFill>
                  <a:srgbClr val="C00000"/>
                </a:solidFill>
              </a:rPr>
              <a:t>)-07.02(</a:t>
            </a:r>
            <a:r>
              <a:rPr lang="zh-TW" altLang="en-US" sz="3200" b="1" dirty="0" smtClean="0">
                <a:solidFill>
                  <a:srgbClr val="C00000"/>
                </a:solidFill>
              </a:rPr>
              <a:t>五</a:t>
            </a:r>
            <a:r>
              <a:rPr lang="en-US" altLang="zh-TW" sz="3200" b="1" dirty="0" smtClean="0">
                <a:solidFill>
                  <a:srgbClr val="C00000"/>
                </a:solidFill>
              </a:rPr>
              <a:t>)</a:t>
            </a:r>
            <a:r>
              <a:rPr lang="zh-TW" altLang="en-US" sz="3200" b="1" dirty="0" smtClean="0">
                <a:solidFill>
                  <a:srgbClr val="800000"/>
                </a:solidFill>
                <a:latin typeface="標楷體" pitchFamily="65" charset="-120"/>
              </a:rPr>
              <a:t>期間</a:t>
            </a:r>
            <a:r>
              <a:rPr lang="zh-TW" altLang="en-US" sz="3200" b="1" dirty="0">
                <a:solidFill>
                  <a:srgbClr val="800000"/>
                </a:solidFill>
                <a:latin typeface="標楷體" pitchFamily="65" charset="-120"/>
              </a:rPr>
              <a:t>，至本校</a:t>
            </a:r>
            <a:r>
              <a:rPr lang="en-US" altLang="zh-TW" sz="3200" b="1" dirty="0">
                <a:solidFill>
                  <a:srgbClr val="800000"/>
                </a:solidFill>
                <a:latin typeface="標楷體" pitchFamily="65" charset="-120"/>
              </a:rPr>
              <a:t>(</a:t>
            </a:r>
            <a:r>
              <a:rPr lang="zh-TW" altLang="en-US" sz="3200" b="1" dirty="0">
                <a:solidFill>
                  <a:srgbClr val="800000"/>
                </a:solidFill>
                <a:latin typeface="標楷體" pitchFamily="65" charset="-120"/>
              </a:rPr>
              <a:t>東門國小</a:t>
            </a:r>
            <a:r>
              <a:rPr lang="en-US" altLang="zh-TW" sz="3200" b="1" dirty="0">
                <a:solidFill>
                  <a:srgbClr val="800000"/>
                </a:solidFill>
                <a:latin typeface="標楷體" pitchFamily="65" charset="-120"/>
              </a:rPr>
              <a:t>)</a:t>
            </a:r>
            <a:r>
              <a:rPr lang="zh-TW" altLang="en-US" sz="3200" b="1" dirty="0">
                <a:solidFill>
                  <a:srgbClr val="800000"/>
                </a:solidFill>
                <a:latin typeface="標楷體" pitchFamily="65" charset="-120"/>
              </a:rPr>
              <a:t>教務處註冊組辦理轉入手續</a:t>
            </a:r>
            <a:r>
              <a:rPr lang="en-US" altLang="zh-TW" sz="3200" b="1" dirty="0">
                <a:solidFill>
                  <a:srgbClr val="800000"/>
                </a:solidFill>
                <a:latin typeface="標楷體" pitchFamily="65" charset="-120"/>
              </a:rPr>
              <a:t>(</a:t>
            </a:r>
            <a:r>
              <a:rPr lang="zh-TW" altLang="en-US" sz="3200" b="1" dirty="0">
                <a:solidFill>
                  <a:srgbClr val="800000"/>
                </a:solidFill>
                <a:latin typeface="標楷體" pitchFamily="65" charset="-120"/>
              </a:rPr>
              <a:t>東門國小學生免</a:t>
            </a:r>
            <a:r>
              <a:rPr lang="en-US" altLang="zh-TW" sz="3200" b="1" dirty="0">
                <a:solidFill>
                  <a:srgbClr val="800000"/>
                </a:solidFill>
                <a:latin typeface="標楷體" pitchFamily="65" charset="-120"/>
              </a:rPr>
              <a:t>)</a:t>
            </a:r>
            <a:r>
              <a:rPr lang="zh-TW" altLang="en-US" sz="3200" b="1" dirty="0">
                <a:solidFill>
                  <a:srgbClr val="800000"/>
                </a:solidFill>
                <a:latin typeface="標楷體" pitchFamily="65" charset="-120"/>
              </a:rPr>
              <a:t>，準備文件如下說明：</a:t>
            </a:r>
          </a:p>
          <a:p>
            <a:pPr>
              <a:spcBef>
                <a:spcPts val="1200"/>
              </a:spcBef>
              <a:buClr>
                <a:srgbClr val="FF0000"/>
              </a:buClr>
              <a:defRPr/>
            </a:pP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1.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資優班鑑定結果通知書正</a:t>
            </a: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(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影</a:t>
            </a: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)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本。</a:t>
            </a:r>
          </a:p>
          <a:p>
            <a:pPr>
              <a:spcBef>
                <a:spcPts val="1200"/>
              </a:spcBef>
              <a:buClr>
                <a:srgbClr val="FF0000"/>
              </a:buClr>
              <a:defRPr/>
            </a:pP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2.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戶口名簿正</a:t>
            </a: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(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影</a:t>
            </a: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)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本；就讀一般智能資 </a:t>
            </a:r>
          </a:p>
          <a:p>
            <a:pPr>
              <a:spcBef>
                <a:spcPts val="1200"/>
              </a:spcBef>
              <a:buClr>
                <a:srgbClr val="FF0000"/>
              </a:buClr>
              <a:defRPr/>
            </a:pP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  優班學生得免遷戶籍。</a:t>
            </a:r>
          </a:p>
          <a:p>
            <a:pPr>
              <a:spcBef>
                <a:spcPts val="1200"/>
              </a:spcBef>
              <a:buClr>
                <a:srgbClr val="FF0000"/>
              </a:buClr>
              <a:defRPr/>
            </a:pP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3.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家長</a:t>
            </a: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(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父或母，或監護人</a:t>
            </a: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)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之身份證件</a:t>
            </a:r>
            <a:r>
              <a:rPr lang="zh-TW" altLang="en-US" sz="2800" b="1" dirty="0" smtClean="0">
                <a:solidFill>
                  <a:srgbClr val="800000"/>
                </a:solidFill>
                <a:latin typeface="標楷體" pitchFamily="65" charset="-120"/>
              </a:rPr>
              <a:t>。</a:t>
            </a:r>
            <a:endParaRPr lang="en-US" altLang="zh-TW" sz="2800" b="1" dirty="0">
              <a:solidFill>
                <a:srgbClr val="800000"/>
              </a:solidFill>
              <a:latin typeface="標楷體" pitchFamily="65" charset="-120"/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defRPr/>
            </a:pPr>
            <a:r>
              <a:rPr lang="en-US" altLang="zh-TW" sz="2800" b="1" dirty="0">
                <a:solidFill>
                  <a:srgbClr val="800000"/>
                </a:solidFill>
                <a:latin typeface="標楷體" pitchFamily="65" charset="-120"/>
              </a:rPr>
              <a:t>4.</a:t>
            </a:r>
            <a:r>
              <a:rPr lang="zh-TW" altLang="en-US" sz="2800" b="1" dirty="0">
                <a:solidFill>
                  <a:srgbClr val="800000"/>
                </a:solidFill>
                <a:latin typeface="標楷體" pitchFamily="65" charset="-120"/>
              </a:rPr>
              <a:t>取得原就讀學校之轉學</a:t>
            </a:r>
            <a:r>
              <a:rPr lang="zh-TW" altLang="en-US" sz="2800" b="1" dirty="0" smtClean="0">
                <a:solidFill>
                  <a:srgbClr val="800000"/>
                </a:solidFill>
                <a:latin typeface="標楷體" pitchFamily="65" charset="-120"/>
              </a:rPr>
              <a:t>證明。</a:t>
            </a:r>
            <a:endParaRPr lang="en-US" altLang="zh-TW" sz="2800" b="1" dirty="0">
              <a:latin typeface="標楷體" pitchFamily="65" charset="-120"/>
            </a:endParaRPr>
          </a:p>
        </p:txBody>
      </p:sp>
      <p:sp>
        <p:nvSpPr>
          <p:cNvPr id="10" name="八角星形 9"/>
          <p:cNvSpPr/>
          <p:nvPr/>
        </p:nvSpPr>
        <p:spPr>
          <a:xfrm>
            <a:off x="7451725" y="549275"/>
            <a:ext cx="1223963" cy="6477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3000" b="1" dirty="0">
                <a:solidFill>
                  <a:srgbClr val="FF0000"/>
                </a:solidFill>
              </a:rPr>
              <a:t>2/2</a:t>
            </a:r>
            <a:endParaRPr lang="zh-TW" altLang="en-US" sz="30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 rot="21224375">
            <a:off x="2423954" y="219349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入</a:t>
            </a:r>
          </a:p>
        </p:txBody>
      </p:sp>
      <p:sp>
        <p:nvSpPr>
          <p:cNvPr id="12" name="矩形 11"/>
          <p:cNvSpPr/>
          <p:nvPr/>
        </p:nvSpPr>
        <p:spPr bwMode="auto">
          <a:xfrm rot="1215829">
            <a:off x="3709908" y="301264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學</a:t>
            </a:r>
          </a:p>
        </p:txBody>
      </p:sp>
      <p:sp>
        <p:nvSpPr>
          <p:cNvPr id="13" name="矩形 12"/>
          <p:cNvSpPr/>
          <p:nvPr/>
        </p:nvSpPr>
        <p:spPr bwMode="auto">
          <a:xfrm rot="21102280">
            <a:off x="5003620" y="165222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流</a:t>
            </a:r>
          </a:p>
        </p:txBody>
      </p:sp>
      <p:sp>
        <p:nvSpPr>
          <p:cNvPr id="14" name="矩形 13"/>
          <p:cNvSpPr/>
          <p:nvPr/>
        </p:nvSpPr>
        <p:spPr bwMode="auto">
          <a:xfrm rot="1056680">
            <a:off x="6330181" y="30171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程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文字方塊 4"/>
          <p:cNvSpPr txBox="1">
            <a:spLocks noChangeArrowheads="1"/>
          </p:cNvSpPr>
          <p:nvPr/>
        </p:nvSpPr>
        <p:spPr bwMode="auto">
          <a:xfrm>
            <a:off x="323849" y="980374"/>
            <a:ext cx="878465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buClr>
                <a:srgbClr val="FF0000"/>
              </a:buClr>
            </a:pPr>
            <a:endParaRPr lang="en-US" altLang="zh-TW" sz="3600" b="1" dirty="0" smtClean="0">
              <a:latin typeface="標楷體" pitchFamily="65" charset="-120"/>
            </a:endParaRPr>
          </a:p>
          <a:p>
            <a:pPr>
              <a:spcBef>
                <a:spcPts val="1800"/>
              </a:spcBef>
              <a:buClr>
                <a:srgbClr val="FF0000"/>
              </a:buClr>
            </a:pPr>
            <a:r>
              <a:rPr lang="en-US" altLang="zh-TW" sz="3600" b="1" dirty="0" smtClean="0">
                <a:solidFill>
                  <a:srgbClr val="0000CC"/>
                </a:solidFill>
                <a:latin typeface="標楷體" pitchFamily="65" charset="-120"/>
              </a:rPr>
              <a:t>   </a:t>
            </a:r>
            <a:endParaRPr lang="en-US" altLang="zh-TW" sz="3600" b="1" u="sng" dirty="0" smtClean="0">
              <a:solidFill>
                <a:srgbClr val="FF0000"/>
              </a:solidFill>
              <a:latin typeface="標楷體" pitchFamily="65" charset="-120"/>
            </a:endParaRPr>
          </a:p>
          <a:p>
            <a:pPr marL="742950" indent="-742950">
              <a:spcBef>
                <a:spcPts val="18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en-US" sz="4000" b="1" u="sng" dirty="0" smtClean="0">
                <a:solidFill>
                  <a:srgbClr val="800000"/>
                </a:solidFill>
                <a:latin typeface="標楷體" pitchFamily="65" charset="-120"/>
              </a:rPr>
              <a:t>開學日 </a:t>
            </a:r>
            <a:r>
              <a:rPr lang="zh-TW" altLang="en-US" sz="4000" b="1" dirty="0" smtClean="0">
                <a:solidFill>
                  <a:srgbClr val="800000"/>
                </a:solidFill>
                <a:latin typeface="標楷體" pitchFamily="65" charset="-120"/>
              </a:rPr>
              <a:t>：</a:t>
            </a:r>
            <a:r>
              <a:rPr lang="en-US" altLang="zh-TW" sz="4000" b="1" dirty="0" smtClean="0">
                <a:latin typeface="標楷體" pitchFamily="65" charset="-120"/>
              </a:rPr>
              <a:t>110</a:t>
            </a:r>
            <a:r>
              <a:rPr lang="zh-TW" altLang="en-US" sz="4000" b="1" dirty="0" smtClean="0">
                <a:latin typeface="標楷體" pitchFamily="65" charset="-120"/>
              </a:rPr>
              <a:t>年</a:t>
            </a:r>
            <a:r>
              <a:rPr lang="en-US" altLang="zh-TW" sz="4000" b="1" dirty="0">
                <a:latin typeface="標楷體" pitchFamily="65" charset="-120"/>
              </a:rPr>
              <a:t>8</a:t>
            </a:r>
            <a:r>
              <a:rPr lang="zh-TW" altLang="en-US" sz="4000" b="1" dirty="0">
                <a:latin typeface="標楷體" pitchFamily="65" charset="-120"/>
              </a:rPr>
              <a:t>月</a:t>
            </a:r>
            <a:r>
              <a:rPr lang="en-US" altLang="zh-TW" sz="4000" b="1" dirty="0" smtClean="0">
                <a:latin typeface="標楷體" pitchFamily="65" charset="-120"/>
              </a:rPr>
              <a:t>30</a:t>
            </a:r>
            <a:r>
              <a:rPr lang="zh-TW" altLang="en-US" sz="4000" b="1" dirty="0" smtClean="0">
                <a:latin typeface="標楷體" pitchFamily="65" charset="-120"/>
              </a:rPr>
              <a:t>日</a:t>
            </a:r>
            <a:endParaRPr lang="en-US" altLang="zh-TW" sz="4000" b="1" dirty="0">
              <a:solidFill>
                <a:srgbClr val="800000"/>
              </a:solidFill>
              <a:latin typeface="標楷體" pitchFamily="65" charset="-120"/>
            </a:endParaRPr>
          </a:p>
          <a:p>
            <a:pPr>
              <a:spcBef>
                <a:spcPts val="1800"/>
              </a:spcBef>
              <a:buClr>
                <a:srgbClr val="FF0000"/>
              </a:buClr>
            </a:pPr>
            <a:r>
              <a:rPr lang="zh-TW" altLang="en-US" sz="3600" b="1" dirty="0" smtClean="0">
                <a:latin typeface="標楷體" pitchFamily="65" charset="-120"/>
              </a:rPr>
              <a:t>  </a:t>
            </a:r>
            <a:r>
              <a:rPr lang="en-US" altLang="zh-TW" sz="3600" b="1" dirty="0" smtClean="0">
                <a:latin typeface="標楷體" pitchFamily="65" charset="-120"/>
              </a:rPr>
              <a:t>【</a:t>
            </a:r>
            <a:r>
              <a:rPr lang="zh-TW" altLang="en-US" sz="3600" b="1" dirty="0" smtClean="0">
                <a:solidFill>
                  <a:srgbClr val="800000"/>
                </a:solidFill>
                <a:latin typeface="標楷體" pitchFamily="65" charset="-120"/>
              </a:rPr>
              <a:t>請隨時注意學校網頁公告事項</a:t>
            </a:r>
            <a:r>
              <a:rPr lang="en-US" altLang="zh-TW" sz="3600" b="1" dirty="0" smtClean="0">
                <a:latin typeface="標楷體" pitchFamily="65" charset="-120"/>
              </a:rPr>
              <a:t>】</a:t>
            </a:r>
          </a:p>
          <a:p>
            <a:pPr>
              <a:spcBef>
                <a:spcPts val="1800"/>
              </a:spcBef>
              <a:buClr>
                <a:srgbClr val="FF0000"/>
              </a:buClr>
            </a:pPr>
            <a:endParaRPr lang="en-US" altLang="zh-TW" sz="3600" b="1" dirty="0">
              <a:latin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 rot="21224375">
            <a:off x="2423954" y="219349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相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 bwMode="auto">
          <a:xfrm rot="1215829">
            <a:off x="3709908" y="301264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關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 bwMode="auto">
          <a:xfrm rot="21102280">
            <a:off x="5003620" y="165222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事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矩形 12"/>
          <p:cNvSpPr/>
          <p:nvPr/>
        </p:nvSpPr>
        <p:spPr bwMode="auto">
          <a:xfrm rot="1056680">
            <a:off x="6330181" y="30171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項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文字方塊 4"/>
          <p:cNvSpPr txBox="1">
            <a:spLocks noChangeArrowheads="1"/>
          </p:cNvSpPr>
          <p:nvPr/>
        </p:nvSpPr>
        <p:spPr bwMode="auto">
          <a:xfrm>
            <a:off x="323850" y="1196975"/>
            <a:ext cx="8820150" cy="737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>
              <a:spcBef>
                <a:spcPts val="18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en-US" sz="4000" b="1" dirty="0" smtClean="0">
                <a:solidFill>
                  <a:srgbClr val="800000"/>
                </a:solidFill>
                <a:latin typeface="標楷體" pitchFamily="65" charset="-120"/>
              </a:rPr>
              <a:t>國、</a:t>
            </a:r>
            <a:r>
              <a:rPr lang="zh-TW" altLang="en-US" sz="4000" b="1" dirty="0">
                <a:solidFill>
                  <a:srgbClr val="800000"/>
                </a:solidFill>
                <a:latin typeface="標楷體" pitchFamily="65" charset="-120"/>
              </a:rPr>
              <a:t>數：</a:t>
            </a:r>
            <a:r>
              <a:rPr lang="zh-TW" altLang="en-US" sz="4000" b="1" dirty="0">
                <a:latin typeface="標楷體" pitchFamily="65" charset="-120"/>
              </a:rPr>
              <a:t>於原普通班上課</a:t>
            </a:r>
            <a:endParaRPr lang="en-US" altLang="zh-TW" sz="4000" b="1" dirty="0">
              <a:latin typeface="標楷體" pitchFamily="65" charset="-120"/>
            </a:endParaRPr>
          </a:p>
          <a:p>
            <a:pPr marL="742950" indent="-742950">
              <a:spcBef>
                <a:spcPts val="18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en-US" sz="4000" b="1" dirty="0">
                <a:solidFill>
                  <a:srgbClr val="800000"/>
                </a:solidFill>
                <a:latin typeface="標楷體" pitchFamily="65" charset="-120"/>
              </a:rPr>
              <a:t>課程內容：</a:t>
            </a:r>
            <a:r>
              <a:rPr lang="zh-TW" altLang="en-US" sz="4000" b="1" dirty="0">
                <a:latin typeface="標楷體" pitchFamily="65" charset="-120"/>
              </a:rPr>
              <a:t>資優</a:t>
            </a:r>
            <a:r>
              <a:rPr lang="zh-TW" altLang="en-US" sz="4000" b="1" dirty="0" smtClean="0">
                <a:latin typeface="標楷體" pitchFamily="65" charset="-120"/>
              </a:rPr>
              <a:t>班課程</a:t>
            </a:r>
            <a:endParaRPr lang="en-US" altLang="zh-TW" sz="4000" b="1" dirty="0">
              <a:latin typeface="標楷體" pitchFamily="65" charset="-120"/>
            </a:endParaRPr>
          </a:p>
          <a:p>
            <a:pPr marL="742950" indent="-742950">
              <a:spcBef>
                <a:spcPts val="18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en-US" sz="4000" b="1" dirty="0">
                <a:solidFill>
                  <a:srgbClr val="800000"/>
                </a:solidFill>
                <a:latin typeface="標楷體" pitchFamily="65" charset="-120"/>
              </a:rPr>
              <a:t>排課時段</a:t>
            </a:r>
            <a:r>
              <a:rPr lang="zh-TW" altLang="en-US" sz="4000" b="1" dirty="0" smtClean="0">
                <a:solidFill>
                  <a:srgbClr val="800000"/>
                </a:solidFill>
                <a:latin typeface="標楷體" pitchFamily="65" charset="-120"/>
              </a:rPr>
              <a:t>：</a:t>
            </a:r>
            <a:r>
              <a:rPr lang="zh-TW" altLang="en-US" sz="4000" b="1" dirty="0" smtClean="0">
                <a:latin typeface="標楷體" pitchFamily="65" charset="-120"/>
              </a:rPr>
              <a:t>正課、早</a:t>
            </a:r>
            <a:r>
              <a:rPr lang="zh-TW" altLang="en-US" sz="4000" b="1" dirty="0">
                <a:latin typeface="標楷體" pitchFamily="65" charset="-120"/>
              </a:rPr>
              <a:t>修、</a:t>
            </a:r>
            <a:r>
              <a:rPr lang="zh-TW" altLang="en-US" sz="4000" b="1" dirty="0" smtClean="0">
                <a:latin typeface="標楷體" pitchFamily="65" charset="-120"/>
              </a:rPr>
              <a:t>午休</a:t>
            </a:r>
            <a:endParaRPr lang="en-US" altLang="zh-TW" sz="4000" b="1" dirty="0">
              <a:latin typeface="標楷體" pitchFamily="65" charset="-120"/>
            </a:endParaRPr>
          </a:p>
          <a:p>
            <a:pPr marL="742950" indent="-742950">
              <a:spcBef>
                <a:spcPts val="1800"/>
              </a:spcBef>
              <a:buClr>
                <a:srgbClr val="FF0000"/>
              </a:buClr>
              <a:buFontTx/>
              <a:buBlip>
                <a:blip r:embed="rId3"/>
              </a:buBlip>
            </a:pPr>
            <a:r>
              <a:rPr lang="zh-TW" altLang="en-US" sz="4000" b="1" dirty="0" smtClean="0">
                <a:solidFill>
                  <a:srgbClr val="800000"/>
                </a:solidFill>
                <a:latin typeface="標楷體" pitchFamily="65" charset="-120"/>
              </a:rPr>
              <a:t>每週節數：</a:t>
            </a:r>
            <a:r>
              <a:rPr lang="zh-TW" altLang="en-US" sz="4000" b="1" dirty="0" smtClean="0">
                <a:latin typeface="標楷體" pitchFamily="65" charset="-120"/>
              </a:rPr>
              <a:t>每週</a:t>
            </a:r>
            <a:r>
              <a:rPr lang="en-US" altLang="zh-TW" sz="4000" b="1" dirty="0" smtClean="0">
                <a:latin typeface="標楷體" pitchFamily="65" charset="-120"/>
              </a:rPr>
              <a:t>10</a:t>
            </a:r>
            <a:r>
              <a:rPr lang="zh-TW" altLang="en-US" sz="4000" b="1" dirty="0" smtClean="0">
                <a:latin typeface="標楷體" pitchFamily="65" charset="-120"/>
              </a:rPr>
              <a:t>節以內</a:t>
            </a:r>
            <a:endParaRPr lang="en-US" altLang="zh-TW" sz="4000" b="1" dirty="0" smtClean="0">
              <a:latin typeface="標楷體" pitchFamily="65" charset="-120"/>
            </a:endParaRPr>
          </a:p>
          <a:p>
            <a:pPr marL="742950" indent="-742950">
              <a:spcBef>
                <a:spcPts val="1800"/>
              </a:spcBef>
              <a:buClr>
                <a:srgbClr val="FF0000"/>
              </a:buClr>
              <a:buBlip>
                <a:blip r:embed="rId3"/>
              </a:buBlip>
            </a:pPr>
            <a:r>
              <a:rPr lang="zh-TW" altLang="en-US" sz="4000" b="1" dirty="0">
                <a:solidFill>
                  <a:srgbClr val="800000"/>
                </a:solidFill>
                <a:latin typeface="標楷體" pitchFamily="65" charset="-120"/>
              </a:rPr>
              <a:t>三年級</a:t>
            </a:r>
            <a:r>
              <a:rPr lang="zh-TW" altLang="en-US" sz="4000" b="1" dirty="0">
                <a:latin typeface="標楷體" pitchFamily="65" charset="-120"/>
              </a:rPr>
              <a:t>：每週一、週三</a:t>
            </a:r>
            <a:r>
              <a:rPr lang="zh-TW" altLang="en-US" sz="4000" b="1" dirty="0" smtClean="0">
                <a:latin typeface="標楷體" pitchFamily="65" charset="-120"/>
              </a:rPr>
              <a:t>下午</a:t>
            </a:r>
            <a:r>
              <a:rPr lang="en-US" altLang="zh-TW" sz="4000" b="1" dirty="0" smtClean="0">
                <a:latin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</a:rPr>
            </a:br>
            <a:r>
              <a:rPr lang="en-US" altLang="zh-TW" sz="4000" b="1" dirty="0" smtClean="0">
                <a:latin typeface="標楷體" pitchFamily="65" charset="-120"/>
              </a:rPr>
              <a:t>        </a:t>
            </a:r>
            <a:r>
              <a:rPr lang="zh-TW" altLang="en-US" sz="4000" b="1" dirty="0" smtClean="0">
                <a:latin typeface="標楷體" pitchFamily="65" charset="-120"/>
              </a:rPr>
              <a:t>沒有</a:t>
            </a:r>
            <a:r>
              <a:rPr lang="zh-TW" altLang="en-US" sz="4000" b="1" dirty="0">
                <a:latin typeface="標楷體" pitchFamily="65" charset="-120"/>
              </a:rPr>
              <a:t>排</a:t>
            </a:r>
            <a:r>
              <a:rPr lang="zh-TW" altLang="en-US" sz="4000" b="1" dirty="0" smtClean="0">
                <a:latin typeface="標楷體" pitchFamily="65" charset="-120"/>
              </a:rPr>
              <a:t>課</a:t>
            </a:r>
            <a:r>
              <a:rPr lang="en-US" altLang="zh-TW" sz="4000" b="1" dirty="0" smtClean="0">
                <a:latin typeface="標楷體" pitchFamily="65" charset="-120"/>
              </a:rPr>
              <a:t>(</a:t>
            </a:r>
            <a:r>
              <a:rPr lang="zh-TW" altLang="en-US" sz="4000" b="1" dirty="0" smtClean="0">
                <a:latin typeface="標楷體" pitchFamily="65" charset="-120"/>
              </a:rPr>
              <a:t>正常放學</a:t>
            </a:r>
            <a:r>
              <a:rPr lang="en-US" altLang="zh-TW" sz="4000" b="1" dirty="0" smtClean="0">
                <a:latin typeface="標楷體" pitchFamily="65" charset="-120"/>
              </a:rPr>
              <a:t>)</a:t>
            </a:r>
            <a:endParaRPr lang="en-US" altLang="zh-TW" sz="4000" b="1" dirty="0">
              <a:latin typeface="標楷體" pitchFamily="65" charset="-120"/>
            </a:endParaRPr>
          </a:p>
          <a:p>
            <a:pPr marL="742950" indent="-742950">
              <a:spcBef>
                <a:spcPts val="1800"/>
              </a:spcBef>
              <a:buClr>
                <a:srgbClr val="FF0000"/>
              </a:buClr>
              <a:buFontTx/>
              <a:buBlip>
                <a:blip r:embed="rId3"/>
              </a:buBlip>
            </a:pPr>
            <a:endParaRPr lang="en-US" altLang="zh-TW" sz="4600" b="1" dirty="0" smtClean="0">
              <a:latin typeface="標楷體" pitchFamily="65" charset="-120"/>
            </a:endParaRPr>
          </a:p>
          <a:p>
            <a:pPr>
              <a:spcBef>
                <a:spcPts val="1800"/>
              </a:spcBef>
              <a:buClr>
                <a:srgbClr val="FF0000"/>
              </a:buClr>
            </a:pPr>
            <a:r>
              <a:rPr lang="zh-TW" altLang="en-US" sz="4600" b="1" dirty="0">
                <a:latin typeface="標楷體" pitchFamily="65" charset="-120"/>
              </a:rPr>
              <a:t> </a:t>
            </a:r>
            <a:r>
              <a:rPr lang="zh-TW" altLang="en-US" sz="4600" b="1" dirty="0" smtClean="0">
                <a:latin typeface="標楷體" pitchFamily="65" charset="-120"/>
              </a:rPr>
              <a:t>            </a:t>
            </a:r>
            <a:endParaRPr lang="en-US" altLang="zh-TW" sz="4600" b="1" dirty="0">
              <a:latin typeface="標楷體" pitchFamily="65" charset="-120"/>
            </a:endParaRPr>
          </a:p>
          <a:p>
            <a:pPr marL="742950" indent="-742950">
              <a:spcBef>
                <a:spcPts val="600"/>
              </a:spcBef>
              <a:buClr>
                <a:srgbClr val="FF0000"/>
              </a:buClr>
              <a:buFontTx/>
              <a:buBlip>
                <a:blip r:embed="rId3"/>
              </a:buBlip>
            </a:pPr>
            <a:endParaRPr lang="en-US" altLang="zh-TW" sz="4600" b="1" dirty="0">
              <a:latin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 rot="21224375">
            <a:off x="2423954" y="219349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相</a:t>
            </a:r>
          </a:p>
        </p:txBody>
      </p:sp>
      <p:sp>
        <p:nvSpPr>
          <p:cNvPr id="11" name="矩形 10"/>
          <p:cNvSpPr/>
          <p:nvPr/>
        </p:nvSpPr>
        <p:spPr bwMode="auto">
          <a:xfrm rot="1215829">
            <a:off x="3709908" y="301264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關</a:t>
            </a:r>
          </a:p>
        </p:txBody>
      </p:sp>
      <p:sp>
        <p:nvSpPr>
          <p:cNvPr id="12" name="矩形 11"/>
          <p:cNvSpPr/>
          <p:nvPr/>
        </p:nvSpPr>
        <p:spPr bwMode="auto">
          <a:xfrm rot="21102280">
            <a:off x="5003620" y="165222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事</a:t>
            </a:r>
          </a:p>
        </p:txBody>
      </p:sp>
      <p:sp>
        <p:nvSpPr>
          <p:cNvPr id="13" name="矩形 12"/>
          <p:cNvSpPr/>
          <p:nvPr/>
        </p:nvSpPr>
        <p:spPr bwMode="auto">
          <a:xfrm rot="1056680">
            <a:off x="6330181" y="30171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項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矩形 13"/>
          <p:cNvSpPr/>
          <p:nvPr/>
        </p:nvSpPr>
        <p:spPr bwMode="auto">
          <a:xfrm rot="20555372">
            <a:off x="5843414" y="219349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與</a:t>
            </a:r>
          </a:p>
        </p:txBody>
      </p:sp>
      <p:sp>
        <p:nvSpPr>
          <p:cNvPr id="16" name="矩形 15"/>
          <p:cNvSpPr/>
          <p:nvPr/>
        </p:nvSpPr>
        <p:spPr bwMode="auto">
          <a:xfrm rot="1056680">
            <a:off x="4294686" y="35452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問</a:t>
            </a:r>
          </a:p>
        </p:txBody>
      </p:sp>
      <p:sp>
        <p:nvSpPr>
          <p:cNvPr id="17" name="矩形 16"/>
          <p:cNvSpPr/>
          <p:nvPr/>
        </p:nvSpPr>
        <p:spPr bwMode="auto">
          <a:xfrm rot="1007410">
            <a:off x="7251660" y="420134"/>
            <a:ext cx="697627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答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6F0D9-B2F9-4A4C-AA44-686E6FED313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1" name="文字方塊 4"/>
          <p:cNvSpPr txBox="1">
            <a:spLocks noChangeArrowheads="1"/>
          </p:cNvSpPr>
          <p:nvPr/>
        </p:nvSpPr>
        <p:spPr bwMode="auto">
          <a:xfrm>
            <a:off x="395535" y="1151360"/>
            <a:ext cx="849592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Q:</a:t>
            </a:r>
            <a:r>
              <a:rPr lang="zh-TW" altLang="en-US" sz="4000" b="1" dirty="0" smtClean="0">
                <a:solidFill>
                  <a:srgbClr val="800000"/>
                </a:solidFill>
                <a:latin typeface="標楷體" pitchFamily="65" charset="-120"/>
              </a:rPr>
              <a:t> 課程抽離節數</a:t>
            </a: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?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A: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小朋友資優班課程最多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10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節，早</a:t>
            </a:r>
            <a:r>
              <a:rPr lang="zh-TW" altLang="en-US" sz="4000" b="1" dirty="0">
                <a:solidFill>
                  <a:srgbClr val="000000"/>
                </a:solidFill>
                <a:latin typeface="標楷體" pitchFamily="65" charset="-120"/>
              </a:rPr>
              <a:t>修</a:t>
            </a:r>
            <a:r>
              <a:rPr lang="en-US" altLang="zh-TW" sz="4000" b="1" dirty="0">
                <a:solidFill>
                  <a:srgbClr val="000000"/>
                </a:solidFill>
                <a:latin typeface="標楷體" pitchFamily="65" charset="-120"/>
              </a:rPr>
              <a:t>4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節、午休</a:t>
            </a:r>
            <a:r>
              <a:rPr lang="en-US" altLang="zh-TW" sz="4000" b="1" dirty="0">
                <a:solidFill>
                  <a:srgbClr val="000000"/>
                </a:solidFill>
                <a:latin typeface="標楷體" pitchFamily="65" charset="-120"/>
              </a:rPr>
              <a:t>2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節</a:t>
            </a:r>
            <a:r>
              <a:rPr lang="zh-TW" altLang="en-US" sz="4000" b="1" dirty="0">
                <a:solidFill>
                  <a:srgbClr val="000000"/>
                </a:solidFill>
                <a:latin typeface="標楷體" pitchFamily="65" charset="-120"/>
              </a:rPr>
              <a:t>，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因此抽離的課程不會超過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5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節且以原班導師的課為主。</a:t>
            </a:r>
            <a:endParaRPr lang="en-US" altLang="zh-TW" sz="4000" b="1" dirty="0">
              <a:solidFill>
                <a:srgbClr val="000000"/>
              </a:solidFill>
              <a:latin typeface="標楷體" pitchFamily="65" charset="-120"/>
            </a:endParaRPr>
          </a:p>
        </p:txBody>
      </p:sp>
      <p:sp>
        <p:nvSpPr>
          <p:cNvPr id="18" name="文字方塊 4"/>
          <p:cNvSpPr txBox="1">
            <a:spLocks noChangeArrowheads="1"/>
          </p:cNvSpPr>
          <p:nvPr/>
        </p:nvSpPr>
        <p:spPr bwMode="auto">
          <a:xfrm>
            <a:off x="395536" y="3721479"/>
            <a:ext cx="849592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Q:</a:t>
            </a:r>
            <a:r>
              <a:rPr lang="zh-TW" altLang="en-US" sz="4000" b="1" dirty="0" smtClean="0">
                <a:solidFill>
                  <a:srgbClr val="800000"/>
                </a:solidFill>
                <a:latin typeface="標楷體" pitchFamily="65" charset="-120"/>
              </a:rPr>
              <a:t>沒在原班上課，課程進度是否會落後</a:t>
            </a: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?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A: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進度一定會不齊，小朋友須主動詢問同學、老師當日進度。</a:t>
            </a:r>
            <a:endParaRPr lang="en-US" altLang="zh-TW" sz="4000" b="1" dirty="0">
              <a:solidFill>
                <a:srgbClr val="000000"/>
              </a:solidFill>
              <a:latin typeface="標楷體" pitchFamily="65" charset="-120"/>
            </a:endParaRPr>
          </a:p>
        </p:txBody>
      </p:sp>
      <p:sp>
        <p:nvSpPr>
          <p:cNvPr id="19" name="矩形 18"/>
          <p:cNvSpPr/>
          <p:nvPr/>
        </p:nvSpPr>
        <p:spPr bwMode="auto">
          <a:xfrm rot="885890">
            <a:off x="1811103" y="381085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課</a:t>
            </a:r>
          </a:p>
        </p:txBody>
      </p:sp>
      <p:sp>
        <p:nvSpPr>
          <p:cNvPr id="20" name="矩形 19"/>
          <p:cNvSpPr/>
          <p:nvPr/>
        </p:nvSpPr>
        <p:spPr bwMode="auto">
          <a:xfrm rot="21102280">
            <a:off x="3035241" y="396851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程</a:t>
            </a:r>
          </a:p>
        </p:txBody>
      </p:sp>
    </p:spTree>
    <p:extLst>
      <p:ext uri="{BB962C8B-B14F-4D97-AF65-F5344CB8AC3E}">
        <p14:creationId xmlns:p14="http://schemas.microsoft.com/office/powerpoint/2010/main" val="136461612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 bwMode="auto">
          <a:xfrm rot="21224375">
            <a:off x="2160245" y="219349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說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矩形 13"/>
          <p:cNvSpPr/>
          <p:nvPr/>
        </p:nvSpPr>
        <p:spPr bwMode="auto">
          <a:xfrm rot="1215829">
            <a:off x="3269320" y="301264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明</a:t>
            </a:r>
          </a:p>
        </p:txBody>
      </p:sp>
      <p:sp>
        <p:nvSpPr>
          <p:cNvPr id="15" name="矩形 14"/>
          <p:cNvSpPr/>
          <p:nvPr/>
        </p:nvSpPr>
        <p:spPr bwMode="auto">
          <a:xfrm rot="21102280">
            <a:off x="4403021" y="165222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會</a:t>
            </a:r>
          </a:p>
        </p:txBody>
      </p:sp>
      <p:sp>
        <p:nvSpPr>
          <p:cNvPr id="16" name="矩形 15"/>
          <p:cNvSpPr/>
          <p:nvPr/>
        </p:nvSpPr>
        <p:spPr bwMode="auto">
          <a:xfrm rot="1056680">
            <a:off x="5511825" y="30171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問</a:t>
            </a:r>
          </a:p>
        </p:txBody>
      </p:sp>
      <p:sp>
        <p:nvSpPr>
          <p:cNvPr id="17" name="矩形 16"/>
          <p:cNvSpPr/>
          <p:nvPr/>
        </p:nvSpPr>
        <p:spPr bwMode="auto">
          <a:xfrm rot="21224375">
            <a:off x="6574160" y="224567"/>
            <a:ext cx="697627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答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6F0D9-B2F9-4A4C-AA44-686E6FED313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1" name="文字方塊 4"/>
          <p:cNvSpPr txBox="1">
            <a:spLocks noChangeArrowheads="1"/>
          </p:cNvSpPr>
          <p:nvPr/>
        </p:nvSpPr>
        <p:spPr bwMode="auto">
          <a:xfrm>
            <a:off x="395536" y="1108053"/>
            <a:ext cx="849592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Q:</a:t>
            </a:r>
            <a:r>
              <a:rPr lang="zh-TW" altLang="en-US" sz="4000" b="1" dirty="0" smtClean="0">
                <a:solidFill>
                  <a:srgbClr val="800000"/>
                </a:solidFill>
                <a:latin typeface="標楷體" pitchFamily="65" charset="-120"/>
              </a:rPr>
              <a:t> 標籤化作用</a:t>
            </a: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?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A: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 資優班教師會適時入班宣導；期末時辦理發表會，邀請原班同學一同參與，增加彼此互相了解。</a:t>
            </a:r>
            <a:endParaRPr lang="en-US" altLang="zh-TW" sz="4000" b="1" dirty="0" smtClean="0">
              <a:solidFill>
                <a:srgbClr val="000000"/>
              </a:solidFill>
              <a:latin typeface="標楷體" pitchFamily="65" charset="-120"/>
            </a:endParaRPr>
          </a:p>
        </p:txBody>
      </p:sp>
      <p:sp>
        <p:nvSpPr>
          <p:cNvPr id="18" name="文字方塊 4"/>
          <p:cNvSpPr txBox="1">
            <a:spLocks noChangeArrowheads="1"/>
          </p:cNvSpPr>
          <p:nvPr/>
        </p:nvSpPr>
        <p:spPr bwMode="auto">
          <a:xfrm>
            <a:off x="375734" y="3501008"/>
            <a:ext cx="849592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Q:</a:t>
            </a:r>
            <a:r>
              <a:rPr lang="zh-TW" altLang="en-US" sz="4000" b="1" dirty="0" smtClean="0">
                <a:solidFill>
                  <a:srgbClr val="800000"/>
                </a:solidFill>
                <a:latin typeface="標楷體" pitchFamily="65" charset="-120"/>
              </a:rPr>
              <a:t> 作業量</a:t>
            </a: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?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A: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 資優課程以加深、充實為主。若能培養出帶得走的能力，日後五、六年級就能做知識方面的產出。</a:t>
            </a:r>
            <a:endParaRPr lang="en-US" altLang="zh-TW" sz="4000" b="1" dirty="0" smtClean="0">
              <a:solidFill>
                <a:srgbClr val="000000"/>
              </a:solidFill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85318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 bwMode="auto">
          <a:xfrm rot="21224375">
            <a:off x="2160245" y="219349"/>
            <a:ext cx="697627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說</a:t>
            </a:r>
            <a:endParaRPr lang="zh-TW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矩形 13"/>
          <p:cNvSpPr/>
          <p:nvPr/>
        </p:nvSpPr>
        <p:spPr bwMode="auto">
          <a:xfrm rot="1215829">
            <a:off x="3269320" y="301264"/>
            <a:ext cx="697627" cy="707886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明</a:t>
            </a:r>
          </a:p>
        </p:txBody>
      </p:sp>
      <p:sp>
        <p:nvSpPr>
          <p:cNvPr id="15" name="矩形 14"/>
          <p:cNvSpPr/>
          <p:nvPr/>
        </p:nvSpPr>
        <p:spPr bwMode="auto">
          <a:xfrm rot="21102280">
            <a:off x="4403021" y="165222"/>
            <a:ext cx="697627" cy="707886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會</a:t>
            </a:r>
          </a:p>
        </p:txBody>
      </p:sp>
      <p:sp>
        <p:nvSpPr>
          <p:cNvPr id="16" name="矩形 15"/>
          <p:cNvSpPr/>
          <p:nvPr/>
        </p:nvSpPr>
        <p:spPr bwMode="auto">
          <a:xfrm rot="1056680">
            <a:off x="5511825" y="301716"/>
            <a:ext cx="697627" cy="707886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問</a:t>
            </a:r>
          </a:p>
        </p:txBody>
      </p:sp>
      <p:sp>
        <p:nvSpPr>
          <p:cNvPr id="17" name="矩形 16"/>
          <p:cNvSpPr/>
          <p:nvPr/>
        </p:nvSpPr>
        <p:spPr bwMode="auto">
          <a:xfrm rot="21224375">
            <a:off x="6574160" y="224567"/>
            <a:ext cx="697627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答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6F0D9-B2F9-4A4C-AA44-686E6FED313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8" name="文字方塊 4"/>
          <p:cNvSpPr txBox="1">
            <a:spLocks noChangeArrowheads="1"/>
          </p:cNvSpPr>
          <p:nvPr/>
        </p:nvSpPr>
        <p:spPr bwMode="auto">
          <a:xfrm>
            <a:off x="404811" y="1196975"/>
            <a:ext cx="849592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Q:</a:t>
            </a:r>
            <a:r>
              <a:rPr lang="zh-TW" altLang="en-US" sz="4000" b="1" dirty="0" smtClean="0">
                <a:solidFill>
                  <a:srgbClr val="800000"/>
                </a:solidFill>
                <a:latin typeface="標楷體" pitchFamily="65" charset="-120"/>
              </a:rPr>
              <a:t> 情緒與人際互動</a:t>
            </a:r>
            <a:r>
              <a:rPr lang="en-US" altLang="zh-TW" sz="4000" b="1" dirty="0" smtClean="0">
                <a:solidFill>
                  <a:srgbClr val="800000"/>
                </a:solidFill>
                <a:latin typeface="標楷體" pitchFamily="65" charset="-120"/>
              </a:rPr>
              <a:t>?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A:</a:t>
            </a:r>
            <a:r>
              <a:rPr lang="zh-TW" altLang="en-US" sz="4000" b="1" dirty="0">
                <a:solidFill>
                  <a:srgbClr val="000000"/>
                </a:solidFill>
                <a:latin typeface="標楷體" pitchFamily="65" charset="-120"/>
              </a:rPr>
              <a:t> 課程內容有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相關規劃如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”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生活智慧課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”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，教導孩子認識自己、了解他人，發掘自我特質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…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。若是具有雙重資格學生，兩者服務皆有。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(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若孩子具雙重特質，建議另申請特教資格，可享</a:t>
            </a:r>
            <a:r>
              <a:rPr lang="zh-TW" altLang="en-US" sz="4000" b="1" dirty="0">
                <a:solidFill>
                  <a:srgbClr val="000000"/>
                </a:solidFill>
                <a:latin typeface="標楷體" pitchFamily="65" charset="-120"/>
              </a:rPr>
              <a:t>特教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服務，如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: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itchFamily="65" charset="-120"/>
              </a:rPr>
              <a:t>社交人際技巧、班級酌減人數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itchFamily="65" charset="-120"/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173947820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9282</TotalTime>
  <Words>664</Words>
  <Application>Microsoft Office PowerPoint</Application>
  <PresentationFormat>如螢幕大小 (4:3)</PresentationFormat>
  <Paragraphs>102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華康粗黑體</vt:lpstr>
      <vt:lpstr>新細明體</vt:lpstr>
      <vt:lpstr>標楷體</vt:lpstr>
      <vt:lpstr>Arial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新竹市警察局婦幼警察隊 反毒宣導</dc:title>
  <dc:creator>User</dc:creator>
  <cp:lastModifiedBy>User</cp:lastModifiedBy>
  <cp:revision>716</cp:revision>
  <cp:lastPrinted>2017-06-01T02:11:14Z</cp:lastPrinted>
  <dcterms:created xsi:type="dcterms:W3CDTF">2009-09-11T05:00:57Z</dcterms:created>
  <dcterms:modified xsi:type="dcterms:W3CDTF">2021-05-29T03:50:14Z</dcterms:modified>
</cp:coreProperties>
</file>