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5" r:id="rId5"/>
    <p:sldId id="258" r:id="rId6"/>
    <p:sldId id="262" r:id="rId7"/>
    <p:sldId id="292" r:id="rId8"/>
    <p:sldId id="293" r:id="rId9"/>
    <p:sldId id="294" r:id="rId10"/>
    <p:sldId id="295" r:id="rId11"/>
    <p:sldId id="296" r:id="rId12"/>
    <p:sldId id="297" r:id="rId13"/>
    <p:sldId id="274" r:id="rId14"/>
    <p:sldId id="271" r:id="rId15"/>
    <p:sldId id="286" r:id="rId16"/>
    <p:sldId id="276" r:id="rId17"/>
    <p:sldId id="287" r:id="rId18"/>
    <p:sldId id="277" r:id="rId19"/>
    <p:sldId id="288" r:id="rId20"/>
    <p:sldId id="278" r:id="rId21"/>
    <p:sldId id="289" r:id="rId22"/>
    <p:sldId id="279" r:id="rId23"/>
    <p:sldId id="290" r:id="rId24"/>
    <p:sldId id="280" r:id="rId25"/>
    <p:sldId id="291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3399"/>
    <a:srgbClr val="800000"/>
    <a:srgbClr val="FF9900"/>
    <a:srgbClr val="CC3300"/>
    <a:srgbClr val="FF9933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DA956E-3ED6-407D-8EB5-224EB6BE8EA7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959420"/>
          </a:xfrm>
        </p:spPr>
        <p:txBody>
          <a:bodyPr>
            <a:noAutofit/>
          </a:bodyPr>
          <a:lstStyle/>
          <a:p>
            <a:r>
              <a:rPr lang="en-US" altLang="zh-TW" sz="5000" b="1" dirty="0" smtClean="0">
                <a:latin typeface="微軟正黑體" pitchFamily="34" charset="-120"/>
                <a:ea typeface="微軟正黑體" pitchFamily="34" charset="-120"/>
              </a:rPr>
              <a:t>109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下 班會討論議題</a:t>
            </a:r>
            <a:endParaRPr lang="zh-TW" altLang="en-US" sz="5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736304"/>
          </a:xfrm>
        </p:spPr>
        <p:txBody>
          <a:bodyPr>
            <a:noAutofit/>
          </a:bodyPr>
          <a:lstStyle/>
          <a:p>
            <a:r>
              <a:rPr lang="zh-TW" altLang="en-US" sz="8000" b="1" dirty="0" smtClean="0">
                <a:solidFill>
                  <a:srgbClr val="FFFF99"/>
                </a:solidFill>
                <a:latin typeface="微軟正黑體" pitchFamily="34" charset="-120"/>
                <a:ea typeface="微軟正黑體" pitchFamily="34" charset="-120"/>
              </a:rPr>
              <a:t>視力保健</a:t>
            </a:r>
            <a:endParaRPr lang="en-US" altLang="zh-TW" sz="8000" b="1" dirty="0" smtClean="0">
              <a:solidFill>
                <a:srgbClr val="FFFF99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0" b="1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健康體位</a:t>
            </a:r>
          </a:p>
        </p:txBody>
      </p:sp>
    </p:spTree>
    <p:extLst>
      <p:ext uri="{BB962C8B-B14F-4D97-AF65-F5344CB8AC3E}">
        <p14:creationId xmlns:p14="http://schemas.microsoft.com/office/powerpoint/2010/main" val="31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使用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四電（電視、電腦、電動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智慧型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手機）時，螢幕都會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發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光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，不必另外照明沒關係。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250825" y="549275"/>
            <a:ext cx="1512888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3429000"/>
            <a:ext cx="7345363" cy="3240088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en-US" altLang="zh-TW" sz="3200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等電子類產品，</a:t>
            </a:r>
            <a:r>
              <a:rPr lang="en-US" altLang="zh-TW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所發出之藍光會刺激產生自由基，對視網膜細胞造成傷害。而且兒童水晶體清澈、透光率高，更容易受藍光傷害。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黑暗中，瞳孔放大會讓更多光線進入眼睛，而傷害眼睛，更容易造成白內障。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96952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81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5.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配戴眼鏡就可以看清楚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未來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還可以雷射開刀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所以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不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用去看醫生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260350" y="574675"/>
            <a:ext cx="1503363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3789040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924944"/>
            <a:ext cx="7345363" cy="3744144"/>
          </a:xfrm>
          <a:prstGeom prst="wedgeRoundRectCallout">
            <a:avLst>
              <a:gd name="adj1" fmla="val 54752"/>
              <a:gd name="adj2" fmla="val -182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配眼鏡、配戴角膜塑型片、雷射開刀，只是幫助看清楚，近視的眼軸變形還是存在。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如果只有配戴眼鏡卻不改變用眼習慣，平均每年眼睛度數會增加</a:t>
            </a:r>
            <a:r>
              <a:rPr lang="en-US" altLang="zh-TW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100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度，未來很可能變成高度近視。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4000" b="1" dirty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近視最重要是要控度防</a:t>
            </a:r>
            <a:r>
              <a:rPr lang="zh-TW" altLang="en-US" sz="4000" b="1" dirty="0" smtClean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盲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0639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613" y="304800"/>
            <a:ext cx="6789737" cy="1636713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6.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沒有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接到學校視力不良通知單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就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不用去眼科檢查。</a:t>
            </a:r>
            <a:endParaRPr lang="en-US" altLang="zh-TW" sz="3600" dirty="0"/>
          </a:p>
        </p:txBody>
      </p:sp>
      <p:pic>
        <p:nvPicPr>
          <p:cNvPr id="7065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323850" y="44450"/>
            <a:ext cx="1481138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2492375"/>
            <a:ext cx="7345363" cy="4032250"/>
          </a:xfrm>
          <a:prstGeom prst="wedgeRoundRectCallout">
            <a:avLst>
              <a:gd name="adj1" fmla="val 54632"/>
              <a:gd name="adj2" fmla="val 1208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學校所進行的視力檢查僅能篩出有明顯視力不良的學童，並不能代替眼科醫生進行的眼睛檢查。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因為孩童眼睛調節能力比成人強，需到眼科散瞳後才能檢查是否真的近視。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在求學階段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學校視力檢查通過的建議每半年到眼科檢查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有矯正的視力的建議每三個月到眼科檢查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3933056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03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健康體位</a:t>
            </a:r>
            <a:endParaRPr lang="zh-TW" altLang="en-US" sz="8000" b="1" dirty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0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" r="1340" b="56451"/>
          <a:stretch/>
        </p:blipFill>
        <p:spPr>
          <a:xfrm>
            <a:off x="228600" y="980728"/>
            <a:ext cx="8735887" cy="4680520"/>
          </a:xfrm>
        </p:spPr>
      </p:pic>
    </p:spTree>
    <p:extLst>
      <p:ext uri="{BB962C8B-B14F-4D97-AF65-F5344CB8AC3E}">
        <p14:creationId xmlns:p14="http://schemas.microsoft.com/office/powerpoint/2010/main" val="13557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5760640"/>
          </a:xfrm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buNone/>
            </a:pPr>
            <a:r>
              <a:rPr lang="zh-TW" altLang="zh-TW" sz="3200" dirty="0" smtClean="0">
                <a:solidFill>
                  <a:srgbClr val="993300"/>
                </a:solidFill>
              </a:rPr>
              <a:t>睡眠</a:t>
            </a:r>
            <a:r>
              <a:rPr lang="zh-TW" altLang="zh-TW" sz="3200" dirty="0">
                <a:solidFill>
                  <a:srgbClr val="993300"/>
                </a:solidFill>
              </a:rPr>
              <a:t>是學習重要關鍵，睡眠時腦中分泌神經傳導物質如生長激素、血清素、正腎上腺素等，其中血清素濃度與記憶與平靜有很大關係，而</a:t>
            </a:r>
            <a:r>
              <a:rPr lang="zh-TW" altLang="zh-TW" sz="3200" dirty="0"/>
              <a:t>生長激素則會讓小孩子長高，修補細胞損傷，學童睡覺時會分泌生長激素，尤其以晚上</a:t>
            </a:r>
            <a:r>
              <a:rPr lang="en-US" altLang="zh-TW" sz="3200" dirty="0"/>
              <a:t>11</a:t>
            </a:r>
            <a:r>
              <a:rPr lang="zh-TW" altLang="zh-TW" sz="3200" dirty="0"/>
              <a:t>點到半夜</a:t>
            </a:r>
            <a:r>
              <a:rPr lang="en-US" altLang="zh-TW" sz="3200" dirty="0"/>
              <a:t>3</a:t>
            </a:r>
            <a:r>
              <a:rPr lang="zh-TW" altLang="zh-TW" sz="3200" dirty="0"/>
              <a:t>點分泌最多，如果能在</a:t>
            </a:r>
            <a:r>
              <a:rPr lang="en-US" altLang="zh-TW" sz="3200" dirty="0"/>
              <a:t>11</a:t>
            </a:r>
            <a:r>
              <a:rPr lang="zh-TW" altLang="zh-TW" sz="3200" dirty="0"/>
              <a:t>點前已經睡得很沉</a:t>
            </a:r>
            <a:r>
              <a:rPr lang="en-US" altLang="zh-TW" sz="3200" dirty="0"/>
              <a:t>(</a:t>
            </a:r>
            <a:r>
              <a:rPr lang="zh-TW" altLang="zh-TW" sz="3200" dirty="0"/>
              <a:t>進入快速動眼期</a:t>
            </a:r>
            <a:r>
              <a:rPr lang="en-US" altLang="zh-TW" sz="3200" dirty="0"/>
              <a:t>)</a:t>
            </a:r>
            <a:r>
              <a:rPr lang="zh-TW" altLang="zh-TW" sz="3200" dirty="0"/>
              <a:t>，有助於增加學習記憶力。因此，建議教導學生養成規律讀書習慣，並鼓勵學生於</a:t>
            </a:r>
            <a:r>
              <a:rPr lang="en-US" altLang="zh-TW" sz="3200" dirty="0"/>
              <a:t>9</a:t>
            </a:r>
            <a:r>
              <a:rPr lang="zh-TW" altLang="zh-TW" sz="3200" dirty="0"/>
              <a:t>點前上床睡覺，睡滿</a:t>
            </a:r>
            <a:r>
              <a:rPr lang="en-US" altLang="zh-TW" sz="3200" dirty="0"/>
              <a:t>8</a:t>
            </a:r>
            <a:r>
              <a:rPr lang="zh-TW" altLang="zh-TW" sz="3200" dirty="0"/>
              <a:t>小時，以養成良好且規律的睡眠習慣。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4069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67"/>
          <a:stretch/>
        </p:blipFill>
        <p:spPr>
          <a:xfrm>
            <a:off x="323528" y="980728"/>
            <a:ext cx="8496944" cy="5228448"/>
          </a:xfrm>
        </p:spPr>
      </p:pic>
    </p:spTree>
    <p:extLst>
      <p:ext uri="{BB962C8B-B14F-4D97-AF65-F5344CB8AC3E}">
        <p14:creationId xmlns:p14="http://schemas.microsoft.com/office/powerpoint/2010/main" val="1855907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7" cy="5649491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dirty="0" smtClean="0">
                <a:solidFill>
                  <a:srgbClr val="993300"/>
                </a:solidFill>
              </a:rPr>
              <a:t>五</a:t>
            </a:r>
            <a:r>
              <a:rPr lang="zh-TW" altLang="zh-TW" sz="3000" dirty="0">
                <a:solidFill>
                  <a:srgbClr val="993300"/>
                </a:solidFill>
              </a:rPr>
              <a:t>蔬果</a:t>
            </a:r>
            <a:r>
              <a:rPr lang="en-US" altLang="zh-TW" sz="3000" dirty="0">
                <a:solidFill>
                  <a:srgbClr val="993300"/>
                </a:solidFill>
              </a:rPr>
              <a:t>+</a:t>
            </a:r>
            <a:r>
              <a:rPr lang="zh-TW" altLang="zh-TW" sz="3000" dirty="0">
                <a:solidFill>
                  <a:srgbClr val="993300"/>
                </a:solidFill>
              </a:rPr>
              <a:t>全穀：鼓勵學生每天攝取</a:t>
            </a:r>
            <a:r>
              <a:rPr lang="en-US" altLang="zh-TW" sz="3000" dirty="0">
                <a:solidFill>
                  <a:srgbClr val="993300"/>
                </a:solidFill>
              </a:rPr>
              <a:t>3</a:t>
            </a:r>
            <a:r>
              <a:rPr lang="zh-TW" altLang="zh-TW" sz="3000" dirty="0">
                <a:solidFill>
                  <a:srgbClr val="993300"/>
                </a:solidFill>
              </a:rPr>
              <a:t>份蔬菜</a:t>
            </a:r>
            <a:r>
              <a:rPr lang="en-US" altLang="zh-TW" sz="3000" dirty="0">
                <a:solidFill>
                  <a:srgbClr val="993300"/>
                </a:solidFill>
              </a:rPr>
              <a:t>(</a:t>
            </a:r>
            <a:r>
              <a:rPr lang="zh-TW" altLang="zh-TW" sz="3000" dirty="0">
                <a:solidFill>
                  <a:srgbClr val="993300"/>
                </a:solidFill>
              </a:rPr>
              <a:t>供應學生足量多色的蔬菜，教導學生用一個拳頭大小的盛勺裝量</a:t>
            </a:r>
            <a:r>
              <a:rPr lang="en-US" altLang="zh-TW" sz="3000" dirty="0">
                <a:solidFill>
                  <a:srgbClr val="993300"/>
                </a:solidFill>
              </a:rPr>
              <a:t>)</a:t>
            </a:r>
            <a:r>
              <a:rPr lang="zh-TW" altLang="zh-TW" sz="3000" dirty="0">
                <a:solidFill>
                  <a:srgbClr val="993300"/>
                </a:solidFill>
              </a:rPr>
              <a:t>與</a:t>
            </a:r>
            <a:r>
              <a:rPr lang="en-US" altLang="zh-TW" sz="3000" dirty="0">
                <a:solidFill>
                  <a:srgbClr val="993300"/>
                </a:solidFill>
              </a:rPr>
              <a:t>2</a:t>
            </a:r>
            <a:r>
              <a:rPr lang="zh-TW" altLang="zh-TW" sz="3000" dirty="0">
                <a:solidFill>
                  <a:srgbClr val="993300"/>
                </a:solidFill>
              </a:rPr>
              <a:t>份水果，同時適量攝取全穀類</a:t>
            </a:r>
            <a:r>
              <a:rPr lang="en-US" altLang="zh-TW" sz="3000" dirty="0">
                <a:solidFill>
                  <a:srgbClr val="993300"/>
                </a:solidFill>
              </a:rPr>
              <a:t>(</a:t>
            </a:r>
            <a:r>
              <a:rPr lang="zh-TW" altLang="zh-TW" sz="3000" dirty="0">
                <a:solidFill>
                  <a:srgbClr val="993300"/>
                </a:solidFill>
              </a:rPr>
              <a:t>糙米、燕麥、胚芽米</a:t>
            </a:r>
            <a:r>
              <a:rPr lang="en-US" altLang="zh-TW" sz="3000" dirty="0">
                <a:solidFill>
                  <a:srgbClr val="993300"/>
                </a:solidFill>
              </a:rPr>
              <a:t>…</a:t>
            </a:r>
            <a:r>
              <a:rPr lang="zh-TW" altLang="zh-TW" sz="3000" dirty="0">
                <a:solidFill>
                  <a:srgbClr val="993300"/>
                </a:solidFill>
              </a:rPr>
              <a:t>等</a:t>
            </a:r>
            <a:r>
              <a:rPr lang="en-US" altLang="zh-TW" sz="3000" dirty="0">
                <a:solidFill>
                  <a:srgbClr val="993300"/>
                </a:solidFill>
              </a:rPr>
              <a:t>)</a:t>
            </a:r>
            <a:r>
              <a:rPr lang="zh-TW" altLang="zh-TW" sz="3000" dirty="0" smtClean="0">
                <a:solidFill>
                  <a:srgbClr val="993300"/>
                </a:solidFill>
              </a:rPr>
              <a:t>。</a:t>
            </a:r>
            <a:endParaRPr lang="en-US" altLang="zh-TW" sz="3000" dirty="0" smtClean="0">
              <a:solidFill>
                <a:srgbClr val="993300"/>
              </a:solidFill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000" dirty="0"/>
              <a:t> </a:t>
            </a:r>
            <a:r>
              <a:rPr lang="zh-TW" altLang="zh-TW" sz="3000" dirty="0" smtClean="0"/>
              <a:t>刪</a:t>
            </a:r>
            <a:r>
              <a:rPr lang="zh-TW" altLang="zh-TW" sz="3000" dirty="0"/>
              <a:t>熱量：教導學生喝足白開水，用餐時細嚼慢嚥，不吃垃圾食物，與每餐</a:t>
            </a:r>
            <a:r>
              <a:rPr lang="en-US" altLang="zh-TW" sz="3000" dirty="0"/>
              <a:t>8</a:t>
            </a:r>
            <a:r>
              <a:rPr lang="zh-TW" altLang="zh-TW" sz="3000" dirty="0"/>
              <a:t>分飽的飲食概念</a:t>
            </a:r>
            <a:r>
              <a:rPr lang="zh-TW" altLang="zh-TW" sz="3000" dirty="0" smtClean="0"/>
              <a:t>。</a:t>
            </a:r>
            <a:endParaRPr lang="en-US" altLang="zh-TW" sz="3000" dirty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000" dirty="0"/>
              <a:t> </a:t>
            </a:r>
            <a:r>
              <a:rPr lang="zh-TW" altLang="zh-TW" sz="3000" dirty="0" smtClean="0"/>
              <a:t>油</a:t>
            </a:r>
            <a:r>
              <a:rPr lang="zh-TW" altLang="zh-TW" sz="3000" dirty="0"/>
              <a:t>切：教導學生選擇低脂、少油炸的食物，並減少糕餅點心的攝取</a:t>
            </a:r>
            <a:r>
              <a:rPr lang="zh-TW" altLang="zh-TW" sz="3000" dirty="0" smtClean="0"/>
              <a:t>。</a:t>
            </a:r>
            <a:endParaRPr lang="en-US" altLang="zh-TW" sz="3000" dirty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b="1" dirty="0" smtClean="0"/>
              <a:t>『</a:t>
            </a:r>
            <a:r>
              <a:rPr lang="en-US" altLang="zh-TW" sz="3000" b="1" dirty="0"/>
              <a:t>5</a:t>
            </a:r>
            <a:r>
              <a:rPr lang="zh-TW" altLang="zh-TW" sz="3000" b="1" dirty="0"/>
              <a:t>』</a:t>
            </a:r>
            <a:r>
              <a:rPr lang="en-US" altLang="zh-TW" sz="3000" dirty="0"/>
              <a:t>: (3</a:t>
            </a:r>
            <a:r>
              <a:rPr lang="zh-TW" altLang="zh-TW" sz="3000" dirty="0"/>
              <a:t>蔬</a:t>
            </a:r>
            <a:r>
              <a:rPr lang="en-US" altLang="zh-TW" sz="3000" dirty="0"/>
              <a:t>2</a:t>
            </a:r>
            <a:r>
              <a:rPr lang="zh-TW" altLang="zh-TW" sz="3000" dirty="0"/>
              <a:t>果能補充維生素、幫助消化系統讓腸道順暢</a:t>
            </a:r>
            <a:r>
              <a:rPr lang="en-US" altLang="zh-TW" sz="3000" dirty="0"/>
              <a:t>)</a:t>
            </a:r>
            <a:r>
              <a:rPr lang="zh-TW" altLang="zh-TW" sz="3000" dirty="0"/>
              <a:t>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647745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1930" r="5201" b="58147"/>
          <a:stretch/>
        </p:blipFill>
        <p:spPr>
          <a:xfrm>
            <a:off x="467543" y="798744"/>
            <a:ext cx="8208913" cy="5315112"/>
          </a:xfrm>
        </p:spPr>
      </p:pic>
    </p:spTree>
    <p:extLst>
      <p:ext uri="{BB962C8B-B14F-4D97-AF65-F5344CB8AC3E}">
        <p14:creationId xmlns:p14="http://schemas.microsoft.com/office/powerpoint/2010/main" val="2982107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3400" dirty="0" smtClean="0">
                <a:solidFill>
                  <a:srgbClr val="993300"/>
                </a:solidFill>
              </a:rPr>
              <a:t>宣導</a:t>
            </a:r>
            <a:r>
              <a:rPr lang="zh-TW" altLang="zh-TW" sz="3400" dirty="0">
                <a:solidFill>
                  <a:srgbClr val="993300"/>
                </a:solidFill>
              </a:rPr>
              <a:t>學生每天看電視、玩電動、打電腦、</a:t>
            </a:r>
            <a:r>
              <a:rPr lang="zh-TW" altLang="zh-TW" sz="3400" dirty="0" smtClean="0">
                <a:solidFill>
                  <a:srgbClr val="993300"/>
                </a:solidFill>
              </a:rPr>
              <a:t>用</a:t>
            </a:r>
            <a:r>
              <a:rPr lang="zh-TW" altLang="en-US" sz="3400" dirty="0" smtClean="0">
                <a:solidFill>
                  <a:srgbClr val="993300"/>
                </a:solidFill>
              </a:rPr>
              <a:t>手機</a:t>
            </a:r>
            <a:r>
              <a:rPr lang="zh-TW" altLang="zh-TW" sz="3400" dirty="0" smtClean="0">
                <a:solidFill>
                  <a:srgbClr val="993300"/>
                </a:solidFill>
              </a:rPr>
              <a:t>的</a:t>
            </a:r>
            <a:r>
              <a:rPr lang="zh-TW" altLang="zh-TW" sz="3400" dirty="0">
                <a:solidFill>
                  <a:srgbClr val="993300"/>
                </a:solidFill>
              </a:rPr>
              <a:t>時間少於</a:t>
            </a:r>
            <a:r>
              <a:rPr lang="en-US" altLang="zh-TW" sz="3400" dirty="0">
                <a:solidFill>
                  <a:srgbClr val="993300"/>
                </a:solidFill>
              </a:rPr>
              <a:t>2</a:t>
            </a:r>
            <a:r>
              <a:rPr lang="zh-TW" altLang="zh-TW" sz="3400" dirty="0">
                <a:solidFill>
                  <a:srgbClr val="993300"/>
                </a:solidFill>
              </a:rPr>
              <a:t>小時，督促學生下課離開座位，走出教室，改以望遠、休息、</a:t>
            </a:r>
            <a:r>
              <a:rPr lang="zh-TW" altLang="zh-TW" sz="3400" dirty="0"/>
              <a:t>伸展來減少久坐時間（戶外望遠伸展</a:t>
            </a:r>
            <a:r>
              <a:rPr lang="en-US" altLang="zh-TW" sz="3400" dirty="0"/>
              <a:t>60</a:t>
            </a:r>
            <a:r>
              <a:rPr lang="zh-TW" altLang="zh-TW" sz="3400" dirty="0"/>
              <a:t>分鐘）；設計教學活動，每節課近距離用眼控制在</a:t>
            </a:r>
            <a:r>
              <a:rPr lang="en-US" altLang="zh-TW" sz="3400" dirty="0"/>
              <a:t>30</a:t>
            </a:r>
            <a:r>
              <a:rPr lang="zh-TW" altLang="zh-TW" sz="3400" dirty="0"/>
              <a:t>分鐘內（用眼</a:t>
            </a:r>
            <a:r>
              <a:rPr lang="en-US" altLang="zh-TW" sz="3400" dirty="0"/>
              <a:t>30</a:t>
            </a:r>
            <a:r>
              <a:rPr lang="zh-TW" altLang="zh-TW" sz="3400" dirty="0"/>
              <a:t>分鐘、休息</a:t>
            </a:r>
            <a:r>
              <a:rPr lang="en-US" altLang="zh-TW" sz="3400" dirty="0"/>
              <a:t>10</a:t>
            </a:r>
            <a:r>
              <a:rPr lang="zh-TW" altLang="zh-TW" sz="3400" dirty="0"/>
              <a:t>分鐘）</a:t>
            </a:r>
            <a:r>
              <a:rPr lang="zh-TW" altLang="zh-TW" sz="3400" dirty="0" smtClean="0"/>
              <a:t>。</a:t>
            </a:r>
            <a:endParaRPr lang="en-US" altLang="zh-TW" sz="3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400" b="1" dirty="0" smtClean="0"/>
              <a:t>『</a:t>
            </a:r>
            <a:r>
              <a:rPr lang="en-US" altLang="zh-TW" sz="3400" b="1" dirty="0"/>
              <a:t>2</a:t>
            </a:r>
            <a:r>
              <a:rPr lang="zh-TW" altLang="zh-TW" sz="3400" b="1" dirty="0"/>
              <a:t>』</a:t>
            </a:r>
            <a:r>
              <a:rPr lang="en-US" altLang="zh-TW" sz="3400" dirty="0"/>
              <a:t>: (</a:t>
            </a:r>
            <a:r>
              <a:rPr lang="zh-TW" altLang="zh-TW" sz="3400" dirty="0"/>
              <a:t>眼睛獲得休息、下課時請同學要多多到戶外曬太陽並作輕鬆遠眺</a:t>
            </a:r>
            <a:r>
              <a:rPr lang="en-US" altLang="zh-TW" sz="3400" dirty="0"/>
              <a:t>)</a:t>
            </a:r>
            <a:r>
              <a:rPr lang="zh-TW" altLang="zh-TW" sz="3400" dirty="0"/>
              <a:t>。</a:t>
            </a:r>
            <a:endParaRPr lang="zh-TW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51319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2492897"/>
            <a:ext cx="7948405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根據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最新</a:t>
            </a:r>
            <a:r>
              <a:rPr lang="zh-TW" altLang="zh-TW" sz="4000" b="1" dirty="0">
                <a:latin typeface="微軟正黑體" pitchFamily="34" charset="-120"/>
                <a:ea typeface="微軟正黑體" pitchFamily="34" charset="-120"/>
              </a:rPr>
              <a:t>世界衛生組織</a:t>
            </a:r>
            <a:r>
              <a:rPr lang="en-US" altLang="zh-TW" sz="4000" b="1" dirty="0">
                <a:latin typeface="微軟正黑體" pitchFamily="34" charset="-120"/>
                <a:ea typeface="微軟正黑體" pitchFamily="34" charset="-120"/>
              </a:rPr>
              <a:t>WHO</a:t>
            </a:r>
            <a:r>
              <a:rPr lang="zh-TW" altLang="zh-TW" sz="4000" b="1" dirty="0">
                <a:latin typeface="微軟正黑體" pitchFamily="34" charset="-120"/>
                <a:ea typeface="微軟正黑體" pitchFamily="34" charset="-120"/>
              </a:rPr>
              <a:t>公布</a:t>
            </a:r>
            <a:r>
              <a:rPr lang="en-US" altLang="zh-TW" sz="4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 </a:t>
            </a:r>
            <a:r>
              <a:rPr lang="en-US" altLang="zh-TW" sz="4000" b="1" spc="150" dirty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(500</a:t>
            </a:r>
            <a:r>
              <a:rPr lang="zh-TW" altLang="en-US" sz="4000" b="1" spc="150" dirty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度以上</a:t>
            </a:r>
            <a:r>
              <a:rPr lang="en-US" altLang="zh-TW" sz="4000" b="1" spc="150" dirty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為高度近視</a:t>
            </a:r>
            <a:r>
              <a:rPr lang="en-US" altLang="zh-TW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度數越深，眼軸越長，</a:t>
            </a:r>
            <a: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併發症越嚴重</a:t>
            </a:r>
            <a: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視網膜剝離</a:t>
            </a:r>
            <a: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青光眼</a:t>
            </a:r>
            <a: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白內障</a:t>
            </a:r>
            <a:r>
              <a:rPr lang="en-US" altLang="zh-TW" sz="4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..)</a:t>
            </a:r>
            <a:endParaRPr lang="zh-TW" altLang="en-US" sz="4000" dirty="0">
              <a:solidFill>
                <a:srgbClr val="0070C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4800" b="1" spc="150" dirty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en-US" altLang="zh-TW" sz="4800" b="1" spc="150" dirty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800" b="1" spc="150" dirty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全球重要的公共健康問題</a:t>
            </a:r>
            <a:endParaRPr lang="zh-TW" altLang="en-US" sz="48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3" t="2445" r="4663" b="53020"/>
          <a:stretch/>
        </p:blipFill>
        <p:spPr>
          <a:xfrm>
            <a:off x="467544" y="548680"/>
            <a:ext cx="8208912" cy="5779675"/>
          </a:xfrm>
        </p:spPr>
      </p:pic>
    </p:spTree>
    <p:extLst>
      <p:ext uri="{BB962C8B-B14F-4D97-AF65-F5344CB8AC3E}">
        <p14:creationId xmlns:p14="http://schemas.microsoft.com/office/powerpoint/2010/main" val="1837203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548680"/>
            <a:ext cx="8352927" cy="5577483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dirty="0" smtClean="0">
                <a:solidFill>
                  <a:srgbClr val="993300"/>
                </a:solidFill>
              </a:rPr>
              <a:t>運動會</a:t>
            </a:r>
            <a:r>
              <a:rPr lang="zh-TW" altLang="zh-TW" sz="3000" dirty="0">
                <a:solidFill>
                  <a:srgbClr val="993300"/>
                </a:solidFill>
              </a:rPr>
              <a:t>分泌腦內啡，使人心情會變好，同時會增加讓人平靜的腦波</a:t>
            </a:r>
            <a:r>
              <a:rPr lang="en-US" altLang="zh-TW" sz="3000" dirty="0">
                <a:solidFill>
                  <a:srgbClr val="993300"/>
                </a:solidFill>
              </a:rPr>
              <a:t>α</a:t>
            </a:r>
            <a:r>
              <a:rPr lang="zh-TW" altLang="zh-TW" sz="3000" dirty="0">
                <a:solidFill>
                  <a:srgbClr val="993300"/>
                </a:solidFill>
              </a:rPr>
              <a:t>，也會增加促進人際關係的腦波；此外，運動過程的肌肉拉扯會刺激骨骼生長，而中低強度的運動</a:t>
            </a:r>
            <a:r>
              <a:rPr lang="en-US" altLang="zh-TW" sz="3000" dirty="0">
                <a:solidFill>
                  <a:srgbClr val="993300"/>
                </a:solidFill>
              </a:rPr>
              <a:t>(</a:t>
            </a:r>
            <a:r>
              <a:rPr lang="zh-TW" altLang="zh-TW" sz="3000" dirty="0">
                <a:solidFill>
                  <a:srgbClr val="993300"/>
                </a:solidFill>
              </a:rPr>
              <a:t>追趕跑跳碰，尤其</a:t>
            </a:r>
            <a:r>
              <a:rPr lang="zh-TW" altLang="zh-TW" sz="3000" dirty="0"/>
              <a:t>是跳繩</a:t>
            </a:r>
            <a:r>
              <a:rPr lang="en-US" altLang="zh-TW" sz="3000" dirty="0"/>
              <a:t>)</a:t>
            </a:r>
            <a:r>
              <a:rPr lang="zh-TW" altLang="zh-TW" sz="3000" dirty="0"/>
              <a:t>會刺激長高，運動同時可以多元刺激腦神經的聯結，讓腦細胞成熟發展，抑制外來不重要的干擾訊息，因此鼓勵學生天天運動</a:t>
            </a:r>
            <a:r>
              <a:rPr lang="en-US" altLang="zh-TW" sz="3000" dirty="0"/>
              <a:t>30</a:t>
            </a:r>
            <a:r>
              <a:rPr lang="zh-TW" altLang="zh-TW" sz="3000" dirty="0"/>
              <a:t>分鐘，強調『快樂、長高、變聰明』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b="1" dirty="0" smtClean="0"/>
              <a:t>『</a:t>
            </a:r>
            <a:r>
              <a:rPr lang="en-US" altLang="zh-TW" sz="3000" b="1" dirty="0"/>
              <a:t>1</a:t>
            </a:r>
            <a:r>
              <a:rPr lang="zh-TW" altLang="zh-TW" sz="3000" b="1" dirty="0"/>
              <a:t>』</a:t>
            </a:r>
            <a:r>
              <a:rPr lang="en-US" altLang="zh-TW" sz="3000" dirty="0"/>
              <a:t>: (</a:t>
            </a:r>
            <a:r>
              <a:rPr lang="zh-TW" altLang="zh-TW" sz="3000" dirty="0"/>
              <a:t>能活動筋骨、促進身體的成長與健康</a:t>
            </a:r>
            <a:r>
              <a:rPr lang="en-US" altLang="zh-TW" sz="3000" dirty="0"/>
              <a:t>)</a:t>
            </a:r>
            <a:r>
              <a:rPr lang="zh-TW" altLang="zh-TW" sz="3000" dirty="0"/>
              <a:t>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034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" t="1530" r="4216" b="65125"/>
          <a:stretch/>
        </p:blipFill>
        <p:spPr>
          <a:xfrm>
            <a:off x="395536" y="404664"/>
            <a:ext cx="8341990" cy="4335639"/>
          </a:xfrm>
        </p:spPr>
      </p:pic>
      <p:sp>
        <p:nvSpPr>
          <p:cNvPr id="2" name="文字方塊 1"/>
          <p:cNvSpPr txBox="1"/>
          <p:nvPr/>
        </p:nvSpPr>
        <p:spPr>
          <a:xfrm>
            <a:off x="1475656" y="4941168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每人每天喝水量 計算方式：體重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公斤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  <a:sym typeface="Wingdings 2"/>
              </a:rPr>
              <a:t>30 cc</a:t>
            </a:r>
            <a:endParaRPr lang="en-US" altLang="zh-TW" sz="3600" dirty="0" smtClean="0">
              <a:solidFill>
                <a:srgbClr val="CC3399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9338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980728"/>
            <a:ext cx="8352927" cy="514543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900" dirty="0">
                <a:solidFill>
                  <a:srgbClr val="993300"/>
                </a:solidFill>
              </a:rPr>
              <a:t>鼓勵學生每天喝足</a:t>
            </a:r>
            <a:r>
              <a:rPr lang="en-US" altLang="zh-TW" sz="3900" dirty="0">
                <a:solidFill>
                  <a:srgbClr val="993300"/>
                </a:solidFill>
              </a:rPr>
              <a:t>1500cc(6</a:t>
            </a:r>
            <a:r>
              <a:rPr lang="zh-TW" altLang="zh-TW" sz="3900" dirty="0">
                <a:solidFill>
                  <a:srgbClr val="993300"/>
                </a:solidFill>
              </a:rPr>
              <a:t>杯馬克杯</a:t>
            </a:r>
            <a:r>
              <a:rPr lang="en-US" altLang="zh-TW" sz="3900" dirty="0">
                <a:solidFill>
                  <a:srgbClr val="993300"/>
                </a:solidFill>
              </a:rPr>
              <a:t>)</a:t>
            </a:r>
            <a:r>
              <a:rPr lang="zh-TW" altLang="zh-TW" sz="3900" dirty="0">
                <a:solidFill>
                  <a:srgbClr val="993300"/>
                </a:solidFill>
              </a:rPr>
              <a:t>的白開水</a:t>
            </a:r>
            <a:r>
              <a:rPr lang="zh-TW" altLang="zh-TW" sz="3900" dirty="0" smtClean="0">
                <a:solidFill>
                  <a:srgbClr val="993300"/>
                </a:solidFill>
              </a:rPr>
              <a:t>，不</a:t>
            </a:r>
            <a:r>
              <a:rPr lang="zh-TW" altLang="zh-TW" sz="3900" dirty="0">
                <a:solidFill>
                  <a:srgbClr val="993300"/>
                </a:solidFill>
              </a:rPr>
              <a:t>以含糖飲料來獎勵學生，養成學生不吃垃圾食物的習慣</a:t>
            </a:r>
            <a:r>
              <a:rPr lang="zh-TW" altLang="zh-TW" sz="3900" dirty="0" smtClean="0">
                <a:solidFill>
                  <a:srgbClr val="993300"/>
                </a:solidFill>
              </a:rPr>
              <a:t>。</a:t>
            </a:r>
            <a:endParaRPr lang="en-US" altLang="zh-TW" sz="3900" dirty="0" smtClean="0">
              <a:solidFill>
                <a:srgbClr val="993300"/>
              </a:solidFill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一天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最好要喝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次水，建議如下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早上起床時，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尚未下床活動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  </a:t>
            </a:r>
            <a:r>
              <a:rPr lang="en-US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1~2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150-300c.c)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上午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下午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晚上睡前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1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(150c.c</a:t>
            </a:r>
            <a:r>
              <a:rPr lang="en-US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3000" dirty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900" b="1" dirty="0" smtClean="0"/>
              <a:t>『</a:t>
            </a:r>
            <a:r>
              <a:rPr lang="en-US" altLang="zh-TW" sz="3900" b="1" dirty="0"/>
              <a:t>0</a:t>
            </a:r>
            <a:r>
              <a:rPr lang="zh-TW" altLang="zh-TW" sz="3900" b="1" dirty="0"/>
              <a:t>』</a:t>
            </a:r>
            <a:r>
              <a:rPr lang="en-US" altLang="zh-TW" sz="3900" dirty="0"/>
              <a:t>: (</a:t>
            </a:r>
            <a:r>
              <a:rPr lang="zh-TW" altLang="zh-TW" sz="3900" dirty="0"/>
              <a:t>補充水分減少腎臟的負擔</a:t>
            </a:r>
            <a:r>
              <a:rPr lang="en-US" altLang="zh-TW" sz="3900" dirty="0"/>
              <a:t>)</a:t>
            </a:r>
            <a:endParaRPr lang="zh-TW" altLang="en-US" sz="3900" dirty="0"/>
          </a:p>
        </p:txBody>
      </p:sp>
      <p:sp>
        <p:nvSpPr>
          <p:cNvPr id="3" name="矩形 2"/>
          <p:cNvSpPr/>
          <p:nvPr/>
        </p:nvSpPr>
        <p:spPr>
          <a:xfrm>
            <a:off x="3995936" y="476672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  <a:sym typeface="Wingdings"/>
              </a:rPr>
              <a:t></a:t>
            </a:r>
            <a:endParaRPr lang="zh-TW" altLang="en-US" sz="2400" dirty="0">
              <a:solidFill>
                <a:srgbClr val="CC33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4546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3672408"/>
          </a:xfrm>
        </p:spPr>
        <p:txBody>
          <a:bodyPr>
            <a:normAutofit/>
          </a:bodyPr>
          <a:lstStyle/>
          <a:p>
            <a:pPr marL="742950" indent="-742950">
              <a:buFont typeface="+mj-ea"/>
              <a:buAutoNum type="ea1ChtPeriod" startAt="2"/>
            </a:pP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各班級制訂健康生活守則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或透過獎勵制度，鼓勵健康行為實踐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其中需包含健康體位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85210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或是視力保健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4859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404664"/>
            <a:ext cx="8064895" cy="62646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b="1" dirty="0">
                <a:solidFill>
                  <a:srgbClr val="993300"/>
                </a:solidFill>
              </a:rPr>
              <a:t>範例：</a:t>
            </a:r>
            <a:endParaRPr lang="zh-TW" altLang="zh-TW" dirty="0">
              <a:solidFill>
                <a:srgbClr val="99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>
                <a:solidFill>
                  <a:srgbClr val="993300"/>
                </a:solidFill>
              </a:rPr>
              <a:t>早睡早起，天天睡滿</a:t>
            </a:r>
            <a:r>
              <a:rPr lang="en-US" altLang="zh-TW" dirty="0">
                <a:solidFill>
                  <a:srgbClr val="993300"/>
                </a:solidFill>
              </a:rPr>
              <a:t>8</a:t>
            </a:r>
            <a:r>
              <a:rPr lang="zh-TW" altLang="zh-TW" dirty="0">
                <a:solidFill>
                  <a:srgbClr val="993300"/>
                </a:solidFill>
              </a:rPr>
              <a:t>小時。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>
                <a:solidFill>
                  <a:srgbClr val="993300"/>
                </a:solidFill>
              </a:rPr>
              <a:t>每天吃早餐。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>
                <a:solidFill>
                  <a:srgbClr val="993300"/>
                </a:solidFill>
              </a:rPr>
              <a:t>多喝水，不喝含糖飲料。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勤洗手，發燒不上學。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餐後睡前要潔牙。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近距離用眼</a:t>
            </a:r>
            <a:r>
              <a:rPr lang="en-US" altLang="zh-TW" dirty="0"/>
              <a:t>30</a:t>
            </a:r>
            <a:r>
              <a:rPr lang="zh-TW" altLang="zh-TW" dirty="0"/>
              <a:t>分鐘休息</a:t>
            </a:r>
            <a:r>
              <a:rPr lang="en-US" altLang="zh-TW" dirty="0"/>
              <a:t>10</a:t>
            </a:r>
            <a:r>
              <a:rPr lang="zh-TW" altLang="zh-TW" dirty="0"/>
              <a:t>分鐘。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每天運動</a:t>
            </a:r>
            <a:r>
              <a:rPr lang="en-US" altLang="zh-TW" dirty="0"/>
              <a:t>30</a:t>
            </a:r>
            <a:r>
              <a:rPr lang="zh-TW" altLang="zh-TW" dirty="0"/>
              <a:t>分鐘。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中午午餐蔬菜吃一拳半的分量。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拿筆、坐姿要正確。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落實四電少於二。</a:t>
            </a:r>
            <a:r>
              <a:rPr lang="en-US" altLang="zh-TW" dirty="0"/>
              <a:t>(</a:t>
            </a:r>
            <a:r>
              <a:rPr lang="zh-TW" altLang="zh-TW" dirty="0"/>
              <a:t>電腦、手機、電玩、電視</a:t>
            </a:r>
            <a:r>
              <a:rPr lang="en-US" altLang="zh-TW" dirty="0"/>
              <a:t>)</a:t>
            </a:r>
            <a:endParaRPr lang="zh-TW" altLang="zh-TW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在遊戲時會注意安全。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咳嗽或打噴嚏時會掩住口鼻。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dirty="0"/>
              <a:t>會正確的洗手</a:t>
            </a:r>
            <a:r>
              <a:rPr lang="en-US" altLang="zh-TW" dirty="0"/>
              <a:t>(</a:t>
            </a:r>
            <a:r>
              <a:rPr lang="zh-TW" altLang="zh-TW" dirty="0"/>
              <a:t>濕、搓、沖、捧、擦</a:t>
            </a:r>
            <a:r>
              <a:rPr lang="en-US" altLang="zh-TW" dirty="0"/>
              <a:t>)</a:t>
            </a:r>
            <a:r>
              <a:rPr lang="zh-TW" altLang="zh-TW" dirty="0"/>
              <a:t>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獎勵範例</a:t>
            </a:r>
            <a:r>
              <a:rPr lang="en-US" altLang="zh-TW" dirty="0"/>
              <a:t>:</a:t>
            </a:r>
            <a:endParaRPr lang="zh-TW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dirty="0"/>
              <a:t>每週每天有達成一項可獲得榮譽及典冊</a:t>
            </a:r>
            <a:r>
              <a:rPr lang="en-US" altLang="zh-TW" dirty="0"/>
              <a:t>3</a:t>
            </a:r>
            <a:r>
              <a:rPr lang="zh-TW" altLang="zh-TW" dirty="0"/>
              <a:t>點獎勵。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369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994122"/>
          </a:xfrm>
        </p:spPr>
        <p:txBody>
          <a:bodyPr/>
          <a:lstStyle/>
          <a:p>
            <a:r>
              <a:rPr lang="zh-TW" altLang="en-US" sz="4800" b="1" dirty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一旦近視，終身近視</a:t>
            </a:r>
            <a:endParaRPr lang="zh-TW" altLang="en-US" sz="4800" b="1" dirty="0">
              <a:solidFill>
                <a:srgbClr val="FF33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sz="quarter" idx="4294967295"/>
          </p:nvPr>
        </p:nvSpPr>
        <p:spPr>
          <a:xfrm>
            <a:off x="609600" y="1628800"/>
            <a:ext cx="7924800" cy="4086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TW" altLang="en-US" sz="3600" b="1" dirty="0">
                <a:solidFill>
                  <a:srgbClr val="FF9933"/>
                </a:solidFill>
                <a:latin typeface="微軟正黑體" pitchFamily="34" charset="-120"/>
                <a:ea typeface="微軟正黑體" pitchFamily="34" charset="-120"/>
              </a:rPr>
              <a:t>所有近視病矯正的方法，近視病仍存在</a:t>
            </a:r>
            <a:endParaRPr lang="en-US" altLang="zh-TW" sz="3600" b="1" dirty="0">
              <a:solidFill>
                <a:srgbClr val="FF9933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zh-TW" altLang="en-US" sz="3200" dirty="0" smtClean="0"/>
              <a:t>眼鏡</a:t>
            </a:r>
            <a:r>
              <a:rPr lang="en-US" altLang="zh-TW" sz="3200" dirty="0">
                <a:latin typeface="微軟正黑體"/>
              </a:rPr>
              <a:t>：</a:t>
            </a:r>
            <a:r>
              <a:rPr lang="zh-TW" altLang="en-US" sz="3200" dirty="0" smtClean="0"/>
              <a:t>僅</a:t>
            </a:r>
            <a:r>
              <a:rPr lang="zh-TW" altLang="en-US" sz="3200" dirty="0"/>
              <a:t>矯正，無法控制度數惡化。</a:t>
            </a:r>
            <a:endParaRPr lang="en-US" altLang="zh-TW" sz="3200" dirty="0"/>
          </a:p>
          <a:p>
            <a:pPr lvl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zh-TW" altLang="en-US" sz="3200" dirty="0"/>
              <a:t>軟硬式隱形眼鏡</a:t>
            </a:r>
            <a:endParaRPr lang="en-US" altLang="zh-TW" sz="3200" dirty="0"/>
          </a:p>
          <a:p>
            <a:pPr lvl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zh-TW" altLang="en-US" sz="3200" dirty="0" smtClean="0"/>
              <a:t>角膜塑型</a:t>
            </a:r>
            <a:r>
              <a:rPr lang="en-US" altLang="zh-TW" sz="3200" dirty="0">
                <a:latin typeface="微軟正黑體"/>
              </a:rPr>
              <a:t>： </a:t>
            </a:r>
            <a:r>
              <a:rPr lang="zh-TW" altLang="en-US" sz="3200" dirty="0"/>
              <a:t>須持續配戴才能控制度數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lvl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zh-TW" altLang="en-US" sz="3200" dirty="0" smtClean="0"/>
              <a:t>近視</a:t>
            </a:r>
            <a:r>
              <a:rPr lang="zh-TW" altLang="en-US" sz="3200" dirty="0"/>
              <a:t>雷射</a:t>
            </a:r>
            <a:r>
              <a:rPr lang="zh-TW" altLang="en-US" sz="3200" dirty="0" smtClean="0"/>
              <a:t>手術</a:t>
            </a:r>
            <a:r>
              <a:rPr lang="en-US" altLang="zh-TW" sz="3200" dirty="0">
                <a:latin typeface="微軟正黑體"/>
                <a:ea typeface="微軟正黑體"/>
              </a:rPr>
              <a:t>：</a:t>
            </a:r>
            <a:r>
              <a:rPr lang="zh-TW" altLang="en-US" sz="3200" dirty="0" smtClean="0"/>
              <a:t>僅</a:t>
            </a:r>
            <a:r>
              <a:rPr lang="zh-TW" altLang="en-US" sz="3200" dirty="0"/>
              <a:t>矯正，</a:t>
            </a:r>
            <a:r>
              <a:rPr lang="zh-TW" altLang="en-US" sz="3200" dirty="0" smtClean="0"/>
              <a:t>但</a:t>
            </a:r>
            <a:r>
              <a:rPr lang="zh-TW" altLang="en-US" sz="3200" dirty="0"/>
              <a:t>眼球</a:t>
            </a:r>
            <a:r>
              <a:rPr lang="zh-TW" altLang="en-US" sz="3200" dirty="0" smtClean="0"/>
              <a:t>變形與後遺症還</a:t>
            </a:r>
            <a:r>
              <a:rPr lang="zh-TW" altLang="en-US" sz="3200" dirty="0"/>
              <a:t>存在</a:t>
            </a:r>
            <a:endParaRPr lang="en-US" altLang="zh-TW" sz="3200" dirty="0"/>
          </a:p>
          <a:p>
            <a:pPr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TW" altLang="en-US" sz="39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近視是眼軸拉長變形，不可逆</a:t>
            </a:r>
            <a:endParaRPr lang="en-US" altLang="zh-TW" sz="3900" dirty="0">
              <a:solidFill>
                <a:srgbClr val="FF0000"/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altLang="zh-TW" sz="3200" dirty="0"/>
          </a:p>
          <a:p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4"/>
    </mc:Choice>
    <mc:Fallback xmlns="">
      <p:transition spd="slow" advTm="10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</a:t>
            </a:r>
            <a:r>
              <a:rPr lang="zh-TW" altLang="en-US" sz="48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眼軸拉長變形</a:t>
            </a:r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，不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48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2" y="1887120"/>
            <a:ext cx="8230057" cy="472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80920" cy="5256584"/>
          </a:xfrm>
        </p:spPr>
        <p:txBody>
          <a:bodyPr>
            <a:noAutofit/>
          </a:bodyPr>
          <a:lstStyle/>
          <a:p>
            <a:pPr lvl="1">
              <a:lnSpc>
                <a:spcPts val="5500"/>
              </a:lnSpc>
              <a:spcBef>
                <a:spcPts val="3000"/>
              </a:spcBef>
              <a:defRPr/>
            </a:pP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學童一旦近視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如果沒有看醫生治療控制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或 只是配戴眼鏡</a:t>
            </a: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國小國中每年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平均近視度數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增加</a:t>
            </a:r>
            <a:r>
              <a:rPr lang="en-US" altLang="zh-TW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未來就會成為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度以上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高度近視</a:t>
            </a: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zh-TW" altLang="en-US" sz="4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9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093988"/>
            <a:ext cx="3384376" cy="887412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7030A0"/>
                </a:solidFill>
              </a:rPr>
              <a:t>近視的主</a:t>
            </a:r>
            <a:r>
              <a:rPr lang="zh-TW" altLang="en-US" sz="4800" b="1" dirty="0" smtClean="0">
                <a:solidFill>
                  <a:srgbClr val="7030A0"/>
                </a:solidFill>
                <a:latin typeface="+mn-ea"/>
                <a:ea typeface="+mn-ea"/>
              </a:rPr>
              <a:t>因</a:t>
            </a:r>
            <a:endParaRPr lang="zh-TW" altLang="en-US" sz="4800" b="1" dirty="0">
              <a:solidFill>
                <a:srgbClr val="7030A0"/>
              </a:solidFill>
              <a:latin typeface="+mn-ea"/>
              <a:ea typeface="+mn-ea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3960440" cy="1473200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3600" b="1" dirty="0">
                <a:solidFill>
                  <a:srgbClr val="002060"/>
                </a:solidFill>
              </a:rPr>
              <a:t>缺乏戶外活動</a:t>
            </a:r>
            <a:endParaRPr lang="en-US" altLang="zh-TW" sz="3600" b="1" dirty="0">
              <a:solidFill>
                <a:srgbClr val="002060"/>
              </a:solidFill>
            </a:endParaRPr>
          </a:p>
          <a:p>
            <a:pPr algn="l"/>
            <a:r>
              <a:rPr lang="zh-TW" altLang="en-US" sz="3600" b="1" dirty="0">
                <a:solidFill>
                  <a:srgbClr val="CC3399"/>
                </a:solidFill>
              </a:rPr>
              <a:t>長時間</a:t>
            </a:r>
            <a:r>
              <a:rPr lang="zh-TW" altLang="en-US" sz="4000" b="1" dirty="0" smtClean="0">
                <a:solidFill>
                  <a:srgbClr val="CC3399"/>
                </a:solidFill>
              </a:rPr>
              <a:t>近距離</a:t>
            </a:r>
            <a:r>
              <a:rPr lang="zh-TW" altLang="en-US" sz="4000" b="1" dirty="0">
                <a:solidFill>
                  <a:srgbClr val="CC3399"/>
                </a:solidFill>
              </a:rPr>
              <a:t>用</a:t>
            </a:r>
            <a:r>
              <a:rPr lang="zh-TW" altLang="en-US" sz="4000" b="1" dirty="0" smtClean="0">
                <a:solidFill>
                  <a:srgbClr val="CC3399"/>
                </a:solidFill>
              </a:rPr>
              <a:t>眼</a:t>
            </a:r>
            <a:endParaRPr lang="zh-TW" altLang="en-US" sz="4000" b="1" dirty="0">
              <a:solidFill>
                <a:srgbClr val="CC3399"/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4320488" y="1772816"/>
            <a:ext cx="4895850" cy="4464496"/>
          </a:xfrm>
        </p:spPr>
        <p:txBody>
          <a:bodyPr>
            <a:noAutofit/>
          </a:bodyPr>
          <a:lstStyle/>
          <a:p>
            <a:pPr algn="l"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sz="3600" b="1" dirty="0" smtClean="0">
                <a:solidFill>
                  <a:srgbClr val="CC3300"/>
                </a:solidFill>
              </a:rPr>
              <a:t>戶外活動</a:t>
            </a:r>
            <a:r>
              <a:rPr lang="zh-TW" altLang="en-US" sz="3200" b="1" dirty="0" smtClean="0">
                <a:solidFill>
                  <a:srgbClr val="CC3300"/>
                </a:solidFill>
                <a:sym typeface="Wingdings"/>
              </a:rPr>
              <a:t></a:t>
            </a:r>
            <a:r>
              <a:rPr lang="zh-TW" altLang="en-US" b="1" dirty="0" smtClean="0">
                <a:solidFill>
                  <a:srgbClr val="CC3300"/>
                </a:solidFill>
                <a:sym typeface="Wingdings"/>
              </a:rPr>
              <a:t>每天</a:t>
            </a:r>
            <a:r>
              <a:rPr lang="en-US" altLang="zh-TW" b="1" dirty="0" smtClean="0">
                <a:solidFill>
                  <a:srgbClr val="CC3300"/>
                </a:solidFill>
                <a:sym typeface="Wingdings"/>
              </a:rPr>
              <a:t>120</a:t>
            </a:r>
            <a:r>
              <a:rPr lang="zh-TW" altLang="en-US" b="1" dirty="0" smtClean="0">
                <a:solidFill>
                  <a:srgbClr val="CC3300"/>
                </a:solidFill>
                <a:sym typeface="Wingdings"/>
              </a:rPr>
              <a:t>分鐘</a:t>
            </a:r>
            <a:endParaRPr lang="en-US" altLang="zh-TW" b="1" dirty="0" smtClean="0">
              <a:solidFill>
                <a:srgbClr val="CC33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sz="3600" b="1" dirty="0" smtClean="0">
                <a:solidFill>
                  <a:srgbClr val="CC3300"/>
                </a:solidFill>
              </a:rPr>
              <a:t>近距離用眼中斷</a:t>
            </a:r>
            <a:endParaRPr lang="en-US" altLang="zh-TW" sz="3600" b="1" dirty="0" smtClean="0">
              <a:solidFill>
                <a:srgbClr val="CC3300"/>
              </a:solidFill>
            </a:endParaRPr>
          </a:p>
          <a:p>
            <a:pPr marL="0" indent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</a:pPr>
            <a:r>
              <a:rPr lang="zh-TW" altLang="en-US" b="1" dirty="0">
                <a:solidFill>
                  <a:srgbClr val="CC3300"/>
                </a:solidFill>
                <a:sym typeface="Wingdings"/>
              </a:rPr>
              <a:t> </a:t>
            </a:r>
            <a:r>
              <a:rPr lang="zh-TW" altLang="en-US" b="1" dirty="0" smtClean="0">
                <a:solidFill>
                  <a:srgbClr val="CC3300"/>
                </a:solidFill>
                <a:sym typeface="Wingdings"/>
              </a:rPr>
              <a:t>      </a:t>
            </a:r>
            <a:r>
              <a:rPr lang="zh-TW" altLang="en-US" sz="2400" b="1" dirty="0" smtClean="0">
                <a:solidFill>
                  <a:srgbClr val="CC3300"/>
                </a:solidFill>
                <a:sym typeface="Wingdings"/>
              </a:rPr>
              <a:t></a:t>
            </a:r>
            <a:r>
              <a:rPr lang="en-US" altLang="zh-TW" sz="2400" b="1" dirty="0" smtClean="0">
                <a:solidFill>
                  <a:srgbClr val="CC3300"/>
                </a:solidFill>
                <a:sym typeface="Wingdings"/>
              </a:rPr>
              <a:t>30</a:t>
            </a:r>
            <a:r>
              <a:rPr lang="zh-TW" altLang="en-US" sz="2400" b="1" dirty="0" smtClean="0">
                <a:solidFill>
                  <a:srgbClr val="CC3300"/>
                </a:solidFill>
                <a:sym typeface="Wingdings"/>
              </a:rPr>
              <a:t>分鐘休息</a:t>
            </a:r>
            <a:r>
              <a:rPr lang="en-US" altLang="zh-TW" sz="2400" b="1" dirty="0" smtClean="0">
                <a:solidFill>
                  <a:srgbClr val="CC3300"/>
                </a:solidFill>
                <a:sym typeface="Wingdings"/>
              </a:rPr>
              <a:t>10</a:t>
            </a:r>
            <a:r>
              <a:rPr lang="zh-TW" altLang="en-US" sz="2400" b="1" dirty="0" smtClean="0">
                <a:solidFill>
                  <a:srgbClr val="CC3300"/>
                </a:solidFill>
                <a:sym typeface="Wingdings"/>
              </a:rPr>
              <a:t>分鐘</a:t>
            </a:r>
            <a:endParaRPr lang="en-US" altLang="zh-TW" sz="2400" b="1" dirty="0" smtClean="0">
              <a:solidFill>
                <a:srgbClr val="CC33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sz="2800" b="1" dirty="0" smtClean="0">
                <a:solidFill>
                  <a:srgbClr val="CC3300"/>
                </a:solidFill>
              </a:rPr>
              <a:t>每天電視</a:t>
            </a:r>
            <a:r>
              <a:rPr lang="en-US" altLang="zh-TW" sz="2800" b="1" dirty="0" smtClean="0">
                <a:solidFill>
                  <a:srgbClr val="CC3300"/>
                </a:solidFill>
              </a:rPr>
              <a:t>.</a:t>
            </a:r>
            <a:r>
              <a:rPr lang="zh-TW" altLang="en-US" sz="2800" b="1" dirty="0" smtClean="0">
                <a:solidFill>
                  <a:srgbClr val="CC3300"/>
                </a:solidFill>
              </a:rPr>
              <a:t>電腦</a:t>
            </a:r>
            <a:r>
              <a:rPr lang="en-US" altLang="zh-TW" sz="2800" b="1" dirty="0" smtClean="0">
                <a:solidFill>
                  <a:srgbClr val="CC3300"/>
                </a:solidFill>
              </a:rPr>
              <a:t>.</a:t>
            </a:r>
            <a:r>
              <a:rPr lang="zh-TW" altLang="en-US" sz="2800" b="1" dirty="0" smtClean="0">
                <a:solidFill>
                  <a:srgbClr val="CC3300"/>
                </a:solidFill>
              </a:rPr>
              <a:t>平板</a:t>
            </a:r>
            <a:r>
              <a:rPr lang="en-US" altLang="zh-TW" sz="2800" b="1" dirty="0" smtClean="0">
                <a:solidFill>
                  <a:srgbClr val="CC3300"/>
                </a:solidFill>
              </a:rPr>
              <a:t>.</a:t>
            </a:r>
            <a:r>
              <a:rPr lang="zh-TW" altLang="en-US" sz="2800" b="1" dirty="0" smtClean="0">
                <a:solidFill>
                  <a:srgbClr val="CC3300"/>
                </a:solidFill>
              </a:rPr>
              <a:t>手機使用不超過</a:t>
            </a:r>
            <a:r>
              <a:rPr lang="en-US" altLang="zh-TW" sz="2800" b="1" dirty="0" smtClean="0">
                <a:solidFill>
                  <a:srgbClr val="CC3300"/>
                </a:solidFill>
              </a:rPr>
              <a:t>1</a:t>
            </a:r>
            <a:r>
              <a:rPr lang="zh-TW" altLang="en-US" sz="2800" b="1" dirty="0" smtClean="0">
                <a:solidFill>
                  <a:srgbClr val="CC3300"/>
                </a:solidFill>
              </a:rPr>
              <a:t>小時</a:t>
            </a:r>
            <a:endParaRPr lang="en-US" altLang="zh-TW" sz="2800" b="1" dirty="0" smtClean="0">
              <a:solidFill>
                <a:srgbClr val="CC330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sz="3600" b="1" dirty="0">
                <a:solidFill>
                  <a:srgbClr val="CC3300"/>
                </a:solidFill>
              </a:rPr>
              <a:t>看書寫</a:t>
            </a:r>
            <a:r>
              <a:rPr lang="zh-TW" altLang="en-US" sz="3600" b="1" dirty="0" smtClean="0">
                <a:solidFill>
                  <a:srgbClr val="CC3300"/>
                </a:solidFill>
              </a:rPr>
              <a:t>作業姿勢端正    </a:t>
            </a:r>
            <a:endParaRPr lang="en-US" altLang="zh-TW" sz="3600" b="1" dirty="0" smtClean="0">
              <a:solidFill>
                <a:srgbClr val="CC3300"/>
              </a:solidFill>
            </a:endParaRPr>
          </a:p>
          <a:p>
            <a:pPr marL="0" indent="0">
              <a:lnSpc>
                <a:spcPts val="288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zh-TW" altLang="en-US" sz="3600" b="1" dirty="0">
                <a:solidFill>
                  <a:srgbClr val="CC3300"/>
                </a:solidFill>
                <a:sym typeface="Wingdings"/>
              </a:rPr>
              <a:t> </a:t>
            </a:r>
            <a:r>
              <a:rPr lang="zh-TW" altLang="en-US" sz="3600" b="1" dirty="0" smtClean="0">
                <a:solidFill>
                  <a:srgbClr val="CC3300"/>
                </a:solidFill>
                <a:sym typeface="Wingdings"/>
              </a:rPr>
              <a:t>   </a:t>
            </a:r>
            <a:r>
              <a:rPr lang="zh-TW" altLang="en-US" b="1" dirty="0" smtClean="0">
                <a:solidFill>
                  <a:srgbClr val="CC3300"/>
                </a:solidFill>
                <a:sym typeface="Wingdings"/>
              </a:rPr>
              <a:t>眼睛距離大於</a:t>
            </a:r>
            <a:r>
              <a:rPr lang="en-US" altLang="zh-TW" b="1" dirty="0" smtClean="0">
                <a:solidFill>
                  <a:srgbClr val="CC3300"/>
                </a:solidFill>
                <a:sym typeface="Wingdings"/>
              </a:rPr>
              <a:t>40</a:t>
            </a:r>
            <a:r>
              <a:rPr lang="zh-TW" altLang="en-US" b="1" dirty="0" smtClean="0">
                <a:solidFill>
                  <a:srgbClr val="CC3300"/>
                </a:solidFill>
                <a:sym typeface="Wingdings"/>
              </a:rPr>
              <a:t>公分</a:t>
            </a:r>
            <a:endParaRPr lang="en-US" altLang="zh-TW" b="1" dirty="0" smtClean="0">
              <a:solidFill>
                <a:srgbClr val="CC3300"/>
              </a:solidFill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sz="4000" b="1" dirty="0" smtClean="0">
                <a:solidFill>
                  <a:srgbClr val="CC3300"/>
                </a:solidFill>
              </a:rPr>
              <a:t>定期</a:t>
            </a:r>
            <a:r>
              <a:rPr lang="zh-TW" altLang="en-US" sz="4000" b="1" dirty="0">
                <a:solidFill>
                  <a:srgbClr val="CC3300"/>
                </a:solidFill>
              </a:rPr>
              <a:t>就醫複檢</a:t>
            </a: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355976" y="452712"/>
            <a:ext cx="4392488" cy="10849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b="1" dirty="0" smtClean="0">
                <a:solidFill>
                  <a:srgbClr val="FFC000"/>
                </a:solidFill>
              </a:rPr>
              <a:t>預防的方法</a:t>
            </a:r>
            <a:endParaRPr lang="zh-TW" altLang="en-US" sz="6000" b="1" dirty="0">
              <a:solidFill>
                <a:srgbClr val="FFC000"/>
              </a:solidFill>
              <a:latin typeface="+mn-ea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94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是一種眼睛的疾病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會改變眼球的形狀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眼球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一旦變形就不會再回復了</a:t>
            </a:r>
            <a:r>
              <a:rPr lang="zh-TW" altLang="zh-TW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553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4455913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4005263"/>
            <a:ext cx="7345363" cy="2160587"/>
          </a:xfrm>
          <a:prstGeom prst="wedgeRoundRectCallout">
            <a:avLst>
              <a:gd name="adj1" fmla="val 53914"/>
              <a:gd name="adj2" fmla="val 2694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近視的眼軸會增長變形，無法再恢復，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如果近視了，要記得定期到眼科診所回診，注意用眼的習慣，就可以避免近視度數加深。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183832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最常見的原因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長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時間近距離用眼所造成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6563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611188" y="4005263"/>
            <a:ext cx="7345362" cy="1944687"/>
          </a:xfrm>
          <a:prstGeom prst="wedgeRoundRectCallout">
            <a:avLst>
              <a:gd name="adj1" fmla="val 37873"/>
              <a:gd name="adj2" fmla="val -7033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近視主要原因是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長時間近距離用眼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光線不足，缺乏戶外活動，會造成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眼軸增長，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不容易對焦。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7" y="2452908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近視為</a:t>
            </a:r>
            <a:r>
              <a:rPr lang="en-US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500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度以上，而且高度近視者很容易造成失明。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697" y="3717032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3933825"/>
            <a:ext cx="7345363" cy="2590800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高度近視會把眼軸愈拉愈長，讓視網膜變薄，進而導致視網膜裂孔及剝離，因而失明。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高度近視罹患青光眼、黃斑部病變、白內障機率也很高</a:t>
            </a:r>
            <a:r>
              <a:rPr lang="zh-TW" altLang="en-US" sz="3200" dirty="0">
                <a:solidFill>
                  <a:srgbClr val="0000FF"/>
                </a:solidFill>
                <a:latin typeface="PMingLiU" panose="02020500000000000000" pitchFamily="18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96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5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516</TotalTime>
  <Words>1161</Words>
  <Application>Microsoft Office PowerPoint</Application>
  <PresentationFormat>如螢幕大小 (4:3)</PresentationFormat>
  <Paragraphs>77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5" baseType="lpstr">
      <vt:lpstr>微軟正黑體</vt:lpstr>
      <vt:lpstr>新細明體</vt:lpstr>
      <vt:lpstr>新細明體</vt:lpstr>
      <vt:lpstr>標楷體</vt:lpstr>
      <vt:lpstr>Arial</vt:lpstr>
      <vt:lpstr>Candara</vt:lpstr>
      <vt:lpstr>Symbol</vt:lpstr>
      <vt:lpstr>Wingdings</vt:lpstr>
      <vt:lpstr>Wingdings 2</vt:lpstr>
      <vt:lpstr>波形</vt:lpstr>
      <vt:lpstr>109下 班會討論議題</vt:lpstr>
      <vt:lpstr>近視 全球重要的公共健康問題</vt:lpstr>
      <vt:lpstr>一旦近視，終身近視</vt:lpstr>
      <vt:lpstr>近視是眼軸拉長變形，不可逆</vt:lpstr>
      <vt:lpstr>學童一旦近視， 如果沒有看醫生治療控制 或 只是配戴眼鏡 國小國中每年平均近視度數 增加100度 未來就會成為500度以上的高度近視 </vt:lpstr>
      <vt:lpstr>近視的主因</vt:lpstr>
      <vt:lpstr>1.近視是一種眼睛的疾病， 還會改變眼球的形狀， 眼球一旦變形就不會再回復了。</vt:lpstr>
      <vt:lpstr>2.近視最常見的原因是 長時間近距離用眼所造成。</vt:lpstr>
      <vt:lpstr>3.高度近視為500度以上，而且高度近視者很容易造成失明。</vt:lpstr>
      <vt:lpstr>4.使用四電（電視、電腦、電動、   智慧型手機）時，螢幕都會發   光，不必另外照明沒關係。</vt:lpstr>
      <vt:lpstr>5.近視配戴眼鏡就可以看清楚，   未來還可以雷射開刀， 所以   不用去看醫生。</vt:lpstr>
      <vt:lpstr>6.沒有接到學校視力不良通知單，   就不用去眼科檢查。</vt:lpstr>
      <vt:lpstr>健康體位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106下班會討論議題</dc:title>
  <dc:creator>User</dc:creator>
  <cp:lastModifiedBy>User</cp:lastModifiedBy>
  <cp:revision>33</cp:revision>
  <dcterms:created xsi:type="dcterms:W3CDTF">2018-02-12T07:37:47Z</dcterms:created>
  <dcterms:modified xsi:type="dcterms:W3CDTF">2021-04-09T03:45:23Z</dcterms:modified>
</cp:coreProperties>
</file>