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103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5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77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35148" y="1903221"/>
            <a:ext cx="447370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46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859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C00000"/>
                </a:solidFill>
                <a:latin typeface="WenQuanYi Zen Hei Mono"/>
                <a:cs typeface="WenQuanYi Zen Hei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139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C00000"/>
                </a:solidFill>
                <a:latin typeface="WenQuanYi Zen Hei Mono"/>
                <a:cs typeface="WenQuanYi Zen Hei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24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67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66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161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55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48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9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180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35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029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5148" y="1903221"/>
            <a:ext cx="4292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FF5F4E"/>
                </a:solidFill>
                <a:latin typeface="WenQuanYi Zen Hei Mono"/>
                <a:cs typeface="WenQuanYi Zen Hei Mono"/>
              </a:rPr>
              <a:t>輔導紀錄與撰寫</a:t>
            </a:r>
            <a:endParaRPr sz="4800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206193"/>
            <a:ext cx="786510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2895" dirty="0">
                <a:solidFill>
                  <a:srgbClr val="000000"/>
                </a:solidFill>
                <a:latin typeface="Wingdings"/>
                <a:cs typeface="Wingdings"/>
              </a:rPr>
              <a:t></a:t>
            </a:r>
            <a:r>
              <a:rPr b="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</a:rPr>
              <a:t>記錄</a:t>
            </a:r>
            <a:r>
              <a:rPr spc="5" dirty="0">
                <a:solidFill>
                  <a:srgbClr val="000000"/>
                </a:solidFill>
              </a:rPr>
              <a:t>『</a:t>
            </a:r>
            <a:r>
              <a:rPr spc="-15" dirty="0">
                <a:solidFill>
                  <a:srgbClr val="000000"/>
                </a:solidFill>
              </a:rPr>
              <a:t>需</a:t>
            </a:r>
            <a:r>
              <a:rPr spc="5" dirty="0">
                <a:solidFill>
                  <a:srgbClr val="000000"/>
                </a:solidFill>
              </a:rPr>
              <a:t>要</a:t>
            </a:r>
            <a:r>
              <a:rPr spc="-15" dirty="0">
                <a:solidFill>
                  <a:srgbClr val="000000"/>
                </a:solidFill>
              </a:rPr>
              <a:t>注</a:t>
            </a:r>
            <a:r>
              <a:rPr spc="5" dirty="0">
                <a:solidFill>
                  <a:srgbClr val="000000"/>
                </a:solidFill>
              </a:rPr>
              <a:t>意』</a:t>
            </a:r>
            <a:r>
              <a:rPr spc="-5" dirty="0">
                <a:solidFill>
                  <a:srgbClr val="000000"/>
                </a:solidFill>
              </a:rPr>
              <a:t>，</a:t>
            </a:r>
            <a:r>
              <a:rPr spc="-10" dirty="0">
                <a:solidFill>
                  <a:srgbClr val="000000"/>
                </a:solidFill>
              </a:rPr>
              <a:t>需</a:t>
            </a:r>
            <a:r>
              <a:rPr spc="5" dirty="0">
                <a:solidFill>
                  <a:srgbClr val="000000"/>
                </a:solidFill>
              </a:rPr>
              <a:t>要</a:t>
            </a:r>
            <a:r>
              <a:rPr spc="-15" dirty="0">
                <a:solidFill>
                  <a:srgbClr val="000000"/>
                </a:solidFill>
              </a:rPr>
              <a:t>注</a:t>
            </a:r>
            <a:r>
              <a:rPr spc="5" dirty="0">
                <a:solidFill>
                  <a:srgbClr val="000000"/>
                </a:solidFill>
              </a:rPr>
              <a:t>意同</a:t>
            </a:r>
            <a:r>
              <a:rPr spc="-5" dirty="0">
                <a:solidFill>
                  <a:srgbClr val="000000"/>
                </a:solidFill>
              </a:rPr>
              <a:t>時</a:t>
            </a:r>
            <a:r>
              <a:rPr spc="-10" dirty="0">
                <a:solidFill>
                  <a:srgbClr val="000000"/>
                </a:solidFill>
              </a:rPr>
              <a:t>有</a:t>
            </a:r>
            <a:r>
              <a:rPr spc="5" dirty="0">
                <a:solidFill>
                  <a:srgbClr val="00AFEF"/>
                </a:solidFill>
              </a:rPr>
              <a:t>『</a:t>
            </a:r>
            <a:r>
              <a:rPr spc="-15" dirty="0">
                <a:solidFill>
                  <a:srgbClr val="00AFEF"/>
                </a:solidFill>
              </a:rPr>
              <a:t>需</a:t>
            </a:r>
            <a:r>
              <a:rPr spc="5" dirty="0">
                <a:solidFill>
                  <a:srgbClr val="00AFEF"/>
                </a:solidFill>
              </a:rPr>
              <a:t>要加</a:t>
            </a:r>
            <a:r>
              <a:rPr spc="-5" dirty="0">
                <a:solidFill>
                  <a:srgbClr val="00AFEF"/>
                </a:solidFill>
              </a:rPr>
              <a:t>強</a:t>
            </a:r>
            <a:r>
              <a:rPr spc="5" dirty="0">
                <a:solidFill>
                  <a:srgbClr val="00AFEF"/>
                </a:solidFill>
              </a:rPr>
              <a:t>』</a:t>
            </a:r>
            <a:r>
              <a:rPr spc="-10" dirty="0">
                <a:solidFill>
                  <a:srgbClr val="000000"/>
                </a:solidFill>
              </a:rPr>
              <a:t>&amp;</a:t>
            </a:r>
            <a:r>
              <a:rPr spc="-10" dirty="0">
                <a:solidFill>
                  <a:srgbClr val="00AFEF"/>
                </a:solidFill>
              </a:rPr>
              <a:t>『</a:t>
            </a:r>
            <a:r>
              <a:rPr spc="5" dirty="0">
                <a:solidFill>
                  <a:srgbClr val="00AFEF"/>
                </a:solidFill>
              </a:rPr>
              <a:t>特質</a:t>
            </a:r>
            <a:r>
              <a:rPr spc="-5" dirty="0">
                <a:solidFill>
                  <a:srgbClr val="00AFEF"/>
                </a:solidFill>
              </a:rPr>
              <a:t>與</a:t>
            </a:r>
            <a:r>
              <a:rPr spc="-10" dirty="0">
                <a:solidFill>
                  <a:srgbClr val="00AFEF"/>
                </a:solidFill>
              </a:rPr>
              <a:t>亮</a:t>
            </a:r>
            <a:r>
              <a:rPr spc="-1010" dirty="0">
                <a:solidFill>
                  <a:srgbClr val="00AFEF"/>
                </a:solidFill>
              </a:rPr>
              <a:t>點 </a:t>
            </a:r>
            <a:r>
              <a:rPr spc="5" dirty="0">
                <a:solidFill>
                  <a:srgbClr val="00AFEF"/>
                </a:solidFill>
              </a:rPr>
              <a:t>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816479"/>
            <a:ext cx="443547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890" dirty="0">
                <a:latin typeface="Wingdings"/>
                <a:cs typeface="Wingdings"/>
              </a:rPr>
              <a:t>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WenQuanYi Zen Hei Mono"/>
                <a:cs typeface="WenQuanYi Zen Hei Mono"/>
              </a:rPr>
              <a:t>了</a:t>
            </a:r>
            <a:r>
              <a:rPr sz="2000" b="0" spc="-5" dirty="0">
                <a:latin typeface="WenQuanYi Zen Hei Mono"/>
                <a:cs typeface="WenQuanYi Zen Hei Mono"/>
              </a:rPr>
              <a:t>解</a:t>
            </a:r>
            <a:r>
              <a:rPr sz="2000" b="0" dirty="0">
                <a:latin typeface="WenQuanYi Zen Hei Mono"/>
                <a:cs typeface="WenQuanYi Zen Hei Mono"/>
              </a:rPr>
              <a:t>事</a:t>
            </a:r>
            <a:r>
              <a:rPr sz="2000" b="0" spc="-15" dirty="0">
                <a:latin typeface="WenQuanYi Zen Hei Mono"/>
                <a:cs typeface="WenQuanYi Zen Hei Mono"/>
              </a:rPr>
              <a:t>件</a:t>
            </a:r>
            <a:r>
              <a:rPr sz="2000" b="0" dirty="0">
                <a:latin typeface="WenQuanYi Zen Hei Mono"/>
                <a:cs typeface="WenQuanYi Zen Hei Mono"/>
              </a:rPr>
              <a:t>與</a:t>
            </a:r>
            <a:r>
              <a:rPr sz="2000" b="0" spc="-15" dirty="0">
                <a:latin typeface="WenQuanYi Zen Hei Mono"/>
                <a:cs typeface="WenQuanYi Zen Hei Mono"/>
              </a:rPr>
              <a:t>談</a:t>
            </a:r>
            <a:r>
              <a:rPr sz="2000" b="0" dirty="0">
                <a:latin typeface="WenQuanYi Zen Hei Mono"/>
                <a:cs typeface="WenQuanYi Zen Hei Mono"/>
              </a:rPr>
              <a:t>話的脈絡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5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spc="2895" dirty="0">
                <a:latin typeface="Wingdings"/>
                <a:cs typeface="Wingdings"/>
              </a:rPr>
              <a:t>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WenQuanYi Zen Hei Mono"/>
                <a:cs typeface="WenQuanYi Zen Hei Mono"/>
              </a:rPr>
              <a:t>後續</a:t>
            </a:r>
            <a:r>
              <a:rPr sz="2000" b="0" spc="5" dirty="0">
                <a:latin typeface="WenQuanYi Zen Hei Mono"/>
                <a:cs typeface="WenQuanYi Zen Hei Mono"/>
              </a:rPr>
              <a:t>老</a:t>
            </a:r>
            <a:r>
              <a:rPr sz="2000" b="0" spc="-15" dirty="0">
                <a:latin typeface="WenQuanYi Zen Hei Mono"/>
                <a:cs typeface="WenQuanYi Zen Hei Mono"/>
              </a:rPr>
              <a:t>師</a:t>
            </a:r>
            <a:r>
              <a:rPr sz="2000" b="0" spc="5" dirty="0">
                <a:latin typeface="WenQuanYi Zen Hei Mono"/>
                <a:cs typeface="WenQuanYi Zen Hei Mono"/>
              </a:rPr>
              <a:t>的</a:t>
            </a:r>
            <a:r>
              <a:rPr sz="2000" b="0" spc="-15" dirty="0">
                <a:latin typeface="WenQuanYi Zen Hei Mono"/>
                <a:cs typeface="WenQuanYi Zen Hei Mono"/>
              </a:rPr>
              <a:t>處</a:t>
            </a:r>
            <a:r>
              <a:rPr sz="2000" b="0" spc="5" dirty="0">
                <a:latin typeface="WenQuanYi Zen Hei Mono"/>
                <a:cs typeface="WenQuanYi Zen Hei Mono"/>
              </a:rPr>
              <a:t>理與</a:t>
            </a:r>
            <a:r>
              <a:rPr sz="2000" b="0" spc="-5" dirty="0">
                <a:latin typeface="WenQuanYi Zen Hei Mono"/>
                <a:cs typeface="WenQuanYi Zen Hei Mono"/>
              </a:rPr>
              <a:t>輔</a:t>
            </a:r>
            <a:r>
              <a:rPr sz="2000" b="0" spc="-10" dirty="0">
                <a:latin typeface="WenQuanYi Zen Hei Mono"/>
                <a:cs typeface="WenQuanYi Zen Hei Mono"/>
              </a:rPr>
              <a:t>導</a:t>
            </a:r>
            <a:r>
              <a:rPr sz="2000" b="0" dirty="0">
                <a:latin typeface="WenQuanYi Zen Hei Mono"/>
                <a:cs typeface="WenQuanYi Zen Hei Mono"/>
              </a:rPr>
              <a:t>策略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5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spc="2890" dirty="0">
                <a:latin typeface="Wingdings"/>
                <a:cs typeface="Wingdings"/>
              </a:rPr>
              <a:t>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WenQuanYi Zen Hei Mono"/>
                <a:cs typeface="WenQuanYi Zen Hei Mono"/>
              </a:rPr>
              <a:t>輔</a:t>
            </a:r>
            <a:r>
              <a:rPr sz="2000" b="0" spc="-5" dirty="0">
                <a:latin typeface="WenQuanYi Zen Hei Mono"/>
                <a:cs typeface="WenQuanYi Zen Hei Mono"/>
              </a:rPr>
              <a:t>導</a:t>
            </a:r>
            <a:r>
              <a:rPr sz="2000" b="0" dirty="0">
                <a:latin typeface="WenQuanYi Zen Hei Mono"/>
                <a:cs typeface="WenQuanYi Zen Hei Mono"/>
              </a:rPr>
              <a:t>策</a:t>
            </a:r>
            <a:r>
              <a:rPr sz="2000" b="0" spc="-15" dirty="0">
                <a:latin typeface="WenQuanYi Zen Hei Mono"/>
                <a:cs typeface="WenQuanYi Zen Hei Mono"/>
              </a:rPr>
              <a:t>略</a:t>
            </a:r>
            <a:r>
              <a:rPr sz="2000" b="0" dirty="0">
                <a:latin typeface="WenQuanYi Zen Hei Mono"/>
                <a:cs typeface="WenQuanYi Zen Hei Mono"/>
              </a:rPr>
              <a:t>施</a:t>
            </a:r>
            <a:r>
              <a:rPr sz="2000" b="0" spc="-15" dirty="0">
                <a:latin typeface="WenQuanYi Zen Hei Mono"/>
                <a:cs typeface="WenQuanYi Zen Hei Mono"/>
              </a:rPr>
              <a:t>行</a:t>
            </a:r>
            <a:r>
              <a:rPr sz="2000" b="0" dirty="0">
                <a:latin typeface="WenQuanYi Zen Hei Mono"/>
                <a:cs typeface="WenQuanYi Zen Hei Mono"/>
              </a:rPr>
              <a:t>的狀況</a:t>
            </a:r>
            <a:r>
              <a:rPr sz="2000" b="0" spc="-10" dirty="0">
                <a:latin typeface="WenQuanYi Zen Hei Mono"/>
                <a:cs typeface="WenQuanYi Zen Hei Mono"/>
              </a:rPr>
              <a:t>與</a:t>
            </a:r>
            <a:r>
              <a:rPr sz="2000" b="0" dirty="0">
                <a:latin typeface="WenQuanYi Zen Hei Mono"/>
                <a:cs typeface="WenQuanYi Zen Hei Mono"/>
              </a:rPr>
              <a:t>追蹤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5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spc="2895" dirty="0">
                <a:latin typeface="Wingdings"/>
                <a:cs typeface="Wingdings"/>
              </a:rPr>
              <a:t>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WenQuanYi Zen Hei Mono"/>
                <a:cs typeface="WenQuanYi Zen Hei Mono"/>
              </a:rPr>
              <a:t>提供</a:t>
            </a:r>
            <a:r>
              <a:rPr sz="2000" b="0" spc="5" dirty="0">
                <a:latin typeface="WenQuanYi Zen Hei Mono"/>
                <a:cs typeface="WenQuanYi Zen Hei Mono"/>
              </a:rPr>
              <a:t>轉</a:t>
            </a:r>
            <a:r>
              <a:rPr sz="2000" b="0" spc="-15" dirty="0">
                <a:latin typeface="WenQuanYi Zen Hei Mono"/>
                <a:cs typeface="WenQuanYi Zen Hei Mono"/>
              </a:rPr>
              <a:t>介</a:t>
            </a:r>
            <a:r>
              <a:rPr sz="2000" b="0" spc="5" dirty="0">
                <a:latin typeface="WenQuanYi Zen Hei Mono"/>
                <a:cs typeface="WenQuanYi Zen Hei Mono"/>
              </a:rPr>
              <a:t>的</a:t>
            </a:r>
            <a:r>
              <a:rPr sz="2000" b="0" spc="-15" dirty="0">
                <a:latin typeface="WenQuanYi Zen Hei Mono"/>
                <a:cs typeface="WenQuanYi Zen Hei Mono"/>
              </a:rPr>
              <a:t>充</a:t>
            </a:r>
            <a:r>
              <a:rPr sz="2000" b="0" dirty="0">
                <a:latin typeface="WenQuanYi Zen Hei Mono"/>
                <a:cs typeface="WenQuanYi Zen Hei Mono"/>
              </a:rPr>
              <a:t>分資訊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5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spc="2890" dirty="0">
                <a:latin typeface="Wingdings"/>
                <a:cs typeface="Wingdings"/>
              </a:rPr>
              <a:t>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WenQuanYi Zen Hei Mono"/>
                <a:cs typeface="WenQuanYi Zen Hei Mono"/>
              </a:rPr>
              <a:t>輔</a:t>
            </a:r>
            <a:r>
              <a:rPr sz="2000" b="0" spc="-5" dirty="0">
                <a:latin typeface="WenQuanYi Zen Hei Mono"/>
                <a:cs typeface="WenQuanYi Zen Hei Mono"/>
              </a:rPr>
              <a:t>導</a:t>
            </a:r>
            <a:r>
              <a:rPr sz="2000" b="0" dirty="0">
                <a:latin typeface="WenQuanYi Zen Hei Mono"/>
                <a:cs typeface="WenQuanYi Zen Hei Mono"/>
              </a:rPr>
              <a:t>人</a:t>
            </a:r>
            <a:r>
              <a:rPr sz="2000" b="0" spc="-15" dirty="0">
                <a:latin typeface="WenQuanYi Zen Hei Mono"/>
                <a:cs typeface="WenQuanYi Zen Hei Mono"/>
              </a:rPr>
              <a:t>員</a:t>
            </a:r>
            <a:r>
              <a:rPr sz="2000" b="0" dirty="0">
                <a:latin typeface="WenQuanYi Zen Hei Mono"/>
                <a:cs typeface="WenQuanYi Zen Hei Mono"/>
              </a:rPr>
              <a:t>工</a:t>
            </a:r>
            <a:r>
              <a:rPr sz="2000" b="0" spc="-15" dirty="0">
                <a:latin typeface="WenQuanYi Zen Hei Mono"/>
                <a:cs typeface="WenQuanYi Zen Hei Mono"/>
              </a:rPr>
              <a:t>作</a:t>
            </a:r>
            <a:r>
              <a:rPr sz="2000" b="0" dirty="0">
                <a:latin typeface="WenQuanYi Zen Hei Mono"/>
                <a:cs typeface="WenQuanYi Zen Hei Mono"/>
              </a:rPr>
              <a:t>權責及</a:t>
            </a:r>
            <a:r>
              <a:rPr sz="2000" b="0" spc="-15" dirty="0">
                <a:latin typeface="WenQuanYi Zen Hei Mono"/>
                <a:cs typeface="WenQuanYi Zen Hei Mono"/>
              </a:rPr>
              <a:t>行</a:t>
            </a:r>
            <a:r>
              <a:rPr sz="2000" b="0" dirty="0">
                <a:latin typeface="WenQuanYi Zen Hei Mono"/>
                <a:cs typeface="WenQuanYi Zen Hei Mono"/>
              </a:rPr>
              <a:t>政</a:t>
            </a:r>
            <a:r>
              <a:rPr sz="2000" b="0" spc="-15" dirty="0">
                <a:latin typeface="WenQuanYi Zen Hei Mono"/>
                <a:cs typeface="WenQuanYi Zen Hei Mono"/>
              </a:rPr>
              <a:t>責</a:t>
            </a:r>
            <a:r>
              <a:rPr sz="2000" b="0" dirty="0">
                <a:latin typeface="WenQuanYi Zen Hei Mono"/>
                <a:cs typeface="WenQuanYi Zen Hei Mono"/>
              </a:rPr>
              <a:t>任之</a:t>
            </a:r>
            <a:r>
              <a:rPr sz="2000" b="0" spc="-1030" dirty="0">
                <a:latin typeface="WenQuanYi Zen Hei Mono"/>
                <a:cs typeface="WenQuanYi Zen Hei Mono"/>
              </a:rPr>
              <a:t>釐 </a:t>
            </a:r>
            <a:r>
              <a:rPr sz="2000" b="0" dirty="0">
                <a:latin typeface="WenQuanYi Zen Hei Mono"/>
                <a:cs typeface="WenQuanYi Zen Hei Mono"/>
              </a:rPr>
              <a:t>清</a:t>
            </a:r>
            <a:endParaRPr sz="2000">
              <a:latin typeface="WenQuanYi Zen Hei Mono"/>
              <a:cs typeface="WenQuanYi Zen Hei Mon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7840" y="3169920"/>
            <a:ext cx="3230880" cy="3363595"/>
          </a:xfrm>
          <a:custGeom>
            <a:avLst/>
            <a:gdLst/>
            <a:ahLst/>
            <a:cxnLst/>
            <a:rect l="l" t="t" r="r" b="b"/>
            <a:pathLst>
              <a:path w="3230879" h="3363595">
                <a:moveTo>
                  <a:pt x="2692400" y="0"/>
                </a:moveTo>
                <a:lnTo>
                  <a:pt x="538480" y="0"/>
                </a:lnTo>
                <a:lnTo>
                  <a:pt x="489461" y="2200"/>
                </a:lnTo>
                <a:lnTo>
                  <a:pt x="441677" y="8674"/>
                </a:lnTo>
                <a:lnTo>
                  <a:pt x="395316" y="19232"/>
                </a:lnTo>
                <a:lnTo>
                  <a:pt x="350570" y="33684"/>
                </a:lnTo>
                <a:lnTo>
                  <a:pt x="307628" y="51839"/>
                </a:lnTo>
                <a:lnTo>
                  <a:pt x="266681" y="73509"/>
                </a:lnTo>
                <a:lnTo>
                  <a:pt x="227917" y="98503"/>
                </a:lnTo>
                <a:lnTo>
                  <a:pt x="191527" y="126630"/>
                </a:lnTo>
                <a:lnTo>
                  <a:pt x="157702" y="157702"/>
                </a:lnTo>
                <a:lnTo>
                  <a:pt x="126630" y="191527"/>
                </a:lnTo>
                <a:lnTo>
                  <a:pt x="98503" y="227917"/>
                </a:lnTo>
                <a:lnTo>
                  <a:pt x="73509" y="266681"/>
                </a:lnTo>
                <a:lnTo>
                  <a:pt x="51839" y="307628"/>
                </a:lnTo>
                <a:lnTo>
                  <a:pt x="33684" y="350570"/>
                </a:lnTo>
                <a:lnTo>
                  <a:pt x="19232" y="395316"/>
                </a:lnTo>
                <a:lnTo>
                  <a:pt x="8674" y="441677"/>
                </a:lnTo>
                <a:lnTo>
                  <a:pt x="2200" y="489461"/>
                </a:lnTo>
                <a:lnTo>
                  <a:pt x="0" y="538479"/>
                </a:lnTo>
                <a:lnTo>
                  <a:pt x="0" y="2824975"/>
                </a:lnTo>
                <a:lnTo>
                  <a:pt x="2200" y="2873990"/>
                </a:lnTo>
                <a:lnTo>
                  <a:pt x="8674" y="2921771"/>
                </a:lnTo>
                <a:lnTo>
                  <a:pt x="19232" y="2968130"/>
                </a:lnTo>
                <a:lnTo>
                  <a:pt x="33684" y="3012875"/>
                </a:lnTo>
                <a:lnTo>
                  <a:pt x="51839" y="3055817"/>
                </a:lnTo>
                <a:lnTo>
                  <a:pt x="73509" y="3096766"/>
                </a:lnTo>
                <a:lnTo>
                  <a:pt x="98503" y="3135531"/>
                </a:lnTo>
                <a:lnTo>
                  <a:pt x="126630" y="3171922"/>
                </a:lnTo>
                <a:lnTo>
                  <a:pt x="157702" y="3205749"/>
                </a:lnTo>
                <a:lnTo>
                  <a:pt x="191527" y="3236823"/>
                </a:lnTo>
                <a:lnTo>
                  <a:pt x="227917" y="3264953"/>
                </a:lnTo>
                <a:lnTo>
                  <a:pt x="266681" y="3289949"/>
                </a:lnTo>
                <a:lnTo>
                  <a:pt x="307628" y="3311621"/>
                </a:lnTo>
                <a:lnTo>
                  <a:pt x="350570" y="3329779"/>
                </a:lnTo>
                <a:lnTo>
                  <a:pt x="395316" y="3344233"/>
                </a:lnTo>
                <a:lnTo>
                  <a:pt x="441677" y="3354792"/>
                </a:lnTo>
                <a:lnTo>
                  <a:pt x="489461" y="3361267"/>
                </a:lnTo>
                <a:lnTo>
                  <a:pt x="538480" y="3363467"/>
                </a:lnTo>
                <a:lnTo>
                  <a:pt x="2692400" y="3363467"/>
                </a:lnTo>
                <a:lnTo>
                  <a:pt x="2741418" y="3361267"/>
                </a:lnTo>
                <a:lnTo>
                  <a:pt x="2789202" y="3354792"/>
                </a:lnTo>
                <a:lnTo>
                  <a:pt x="2835563" y="3344233"/>
                </a:lnTo>
                <a:lnTo>
                  <a:pt x="2880309" y="3329779"/>
                </a:lnTo>
                <a:lnTo>
                  <a:pt x="2923251" y="3311621"/>
                </a:lnTo>
                <a:lnTo>
                  <a:pt x="2964198" y="3289949"/>
                </a:lnTo>
                <a:lnTo>
                  <a:pt x="3002962" y="3264953"/>
                </a:lnTo>
                <a:lnTo>
                  <a:pt x="3039352" y="3236823"/>
                </a:lnTo>
                <a:lnTo>
                  <a:pt x="3073177" y="3205749"/>
                </a:lnTo>
                <a:lnTo>
                  <a:pt x="3104249" y="3171922"/>
                </a:lnTo>
                <a:lnTo>
                  <a:pt x="3132376" y="3135531"/>
                </a:lnTo>
                <a:lnTo>
                  <a:pt x="3157370" y="3096766"/>
                </a:lnTo>
                <a:lnTo>
                  <a:pt x="3179040" y="3055817"/>
                </a:lnTo>
                <a:lnTo>
                  <a:pt x="3197195" y="3012875"/>
                </a:lnTo>
                <a:lnTo>
                  <a:pt x="3211647" y="2968130"/>
                </a:lnTo>
                <a:lnTo>
                  <a:pt x="3222205" y="2921771"/>
                </a:lnTo>
                <a:lnTo>
                  <a:pt x="3228679" y="2873990"/>
                </a:lnTo>
                <a:lnTo>
                  <a:pt x="3230880" y="2824975"/>
                </a:lnTo>
                <a:lnTo>
                  <a:pt x="3230880" y="538479"/>
                </a:lnTo>
                <a:lnTo>
                  <a:pt x="3228679" y="489461"/>
                </a:lnTo>
                <a:lnTo>
                  <a:pt x="3222205" y="441677"/>
                </a:lnTo>
                <a:lnTo>
                  <a:pt x="3211647" y="395316"/>
                </a:lnTo>
                <a:lnTo>
                  <a:pt x="3197195" y="350570"/>
                </a:lnTo>
                <a:lnTo>
                  <a:pt x="3179040" y="307628"/>
                </a:lnTo>
                <a:lnTo>
                  <a:pt x="3157370" y="266681"/>
                </a:lnTo>
                <a:lnTo>
                  <a:pt x="3132376" y="227917"/>
                </a:lnTo>
                <a:lnTo>
                  <a:pt x="3104249" y="191527"/>
                </a:lnTo>
                <a:lnTo>
                  <a:pt x="3073177" y="157702"/>
                </a:lnTo>
                <a:lnTo>
                  <a:pt x="3039352" y="126630"/>
                </a:lnTo>
                <a:lnTo>
                  <a:pt x="3002962" y="98503"/>
                </a:lnTo>
                <a:lnTo>
                  <a:pt x="2964198" y="73509"/>
                </a:lnTo>
                <a:lnTo>
                  <a:pt x="2923251" y="51839"/>
                </a:lnTo>
                <a:lnTo>
                  <a:pt x="2880309" y="33684"/>
                </a:lnTo>
                <a:lnTo>
                  <a:pt x="2835563" y="19232"/>
                </a:lnTo>
                <a:lnTo>
                  <a:pt x="2789202" y="8674"/>
                </a:lnTo>
                <a:lnTo>
                  <a:pt x="2741418" y="2200"/>
                </a:lnTo>
                <a:lnTo>
                  <a:pt x="269240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15329" y="3942079"/>
            <a:ext cx="26162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以學生狀態為主</a:t>
            </a:r>
            <a:endParaRPr sz="24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43B0C"/>
              </a:buClr>
              <a:buFont typeface="WenQuanYi Zen Hei Mono"/>
              <a:buAutoNum type="arabicParenR"/>
            </a:pPr>
            <a:endParaRPr sz="1550">
              <a:latin typeface="WenQuanYi Zen Hei Mono"/>
              <a:cs typeface="WenQuanYi Zen Hei Mono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導師處理模式</a:t>
            </a:r>
            <a:endParaRPr sz="24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43B0C"/>
              </a:buClr>
              <a:buFont typeface="WenQuanYi Zen Hei Mono"/>
              <a:buAutoNum type="arabicParenR"/>
            </a:pPr>
            <a:endParaRPr sz="1550">
              <a:latin typeface="WenQuanYi Zen Hei Mono"/>
              <a:cs typeface="WenQuanYi Zen Hei Mono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4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後續追蹤、資料</a:t>
            </a:r>
            <a:endParaRPr sz="2400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818" y="957833"/>
            <a:ext cx="3233610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343" y="2148281"/>
            <a:ext cx="8296909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"/>
              <a:tabLst>
                <a:tab pos="355600" algn="l"/>
              </a:tabLst>
            </a:pPr>
            <a:r>
              <a:rPr sz="2400" b="0" spc="-5" dirty="0">
                <a:latin typeface="WenQuanYi Zen Hei Mono"/>
                <a:cs typeface="WenQuanYi Zen Hei Mono"/>
              </a:rPr>
              <a:t>記錄主角</a:t>
            </a:r>
            <a:r>
              <a:rPr sz="2400" b="0" dirty="0">
                <a:latin typeface="WenQuanYi Zen Hei Mono"/>
                <a:cs typeface="WenQuanYi Zen Hei Mono"/>
              </a:rPr>
              <a:t>以</a:t>
            </a:r>
            <a:r>
              <a:rPr sz="2400" b="0" spc="-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『名字』</a:t>
            </a:r>
            <a:r>
              <a:rPr sz="2400" b="0" spc="-5" dirty="0">
                <a:latin typeface="WenQuanYi Zen Hei Mono"/>
                <a:cs typeface="WenQuanYi Zen Hei Mono"/>
              </a:rPr>
              <a:t>或個案屬名，EX：</a:t>
            </a:r>
            <a:r>
              <a:rPr sz="2400" b="0" dirty="0">
                <a:latin typeface="WenQuanYi Zen Hei Mono"/>
                <a:cs typeface="WenQuanYi Zen Hei Mono"/>
              </a:rPr>
              <a:t>小明、個案、案主。</a:t>
            </a:r>
            <a:endParaRPr sz="24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"/>
            </a:pPr>
            <a:endParaRPr sz="1550">
              <a:latin typeface="WenQuanYi Zen Hei Mono"/>
              <a:cs typeface="WenQuanYi Zen Hei Mon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"/>
              <a:tabLst>
                <a:tab pos="355600" algn="l"/>
              </a:tabLst>
            </a:pPr>
            <a:r>
              <a:rPr sz="2400" b="0" dirty="0">
                <a:latin typeface="WenQuanYi Zen Hei Mono"/>
                <a:cs typeface="WenQuanYi Zen Hei Mono"/>
              </a:rPr>
              <a:t>輔導者以</a:t>
            </a:r>
            <a:r>
              <a:rPr sz="24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『導師』、『任課老</a:t>
            </a:r>
            <a:r>
              <a:rPr sz="2400" b="0" spc="-1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師</a:t>
            </a:r>
            <a:r>
              <a:rPr sz="24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』</a:t>
            </a:r>
            <a:r>
              <a:rPr sz="2400" b="0" dirty="0">
                <a:latin typeface="WenQuanYi Zen Hei Mono"/>
                <a:cs typeface="WenQuanYi Zen Hei Mono"/>
              </a:rPr>
              <a:t>或</a:t>
            </a:r>
            <a:r>
              <a:rPr sz="24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『輔導老師』</a:t>
            </a:r>
            <a:r>
              <a:rPr sz="2400" b="0" dirty="0">
                <a:latin typeface="WenQuanYi Zen Hei Mono"/>
                <a:cs typeface="WenQuanYi Zen Hei Mono"/>
              </a:rPr>
              <a:t>替代。</a:t>
            </a:r>
            <a:endParaRPr sz="24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"/>
            </a:pPr>
            <a:endParaRPr sz="1550">
              <a:latin typeface="WenQuanYi Zen Hei Mono"/>
              <a:cs typeface="WenQuanYi Zen Hei Mon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"/>
              <a:tabLst>
                <a:tab pos="355600" algn="l"/>
              </a:tabLst>
            </a:pPr>
            <a:r>
              <a:rPr sz="24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避免以『我』</a:t>
            </a:r>
            <a:r>
              <a:rPr sz="2400" b="0" dirty="0">
                <a:latin typeface="WenQuanYi Zen Hei Mono"/>
                <a:cs typeface="WenQuanYi Zen Hei Mono"/>
              </a:rPr>
              <a:t>，容易凸顯主觀。</a:t>
            </a:r>
            <a:endParaRPr sz="24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"/>
            </a:pPr>
            <a:endParaRPr sz="1550">
              <a:latin typeface="WenQuanYi Zen Hei Mono"/>
              <a:cs typeface="WenQuanYi Zen Hei Mono"/>
            </a:endParaRPr>
          </a:p>
          <a:p>
            <a:pPr marL="354965" marR="8255" indent="-342900">
              <a:lnSpc>
                <a:spcPct val="100000"/>
              </a:lnSpc>
              <a:buFont typeface="Wingdings"/>
              <a:buChar char=""/>
              <a:tabLst>
                <a:tab pos="355600" algn="l"/>
              </a:tabLst>
            </a:pPr>
            <a:r>
              <a:rPr sz="2400" b="0" dirty="0">
                <a:latin typeface="WenQuanYi Zen Hei Mono"/>
                <a:cs typeface="WenQuanYi Zen Hei Mono"/>
              </a:rPr>
              <a:t>具體化，『簡要』紀錄人事時地物，相關人員的反應及事件 結果。</a:t>
            </a:r>
            <a:endParaRPr sz="24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"/>
            </a:pPr>
            <a:endParaRPr sz="1550">
              <a:latin typeface="WenQuanYi Zen Hei Mono"/>
              <a:cs typeface="WenQuanYi Zen Hei Mon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"/>
              <a:tabLst>
                <a:tab pos="355600" algn="l"/>
              </a:tabLst>
            </a:pPr>
            <a:r>
              <a:rPr sz="2400" b="0" dirty="0">
                <a:latin typeface="WenQuanYi Zen Hei Mono"/>
                <a:cs typeface="WenQuanYi Zen Hei Mono"/>
              </a:rPr>
              <a:t>記錄晤談及處理的時間、輔導方式以及輔導</a:t>
            </a:r>
            <a:r>
              <a:rPr sz="2400" b="0" spc="5" dirty="0">
                <a:latin typeface="WenQuanYi Zen Hei Mono"/>
                <a:cs typeface="WenQuanYi Zen Hei Mono"/>
              </a:rPr>
              <a:t>的</a:t>
            </a:r>
            <a:r>
              <a:rPr sz="2400" b="0" dirty="0">
                <a:latin typeface="WenQuanYi Zen Hei Mono"/>
                <a:cs typeface="WenQuanYi Zen Hei Mono"/>
              </a:rPr>
              <a:t>類型。</a:t>
            </a:r>
            <a:endParaRPr sz="2400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807210"/>
            <a:ext cx="7870825" cy="4286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890" dirty="0">
                <a:latin typeface="Wingdings"/>
                <a:cs typeface="Wingdings"/>
              </a:rPr>
              <a:t>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Noto Sans CJK JP Medium"/>
                <a:cs typeface="Noto Sans CJK JP Medium"/>
              </a:rPr>
              <a:t>會</a:t>
            </a:r>
            <a:r>
              <a:rPr sz="2000" b="0" spc="-5" dirty="0">
                <a:latin typeface="Noto Sans CJK JP Medium"/>
                <a:cs typeface="Noto Sans CJK JP Medium"/>
              </a:rPr>
              <a:t>談</a:t>
            </a:r>
            <a:r>
              <a:rPr sz="2000" b="0" dirty="0">
                <a:latin typeface="Noto Sans CJK JP Medium"/>
                <a:cs typeface="Noto Sans CJK JP Medium"/>
              </a:rPr>
              <a:t>時</a:t>
            </a:r>
            <a:r>
              <a:rPr sz="2000" b="0" spc="480" dirty="0">
                <a:latin typeface="Noto Sans CJK JP Medium"/>
                <a:cs typeface="Noto Sans CJK JP Medium"/>
              </a:rPr>
              <a:t>間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日期、時間、第幾節</a:t>
            </a:r>
            <a:r>
              <a:rPr sz="2000" b="0" spc="-10" dirty="0">
                <a:latin typeface="Noto Sans CJK JP Medium"/>
                <a:cs typeface="Noto Sans CJK JP Medium"/>
              </a:rPr>
              <a:t>課)</a:t>
            </a:r>
            <a:endParaRPr sz="20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2000" spc="2895" dirty="0">
                <a:latin typeface="Wingdings"/>
                <a:cs typeface="Wingdings"/>
              </a:rPr>
              <a:t>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Noto Sans CJK JP Medium"/>
                <a:cs typeface="Noto Sans CJK JP Medium"/>
              </a:rPr>
              <a:t>會談方</a:t>
            </a:r>
            <a:r>
              <a:rPr sz="2000" b="0" spc="5" dirty="0">
                <a:latin typeface="Noto Sans CJK JP Medium"/>
                <a:cs typeface="Noto Sans CJK JP Medium"/>
              </a:rPr>
              <a:t>式</a:t>
            </a:r>
            <a:r>
              <a:rPr sz="2000" b="0" spc="25" dirty="0">
                <a:latin typeface="Noto Sans CJK JP Medium"/>
                <a:cs typeface="Noto Sans CJK JP Medium"/>
              </a:rPr>
              <a:t> 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如：電訪、家訪、校</a:t>
            </a:r>
            <a:r>
              <a:rPr sz="2000" b="0" spc="-10" dirty="0">
                <a:latin typeface="Noto Sans CJK JP Medium"/>
                <a:cs typeface="Noto Sans CJK JP Medium"/>
              </a:rPr>
              <a:t>內</a:t>
            </a:r>
            <a:r>
              <a:rPr sz="2000" b="0" dirty="0">
                <a:latin typeface="Noto Sans CJK JP Medium"/>
                <a:cs typeface="Noto Sans CJK JP Medium"/>
              </a:rPr>
              <a:t>會</a:t>
            </a:r>
            <a:r>
              <a:rPr sz="2000" b="0" spc="5" dirty="0">
                <a:latin typeface="Noto Sans CJK JP Medium"/>
                <a:cs typeface="Noto Sans CJK JP Medium"/>
              </a:rPr>
              <a:t>談</a:t>
            </a:r>
            <a:r>
              <a:rPr sz="2000" b="0" spc="-150" dirty="0">
                <a:latin typeface="Noto Sans CJK JP Medium"/>
                <a:cs typeface="Noto Sans CJK JP Medium"/>
              </a:rPr>
              <a:t>…)</a:t>
            </a:r>
            <a:endParaRPr sz="20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2000" spc="2890" dirty="0">
                <a:latin typeface="Wingdings"/>
                <a:cs typeface="Wingdings"/>
              </a:rPr>
              <a:t>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Noto Sans CJK JP Medium"/>
                <a:cs typeface="Noto Sans CJK JP Medium"/>
              </a:rPr>
              <a:t>會</a:t>
            </a:r>
            <a:r>
              <a:rPr sz="2000" b="0" spc="-5" dirty="0">
                <a:latin typeface="Noto Sans CJK JP Medium"/>
                <a:cs typeface="Noto Sans CJK JP Medium"/>
              </a:rPr>
              <a:t>談</a:t>
            </a:r>
            <a:r>
              <a:rPr sz="2000" b="0" dirty="0">
                <a:latin typeface="Noto Sans CJK JP Medium"/>
                <a:cs typeface="Noto Sans CJK JP Medium"/>
              </a:rPr>
              <a:t>對</a:t>
            </a:r>
            <a:r>
              <a:rPr sz="2000" b="0" spc="480" dirty="0">
                <a:latin typeface="Noto Sans CJK JP Medium"/>
                <a:cs typeface="Noto Sans CJK JP Medium"/>
              </a:rPr>
              <a:t>象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如：個案、案父、案</a:t>
            </a:r>
            <a:r>
              <a:rPr sz="2000" b="0" spc="-15" dirty="0">
                <a:latin typeface="Noto Sans CJK JP Medium"/>
                <a:cs typeface="Noto Sans CJK JP Medium"/>
              </a:rPr>
              <a:t>母</a:t>
            </a:r>
            <a:r>
              <a:rPr sz="2000" b="0" dirty="0">
                <a:latin typeface="Noto Sans CJK JP Medium"/>
                <a:cs typeface="Noto Sans CJK JP Medium"/>
              </a:rPr>
              <a:t>或其</a:t>
            </a:r>
            <a:r>
              <a:rPr sz="2000" b="0" spc="-15" dirty="0">
                <a:latin typeface="Noto Sans CJK JP Medium"/>
                <a:cs typeface="Noto Sans CJK JP Medium"/>
              </a:rPr>
              <a:t>他</a:t>
            </a:r>
            <a:r>
              <a:rPr sz="2000" b="0" dirty="0">
                <a:latin typeface="Noto Sans CJK JP Medium"/>
                <a:cs typeface="Noto Sans CJK JP Medium"/>
              </a:rPr>
              <a:t>相關</a:t>
            </a:r>
            <a:r>
              <a:rPr sz="2000" b="0" spc="-15" dirty="0">
                <a:latin typeface="Noto Sans CJK JP Medium"/>
                <a:cs typeface="Noto Sans CJK JP Medium"/>
              </a:rPr>
              <a:t>人</a:t>
            </a:r>
            <a:r>
              <a:rPr sz="2000" b="0" spc="5" dirty="0">
                <a:latin typeface="Noto Sans CJK JP Medium"/>
                <a:cs typeface="Noto Sans CJK JP Medium"/>
              </a:rPr>
              <a:t>等</a:t>
            </a:r>
            <a:r>
              <a:rPr sz="2000" b="0" spc="-10" dirty="0">
                <a:latin typeface="Noto Sans CJK JP Medium"/>
                <a:cs typeface="Noto Sans CJK JP Medium"/>
              </a:rPr>
              <a:t>)</a:t>
            </a:r>
            <a:endParaRPr sz="20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2000" spc="2895" dirty="0">
                <a:latin typeface="Wingdings"/>
                <a:cs typeface="Wingdings"/>
              </a:rPr>
              <a:t>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Noto Sans CJK JP Medium"/>
                <a:cs typeface="Noto Sans CJK JP Medium"/>
              </a:rPr>
              <a:t>事件經過簡</a:t>
            </a:r>
            <a:r>
              <a:rPr sz="2000" b="0" spc="5" dirty="0">
                <a:latin typeface="Noto Sans CJK JP Medium"/>
                <a:cs typeface="Noto Sans CJK JP Medium"/>
              </a:rPr>
              <a:t>述</a:t>
            </a:r>
            <a:r>
              <a:rPr sz="2000" b="0" spc="20" dirty="0">
                <a:latin typeface="Noto Sans CJK JP Medium"/>
                <a:cs typeface="Noto Sans CJK JP Medium"/>
              </a:rPr>
              <a:t> 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spc="5" dirty="0">
                <a:latin typeface="Noto Sans CJK JP Medium"/>
                <a:cs typeface="Noto Sans CJK JP Medium"/>
              </a:rPr>
              <a:t>如：事件關係人</a:t>
            </a:r>
            <a:r>
              <a:rPr sz="2000" b="0" spc="-10" dirty="0">
                <a:latin typeface="Noto Sans CJK JP Medium"/>
                <a:cs typeface="Noto Sans CJK JP Medium"/>
              </a:rPr>
              <a:t>、</a:t>
            </a:r>
            <a:r>
              <a:rPr sz="2000" b="0" spc="5" dirty="0">
                <a:latin typeface="Noto Sans CJK JP Medium"/>
                <a:cs typeface="Noto Sans CJK JP Medium"/>
              </a:rPr>
              <a:t>事件</a:t>
            </a:r>
            <a:r>
              <a:rPr sz="2000" b="0" spc="-10" dirty="0">
                <a:latin typeface="Noto Sans CJK JP Medium"/>
                <a:cs typeface="Noto Sans CJK JP Medium"/>
              </a:rPr>
              <a:t>發</a:t>
            </a:r>
            <a:r>
              <a:rPr sz="2000" b="0" spc="5" dirty="0">
                <a:latin typeface="Noto Sans CJK JP Medium"/>
                <a:cs typeface="Noto Sans CJK JP Medium"/>
              </a:rPr>
              <a:t>生經</a:t>
            </a:r>
            <a:r>
              <a:rPr sz="2000" b="0" spc="-40" dirty="0">
                <a:latin typeface="Noto Sans CJK JP Medium"/>
                <a:cs typeface="Noto Sans CJK JP Medium"/>
              </a:rPr>
              <a:t>過</a:t>
            </a:r>
            <a:r>
              <a:rPr sz="2000" b="0" spc="-150" dirty="0">
                <a:latin typeface="Noto Sans CJK JP Medium"/>
                <a:cs typeface="Noto Sans CJK JP Medium"/>
              </a:rPr>
              <a:t>…)</a:t>
            </a:r>
            <a:endParaRPr sz="20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2000" spc="2890" dirty="0">
                <a:latin typeface="Wingdings"/>
                <a:cs typeface="Wingdings"/>
              </a:rPr>
              <a:t>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Noto Sans CJK JP Medium"/>
                <a:cs typeface="Noto Sans CJK JP Medium"/>
              </a:rPr>
              <a:t>事</a:t>
            </a:r>
            <a:r>
              <a:rPr sz="2000" b="0" spc="-5" dirty="0">
                <a:latin typeface="Noto Sans CJK JP Medium"/>
                <a:cs typeface="Noto Sans CJK JP Medium"/>
              </a:rPr>
              <a:t>件</a:t>
            </a:r>
            <a:r>
              <a:rPr sz="2000" b="0" dirty="0">
                <a:latin typeface="Noto Sans CJK JP Medium"/>
                <a:cs typeface="Noto Sans CJK JP Medium"/>
              </a:rPr>
              <a:t>處</a:t>
            </a:r>
            <a:r>
              <a:rPr sz="2000" b="0" spc="480" dirty="0">
                <a:latin typeface="Noto Sans CJK JP Medium"/>
                <a:cs typeface="Noto Sans CJK JP Medium"/>
              </a:rPr>
              <a:t>理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如：事件發生後的相</a:t>
            </a:r>
            <a:r>
              <a:rPr sz="2000" b="0" spc="-15" dirty="0">
                <a:latin typeface="Noto Sans CJK JP Medium"/>
                <a:cs typeface="Noto Sans CJK JP Medium"/>
              </a:rPr>
              <a:t>關</a:t>
            </a:r>
            <a:r>
              <a:rPr sz="2000" b="0" dirty="0">
                <a:latin typeface="Noto Sans CJK JP Medium"/>
                <a:cs typeface="Noto Sans CJK JP Medium"/>
              </a:rPr>
              <a:t>處理</a:t>
            </a:r>
            <a:r>
              <a:rPr sz="2000" b="0" spc="-15" dirty="0">
                <a:latin typeface="Noto Sans CJK JP Medium"/>
                <a:cs typeface="Noto Sans CJK JP Medium"/>
              </a:rPr>
              <a:t>、</a:t>
            </a:r>
            <a:r>
              <a:rPr sz="2000" b="0" dirty="0">
                <a:latin typeface="Noto Sans CJK JP Medium"/>
                <a:cs typeface="Noto Sans CJK JP Medium"/>
              </a:rPr>
              <a:t>獎</a:t>
            </a:r>
            <a:r>
              <a:rPr sz="2000" b="0" spc="5" dirty="0">
                <a:latin typeface="Noto Sans CJK JP Medium"/>
                <a:cs typeface="Noto Sans CJK JP Medium"/>
              </a:rPr>
              <a:t>懲</a:t>
            </a:r>
            <a:r>
              <a:rPr sz="2000" b="0" spc="-10" dirty="0">
                <a:latin typeface="Noto Sans CJK JP Medium"/>
                <a:cs typeface="Noto Sans CJK JP Medium"/>
              </a:rPr>
              <a:t>)</a:t>
            </a:r>
            <a:endParaRPr sz="20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2890" dirty="0">
                <a:latin typeface="Wingdings"/>
                <a:cs typeface="Wingdings"/>
              </a:rPr>
              <a:t>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Noto Sans CJK JP Medium"/>
                <a:cs typeface="Noto Sans CJK JP Medium"/>
              </a:rPr>
              <a:t>後</a:t>
            </a:r>
            <a:r>
              <a:rPr sz="2000" b="0" spc="-5" dirty="0">
                <a:latin typeface="Noto Sans CJK JP Medium"/>
                <a:cs typeface="Noto Sans CJK JP Medium"/>
              </a:rPr>
              <a:t>續</a:t>
            </a:r>
            <a:r>
              <a:rPr sz="2000" b="0" dirty="0">
                <a:latin typeface="Noto Sans CJK JP Medium"/>
                <a:cs typeface="Noto Sans CJK JP Medium"/>
              </a:rPr>
              <a:t>追</a:t>
            </a:r>
            <a:r>
              <a:rPr sz="2000" b="0" spc="480" dirty="0">
                <a:latin typeface="Noto Sans CJK JP Medium"/>
                <a:cs typeface="Noto Sans CJK JP Medium"/>
              </a:rPr>
              <a:t>蹤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如：事件發生並經過</a:t>
            </a:r>
            <a:r>
              <a:rPr sz="2000" b="0" spc="-15" dirty="0">
                <a:latin typeface="Noto Sans CJK JP Medium"/>
                <a:cs typeface="Noto Sans CJK JP Medium"/>
              </a:rPr>
              <a:t>處</a:t>
            </a:r>
            <a:r>
              <a:rPr sz="2000" b="0" dirty="0">
                <a:latin typeface="Noto Sans CJK JP Medium"/>
                <a:cs typeface="Noto Sans CJK JP Medium"/>
              </a:rPr>
              <a:t>理後</a:t>
            </a:r>
            <a:r>
              <a:rPr sz="2000" b="0" spc="-15" dirty="0">
                <a:latin typeface="Noto Sans CJK JP Medium"/>
                <a:cs typeface="Noto Sans CJK JP Medium"/>
              </a:rPr>
              <a:t>，</a:t>
            </a:r>
            <a:r>
              <a:rPr sz="2000" b="0" dirty="0">
                <a:latin typeface="Noto Sans CJK JP Medium"/>
                <a:cs typeface="Noto Sans CJK JP Medium"/>
              </a:rPr>
              <a:t>個案</a:t>
            </a:r>
            <a:r>
              <a:rPr sz="2000" b="0" spc="-15" dirty="0">
                <a:latin typeface="Noto Sans CJK JP Medium"/>
                <a:cs typeface="Noto Sans CJK JP Medium"/>
              </a:rPr>
              <a:t>的</a:t>
            </a:r>
            <a:r>
              <a:rPr sz="2000" b="0" dirty="0">
                <a:latin typeface="Noto Sans CJK JP Medium"/>
                <a:cs typeface="Noto Sans CJK JP Medium"/>
              </a:rPr>
              <a:t>回應</a:t>
            </a:r>
            <a:r>
              <a:rPr sz="2000" b="0" spc="-15" dirty="0">
                <a:latin typeface="Noto Sans CJK JP Medium"/>
                <a:cs typeface="Noto Sans CJK JP Medium"/>
              </a:rPr>
              <a:t>或</a:t>
            </a:r>
            <a:r>
              <a:rPr sz="2000" b="0" dirty="0">
                <a:latin typeface="Noto Sans CJK JP Medium"/>
                <a:cs typeface="Noto Sans CJK JP Medium"/>
              </a:rPr>
              <a:t>改</a:t>
            </a:r>
            <a:r>
              <a:rPr sz="2000" b="0" spc="5" dirty="0">
                <a:latin typeface="Noto Sans CJK JP Medium"/>
                <a:cs typeface="Noto Sans CJK JP Medium"/>
              </a:rPr>
              <a:t>變</a:t>
            </a:r>
            <a:r>
              <a:rPr sz="2000" b="0" spc="-150" dirty="0">
                <a:latin typeface="Noto Sans CJK JP Medium"/>
                <a:cs typeface="Noto Sans CJK JP Medium"/>
              </a:rPr>
              <a:t>…)</a:t>
            </a:r>
            <a:endParaRPr sz="20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Noto Sans CJK JP Medium"/>
              <a:cs typeface="Noto Sans CJK JP Medium"/>
            </a:endParaRPr>
          </a:p>
          <a:p>
            <a:pPr marL="12700">
              <a:lnSpc>
                <a:spcPts val="2370"/>
              </a:lnSpc>
              <a:spcBef>
                <a:spcPts val="5"/>
              </a:spcBef>
            </a:pPr>
            <a:r>
              <a:rPr sz="2000" spc="2890" dirty="0">
                <a:latin typeface="Wingdings"/>
                <a:cs typeface="Wingdings"/>
              </a:rPr>
              <a:t>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Noto Sans CJK JP Medium"/>
                <a:cs typeface="Noto Sans CJK JP Medium"/>
              </a:rPr>
              <a:t>輔</a:t>
            </a:r>
            <a:r>
              <a:rPr sz="2000" b="0" spc="-5" dirty="0">
                <a:latin typeface="Noto Sans CJK JP Medium"/>
                <a:cs typeface="Noto Sans CJK JP Medium"/>
              </a:rPr>
              <a:t>導</a:t>
            </a:r>
            <a:r>
              <a:rPr sz="2000" b="0" dirty="0">
                <a:latin typeface="Noto Sans CJK JP Medium"/>
                <a:cs typeface="Noto Sans CJK JP Medium"/>
              </a:rPr>
              <a:t>紀錄，針對學生的</a:t>
            </a:r>
            <a:r>
              <a:rPr sz="2000" b="0" spc="-15" dirty="0">
                <a:latin typeface="Noto Sans CJK JP Medium"/>
                <a:cs typeface="Noto Sans CJK JP Medium"/>
              </a:rPr>
              <a:t>描</a:t>
            </a:r>
            <a:r>
              <a:rPr sz="2000" b="0" dirty="0">
                <a:latin typeface="Noto Sans CJK JP Medium"/>
                <a:cs typeface="Noto Sans CJK JP Medium"/>
              </a:rPr>
              <a:t>述，</a:t>
            </a:r>
            <a:r>
              <a:rPr sz="2000" b="0" spc="-15" dirty="0">
                <a:latin typeface="Noto Sans CJK JP Medium"/>
                <a:cs typeface="Noto Sans CJK JP Medium"/>
              </a:rPr>
              <a:t>可</a:t>
            </a:r>
            <a:r>
              <a:rPr sz="2000" b="0" dirty="0">
                <a:latin typeface="Noto Sans CJK JP Medium"/>
                <a:cs typeface="Noto Sans CJK JP Medium"/>
              </a:rPr>
              <a:t>根據</a:t>
            </a:r>
            <a:r>
              <a:rPr sz="2000" b="0" spc="-15" dirty="0">
                <a:latin typeface="Noto Sans CJK JP Medium"/>
                <a:cs typeface="Noto Sans CJK JP Medium"/>
              </a:rPr>
              <a:t>下</a:t>
            </a:r>
            <a:r>
              <a:rPr sz="2000" b="0" dirty="0">
                <a:latin typeface="Noto Sans CJK JP Medium"/>
                <a:cs typeface="Noto Sans CJK JP Medium"/>
              </a:rPr>
              <a:t>列向</a:t>
            </a:r>
            <a:r>
              <a:rPr sz="2000" b="0" spc="-10" dirty="0">
                <a:latin typeface="Noto Sans CJK JP Medium"/>
                <a:cs typeface="Noto Sans CJK JP Medium"/>
              </a:rPr>
              <a:t>度</a:t>
            </a:r>
            <a:r>
              <a:rPr sz="2000" b="0" dirty="0">
                <a:latin typeface="Noto Sans CJK JP Medium"/>
                <a:cs typeface="Noto Sans CJK JP Medium"/>
              </a:rPr>
              <a:t>：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ts val="2370"/>
              </a:lnSpc>
            </a:pPr>
            <a:r>
              <a:rPr sz="2000" b="0" dirty="0">
                <a:latin typeface="Noto Sans CJK JP Medium"/>
                <a:cs typeface="Noto Sans CJK JP Medium"/>
              </a:rPr>
              <a:t>個案人格特質</a:t>
            </a:r>
            <a:r>
              <a:rPr sz="2000" b="0" spc="-5" dirty="0">
                <a:latin typeface="Noto Sans CJK JP Medium"/>
                <a:cs typeface="Noto Sans CJK JP Medium"/>
              </a:rPr>
              <a:t>、</a:t>
            </a:r>
            <a:r>
              <a:rPr sz="2000" b="0" dirty="0">
                <a:latin typeface="Noto Sans CJK JP Medium"/>
                <a:cs typeface="Noto Sans CJK JP Medium"/>
              </a:rPr>
              <a:t>個案家</a:t>
            </a:r>
            <a:r>
              <a:rPr sz="2000" b="0" spc="-10" dirty="0">
                <a:latin typeface="Noto Sans CJK JP Medium"/>
                <a:cs typeface="Noto Sans CJK JP Medium"/>
              </a:rPr>
              <a:t>庭</a:t>
            </a:r>
            <a:r>
              <a:rPr sz="2000" b="0" dirty="0">
                <a:latin typeface="Noto Sans CJK JP Medium"/>
                <a:cs typeface="Noto Sans CJK JP Medium"/>
              </a:rPr>
              <a:t>狀況</a:t>
            </a:r>
            <a:r>
              <a:rPr sz="2000" b="0" spc="-15" dirty="0">
                <a:latin typeface="Noto Sans CJK JP Medium"/>
                <a:cs typeface="Noto Sans CJK JP Medium"/>
              </a:rPr>
              <a:t>、</a:t>
            </a:r>
            <a:r>
              <a:rPr sz="2000" b="0" dirty="0">
                <a:latin typeface="Noto Sans CJK JP Medium"/>
                <a:cs typeface="Noto Sans CJK JP Medium"/>
              </a:rPr>
              <a:t>學校</a:t>
            </a:r>
            <a:r>
              <a:rPr sz="2000" b="0" spc="-15" dirty="0">
                <a:latin typeface="Noto Sans CJK JP Medium"/>
                <a:cs typeface="Noto Sans CJK JP Medium"/>
              </a:rPr>
              <a:t>生</a:t>
            </a:r>
            <a:r>
              <a:rPr sz="2000" b="0" dirty="0">
                <a:latin typeface="Noto Sans CJK JP Medium"/>
                <a:cs typeface="Noto Sans CJK JP Medium"/>
              </a:rPr>
              <a:t>活適</a:t>
            </a:r>
            <a:r>
              <a:rPr sz="2000" b="0" spc="-15" dirty="0">
                <a:latin typeface="Noto Sans CJK JP Medium"/>
                <a:cs typeface="Noto Sans CJK JP Medium"/>
              </a:rPr>
              <a:t>應</a:t>
            </a:r>
            <a:r>
              <a:rPr sz="2000" b="0" dirty="0">
                <a:latin typeface="Noto Sans CJK JP Medium"/>
                <a:cs typeface="Noto Sans CJK JP Medium"/>
              </a:rPr>
              <a:t>、同</a:t>
            </a:r>
            <a:r>
              <a:rPr sz="2000" b="0" spc="-15" dirty="0">
                <a:latin typeface="Noto Sans CJK JP Medium"/>
                <a:cs typeface="Noto Sans CJK JP Medium"/>
              </a:rPr>
              <a:t>儕</a:t>
            </a:r>
            <a:r>
              <a:rPr sz="2000" b="0" dirty="0">
                <a:latin typeface="Noto Sans CJK JP Medium"/>
                <a:cs typeface="Noto Sans CJK JP Medium"/>
              </a:rPr>
              <a:t>關係</a:t>
            </a:r>
            <a:r>
              <a:rPr sz="2000" b="0" spc="-15" dirty="0">
                <a:latin typeface="Noto Sans CJK JP Medium"/>
                <a:cs typeface="Noto Sans CJK JP Medium"/>
              </a:rPr>
              <a:t>交</a:t>
            </a:r>
            <a:r>
              <a:rPr sz="2000" b="0" dirty="0">
                <a:latin typeface="Noto Sans CJK JP Medium"/>
                <a:cs typeface="Noto Sans CJK JP Medium"/>
              </a:rPr>
              <a:t>友狀</a:t>
            </a:r>
            <a:r>
              <a:rPr sz="2000" b="0" spc="-10" dirty="0">
                <a:latin typeface="Noto Sans CJK JP Medium"/>
                <a:cs typeface="Noto Sans CJK JP Medium"/>
              </a:rPr>
              <a:t>況</a:t>
            </a:r>
            <a:r>
              <a:rPr sz="2000" b="0" spc="-275" dirty="0">
                <a:latin typeface="Noto Sans CJK JP Medium"/>
                <a:cs typeface="Noto Sans CJK JP Medium"/>
              </a:rPr>
              <a:t>…</a:t>
            </a:r>
            <a:r>
              <a:rPr sz="2000" b="0" dirty="0">
                <a:latin typeface="Noto Sans CJK JP Medium"/>
                <a:cs typeface="Noto Sans CJK JP Medium"/>
              </a:rPr>
              <a:t>等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6818" y="957833"/>
            <a:ext cx="2414905" cy="394970"/>
            <a:chOff x="706818" y="957833"/>
            <a:chExt cx="2414905" cy="394970"/>
          </a:xfrm>
        </p:grpSpPr>
        <p:sp>
          <p:nvSpPr>
            <p:cNvPr id="4" name="object 4"/>
            <p:cNvSpPr/>
            <p:nvPr/>
          </p:nvSpPr>
          <p:spPr>
            <a:xfrm>
              <a:off x="706818" y="957897"/>
              <a:ext cx="794829" cy="3927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5650" y="957833"/>
              <a:ext cx="1595755" cy="394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160373" y="383320"/>
            <a:ext cx="2236988" cy="2020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606" y="958088"/>
            <a:ext cx="3633000" cy="394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263" y="1728673"/>
            <a:ext cx="5869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可</a:t>
            </a:r>
            <a:r>
              <a:rPr spc="5" dirty="0">
                <a:solidFill>
                  <a:srgbClr val="000000"/>
                </a:solidFill>
              </a:rPr>
              <a:t>依學</a:t>
            </a:r>
            <a:r>
              <a:rPr spc="-20" dirty="0">
                <a:solidFill>
                  <a:srgbClr val="000000"/>
                </a:solidFill>
              </a:rPr>
              <a:t>生</a:t>
            </a:r>
            <a:r>
              <a:rPr spc="5" dirty="0">
                <a:solidFill>
                  <a:srgbClr val="000000"/>
                </a:solidFill>
              </a:rPr>
              <a:t>概</a:t>
            </a:r>
            <a:r>
              <a:rPr spc="-15" dirty="0">
                <a:solidFill>
                  <a:srgbClr val="000000"/>
                </a:solidFill>
              </a:rPr>
              <a:t>況</a:t>
            </a:r>
            <a:r>
              <a:rPr spc="5" dirty="0">
                <a:solidFill>
                  <a:srgbClr val="000000"/>
                </a:solidFill>
              </a:rPr>
              <a:t>、家長</a:t>
            </a:r>
            <a:r>
              <a:rPr spc="-20" dirty="0">
                <a:solidFill>
                  <a:srgbClr val="000000"/>
                </a:solidFill>
              </a:rPr>
              <a:t>回</a:t>
            </a:r>
            <a:r>
              <a:rPr dirty="0">
                <a:solidFill>
                  <a:srgbClr val="000000"/>
                </a:solidFill>
              </a:rPr>
              <a:t>應</a:t>
            </a:r>
            <a:r>
              <a:rPr spc="-10" dirty="0">
                <a:solidFill>
                  <a:srgbClr val="000000"/>
                </a:solidFill>
              </a:rPr>
              <a:t>、</a:t>
            </a:r>
            <a:r>
              <a:rPr spc="5" dirty="0">
                <a:solidFill>
                  <a:srgbClr val="000000"/>
                </a:solidFill>
              </a:rPr>
              <a:t>輔導</a:t>
            </a:r>
            <a:r>
              <a:rPr spc="-5" dirty="0">
                <a:solidFill>
                  <a:srgbClr val="000000"/>
                </a:solidFill>
              </a:rPr>
              <a:t>策</a:t>
            </a:r>
            <a:r>
              <a:rPr spc="-10" dirty="0">
                <a:solidFill>
                  <a:srgbClr val="000000"/>
                </a:solidFill>
              </a:rPr>
              <a:t>略</a:t>
            </a:r>
            <a:r>
              <a:rPr dirty="0">
                <a:solidFill>
                  <a:srgbClr val="000000"/>
                </a:solidFill>
              </a:rPr>
              <a:t>…</a:t>
            </a:r>
            <a:r>
              <a:rPr spc="-10" dirty="0">
                <a:solidFill>
                  <a:srgbClr val="000000"/>
                </a:solidFill>
              </a:rPr>
              <a:t>等</a:t>
            </a:r>
            <a:r>
              <a:rPr spc="5" dirty="0">
                <a:solidFill>
                  <a:srgbClr val="000000"/>
                </a:solidFill>
              </a:rPr>
              <a:t>面向</a:t>
            </a:r>
            <a:r>
              <a:rPr spc="-5" dirty="0">
                <a:solidFill>
                  <a:srgbClr val="000000"/>
                </a:solidFill>
              </a:rPr>
              <a:t>記</a:t>
            </a:r>
            <a:r>
              <a:rPr spc="-10" dirty="0">
                <a:solidFill>
                  <a:srgbClr val="000000"/>
                </a:solidFill>
              </a:rPr>
              <a:t>錄</a:t>
            </a:r>
            <a:r>
              <a:rPr spc="5" dirty="0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059" y="2341879"/>
            <a:ext cx="8558530" cy="397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SOAP模式</a:t>
            </a:r>
            <a:endParaRPr sz="2400">
              <a:latin typeface="WenQuanYi Zen Hei Mono"/>
              <a:cs typeface="WenQuanYi Zen Hei Mono"/>
            </a:endParaRPr>
          </a:p>
          <a:p>
            <a:pPr marL="241935" indent="-229235">
              <a:lnSpc>
                <a:spcPts val="2160"/>
              </a:lnSpc>
              <a:spcBef>
                <a:spcPts val="1565"/>
              </a:spcBef>
              <a:buSzPct val="94444"/>
              <a:buAutoNum type="arabicPeriod"/>
              <a:tabLst>
                <a:tab pos="241935" algn="l"/>
              </a:tabLst>
            </a:pPr>
            <a:r>
              <a:rPr sz="1800" b="0" dirty="0">
                <a:latin typeface="WenQuanYi Zen Hei Mono"/>
                <a:cs typeface="WenQuanYi Zen Hei Mono"/>
              </a:rPr>
              <a:t>主觀描述（subject）</a:t>
            </a:r>
            <a:r>
              <a:rPr sz="1800" b="0" spc="-5" dirty="0">
                <a:latin typeface="WenQuanYi Zen Hei Mono"/>
                <a:cs typeface="WenQuanYi Zen Hei Mono"/>
              </a:rPr>
              <a:t> </a:t>
            </a:r>
            <a:r>
              <a:rPr sz="18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S：個案的主觀經驗＼感受。</a:t>
            </a:r>
            <a:endParaRPr sz="1800">
              <a:latin typeface="WenQuanYi Zen Hei Mono"/>
              <a:cs typeface="WenQuanYi Zen Hei Mono"/>
            </a:endParaRPr>
          </a:p>
          <a:p>
            <a:pPr marL="12700" marR="5080">
              <a:lnSpc>
                <a:spcPts val="1920"/>
              </a:lnSpc>
              <a:spcBef>
                <a:spcPts val="60"/>
              </a:spcBef>
            </a:pP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例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：「</a:t>
            </a:r>
            <a:r>
              <a:rPr sz="1600" b="0" spc="1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今</a:t>
            </a:r>
            <a:r>
              <a:rPr sz="1600" b="0" spc="-1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日</a:t>
            </a:r>
            <a:r>
              <a:rPr sz="16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</a:t>
            </a:r>
            <a:r>
              <a:rPr sz="16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表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示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父母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最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近又再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吵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架了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幾乎每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天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都吵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甚至動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手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打架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，讓</a:t>
            </a:r>
            <a:r>
              <a:rPr sz="16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</a:t>
            </a:r>
            <a:r>
              <a:rPr sz="16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感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到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害怕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</a:t>
            </a:r>
            <a:r>
              <a:rPr sz="16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</a:t>
            </a:r>
            <a:r>
              <a:rPr sz="1600" b="0" spc="-1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擔心 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父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母會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真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的離婚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不知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道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該選擇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跟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誰」</a:t>
            </a:r>
            <a:endParaRPr sz="16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WenQuanYi Zen Hei Mono"/>
              <a:cs typeface="WenQuanYi Zen Hei Mono"/>
            </a:endParaRPr>
          </a:p>
          <a:p>
            <a:pPr marL="241935" indent="-229235">
              <a:lnSpc>
                <a:spcPts val="2160"/>
              </a:lnSpc>
              <a:buSzPct val="94444"/>
              <a:buAutoNum type="arabicPeriod" startAt="2"/>
              <a:tabLst>
                <a:tab pos="241935" algn="l"/>
                <a:tab pos="2527300" algn="l"/>
              </a:tabLst>
            </a:pPr>
            <a:r>
              <a:rPr sz="1800" b="0" dirty="0">
                <a:latin typeface="WenQuanYi Zen Hei Mono"/>
                <a:cs typeface="WenQuanYi Zen Hei Mono"/>
              </a:rPr>
              <a:t>客觀描述（object）	</a:t>
            </a:r>
            <a:r>
              <a:rPr sz="18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O：有關個案的客觀事實與記錄者之觀察與了解</a:t>
            </a:r>
            <a:endParaRPr sz="1800">
              <a:latin typeface="WenQuanYi Zen Hei Mono"/>
              <a:cs typeface="WenQuanYi Zen Hei Mono"/>
            </a:endParaRPr>
          </a:p>
          <a:p>
            <a:pPr marL="12700" marR="6985">
              <a:lnSpc>
                <a:spcPts val="1920"/>
              </a:lnSpc>
              <a:spcBef>
                <a:spcPts val="60"/>
              </a:spcBef>
            </a:pP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例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：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「</a:t>
            </a:r>
            <a:r>
              <a:rPr sz="16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</a:t>
            </a:r>
            <a:r>
              <a:rPr sz="16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右手臂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和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左背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部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有瘀傷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上課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精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神不佳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較以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往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在人際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上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退縮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下課不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願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意離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開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教室；  </a:t>
            </a:r>
            <a:r>
              <a:rPr sz="16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OO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衣服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髒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汙、口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臭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，疑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似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昨天沒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有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洗澡」</a:t>
            </a:r>
            <a:endParaRPr sz="16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WenQuanYi Zen Hei Mono"/>
              <a:cs typeface="WenQuanYi Zen Hei Mono"/>
            </a:endParaRPr>
          </a:p>
          <a:p>
            <a:pPr marL="241935" indent="-229235">
              <a:lnSpc>
                <a:spcPts val="2160"/>
              </a:lnSpc>
              <a:buSzPct val="94444"/>
              <a:buAutoNum type="arabicPeriod" startAt="3"/>
              <a:tabLst>
                <a:tab pos="241935" algn="l"/>
                <a:tab pos="2527300" algn="l"/>
              </a:tabLst>
            </a:pPr>
            <a:r>
              <a:rPr sz="1800" b="0" dirty="0">
                <a:latin typeface="WenQuanYi Zen Hei Mono"/>
                <a:cs typeface="WenQuanYi Zen Hei Mono"/>
              </a:rPr>
              <a:t>分析（analysis）	</a:t>
            </a:r>
            <a:r>
              <a:rPr sz="18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A：記錄者的分析評估</a:t>
            </a:r>
            <a:endParaRPr sz="1800">
              <a:latin typeface="WenQuanYi Zen Hei Mono"/>
              <a:cs typeface="WenQuanYi Zen Hei Mono"/>
            </a:endParaRPr>
          </a:p>
          <a:p>
            <a:pPr marL="12700">
              <a:lnSpc>
                <a:spcPts val="1920"/>
              </a:lnSpc>
            </a:pP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例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：</a:t>
            </a:r>
            <a:r>
              <a:rPr sz="1600" b="0" spc="1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「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OO家庭出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現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嚴重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家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庭衝突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事</a:t>
            </a:r>
            <a:r>
              <a:rPr sz="16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件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」</a:t>
            </a:r>
            <a:endParaRPr sz="16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WenQuanYi Zen Hei Mono"/>
              <a:cs typeface="WenQuanYi Zen Hei Mono"/>
            </a:endParaRPr>
          </a:p>
          <a:p>
            <a:pPr marL="241935" indent="-229235">
              <a:lnSpc>
                <a:spcPts val="2160"/>
              </a:lnSpc>
              <a:buSzPct val="94444"/>
              <a:buAutoNum type="arabicPeriod" startAt="4"/>
              <a:tabLst>
                <a:tab pos="241935" algn="l"/>
                <a:tab pos="2527300" algn="l"/>
              </a:tabLst>
            </a:pPr>
            <a:r>
              <a:rPr sz="1800" b="0" dirty="0">
                <a:latin typeface="WenQuanYi Zen Hei Mono"/>
                <a:cs typeface="WenQuanYi Zen Hei Mono"/>
              </a:rPr>
              <a:t>處理與計畫（plan）	</a:t>
            </a:r>
            <a:r>
              <a:rPr sz="18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P：處理策略與未來計畫</a:t>
            </a:r>
            <a:endParaRPr sz="1800">
              <a:latin typeface="WenQuanYi Zen Hei Mono"/>
              <a:cs typeface="WenQuanYi Zen Hei Mono"/>
            </a:endParaRPr>
          </a:p>
          <a:p>
            <a:pPr marL="12700">
              <a:lnSpc>
                <a:spcPts val="1920"/>
              </a:lnSpc>
            </a:pP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例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：「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近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期常給</a:t>
            </a:r>
            <a:r>
              <a:rPr sz="1600" b="0" spc="1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與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OO關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心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，協助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安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定情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緒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；針對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衝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突事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件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協助澄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清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與和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解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，並知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會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雙方</a:t>
            </a:r>
            <a:r>
              <a:rPr sz="1600" b="0" spc="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家</a:t>
            </a:r>
            <a:r>
              <a:rPr sz="1600" b="0" spc="-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屬」</a:t>
            </a:r>
            <a:endParaRPr sz="1600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6818" y="958214"/>
            <a:ext cx="3638550" cy="394335"/>
            <a:chOff x="706818" y="958214"/>
            <a:chExt cx="3638550" cy="394335"/>
          </a:xfrm>
        </p:grpSpPr>
        <p:sp>
          <p:nvSpPr>
            <p:cNvPr id="3" name="object 3"/>
            <p:cNvSpPr/>
            <p:nvPr/>
          </p:nvSpPr>
          <p:spPr>
            <a:xfrm>
              <a:off x="706818" y="958976"/>
              <a:ext cx="2821495" cy="3935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9936" y="958214"/>
              <a:ext cx="785240" cy="388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423" y="2119376"/>
            <a:ext cx="8599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3454" dirty="0">
                <a:solidFill>
                  <a:srgbClr val="000000"/>
                </a:solidFill>
                <a:latin typeface="Wingdings"/>
                <a:cs typeface="Wingdings"/>
              </a:rPr>
              <a:t></a:t>
            </a:r>
            <a:r>
              <a:rPr sz="24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避免情緒性字句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</a:rPr>
              <a:t>請客觀描述事件經過或個案的人格特質，避免「情緒化字</a:t>
            </a:r>
            <a:r>
              <a:rPr sz="2400" spc="5" dirty="0">
                <a:solidFill>
                  <a:srgbClr val="000000"/>
                </a:solidFill>
              </a:rPr>
              <a:t>眼</a:t>
            </a:r>
            <a:r>
              <a:rPr sz="2400" dirty="0">
                <a:solidFill>
                  <a:srgbClr val="000000"/>
                </a:solidFill>
              </a:rPr>
              <a:t>」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63423" y="2847543"/>
            <a:ext cx="7900034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例：</a:t>
            </a:r>
            <a:endParaRPr sz="2000">
              <a:latin typeface="WenQuanYi Zen Hei Mono"/>
              <a:cs typeface="WenQuanYi Zen Hei Mono"/>
            </a:endParaRPr>
          </a:p>
          <a:p>
            <a:pPr marL="355600">
              <a:lnSpc>
                <a:spcPct val="100000"/>
              </a:lnSpc>
            </a:pP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行為顯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得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很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白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目</a:t>
            </a:r>
            <a:r>
              <a:rPr sz="2000" b="0" spc="-1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/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故意</a:t>
            </a:r>
            <a:r>
              <a:rPr sz="2000" b="0" spc="-1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/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屢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勸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不聽…</a:t>
            </a:r>
            <a:endParaRPr sz="2000">
              <a:latin typeface="WenQuanYi Zen Hei Mono"/>
              <a:cs typeface="WenQuanYi Zen Hei Mono"/>
            </a:endParaRPr>
          </a:p>
          <a:p>
            <a:pPr marL="355600">
              <a:lnSpc>
                <a:spcPct val="100000"/>
              </a:lnSpc>
            </a:pP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換句話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說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會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更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好：多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次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提</a:t>
            </a:r>
            <a:r>
              <a:rPr sz="2000" b="0" spc="-1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醒/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勸阻無效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400" spc="3454" dirty="0">
                <a:latin typeface="Wingdings"/>
                <a:cs typeface="Wingdings"/>
              </a:rPr>
              <a:t>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WenQuanYi Zen Hei Mono"/>
                <a:cs typeface="WenQuanYi Zen Hei Mono"/>
              </a:rPr>
              <a:t>避免像流水帳般記錄生活瑣事</a:t>
            </a:r>
            <a:endParaRPr sz="24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WenQuanYi Zen Hei Mono"/>
              <a:cs typeface="WenQuanYi Zen Hei Mono"/>
            </a:endParaRPr>
          </a:p>
          <a:p>
            <a:pPr marL="12700">
              <a:lnSpc>
                <a:spcPts val="2870"/>
              </a:lnSpc>
            </a:pPr>
            <a:r>
              <a:rPr sz="2400" spc="3454" dirty="0">
                <a:latin typeface="Wingdings"/>
                <a:cs typeface="Wingdings"/>
              </a:rPr>
              <a:t>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WenQuanYi Zen Hei Mono"/>
                <a:cs typeface="WenQuanYi Zen Hei Mono"/>
              </a:rPr>
              <a:t>不宜出現猜測或假設性或第三者未經證實</a:t>
            </a:r>
            <a:r>
              <a:rPr sz="2400" b="0" spc="5" dirty="0">
                <a:latin typeface="WenQuanYi Zen Hei Mono"/>
                <a:cs typeface="WenQuanYi Zen Hei Mono"/>
              </a:rPr>
              <a:t>的</a:t>
            </a:r>
            <a:r>
              <a:rPr sz="2400" b="0" dirty="0">
                <a:latin typeface="WenQuanYi Zen Hei Mono"/>
                <a:cs typeface="WenQuanYi Zen Hei Mono"/>
              </a:rPr>
              <a:t>資料</a:t>
            </a:r>
            <a:endParaRPr sz="2400">
              <a:latin typeface="WenQuanYi Zen Hei Mono"/>
              <a:cs typeface="WenQuanYi Zen Hei Mono"/>
            </a:endParaRPr>
          </a:p>
          <a:p>
            <a:pPr marL="355600">
              <a:lnSpc>
                <a:spcPts val="2390"/>
              </a:lnSpc>
            </a:pPr>
            <a:r>
              <a:rPr sz="2000" b="0" spc="-10" dirty="0">
                <a:solidFill>
                  <a:srgbClr val="C55A11"/>
                </a:solidFill>
                <a:latin typeface="WenQuanYi Zen Hei Mono"/>
                <a:cs typeface="WenQuanYi Zen Hei Mono"/>
              </a:rPr>
              <a:t>(</a:t>
            </a:r>
            <a:r>
              <a:rPr sz="2000" b="0" spc="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依據</a:t>
            </a:r>
            <a:r>
              <a:rPr sz="2000" b="0" spc="-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個</a:t>
            </a:r>
            <a:r>
              <a:rPr sz="2000" b="0" spc="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案</a:t>
            </a:r>
            <a:r>
              <a:rPr sz="2000" b="0" spc="-1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呈</a:t>
            </a:r>
            <a:r>
              <a:rPr sz="2000" b="0" spc="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現出</a:t>
            </a:r>
            <a:r>
              <a:rPr sz="2000" b="0" spc="-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狀</a:t>
            </a:r>
            <a:r>
              <a:rPr sz="2000" b="0" spc="-10" dirty="0">
                <a:solidFill>
                  <a:srgbClr val="C55A11"/>
                </a:solidFill>
                <a:latin typeface="WenQuanYi Zen Hei Mono"/>
                <a:cs typeface="WenQuanYi Zen Hei Mono"/>
              </a:rPr>
              <a:t>況</a:t>
            </a:r>
            <a:r>
              <a:rPr sz="2000" b="0" spc="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或</a:t>
            </a:r>
            <a:r>
              <a:rPr sz="2000" b="0" spc="-1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已</a:t>
            </a:r>
            <a:r>
              <a:rPr sz="2000" b="0" spc="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知事</a:t>
            </a:r>
            <a:r>
              <a:rPr sz="2000" b="0" spc="-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實</a:t>
            </a:r>
            <a:r>
              <a:rPr sz="2000" b="0" spc="-10" dirty="0">
                <a:solidFill>
                  <a:srgbClr val="C55A11"/>
                </a:solidFill>
                <a:latin typeface="WenQuanYi Zen Hei Mono"/>
                <a:cs typeface="WenQuanYi Zen Hei Mono"/>
              </a:rPr>
              <a:t>進</a:t>
            </a:r>
            <a:r>
              <a:rPr sz="2000" b="0" spc="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行</a:t>
            </a:r>
            <a:r>
              <a:rPr sz="2000" b="0" spc="-1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分</a:t>
            </a:r>
            <a:r>
              <a:rPr sz="2000" b="0" spc="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析則</a:t>
            </a:r>
            <a:r>
              <a:rPr sz="2000" b="0" spc="-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可</a:t>
            </a:r>
            <a:r>
              <a:rPr sz="2000" b="0" spc="10" dirty="0">
                <a:solidFill>
                  <a:srgbClr val="C55A11"/>
                </a:solidFill>
                <a:latin typeface="WenQuanYi Zen Hei Mono"/>
                <a:cs typeface="WenQuanYi Zen Hei Mono"/>
              </a:rPr>
              <a:t>以</a:t>
            </a:r>
            <a:r>
              <a:rPr sz="2000" b="0" dirty="0">
                <a:solidFill>
                  <a:srgbClr val="C55A11"/>
                </a:solidFill>
                <a:latin typeface="WenQuanYi Zen Hei Mono"/>
                <a:cs typeface="WenQuanYi Zen Hei Mono"/>
              </a:rPr>
              <a:t>)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WenQuanYi Zen Hei Mono"/>
              <a:cs typeface="WenQuanYi Zen Hei Mono"/>
            </a:endParaRPr>
          </a:p>
          <a:p>
            <a:pPr marL="12700">
              <a:lnSpc>
                <a:spcPts val="2870"/>
              </a:lnSpc>
              <a:spcBef>
                <a:spcPts val="5"/>
              </a:spcBef>
            </a:pPr>
            <a:r>
              <a:rPr sz="2400" spc="3454" dirty="0">
                <a:latin typeface="Wingdings"/>
                <a:cs typeface="Wingdings"/>
              </a:rPr>
              <a:t>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WenQuanYi Zen Hei Mono"/>
                <a:cs typeface="WenQuanYi Zen Hei Mono"/>
              </a:rPr>
              <a:t>避免未經證實的第三者資料</a:t>
            </a:r>
            <a:endParaRPr sz="2400">
              <a:latin typeface="WenQuanYi Zen Hei Mono"/>
              <a:cs typeface="WenQuanYi Zen Hei Mono"/>
            </a:endParaRPr>
          </a:p>
          <a:p>
            <a:pPr marL="266700">
              <a:lnSpc>
                <a:spcPts val="2390"/>
              </a:lnSpc>
            </a:pP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例：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隔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壁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鄰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居說，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小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明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常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半夜被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爸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爸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毆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打，媽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媽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也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經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常藉故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未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返</a:t>
            </a:r>
            <a:r>
              <a:rPr sz="2000" b="0" spc="-15" dirty="0">
                <a:solidFill>
                  <a:srgbClr val="843B0C"/>
                </a:solidFill>
                <a:latin typeface="WenQuanYi Zen Hei Mono"/>
                <a:cs typeface="WenQuanYi Zen Hei Mono"/>
              </a:rPr>
              <a:t>家</a:t>
            </a:r>
            <a:r>
              <a:rPr sz="2000" b="0" dirty="0">
                <a:solidFill>
                  <a:srgbClr val="843B0C"/>
                </a:solidFill>
                <a:latin typeface="WenQuanYi Zen Hei Mono"/>
                <a:cs typeface="WenQuanYi Zen Hei Mono"/>
              </a:rPr>
              <a:t>。</a:t>
            </a:r>
            <a:endParaRPr sz="2000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903" y="1641729"/>
            <a:ext cx="841057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記錄時</a:t>
            </a:r>
            <a:r>
              <a:rPr sz="2000" b="0" u="sng" spc="-1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，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應</a:t>
            </a:r>
            <a:r>
              <a:rPr sz="2000" b="0" u="sng" spc="-1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注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意遣詞</a:t>
            </a: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用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字</a:t>
            </a:r>
            <a:r>
              <a:rPr sz="2000" b="0" u="sng" spc="-1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，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宜客觀</a:t>
            </a:r>
            <a:r>
              <a:rPr sz="2000" b="0" u="sng" spc="-1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陳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述</a:t>
            </a:r>
            <a:r>
              <a:rPr sz="2000" b="0" u="sng" spc="-1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事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實</a:t>
            </a:r>
            <a:r>
              <a:rPr sz="2000" b="0" dirty="0">
                <a:latin typeface="WenQuanYi Zen Hei Mono"/>
                <a:cs typeface="WenQuanYi Zen Hei Mono"/>
              </a:rPr>
              <a:t>。</a:t>
            </a:r>
            <a:endParaRPr sz="2000">
              <a:latin typeface="WenQuanYi Zen Hei Mono"/>
              <a:cs typeface="WenQuanYi Zen Hei Mono"/>
            </a:endParaRPr>
          </a:p>
          <a:p>
            <a:pPr marL="12700" marR="1529080">
              <a:lnSpc>
                <a:spcPct val="100000"/>
              </a:lnSpc>
            </a:pP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避免加</a:t>
            </a:r>
            <a:r>
              <a:rPr sz="2000" b="0" u="sng" spc="-1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入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個</a:t>
            </a:r>
            <a:r>
              <a:rPr sz="2000" b="0" u="sng" spc="-1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人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主觀</a:t>
            </a:r>
            <a:r>
              <a:rPr sz="2000" b="0" u="sng" spc="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評</a:t>
            </a: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價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、</a:t>
            </a: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價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值判</a:t>
            </a:r>
            <a:r>
              <a:rPr sz="2000" b="0" u="sng" spc="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斷</a:t>
            </a: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、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情</a:t>
            </a: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緒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用語</a:t>
            </a:r>
            <a:r>
              <a:rPr sz="2000" b="0" u="sng" spc="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或</a:t>
            </a: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獨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斷</a:t>
            </a: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的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結</a:t>
            </a:r>
            <a:r>
              <a:rPr sz="2000" b="0" u="sng" spc="-30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論</a:t>
            </a:r>
            <a:r>
              <a:rPr sz="2000" b="0" dirty="0">
                <a:latin typeface="WenQuanYi Zen Hei Mono"/>
                <a:cs typeface="WenQuanYi Zen Hei Mono"/>
              </a:rPr>
              <a:t>。 例：</a:t>
            </a:r>
            <a:endParaRPr sz="200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b="0" spc="-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(Ｘ)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「怎麼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有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這樣的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怪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獸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家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長？!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 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」</a:t>
            </a:r>
            <a:endParaRPr sz="200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(Ｏ)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「家長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本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週每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天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來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電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表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達希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望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老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師</a:t>
            </a:r>
            <a:r>
              <a:rPr sz="2000" b="0" spc="-3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能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…」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5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b="0" spc="-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(Ｘ)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「他真</a:t>
            </a:r>
            <a:r>
              <a:rPr sz="2000" b="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讓</a:t>
            </a:r>
            <a:r>
              <a:rPr sz="2000" b="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人討厭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，</a:t>
            </a:r>
            <a:r>
              <a:rPr sz="2000" b="0" spc="-1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 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沒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救了!</a:t>
            </a:r>
            <a:r>
              <a:rPr sz="2000" b="0" spc="-1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 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」</a:t>
            </a:r>
            <a:endParaRPr sz="2000">
              <a:latin typeface="WenQuanYi Zen Hei Mono"/>
              <a:cs typeface="WenQuanYi Zen Hei Mono"/>
            </a:endParaRPr>
          </a:p>
          <a:p>
            <a:pPr marL="12700" marR="5080">
              <a:lnSpc>
                <a:spcPct val="100000"/>
              </a:lnSpc>
            </a:pP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(Ｏ)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「該生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與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同儕的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互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動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常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透過不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適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當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的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肢體接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觸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，</a:t>
            </a: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如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突然碰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觸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對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方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肩膀，  令同學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措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手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不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及。」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50">
              <a:latin typeface="WenQuanYi Zen Hei Mono"/>
              <a:cs typeface="WenQuanYi Zen Hei Mono"/>
            </a:endParaRPr>
          </a:p>
          <a:p>
            <a:pPr marL="12700" marR="5080">
              <a:lnSpc>
                <a:spcPct val="100000"/>
              </a:lnSpc>
            </a:pPr>
            <a:r>
              <a:rPr sz="2000" b="0" spc="-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(Ｘ)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「小明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在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班級表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現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不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佳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，經常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與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老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師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頂嘴，</a:t>
            </a:r>
            <a:r>
              <a:rPr sz="2000" b="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屢</a:t>
            </a:r>
            <a:r>
              <a:rPr sz="2000" b="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勸</a:t>
            </a:r>
            <a:r>
              <a:rPr sz="2000" b="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不</a:t>
            </a:r>
            <a:r>
              <a:rPr sz="2000" b="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聽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，通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知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家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長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也置之 不理，</a:t>
            </a:r>
            <a:r>
              <a:rPr sz="2000" b="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真</a:t>
            </a:r>
            <a:r>
              <a:rPr sz="2000" b="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是</a:t>
            </a:r>
            <a:r>
              <a:rPr sz="2000" b="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不</a:t>
            </a:r>
            <a:r>
              <a:rPr sz="2000" b="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負責任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!</a:t>
            </a:r>
            <a:r>
              <a:rPr sz="2000" b="0" spc="-15" dirty="0">
                <a:solidFill>
                  <a:srgbClr val="FF0000"/>
                </a:solidFill>
                <a:latin typeface="WenQuanYi Zen Hei Mono"/>
                <a:cs typeface="WenQuanYi Zen Hei Mono"/>
              </a:rPr>
              <a:t> </a:t>
            </a:r>
            <a:r>
              <a:rPr sz="20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」</a:t>
            </a:r>
            <a:endParaRPr sz="200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(Ｏ)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「小明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在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班上表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現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較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被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動、需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時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常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叮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嚀督促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，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和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老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師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常有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衝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突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發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生，與</a:t>
            </a:r>
            <a:endParaRPr sz="200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家長溝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通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後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狀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況未</a:t>
            </a: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有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明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顯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改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善，</a:t>
            </a: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將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先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與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學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務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處及</a:t>
            </a:r>
            <a:r>
              <a:rPr sz="2000" b="0" spc="-2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輔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導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室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討論</a:t>
            </a: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處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理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方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式</a:t>
            </a:r>
            <a:r>
              <a:rPr sz="2000" b="0" spc="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。」</a:t>
            </a:r>
            <a:endParaRPr sz="2000">
              <a:latin typeface="WenQuanYi Zen Hei Mono"/>
              <a:cs typeface="WenQuanYi Zen Hei Mon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9" y="957849"/>
            <a:ext cx="2416111" cy="393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358" y="957833"/>
            <a:ext cx="3950003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Ｑ.</a:t>
            </a:r>
            <a:r>
              <a:rPr dirty="0"/>
              <a:t>當孩子</a:t>
            </a:r>
            <a:r>
              <a:rPr spc="-15" dirty="0"/>
              <a:t>疑</a:t>
            </a:r>
            <a:r>
              <a:rPr spc="-5" dirty="0"/>
              <a:t>似</a:t>
            </a:r>
            <a:r>
              <a:rPr dirty="0"/>
              <a:t>遭家</a:t>
            </a:r>
            <a:r>
              <a:rPr spc="-15" dirty="0"/>
              <a:t>暴</a:t>
            </a:r>
            <a:r>
              <a:rPr dirty="0"/>
              <a:t>、</a:t>
            </a:r>
            <a:r>
              <a:rPr spc="-15" dirty="0"/>
              <a:t>學</a:t>
            </a:r>
            <a:r>
              <a:rPr dirty="0"/>
              <a:t>生無故</a:t>
            </a:r>
            <a:r>
              <a:rPr spc="-15" dirty="0"/>
              <a:t>曠</a:t>
            </a:r>
            <a:r>
              <a:rPr dirty="0"/>
              <a:t>課</a:t>
            </a:r>
            <a:r>
              <a:rPr spc="-15" dirty="0"/>
              <a:t>、</a:t>
            </a:r>
            <a:r>
              <a:rPr dirty="0"/>
              <a:t>性平事</a:t>
            </a:r>
            <a:r>
              <a:rPr spc="-15" dirty="0"/>
              <a:t>件</a:t>
            </a:r>
            <a:r>
              <a:rPr dirty="0"/>
              <a:t>、</a:t>
            </a:r>
            <a:r>
              <a:rPr spc="-15" dirty="0"/>
              <a:t>自</a:t>
            </a:r>
            <a:r>
              <a:rPr dirty="0"/>
              <a:t>我傷</a:t>
            </a:r>
            <a:r>
              <a:rPr spc="5" dirty="0"/>
              <a:t>害</a:t>
            </a:r>
            <a:r>
              <a:rPr spc="-15" dirty="0"/>
              <a:t>、</a:t>
            </a:r>
            <a:r>
              <a:rPr dirty="0"/>
              <a:t>相</a:t>
            </a:r>
            <a:r>
              <a:rPr spc="-15" dirty="0"/>
              <a:t>關</a:t>
            </a:r>
            <a:r>
              <a:rPr dirty="0"/>
              <a:t>通 報</a:t>
            </a:r>
            <a:r>
              <a:rPr spc="-5" dirty="0"/>
              <a:t>……，</a:t>
            </a:r>
            <a:r>
              <a:rPr dirty="0"/>
              <a:t>此</a:t>
            </a:r>
            <a:r>
              <a:rPr spc="-15" dirty="0"/>
              <a:t>時</a:t>
            </a:r>
            <a:r>
              <a:rPr dirty="0"/>
              <a:t>應做記</a:t>
            </a:r>
            <a:r>
              <a:rPr spc="-15" dirty="0"/>
              <a:t>錄</a:t>
            </a:r>
            <a:r>
              <a:rPr dirty="0"/>
              <a:t>嗎？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2642743"/>
            <a:ext cx="7799070" cy="33169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56794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Ａ.為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保護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學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生隱私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，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同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時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使資訊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得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以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被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保留。 建議</a:t>
            </a:r>
            <a:r>
              <a:rPr sz="2000" b="0" spc="-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以</a:t>
            </a:r>
            <a:r>
              <a:rPr sz="2000" b="0" u="sng" spc="-1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WenQuanYi Zen Hei Mono"/>
                <a:cs typeface="WenQuanYi Zen Hei Mono"/>
              </a:rPr>
              <a:t>『</a:t>
            </a:r>
            <a:r>
              <a:rPr sz="2000" b="0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WenQuanYi Zen Hei Mono"/>
                <a:cs typeface="WenQuanYi Zen Hei Mono"/>
              </a:rPr>
              <a:t>做</a:t>
            </a:r>
            <a:r>
              <a:rPr sz="2000" b="0" u="sng" spc="-1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WenQuanYi Zen Hei Mono"/>
                <a:cs typeface="WenQuanYi Zen Hei Mono"/>
              </a:rPr>
              <a:t>了</a:t>
            </a:r>
            <a:r>
              <a:rPr sz="2000" b="0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WenQuanYi Zen Hei Mono"/>
                <a:cs typeface="WenQuanYi Zen Hei Mono"/>
              </a:rPr>
              <a:t>那些處</a:t>
            </a:r>
            <a:r>
              <a:rPr sz="2000" b="0" u="sng" spc="-1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WenQuanYi Zen Hei Mono"/>
                <a:cs typeface="WenQuanYi Zen Hei Mono"/>
              </a:rPr>
              <a:t>置</a:t>
            </a:r>
            <a:r>
              <a:rPr sz="2000" b="0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WenQuanYi Zen Hei Mono"/>
                <a:cs typeface="WenQuanYi Zen Hei Mono"/>
              </a:rPr>
              <a:t>』</a:t>
            </a:r>
            <a:r>
              <a:rPr sz="2000" b="0" spc="-15" dirty="0">
                <a:solidFill>
                  <a:srgbClr val="2D75B6"/>
                </a:solidFill>
                <a:latin typeface="WenQuanYi Zen Hei Mono"/>
                <a:cs typeface="WenQuanYi Zen Hei Mono"/>
              </a:rPr>
              <a:t>為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重點</a:t>
            </a:r>
            <a:r>
              <a:rPr sz="2000" b="0" spc="-1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 </a:t>
            </a:r>
            <a:r>
              <a:rPr sz="2000" b="0" dirty="0">
                <a:solidFill>
                  <a:srgbClr val="2D75B6"/>
                </a:solidFill>
                <a:latin typeface="WenQuanYi Zen Hei Mono"/>
                <a:cs typeface="WenQuanYi Zen Hei Mono"/>
              </a:rPr>
              <a:t>。</a:t>
            </a:r>
            <a:endParaRPr sz="2000" dirty="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400" dirty="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latin typeface="WenQuanYi Zen Hei Mono"/>
                <a:cs typeface="WenQuanYi Zen Hei Mono"/>
              </a:rPr>
              <a:t>例-1</a:t>
            </a:r>
            <a:endParaRPr sz="1800" dirty="0">
              <a:latin typeface="WenQuanYi Zen Hei Mono"/>
              <a:cs typeface="WenQuanYi Zen Hei Mon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0" dirty="0" err="1">
                <a:latin typeface="WenQuanYi Zen Hei Mono"/>
                <a:cs typeface="WenQuanYi Zen Hei Mono"/>
              </a:rPr>
              <a:t>小明身上有明顯的傷口，</a:t>
            </a:r>
            <a:r>
              <a:rPr sz="1800" b="0" dirty="0" err="1" smtClean="0">
                <a:latin typeface="WenQuanYi Zen Hei Mono"/>
                <a:cs typeface="WenQuanYi Zen Hei Mono"/>
              </a:rPr>
              <a:t>請</a:t>
            </a:r>
            <a:r>
              <a:rPr lang="zh-TW" altLang="en-US" sz="1800" b="0" dirty="0" smtClean="0">
                <a:latin typeface="WenQuanYi Zen Hei Mono"/>
                <a:cs typeface="WenQuanYi Zen Hei Mono"/>
              </a:rPr>
              <a:t>健康中心護士阿姨</a:t>
            </a:r>
            <a:r>
              <a:rPr sz="1800" b="0" dirty="0" err="1" smtClean="0">
                <a:latin typeface="WenQuanYi Zen Hei Mono"/>
                <a:cs typeface="WenQuanYi Zen Hei Mono"/>
              </a:rPr>
              <a:t>處理傷口</a:t>
            </a:r>
            <a:r>
              <a:rPr sz="1800" b="0" dirty="0" err="1">
                <a:latin typeface="WenQuanYi Zen Hei Mono"/>
                <a:cs typeface="WenQuanYi Zen Hei Mono"/>
              </a:rPr>
              <a:t>，與學生商談了</a:t>
            </a:r>
            <a:r>
              <a:rPr sz="1800" b="0" spc="5" dirty="0" err="1">
                <a:latin typeface="WenQuanYi Zen Hei Mono"/>
                <a:cs typeface="WenQuanYi Zen Hei Mono"/>
              </a:rPr>
              <a:t>解</a:t>
            </a:r>
            <a:r>
              <a:rPr sz="1800" b="0" dirty="0" err="1">
                <a:latin typeface="WenQuanYi Zen Hei Mono"/>
                <a:cs typeface="WenQuanYi Zen Hei Mono"/>
              </a:rPr>
              <a:t>受傷的原因，並</a:t>
            </a:r>
            <a:r>
              <a:rPr sz="1800" b="0" dirty="0">
                <a:latin typeface="WenQuanYi Zen Hei Mono"/>
                <a:cs typeface="WenQuanYi Zen Hei Mono"/>
              </a:rPr>
              <a:t> 且通報輔導處與學務處，行政處室已進行後續的通報處</a:t>
            </a:r>
            <a:r>
              <a:rPr sz="1800" b="0" spc="5" dirty="0">
                <a:latin typeface="WenQuanYi Zen Hei Mono"/>
                <a:cs typeface="WenQuanYi Zen Hei Mono"/>
              </a:rPr>
              <a:t>理</a:t>
            </a:r>
            <a:r>
              <a:rPr sz="1800" b="0" dirty="0">
                <a:latin typeface="WenQuanYi Zen Hei Mono"/>
                <a:cs typeface="WenQuanYi Zen Hei Mono"/>
              </a:rPr>
              <a:t>。</a:t>
            </a:r>
            <a:endParaRPr sz="1800" dirty="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latin typeface="WenQuanYi Zen Hei Mono"/>
                <a:cs typeface="WenQuanYi Zen Hei Mono"/>
              </a:rPr>
              <a:t>例</a:t>
            </a:r>
            <a:r>
              <a:rPr sz="1800" b="0" spc="-5" dirty="0">
                <a:latin typeface="WenQuanYi Zen Hei Mono"/>
                <a:cs typeface="WenQuanYi Zen Hei Mono"/>
              </a:rPr>
              <a:t>-2</a:t>
            </a:r>
            <a:endParaRPr sz="1800" dirty="0">
              <a:latin typeface="WenQuanYi Zen Hei Mono"/>
              <a:cs typeface="WenQuanYi Zen Hei Mon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WenQuanYi Zen Hei Mono"/>
                <a:cs typeface="WenQuanYi Zen Hei Mono"/>
              </a:rPr>
              <a:t>小王與班上幾個男同學遊戲時有不當身體碰觸，已針對該事件進行了</a:t>
            </a:r>
            <a:r>
              <a:rPr sz="1800" b="0" spc="5" dirty="0">
                <a:latin typeface="WenQuanYi Zen Hei Mono"/>
                <a:cs typeface="WenQuanYi Zen Hei Mono"/>
              </a:rPr>
              <a:t>解</a:t>
            </a:r>
            <a:r>
              <a:rPr sz="1800" b="0" dirty="0">
                <a:latin typeface="WenQuanYi Zen Hei Mono"/>
                <a:cs typeface="WenQuanYi Zen Hei Mono"/>
              </a:rPr>
              <a:t>、行為 給予訓誡及處理，並且通知雙方家長事件的經過、學校處理以及討論後續相關 的輔導。</a:t>
            </a:r>
            <a:endParaRPr sz="1800" dirty="0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460753"/>
            <a:ext cx="398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Ｑ.學生曾被通報，要不要寫?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3098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D75B6"/>
                </a:solidFill>
              </a:rPr>
              <a:t>Ａ</a:t>
            </a:r>
            <a:r>
              <a:rPr dirty="0"/>
              <a:t>.「通報事件」是需要寫的，簡要註明事件、孩子有哪 些受影響的部份，以及簡要說明後續輔導！</a:t>
            </a:r>
          </a:p>
          <a:p>
            <a:pPr marL="43815">
              <a:lnSpc>
                <a:spcPts val="2380"/>
              </a:lnSpc>
            </a:pPr>
            <a:r>
              <a:rPr sz="2000" dirty="0">
                <a:solidFill>
                  <a:srgbClr val="C55A11"/>
                </a:solidFill>
              </a:rPr>
              <a:t>例</a:t>
            </a:r>
            <a:r>
              <a:rPr sz="2000" spc="-10" dirty="0">
                <a:solidFill>
                  <a:srgbClr val="C55A11"/>
                </a:solidFill>
              </a:rPr>
              <a:t>.</a:t>
            </a:r>
            <a:r>
              <a:rPr sz="2000" dirty="0">
                <a:solidFill>
                  <a:srgbClr val="C55A11"/>
                </a:solidFill>
              </a:rPr>
              <a:t>社工持</a:t>
            </a:r>
            <a:r>
              <a:rPr sz="2000" spc="-15" dirty="0">
                <a:solidFill>
                  <a:srgbClr val="C55A11"/>
                </a:solidFill>
              </a:rPr>
              <a:t>續</a:t>
            </a:r>
            <a:r>
              <a:rPr sz="2000" dirty="0">
                <a:solidFill>
                  <a:srgbClr val="C55A11"/>
                </a:solidFill>
              </a:rPr>
              <a:t>來校追</a:t>
            </a:r>
            <a:r>
              <a:rPr sz="2000" spc="-15" dirty="0">
                <a:solidFill>
                  <a:srgbClr val="C55A11"/>
                </a:solidFill>
              </a:rPr>
              <a:t>蹤</a:t>
            </a:r>
            <a:r>
              <a:rPr sz="2000" dirty="0">
                <a:solidFill>
                  <a:srgbClr val="C55A11"/>
                </a:solidFill>
              </a:rPr>
              <a:t>關</a:t>
            </a:r>
            <a:r>
              <a:rPr sz="2000" spc="-15" dirty="0">
                <a:solidFill>
                  <a:srgbClr val="C55A11"/>
                </a:solidFill>
              </a:rPr>
              <a:t>懷</a:t>
            </a:r>
            <a:r>
              <a:rPr sz="2000" dirty="0">
                <a:solidFill>
                  <a:srgbClr val="C55A11"/>
                </a:solidFill>
              </a:rPr>
              <a:t>、提供</a:t>
            </a:r>
            <a:r>
              <a:rPr sz="2000" spc="-15" dirty="0">
                <a:solidFill>
                  <a:srgbClr val="C55A11"/>
                </a:solidFill>
              </a:rPr>
              <a:t>個</a:t>
            </a:r>
            <a:r>
              <a:rPr sz="2000" dirty="0">
                <a:solidFill>
                  <a:srgbClr val="C55A11"/>
                </a:solidFill>
              </a:rPr>
              <a:t>別</a:t>
            </a:r>
            <a:r>
              <a:rPr sz="2000" spc="-15" dirty="0">
                <a:solidFill>
                  <a:srgbClr val="C55A11"/>
                </a:solidFill>
              </a:rPr>
              <a:t>諮</a:t>
            </a:r>
            <a:r>
              <a:rPr sz="2000" dirty="0">
                <a:solidFill>
                  <a:srgbClr val="C55A11"/>
                </a:solidFill>
              </a:rPr>
              <a:t>商、高</a:t>
            </a:r>
            <a:r>
              <a:rPr sz="2000" spc="-15" dirty="0">
                <a:solidFill>
                  <a:srgbClr val="C55A11"/>
                </a:solidFill>
              </a:rPr>
              <a:t>關</a:t>
            </a:r>
            <a:r>
              <a:rPr sz="2000" dirty="0">
                <a:solidFill>
                  <a:srgbClr val="C55A11"/>
                </a:solidFill>
              </a:rPr>
              <a:t>懷</a:t>
            </a:r>
            <a:r>
              <a:rPr sz="2000" spc="-15" dirty="0">
                <a:solidFill>
                  <a:srgbClr val="C55A11"/>
                </a:solidFill>
              </a:rPr>
              <a:t>追</a:t>
            </a:r>
            <a:r>
              <a:rPr sz="2000" spc="5" dirty="0">
                <a:solidFill>
                  <a:srgbClr val="C55A11"/>
                </a:solidFill>
              </a:rPr>
              <a:t>蹤</a:t>
            </a:r>
            <a:r>
              <a:rPr sz="2000" dirty="0">
                <a:solidFill>
                  <a:srgbClr val="C55A11"/>
                </a:solidFill>
              </a:rPr>
              <a:t>……</a:t>
            </a:r>
            <a:endParaRPr sz="2000"/>
          </a:p>
          <a:p>
            <a:pPr marL="31115">
              <a:lnSpc>
                <a:spcPct val="100000"/>
              </a:lnSpc>
              <a:spcBef>
                <a:spcPts val="10"/>
              </a:spcBef>
            </a:pPr>
            <a:endParaRPr sz="1300"/>
          </a:p>
          <a:p>
            <a:pPr marL="43815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</a:rPr>
              <a:t>Ｑ.學生曾接受輔導/團輔，要不要寫?</a:t>
            </a:r>
          </a:p>
          <a:p>
            <a:pPr marL="31115">
              <a:lnSpc>
                <a:spcPct val="100000"/>
              </a:lnSpc>
              <a:spcBef>
                <a:spcPts val="5"/>
              </a:spcBef>
            </a:pPr>
            <a:endParaRPr sz="1550"/>
          </a:p>
          <a:p>
            <a:pPr marL="43815">
              <a:lnSpc>
                <a:spcPts val="2870"/>
              </a:lnSpc>
              <a:spcBef>
                <a:spcPts val="5"/>
              </a:spcBef>
            </a:pPr>
            <a:r>
              <a:rPr dirty="0">
                <a:solidFill>
                  <a:srgbClr val="2D75B6"/>
                </a:solidFill>
              </a:rPr>
              <a:t>Ａ</a:t>
            </a:r>
            <a:r>
              <a:rPr dirty="0"/>
              <a:t>.關於接受輔導的部份，從學生重大行為事件中去說明。</a:t>
            </a:r>
          </a:p>
          <a:p>
            <a:pPr marL="43815">
              <a:lnSpc>
                <a:spcPts val="2390"/>
              </a:lnSpc>
            </a:pPr>
            <a:r>
              <a:rPr sz="2000" dirty="0">
                <a:solidFill>
                  <a:srgbClr val="C55A11"/>
                </a:solidFill>
              </a:rPr>
              <a:t>例</a:t>
            </a:r>
            <a:r>
              <a:rPr sz="2000" spc="-10" dirty="0">
                <a:solidFill>
                  <a:srgbClr val="C55A11"/>
                </a:solidFill>
              </a:rPr>
              <a:t>.</a:t>
            </a:r>
            <a:r>
              <a:rPr sz="2000" dirty="0">
                <a:solidFill>
                  <a:srgbClr val="C55A11"/>
                </a:solidFill>
              </a:rPr>
              <a:t>建議孩</a:t>
            </a:r>
            <a:r>
              <a:rPr sz="2000" spc="-15" dirty="0">
                <a:solidFill>
                  <a:srgbClr val="C55A11"/>
                </a:solidFill>
              </a:rPr>
              <a:t>子</a:t>
            </a:r>
            <a:r>
              <a:rPr sz="2000" dirty="0">
                <a:solidFill>
                  <a:srgbClr val="C55A11"/>
                </a:solidFill>
              </a:rPr>
              <a:t>就醫、</a:t>
            </a:r>
            <a:r>
              <a:rPr sz="2000" spc="-15" dirty="0">
                <a:solidFill>
                  <a:srgbClr val="C55A11"/>
                </a:solidFill>
              </a:rPr>
              <a:t>轉</a:t>
            </a:r>
            <a:r>
              <a:rPr sz="2000" dirty="0">
                <a:solidFill>
                  <a:srgbClr val="C55A11"/>
                </a:solidFill>
              </a:rPr>
              <a:t>介</a:t>
            </a:r>
            <a:r>
              <a:rPr sz="2000" spc="-15" dirty="0">
                <a:solidFill>
                  <a:srgbClr val="C55A11"/>
                </a:solidFill>
              </a:rPr>
              <a:t>輔</a:t>
            </a:r>
            <a:r>
              <a:rPr sz="2000" dirty="0">
                <a:solidFill>
                  <a:srgbClr val="C55A11"/>
                </a:solidFill>
              </a:rPr>
              <a:t>導室進</a:t>
            </a:r>
            <a:r>
              <a:rPr sz="2000" spc="-15" dirty="0">
                <a:solidFill>
                  <a:srgbClr val="C55A11"/>
                </a:solidFill>
              </a:rPr>
              <a:t>行</a:t>
            </a:r>
            <a:r>
              <a:rPr sz="2000" dirty="0">
                <a:solidFill>
                  <a:srgbClr val="C55A11"/>
                </a:solidFill>
              </a:rPr>
              <a:t>小</a:t>
            </a:r>
            <a:r>
              <a:rPr sz="2000" spc="-15" dirty="0">
                <a:solidFill>
                  <a:srgbClr val="C55A11"/>
                </a:solidFill>
              </a:rPr>
              <a:t>團</a:t>
            </a:r>
            <a:r>
              <a:rPr sz="2000" dirty="0">
                <a:solidFill>
                  <a:srgbClr val="C55A11"/>
                </a:solidFill>
              </a:rPr>
              <a:t>輔、個諮</a:t>
            </a:r>
            <a:endParaRPr sz="2000"/>
          </a:p>
          <a:p>
            <a:pPr marL="31115">
              <a:lnSpc>
                <a:spcPct val="100000"/>
              </a:lnSpc>
              <a:spcBef>
                <a:spcPts val="25"/>
              </a:spcBef>
            </a:pPr>
            <a:endParaRPr sz="1550"/>
          </a:p>
          <a:p>
            <a:pPr marL="4381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C00000"/>
                </a:solidFill>
              </a:rPr>
              <a:t>Ｑ.曾去鑑定或服藥等，怎麼寫?</a:t>
            </a:r>
          </a:p>
          <a:p>
            <a:pPr marL="31115">
              <a:lnSpc>
                <a:spcPct val="100000"/>
              </a:lnSpc>
              <a:spcBef>
                <a:spcPts val="5"/>
              </a:spcBef>
            </a:pPr>
            <a:endParaRPr sz="1550"/>
          </a:p>
          <a:p>
            <a:pPr marL="43815" marR="309880">
              <a:lnSpc>
                <a:spcPct val="100000"/>
              </a:lnSpc>
            </a:pPr>
            <a:r>
              <a:rPr dirty="0">
                <a:solidFill>
                  <a:srgbClr val="2D75B6"/>
                </a:solidFill>
              </a:rPr>
              <a:t>Ａ</a:t>
            </a:r>
            <a:r>
              <a:rPr dirty="0"/>
              <a:t>.學生被列為高關懷學生，由導師做關心追蹤，可以寫 下導師</a:t>
            </a:r>
            <a:r>
              <a:rPr spc="-10" dirty="0"/>
              <a:t>的</a:t>
            </a:r>
            <a:r>
              <a:rPr dirty="0"/>
              <a:t>處理。</a:t>
            </a:r>
          </a:p>
        </p:txBody>
      </p:sp>
      <p:sp>
        <p:nvSpPr>
          <p:cNvPr id="4" name="object 4"/>
          <p:cNvSpPr/>
          <p:nvPr/>
        </p:nvSpPr>
        <p:spPr>
          <a:xfrm>
            <a:off x="713358" y="957833"/>
            <a:ext cx="3950003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703" y="2008377"/>
            <a:ext cx="77482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WenQuanYi Zen Hei Mono"/>
                <a:cs typeface="WenQuanYi Zen Hei Mono"/>
              </a:rPr>
              <a:t>撰寫</a:t>
            </a:r>
            <a:r>
              <a:rPr sz="3200" b="0" spc="-15" dirty="0">
                <a:latin typeface="WenQuanYi Zen Hei Mono"/>
                <a:cs typeface="WenQuanYi Zen Hei Mono"/>
              </a:rPr>
              <a:t>紀</a:t>
            </a:r>
            <a:r>
              <a:rPr sz="3200" b="0" dirty="0">
                <a:latin typeface="WenQuanYi Zen Hei Mono"/>
                <a:cs typeface="WenQuanYi Zen Hei Mono"/>
              </a:rPr>
              <a:t>錄是</a:t>
            </a:r>
            <a:r>
              <a:rPr sz="3200" b="0" spc="-15" dirty="0">
                <a:latin typeface="WenQuanYi Zen Hei Mono"/>
                <a:cs typeface="WenQuanYi Zen Hei Mono"/>
              </a:rPr>
              <a:t>一</a:t>
            </a:r>
            <a:r>
              <a:rPr sz="3200" b="0" dirty="0">
                <a:latin typeface="WenQuanYi Zen Hei Mono"/>
                <a:cs typeface="WenQuanYi Zen Hei Mono"/>
              </a:rPr>
              <a:t>件煩</a:t>
            </a:r>
            <a:r>
              <a:rPr sz="3200" b="0" spc="-15" dirty="0">
                <a:latin typeface="WenQuanYi Zen Hei Mono"/>
                <a:cs typeface="WenQuanYi Zen Hei Mono"/>
              </a:rPr>
              <a:t>瑣</a:t>
            </a:r>
            <a:r>
              <a:rPr sz="3200" b="0" dirty="0">
                <a:latin typeface="WenQuanYi Zen Hei Mono"/>
                <a:cs typeface="WenQuanYi Zen Hei Mono"/>
              </a:rPr>
              <a:t>卻又</a:t>
            </a:r>
            <a:r>
              <a:rPr sz="3200" b="0" spc="-15" dirty="0">
                <a:latin typeface="WenQuanYi Zen Hei Mono"/>
                <a:cs typeface="WenQuanYi Zen Hei Mono"/>
              </a:rPr>
              <a:t>相</a:t>
            </a:r>
            <a:r>
              <a:rPr sz="3200" b="0" dirty="0">
                <a:latin typeface="WenQuanYi Zen Hei Mono"/>
                <a:cs typeface="WenQuanYi Zen Hei Mono"/>
              </a:rPr>
              <a:t>當重</a:t>
            </a:r>
            <a:r>
              <a:rPr sz="3200" b="0" spc="-15" dirty="0">
                <a:latin typeface="WenQuanYi Zen Hei Mono"/>
                <a:cs typeface="WenQuanYi Zen Hei Mono"/>
              </a:rPr>
              <a:t>要</a:t>
            </a:r>
            <a:r>
              <a:rPr sz="3200" b="0" dirty="0">
                <a:latin typeface="WenQuanYi Zen Hei Mono"/>
                <a:cs typeface="WenQuanYi Zen Hei Mono"/>
              </a:rPr>
              <a:t>的</a:t>
            </a:r>
            <a:r>
              <a:rPr sz="3200" b="0" spc="10" dirty="0">
                <a:latin typeface="WenQuanYi Zen Hei Mono"/>
                <a:cs typeface="WenQuanYi Zen Hei Mono"/>
              </a:rPr>
              <a:t>事</a:t>
            </a:r>
            <a:r>
              <a:rPr sz="3200" b="0" dirty="0">
                <a:latin typeface="WenQuanYi Zen Hei Mono"/>
                <a:cs typeface="WenQuanYi Zen Hei Mono"/>
              </a:rPr>
              <a:t>，</a:t>
            </a:r>
            <a:endParaRPr sz="32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0" spc="5" dirty="0">
                <a:latin typeface="WenQuanYi Zen Hei Mono"/>
                <a:cs typeface="WenQuanYi Zen Hei Mono"/>
              </a:rPr>
              <a:t>輔導</a:t>
            </a:r>
            <a:r>
              <a:rPr sz="3200" b="0" spc="-15" dirty="0">
                <a:latin typeface="WenQuanYi Zen Hei Mono"/>
                <a:cs typeface="WenQuanYi Zen Hei Mono"/>
              </a:rPr>
              <a:t>室</a:t>
            </a:r>
            <a:r>
              <a:rPr sz="3200" b="0" spc="5" dirty="0">
                <a:latin typeface="WenQuanYi Zen Hei Mono"/>
                <a:cs typeface="WenQuanYi Zen Hei Mono"/>
              </a:rPr>
              <a:t>感謝</a:t>
            </a:r>
            <a:r>
              <a:rPr sz="3200" b="0" spc="-15" dirty="0">
                <a:latin typeface="WenQuanYi Zen Hei Mono"/>
                <a:cs typeface="WenQuanYi Zen Hei Mono"/>
              </a:rPr>
              <a:t>各</a:t>
            </a:r>
            <a:r>
              <a:rPr sz="3200" b="0" spc="5" dirty="0">
                <a:latin typeface="WenQuanYi Zen Hei Mono"/>
                <a:cs typeface="WenQuanYi Zen Hei Mono"/>
              </a:rPr>
              <a:t>位老</a:t>
            </a:r>
            <a:r>
              <a:rPr sz="3200" b="0" spc="-15" dirty="0">
                <a:latin typeface="WenQuanYi Zen Hei Mono"/>
                <a:cs typeface="WenQuanYi Zen Hei Mono"/>
              </a:rPr>
              <a:t>師</a:t>
            </a:r>
            <a:r>
              <a:rPr sz="3200" b="0" spc="5" dirty="0">
                <a:latin typeface="WenQuanYi Zen Hei Mono"/>
                <a:cs typeface="WenQuanYi Zen Hei Mono"/>
              </a:rPr>
              <a:t>為孩</a:t>
            </a:r>
            <a:r>
              <a:rPr sz="3200" b="0" spc="-15" dirty="0">
                <a:latin typeface="WenQuanYi Zen Hei Mono"/>
                <a:cs typeface="WenQuanYi Zen Hei Mono"/>
              </a:rPr>
              <a:t>子</a:t>
            </a:r>
            <a:r>
              <a:rPr sz="3200" b="0" spc="5" dirty="0">
                <a:latin typeface="WenQuanYi Zen Hei Mono"/>
                <a:cs typeface="WenQuanYi Zen Hei Mono"/>
              </a:rPr>
              <a:t>的努</a:t>
            </a:r>
            <a:r>
              <a:rPr sz="3200" b="0" spc="-15" dirty="0">
                <a:latin typeface="WenQuanYi Zen Hei Mono"/>
                <a:cs typeface="WenQuanYi Zen Hei Mono"/>
              </a:rPr>
              <a:t>力</a:t>
            </a:r>
            <a:r>
              <a:rPr sz="3200" b="0" spc="5" dirty="0">
                <a:latin typeface="WenQuanYi Zen Hei Mono"/>
                <a:cs typeface="WenQuanYi Zen Hei Mono"/>
              </a:rPr>
              <a:t>與付</a:t>
            </a:r>
            <a:r>
              <a:rPr sz="3200" b="0" spc="-15" dirty="0">
                <a:latin typeface="WenQuanYi Zen Hei Mono"/>
                <a:cs typeface="WenQuanYi Zen Hei Mono"/>
              </a:rPr>
              <a:t>出</a:t>
            </a:r>
            <a:r>
              <a:rPr sz="3200" b="0" spc="5" dirty="0">
                <a:latin typeface="WenQuanYi Zen Hei Mono"/>
                <a:cs typeface="WenQuanYi Zen Hei Mono"/>
              </a:rPr>
              <a:t>。</a:t>
            </a:r>
            <a:endParaRPr sz="3200">
              <a:latin typeface="WenQuanYi Zen Hei Mono"/>
              <a:cs typeface="WenQuanYi Zen Hei Mon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3740" y="3523487"/>
            <a:ext cx="5890259" cy="3334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443" y="812514"/>
            <a:ext cx="4094937" cy="443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542" y="2085289"/>
            <a:ext cx="3416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"/>
              <a:tabLst>
                <a:tab pos="355600" algn="l"/>
              </a:tabLst>
            </a:pPr>
            <a:r>
              <a:rPr sz="2400" b="0" spc="-5" dirty="0">
                <a:latin typeface="WenQuanYi Zen Hei Mono"/>
                <a:cs typeface="WenQuanYi Zen Hei Mono"/>
              </a:rPr>
              <a:t>做為教學或輔導之參考</a:t>
            </a:r>
            <a:endParaRPr sz="2400">
              <a:latin typeface="WenQuanYi Zen Hei Mono"/>
              <a:cs typeface="WenQuanYi Zen Hei Mon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401695"/>
            <a:ext cx="3111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"/>
              <a:tabLst>
                <a:tab pos="355600" algn="l"/>
              </a:tabLst>
            </a:pPr>
            <a:r>
              <a:rPr sz="2400" b="0" dirty="0">
                <a:latin typeface="WenQuanYi Zen Hei Mono"/>
                <a:cs typeface="WenQuanYi Zen Hei Mono"/>
              </a:rPr>
              <a:t>記錄學生的成長過程</a:t>
            </a:r>
            <a:endParaRPr sz="2400">
              <a:latin typeface="WenQuanYi Zen Hei Mono"/>
              <a:cs typeface="WenQuanYi Zen Hei Mon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333" y="4717795"/>
            <a:ext cx="250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"/>
              <a:tabLst>
                <a:tab pos="355600" algn="l"/>
              </a:tabLst>
            </a:pPr>
            <a:r>
              <a:rPr sz="2400" b="0" dirty="0">
                <a:latin typeface="WenQuanYi Zen Hei Mono"/>
                <a:cs typeface="WenQuanYi Zen Hei Mono"/>
              </a:rPr>
              <a:t>輔導成效的記錄</a:t>
            </a:r>
            <a:endParaRPr sz="2400">
              <a:latin typeface="WenQuanYi Zen Hei Mono"/>
              <a:cs typeface="WenQuanYi Zen Hei Mon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3671" y="2770632"/>
            <a:ext cx="4282439" cy="3791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8195" y="998537"/>
            <a:ext cx="4035425" cy="393065"/>
            <a:chOff x="698195" y="998537"/>
            <a:chExt cx="4035425" cy="393065"/>
          </a:xfrm>
        </p:grpSpPr>
        <p:sp>
          <p:nvSpPr>
            <p:cNvPr id="3" name="object 3"/>
            <p:cNvSpPr/>
            <p:nvPr/>
          </p:nvSpPr>
          <p:spPr>
            <a:xfrm>
              <a:off x="698195" y="1000378"/>
              <a:ext cx="795070" cy="3906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3586" y="998537"/>
              <a:ext cx="3219577" cy="392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2497" y="3609797"/>
            <a:ext cx="5109210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2870"/>
              </a:lnSpc>
              <a:spcBef>
                <a:spcPts val="100"/>
              </a:spcBef>
            </a:pPr>
            <a:r>
              <a:rPr sz="2400" b="0" spc="-5" dirty="0">
                <a:solidFill>
                  <a:srgbClr val="C55A11"/>
                </a:solidFill>
                <a:latin typeface="WenQuanYi Zen Hei Mono"/>
                <a:cs typeface="WenQuanYi Zen Hei Mono"/>
              </a:rPr>
              <a:t>「初級輔導」：</a:t>
            </a:r>
            <a:endParaRPr sz="2400">
              <a:latin typeface="WenQuanYi Zen Hei Mono"/>
              <a:cs typeface="WenQuanYi Zen Hei Mono"/>
            </a:endParaRPr>
          </a:p>
          <a:p>
            <a:pPr marL="13970">
              <a:lnSpc>
                <a:spcPts val="2390"/>
              </a:lnSpc>
            </a:pPr>
            <a:r>
              <a:rPr sz="2000" b="0" dirty="0">
                <a:latin typeface="WenQuanYi Zen Hei Mono"/>
                <a:cs typeface="WenQuanYi Zen Hei Mono"/>
              </a:rPr>
              <a:t>針對一</a:t>
            </a:r>
            <a:r>
              <a:rPr sz="2000" b="0" spc="-15" dirty="0">
                <a:latin typeface="WenQuanYi Zen Hei Mono"/>
                <a:cs typeface="WenQuanYi Zen Hei Mono"/>
              </a:rPr>
              <a:t>般</a:t>
            </a:r>
            <a:r>
              <a:rPr sz="2000" b="0" dirty="0">
                <a:latin typeface="WenQuanYi Zen Hei Mono"/>
                <a:cs typeface="WenQuanYi Zen Hei Mono"/>
              </a:rPr>
              <a:t>學</a:t>
            </a:r>
            <a:r>
              <a:rPr sz="2000" b="0" spc="-15" dirty="0">
                <a:latin typeface="WenQuanYi Zen Hei Mono"/>
                <a:cs typeface="WenQuanYi Zen Hei Mono"/>
              </a:rPr>
              <a:t>生</a:t>
            </a:r>
            <a:r>
              <a:rPr sz="2000" b="0" dirty="0">
                <a:latin typeface="WenQuanYi Zen Hei Mono"/>
                <a:cs typeface="WenQuanYi Zen Hei Mono"/>
              </a:rPr>
              <a:t>及適應</a:t>
            </a:r>
            <a:r>
              <a:rPr sz="2000" b="0" spc="-15" dirty="0">
                <a:latin typeface="WenQuanYi Zen Hei Mono"/>
                <a:cs typeface="WenQuanYi Zen Hei Mono"/>
              </a:rPr>
              <a:t>困</a:t>
            </a:r>
            <a:r>
              <a:rPr sz="2000" b="0" dirty="0">
                <a:latin typeface="WenQuanYi Zen Hei Mono"/>
                <a:cs typeface="WenQuanYi Zen Hei Mono"/>
              </a:rPr>
              <a:t>難</a:t>
            </a:r>
            <a:r>
              <a:rPr sz="2000" b="0" spc="-15" dirty="0">
                <a:latin typeface="WenQuanYi Zen Hei Mono"/>
                <a:cs typeface="WenQuanYi Zen Hei Mono"/>
              </a:rPr>
              <a:t>學</a:t>
            </a:r>
            <a:r>
              <a:rPr sz="2000" b="0" dirty="0">
                <a:latin typeface="WenQuanYi Zen Hei Mono"/>
                <a:cs typeface="WenQuanYi Zen Hei Mono"/>
              </a:rPr>
              <a:t>生進行</a:t>
            </a:r>
            <a:r>
              <a:rPr sz="2000" b="0" spc="-15" dirty="0">
                <a:latin typeface="WenQuanYi Zen Hei Mono"/>
                <a:cs typeface="WenQuanYi Zen Hei Mono"/>
              </a:rPr>
              <a:t>一</a:t>
            </a:r>
            <a:r>
              <a:rPr sz="2000" b="0" spc="5" dirty="0">
                <a:latin typeface="WenQuanYi Zen Hei Mono"/>
                <a:cs typeface="WenQuanYi Zen Hei Mono"/>
              </a:rPr>
              <a:t>般</a:t>
            </a:r>
            <a:r>
              <a:rPr sz="2000" b="0" spc="-10" dirty="0">
                <a:latin typeface="WenQuanYi Zen Hei Mono"/>
                <a:cs typeface="WenQuanYi Zen Hei Mono"/>
              </a:rPr>
              <a:t>輔</a:t>
            </a:r>
            <a:r>
              <a:rPr sz="2000" b="0" dirty="0">
                <a:latin typeface="WenQuanYi Zen Hei Mono"/>
                <a:cs typeface="WenQuanYi Zen Hei Mono"/>
              </a:rPr>
              <a:t>導。</a:t>
            </a:r>
            <a:endParaRPr sz="20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WenQuanYi Zen Hei Mono"/>
              <a:cs typeface="WenQuanYi Zen Hei Mono"/>
            </a:endParaRPr>
          </a:p>
          <a:p>
            <a:pPr marL="12700">
              <a:lnSpc>
                <a:spcPts val="2870"/>
              </a:lnSpc>
            </a:pPr>
            <a:r>
              <a:rPr sz="2400" b="0" dirty="0">
                <a:solidFill>
                  <a:srgbClr val="C55A11"/>
                </a:solidFill>
                <a:latin typeface="WenQuanYi Zen Hei Mono"/>
                <a:cs typeface="WenQuanYi Zen Hei Mono"/>
              </a:rPr>
              <a:t>「資料」：</a:t>
            </a:r>
            <a:endParaRPr sz="2400">
              <a:latin typeface="WenQuanYi Zen Hei Mono"/>
              <a:cs typeface="WenQuanYi Zen Hei Mono"/>
            </a:endParaRPr>
          </a:p>
          <a:p>
            <a:pPr marL="12700" marR="261620">
              <a:lnSpc>
                <a:spcPts val="2400"/>
              </a:lnSpc>
              <a:spcBef>
                <a:spcPts val="70"/>
              </a:spcBef>
            </a:pPr>
            <a:r>
              <a:rPr sz="2000" b="0" dirty="0">
                <a:latin typeface="WenQuanYi Zen Hei Mono"/>
                <a:cs typeface="WenQuanYi Zen Hei Mono"/>
              </a:rPr>
              <a:t>蒐集包</a:t>
            </a:r>
            <a:r>
              <a:rPr sz="2000" b="0" spc="-15" dirty="0">
                <a:latin typeface="WenQuanYi Zen Hei Mono"/>
                <a:cs typeface="WenQuanYi Zen Hei Mono"/>
              </a:rPr>
              <a:t>含</a:t>
            </a:r>
            <a:r>
              <a:rPr sz="2000" b="0" dirty="0">
                <a:latin typeface="WenQuanYi Zen Hei Mono"/>
                <a:cs typeface="WenQuanYi Zen Hei Mono"/>
              </a:rPr>
              <a:t>家</a:t>
            </a:r>
            <a:r>
              <a:rPr sz="2000" b="0" spc="-15" dirty="0">
                <a:latin typeface="WenQuanYi Zen Hei Mono"/>
                <a:cs typeface="WenQuanYi Zen Hei Mono"/>
              </a:rPr>
              <a:t>庭</a:t>
            </a:r>
            <a:r>
              <a:rPr sz="2000" b="0" dirty="0">
                <a:latin typeface="WenQuanYi Zen Hei Mono"/>
                <a:cs typeface="WenQuanYi Zen Hei Mono"/>
              </a:rPr>
              <a:t>狀況、</a:t>
            </a:r>
            <a:r>
              <a:rPr sz="2000" b="0" spc="-15" dirty="0">
                <a:latin typeface="WenQuanYi Zen Hei Mono"/>
                <a:cs typeface="WenQuanYi Zen Hei Mono"/>
              </a:rPr>
              <a:t>學</a:t>
            </a:r>
            <a:r>
              <a:rPr sz="2000" b="0" dirty="0">
                <a:latin typeface="WenQuanYi Zen Hei Mono"/>
                <a:cs typeface="WenQuanYi Zen Hei Mono"/>
              </a:rPr>
              <a:t>校</a:t>
            </a:r>
            <a:r>
              <a:rPr sz="2000" b="0" spc="-15" dirty="0">
                <a:latin typeface="WenQuanYi Zen Hei Mono"/>
                <a:cs typeface="WenQuanYi Zen Hei Mono"/>
              </a:rPr>
              <a:t>生</a:t>
            </a:r>
            <a:r>
              <a:rPr sz="2000" b="0" dirty="0">
                <a:latin typeface="WenQuanYi Zen Hei Mono"/>
                <a:cs typeface="WenQuanYi Zen Hei Mono"/>
              </a:rPr>
              <a:t>活、課</a:t>
            </a:r>
            <a:r>
              <a:rPr sz="2000" b="0" spc="-15" dirty="0">
                <a:latin typeface="WenQuanYi Zen Hei Mono"/>
                <a:cs typeface="WenQuanYi Zen Hei Mono"/>
              </a:rPr>
              <a:t>業</a:t>
            </a:r>
            <a:r>
              <a:rPr sz="2000" b="0" dirty="0">
                <a:latin typeface="WenQuanYi Zen Hei Mono"/>
                <a:cs typeface="WenQuanYi Zen Hei Mono"/>
              </a:rPr>
              <a:t>成</a:t>
            </a:r>
            <a:r>
              <a:rPr sz="2000" b="0" spc="-15" dirty="0">
                <a:latin typeface="WenQuanYi Zen Hei Mono"/>
                <a:cs typeface="WenQuanYi Zen Hei Mono"/>
              </a:rPr>
              <a:t>績</a:t>
            </a:r>
            <a:r>
              <a:rPr sz="2000" b="0" dirty="0">
                <a:latin typeface="WenQuanYi Zen Hei Mono"/>
                <a:cs typeface="WenQuanYi Zen Hei Mono"/>
              </a:rPr>
              <a:t>、 人際表</a:t>
            </a:r>
            <a:r>
              <a:rPr sz="2000" b="0" spc="-10" dirty="0">
                <a:latin typeface="WenQuanYi Zen Hei Mono"/>
                <a:cs typeface="WenQuanYi Zen Hei Mono"/>
              </a:rPr>
              <a:t>現</a:t>
            </a:r>
            <a:r>
              <a:rPr sz="2000" b="0" spc="-5" dirty="0">
                <a:latin typeface="WenQuanYi Zen Hei Mono"/>
                <a:cs typeface="WenQuanYi Zen Hei Mono"/>
              </a:rPr>
              <a:t>…，</a:t>
            </a:r>
            <a:r>
              <a:rPr sz="2000" b="0" dirty="0">
                <a:latin typeface="WenQuanYi Zen Hei Mono"/>
                <a:cs typeface="WenQuanYi Zen Hei Mono"/>
              </a:rPr>
              <a:t>由此資</a:t>
            </a:r>
            <a:r>
              <a:rPr sz="2000" b="0" spc="-15" dirty="0">
                <a:latin typeface="WenQuanYi Zen Hei Mono"/>
                <a:cs typeface="WenQuanYi Zen Hei Mono"/>
              </a:rPr>
              <a:t>料</a:t>
            </a:r>
            <a:r>
              <a:rPr sz="2000" b="0" dirty="0">
                <a:latin typeface="WenQuanYi Zen Hei Mono"/>
                <a:cs typeface="WenQuanYi Zen Hei Mono"/>
              </a:rPr>
              <a:t>可</a:t>
            </a:r>
            <a:r>
              <a:rPr sz="2000" b="0" spc="-15" dirty="0">
                <a:latin typeface="WenQuanYi Zen Hei Mono"/>
                <a:cs typeface="WenQuanYi Zen Hei Mono"/>
              </a:rPr>
              <a:t>以</a:t>
            </a:r>
            <a:r>
              <a:rPr sz="2000" b="0" dirty="0">
                <a:latin typeface="WenQuanYi Zen Hei Mono"/>
                <a:cs typeface="WenQuanYi Zen Hei Mono"/>
              </a:rPr>
              <a:t>清楚的</a:t>
            </a:r>
            <a:r>
              <a:rPr sz="2000" b="0" spc="-15" dirty="0">
                <a:latin typeface="WenQuanYi Zen Hei Mono"/>
                <a:cs typeface="WenQuanYi Zen Hei Mono"/>
              </a:rPr>
              <a:t>建</a:t>
            </a:r>
            <a:r>
              <a:rPr sz="2000" b="0" dirty="0">
                <a:latin typeface="WenQuanYi Zen Hei Mono"/>
                <a:cs typeface="WenQuanYi Zen Hei Mono"/>
              </a:rPr>
              <a:t>構出 </a:t>
            </a:r>
            <a:r>
              <a:rPr sz="2000" b="0" spc="5" dirty="0">
                <a:latin typeface="WenQuanYi Zen Hei Mono"/>
                <a:cs typeface="WenQuanYi Zen Hei Mono"/>
              </a:rPr>
              <a:t>學生</a:t>
            </a:r>
            <a:r>
              <a:rPr sz="2000" b="0" spc="-5" dirty="0">
                <a:latin typeface="WenQuanYi Zen Hei Mono"/>
                <a:cs typeface="WenQuanYi Zen Hei Mono"/>
              </a:rPr>
              <a:t>是</a:t>
            </a:r>
            <a:r>
              <a:rPr sz="2000" b="0" spc="-10" dirty="0">
                <a:latin typeface="WenQuanYi Zen Hei Mono"/>
                <a:cs typeface="WenQuanYi Zen Hei Mono"/>
              </a:rPr>
              <a:t>怎</a:t>
            </a:r>
            <a:r>
              <a:rPr sz="2000" b="0" spc="5" dirty="0">
                <a:latin typeface="WenQuanYi Zen Hei Mono"/>
                <a:cs typeface="WenQuanYi Zen Hei Mono"/>
              </a:rPr>
              <a:t>樣</a:t>
            </a:r>
            <a:r>
              <a:rPr sz="2000" b="0" spc="-15" dirty="0">
                <a:latin typeface="WenQuanYi Zen Hei Mono"/>
                <a:cs typeface="WenQuanYi Zen Hei Mono"/>
              </a:rPr>
              <a:t>的</a:t>
            </a:r>
            <a:r>
              <a:rPr sz="2000" b="0" spc="5" dirty="0">
                <a:latin typeface="WenQuanYi Zen Hei Mono"/>
                <a:cs typeface="WenQuanYi Zen Hei Mono"/>
              </a:rPr>
              <a:t>一個</a:t>
            </a:r>
            <a:r>
              <a:rPr sz="2000" b="0" spc="-5" dirty="0">
                <a:latin typeface="WenQuanYi Zen Hei Mono"/>
                <a:cs typeface="WenQuanYi Zen Hei Mono"/>
              </a:rPr>
              <a:t>「</a:t>
            </a:r>
            <a:r>
              <a:rPr sz="2000" b="0" spc="-10" dirty="0">
                <a:latin typeface="WenQuanYi Zen Hei Mono"/>
                <a:cs typeface="WenQuanYi Zen Hei Mono"/>
              </a:rPr>
              <a:t>人</a:t>
            </a:r>
            <a:r>
              <a:rPr sz="2000" b="0" spc="5" dirty="0">
                <a:latin typeface="WenQuanYi Zen Hei Mono"/>
                <a:cs typeface="WenQuanYi Zen Hei Mono"/>
              </a:rPr>
              <a:t>」。</a:t>
            </a:r>
            <a:endParaRPr sz="2000">
              <a:latin typeface="WenQuanYi Zen Hei Mono"/>
              <a:cs typeface="WenQuanYi Zen Hei Mon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4036" y="2692907"/>
            <a:ext cx="4371340" cy="379730"/>
          </a:xfrm>
          <a:custGeom>
            <a:avLst/>
            <a:gdLst/>
            <a:ahLst/>
            <a:cxnLst/>
            <a:rect l="l" t="t" r="r" b="b"/>
            <a:pathLst>
              <a:path w="4371340" h="379730">
                <a:moveTo>
                  <a:pt x="1569720" y="72136"/>
                </a:moveTo>
                <a:lnTo>
                  <a:pt x="1564881" y="48234"/>
                </a:lnTo>
                <a:lnTo>
                  <a:pt x="1551698" y="28689"/>
                </a:lnTo>
                <a:lnTo>
                  <a:pt x="1532153" y="15506"/>
                </a:lnTo>
                <a:lnTo>
                  <a:pt x="1508252" y="10668"/>
                </a:lnTo>
                <a:lnTo>
                  <a:pt x="61468" y="10668"/>
                </a:lnTo>
                <a:lnTo>
                  <a:pt x="37553" y="15506"/>
                </a:lnTo>
                <a:lnTo>
                  <a:pt x="18008" y="28689"/>
                </a:lnTo>
                <a:lnTo>
                  <a:pt x="4826" y="48234"/>
                </a:lnTo>
                <a:lnTo>
                  <a:pt x="0" y="72136"/>
                </a:lnTo>
                <a:lnTo>
                  <a:pt x="0" y="318008"/>
                </a:lnTo>
                <a:lnTo>
                  <a:pt x="4826" y="341922"/>
                </a:lnTo>
                <a:lnTo>
                  <a:pt x="18008" y="361467"/>
                </a:lnTo>
                <a:lnTo>
                  <a:pt x="37553" y="374650"/>
                </a:lnTo>
                <a:lnTo>
                  <a:pt x="61468" y="379476"/>
                </a:lnTo>
                <a:lnTo>
                  <a:pt x="1508252" y="379476"/>
                </a:lnTo>
                <a:lnTo>
                  <a:pt x="1532153" y="374650"/>
                </a:lnTo>
                <a:lnTo>
                  <a:pt x="1551698" y="361467"/>
                </a:lnTo>
                <a:lnTo>
                  <a:pt x="1564881" y="341922"/>
                </a:lnTo>
                <a:lnTo>
                  <a:pt x="1569720" y="318008"/>
                </a:lnTo>
                <a:lnTo>
                  <a:pt x="1569720" y="72136"/>
                </a:lnTo>
                <a:close/>
              </a:path>
              <a:path w="4371340" h="379730">
                <a:moveTo>
                  <a:pt x="4370832" y="61468"/>
                </a:moveTo>
                <a:lnTo>
                  <a:pt x="4365993" y="37566"/>
                </a:lnTo>
                <a:lnTo>
                  <a:pt x="4352810" y="18021"/>
                </a:lnTo>
                <a:lnTo>
                  <a:pt x="4333265" y="4838"/>
                </a:lnTo>
                <a:lnTo>
                  <a:pt x="4309364" y="0"/>
                </a:lnTo>
                <a:lnTo>
                  <a:pt x="2862580" y="0"/>
                </a:lnTo>
                <a:lnTo>
                  <a:pt x="2838666" y="4838"/>
                </a:lnTo>
                <a:lnTo>
                  <a:pt x="2819120" y="18021"/>
                </a:lnTo>
                <a:lnTo>
                  <a:pt x="2805938" y="37566"/>
                </a:lnTo>
                <a:lnTo>
                  <a:pt x="2801112" y="61468"/>
                </a:lnTo>
                <a:lnTo>
                  <a:pt x="2801112" y="307340"/>
                </a:lnTo>
                <a:lnTo>
                  <a:pt x="2805938" y="331254"/>
                </a:lnTo>
                <a:lnTo>
                  <a:pt x="2819120" y="350799"/>
                </a:lnTo>
                <a:lnTo>
                  <a:pt x="2838666" y="363982"/>
                </a:lnTo>
                <a:lnTo>
                  <a:pt x="2862580" y="368808"/>
                </a:lnTo>
                <a:lnTo>
                  <a:pt x="4309364" y="368808"/>
                </a:lnTo>
                <a:lnTo>
                  <a:pt x="4333265" y="363982"/>
                </a:lnTo>
                <a:lnTo>
                  <a:pt x="4352810" y="350799"/>
                </a:lnTo>
                <a:lnTo>
                  <a:pt x="4365993" y="331254"/>
                </a:lnTo>
                <a:lnTo>
                  <a:pt x="4370832" y="307340"/>
                </a:lnTo>
                <a:lnTo>
                  <a:pt x="4370832" y="61468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7178" y="1989582"/>
            <a:ext cx="18027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WenQuanYi Zen Hei Mono"/>
                <a:cs typeface="WenQuanYi Zen Hei Mono"/>
              </a:rPr>
              <a:t>導師的</a:t>
            </a:r>
            <a:r>
              <a:rPr sz="2000" b="0" spc="-15" dirty="0">
                <a:latin typeface="WenQuanYi Zen Hei Mono"/>
                <a:cs typeface="WenQuanYi Zen Hei Mono"/>
              </a:rPr>
              <a:t>輔</a:t>
            </a:r>
            <a:r>
              <a:rPr sz="2000" b="0" dirty="0">
                <a:latin typeface="WenQuanYi Zen Hei Mono"/>
                <a:cs typeface="WenQuanYi Zen Hei Mono"/>
              </a:rPr>
              <a:t>導</a:t>
            </a:r>
            <a:r>
              <a:rPr sz="2000" b="0" spc="-15" dirty="0">
                <a:latin typeface="WenQuanYi Zen Hei Mono"/>
                <a:cs typeface="WenQuanYi Zen Hei Mono"/>
              </a:rPr>
              <a:t>工作</a:t>
            </a:r>
            <a:endParaRPr sz="2000">
              <a:latin typeface="WenQuanYi Zen Hei Mono"/>
              <a:cs typeface="WenQuanYi Zen Hei Mo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3410" y="2738120"/>
            <a:ext cx="139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WenQuanYi Zen Hei Mono"/>
                <a:cs typeface="WenQuanYi Zen Hei Mono"/>
              </a:rPr>
              <a:t>「初級輔導」</a:t>
            </a:r>
            <a:endParaRPr sz="1800">
              <a:latin typeface="WenQuanYi Zen Hei Mono"/>
              <a:cs typeface="WenQuanYi Zen Hei Mo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6171" y="273900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WenQuanYi Zen Hei Mono"/>
                <a:cs typeface="WenQuanYi Zen Hei Mono"/>
              </a:rPr>
              <a:t>「資料」</a:t>
            </a:r>
            <a:endParaRPr sz="1800">
              <a:latin typeface="WenQuanYi Zen Hei Mono"/>
              <a:cs typeface="WenQuanYi Zen Hei Mon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9658" y="2343150"/>
            <a:ext cx="2801620" cy="361315"/>
          </a:xfrm>
          <a:custGeom>
            <a:avLst/>
            <a:gdLst/>
            <a:ahLst/>
            <a:cxnLst/>
            <a:rect l="l" t="t" r="r" b="b"/>
            <a:pathLst>
              <a:path w="2801620" h="361314">
                <a:moveTo>
                  <a:pt x="1390014" y="0"/>
                </a:moveTo>
                <a:lnTo>
                  <a:pt x="0" y="361188"/>
                </a:lnTo>
              </a:path>
              <a:path w="2801620" h="361314">
                <a:moveTo>
                  <a:pt x="2801239" y="350900"/>
                </a:moveTo>
                <a:lnTo>
                  <a:pt x="1389888" y="0"/>
                </a:lnTo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1384" y="3852671"/>
            <a:ext cx="2226564" cy="2226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8186" y="3973067"/>
            <a:ext cx="3211062" cy="271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541" y="998727"/>
            <a:ext cx="3628809" cy="394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7062" y="2551557"/>
            <a:ext cx="5512435" cy="336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WenQuanYi Zen Hei Mono"/>
                <a:cs typeface="WenQuanYi Zen Hei Mono"/>
              </a:rPr>
              <a:t>當學生轉換年級或學校，或是轉介至二、 三級輔導，可以讓接手的老師或輔導人 </a:t>
            </a:r>
            <a:r>
              <a:rPr sz="2400" b="0" spc="-5" dirty="0">
                <a:latin typeface="WenQuanYi Zen Hei Mono"/>
                <a:cs typeface="WenQuanYi Zen Hei Mono"/>
              </a:rPr>
              <a:t>員對學生發展的軌跡有初步了解，並能 </a:t>
            </a:r>
            <a:r>
              <a:rPr sz="2400" b="0" dirty="0">
                <a:latin typeface="WenQuanYi Zen Hei Mono"/>
                <a:cs typeface="WenQuanYi Zen Hei Mono"/>
              </a:rPr>
              <a:t>聚</a:t>
            </a:r>
            <a:r>
              <a:rPr sz="2400" b="0" spc="-5" dirty="0">
                <a:latin typeface="WenQuanYi Zen Hei Mono"/>
                <a:cs typeface="WenQuanYi Zen Hei Mono"/>
              </a:rPr>
              <a:t>焦</a:t>
            </a:r>
            <a:r>
              <a:rPr sz="2400" b="0" dirty="0">
                <a:latin typeface="WenQuanYi Zen Hei Mono"/>
                <a:cs typeface="WenQuanYi Zen Hei Mono"/>
              </a:rPr>
              <a:t>核心問題，依其需要，思考輔導的 方向。</a:t>
            </a:r>
            <a:endParaRPr sz="2400">
              <a:latin typeface="WenQuanYi Zen Hei Mono"/>
              <a:cs typeface="WenQuanYi Zen Hei Mon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latin typeface="WenQuanYi Zen Hei Mono"/>
                <a:cs typeface="WenQuanYi Zen Hei Mono"/>
              </a:rPr>
              <a:t>Ex.</a:t>
            </a:r>
            <a:endParaRPr sz="240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400" b="0" dirty="0">
                <a:latin typeface="WenQuanYi Zen Hei Mono"/>
                <a:cs typeface="WenQuanYi Zen Hei Mono"/>
              </a:rPr>
              <a:t>孩童的經驗世界。</a:t>
            </a:r>
            <a:endParaRPr sz="240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</a:pPr>
            <a:r>
              <a:rPr sz="2400" b="0" dirty="0">
                <a:latin typeface="WenQuanYi Zen Hei Mono"/>
                <a:cs typeface="WenQuanYi Zen Hei Mono"/>
              </a:rPr>
              <a:t>過往類似經驗的處理模式。</a:t>
            </a:r>
            <a:endParaRPr sz="2400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5388" y="998537"/>
            <a:ext cx="2832100" cy="394970"/>
            <a:chOff x="695388" y="998537"/>
            <a:chExt cx="2832100" cy="394970"/>
          </a:xfrm>
        </p:grpSpPr>
        <p:sp>
          <p:nvSpPr>
            <p:cNvPr id="3" name="object 3"/>
            <p:cNvSpPr/>
            <p:nvPr/>
          </p:nvSpPr>
          <p:spPr>
            <a:xfrm>
              <a:off x="695388" y="998537"/>
              <a:ext cx="1613979" cy="3932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39593" y="1000759"/>
              <a:ext cx="1187831" cy="392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7062" y="2551557"/>
            <a:ext cx="55130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當學生發生特殊事件時，老師必然有所 處理，此時留下輔導方式的記錄，日後 </a:t>
            </a:r>
            <a:r>
              <a:rPr sz="2400" spc="-5" dirty="0">
                <a:solidFill>
                  <a:srgbClr val="000000"/>
                </a:solidFill>
              </a:rPr>
              <a:t>若有其他不可料想的事件時，則可看到 </a:t>
            </a:r>
            <a:r>
              <a:rPr sz="2400" dirty="0">
                <a:solidFill>
                  <a:srgbClr val="000000"/>
                </a:solidFill>
              </a:rPr>
              <a:t>導師對該學生的努力，</a:t>
            </a:r>
            <a:r>
              <a:rPr sz="2400" dirty="0"/>
              <a:t>對導師有所保障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027676" y="4389119"/>
            <a:ext cx="4116323" cy="2468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318" y="998537"/>
            <a:ext cx="3643922" cy="39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54016" y="1030097"/>
            <a:ext cx="197915" cy="332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342" y="1888312"/>
            <a:ext cx="8838565" cy="4648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 marR="1349375" indent="-299720">
              <a:lnSpc>
                <a:spcPct val="99700"/>
              </a:lnSpc>
              <a:spcBef>
                <a:spcPts val="10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sz="2800" b="0" dirty="0">
                <a:latin typeface="WenQuanYi Zen Hei Mono"/>
                <a:cs typeface="WenQuanYi Zen Hei Mono"/>
              </a:rPr>
              <a:t>保</a:t>
            </a:r>
            <a:r>
              <a:rPr sz="2800" b="0" spc="-5" dirty="0">
                <a:latin typeface="WenQuanYi Zen Hei Mono"/>
                <a:cs typeface="WenQuanYi Zen Hei Mono"/>
              </a:rPr>
              <a:t>密原</a:t>
            </a:r>
            <a:r>
              <a:rPr sz="2800" b="0" spc="-10" dirty="0">
                <a:latin typeface="WenQuanYi Zen Hei Mono"/>
                <a:cs typeface="WenQuanYi Zen Hei Mono"/>
              </a:rPr>
              <a:t>則</a:t>
            </a:r>
            <a:r>
              <a:rPr sz="2800" b="0" dirty="0">
                <a:latin typeface="WenQuanYi Zen Hei Mono"/>
                <a:cs typeface="WenQuanYi Zen Hei Mono"/>
              </a:rPr>
              <a:t>：</a:t>
            </a:r>
            <a:r>
              <a:rPr sz="2400" b="0" dirty="0">
                <a:latin typeface="WenQuanYi Zen Hei Mono"/>
                <a:cs typeface="WenQuanYi Zen Hei Mono"/>
              </a:rPr>
              <a:t>（</a:t>
            </a:r>
            <a:r>
              <a:rPr sz="2400" b="0" spc="-5" dirty="0">
                <a:solidFill>
                  <a:srgbClr val="C00000"/>
                </a:solidFill>
                <a:latin typeface="WenQuanYi Zen Hei Mono"/>
                <a:cs typeface="WenQuanYi Zen Hei Mono"/>
              </a:rPr>
              <a:t>教</a:t>
            </a:r>
            <a:r>
              <a:rPr sz="2400" b="0" spc="-15" dirty="0">
                <a:solidFill>
                  <a:srgbClr val="C00000"/>
                </a:solidFill>
                <a:latin typeface="WenQuanYi Zen Hei Mono"/>
                <a:cs typeface="WenQuanYi Zen Hei Mono"/>
              </a:rPr>
              <a:t>師</a:t>
            </a:r>
            <a:r>
              <a:rPr sz="2400" b="0" spc="-5" dirty="0">
                <a:solidFill>
                  <a:srgbClr val="C00000"/>
                </a:solidFill>
                <a:latin typeface="WenQuanYi Zen Hei Mono"/>
                <a:cs typeface="WenQuanYi Zen Hei Mono"/>
              </a:rPr>
              <a:t>法第17條、學生輔導法第17條</a:t>
            </a:r>
            <a:r>
              <a:rPr sz="2400" b="0" dirty="0">
                <a:latin typeface="WenQuanYi Zen Hei Mono"/>
                <a:cs typeface="WenQuanYi Zen Hei Mono"/>
              </a:rPr>
              <a:t>）  輔</a:t>
            </a:r>
            <a:r>
              <a:rPr sz="2400" b="0" spc="-5" dirty="0">
                <a:latin typeface="WenQuanYi Zen Hei Mono"/>
                <a:cs typeface="WenQuanYi Zen Hei Mono"/>
              </a:rPr>
              <a:t>導</a:t>
            </a:r>
            <a:r>
              <a:rPr sz="2400" b="0" dirty="0">
                <a:latin typeface="WenQuanYi Zen Hei Mono"/>
                <a:cs typeface="WenQuanYi Zen Hei Mono"/>
              </a:rPr>
              <a:t>紀錄應保密，非相關人員不能調</a:t>
            </a:r>
            <a:r>
              <a:rPr sz="2400" b="0" spc="5" dirty="0">
                <a:latin typeface="WenQuanYi Zen Hei Mono"/>
                <a:cs typeface="WenQuanYi Zen Hei Mono"/>
              </a:rPr>
              <a:t>閱</a:t>
            </a:r>
            <a:r>
              <a:rPr sz="2400" b="0" dirty="0">
                <a:latin typeface="WenQuanYi Zen Hei Mono"/>
                <a:cs typeface="WenQuanYi Zen Hei Mono"/>
              </a:rPr>
              <a:t>，相關人員轉 述或運用時並應注意專業倫理與程序。</a:t>
            </a:r>
            <a:endParaRPr sz="2400">
              <a:latin typeface="WenQuanYi Zen Hei Mono"/>
              <a:cs typeface="WenQuanYi Zen Hei Mono"/>
            </a:endParaRPr>
          </a:p>
          <a:p>
            <a:pPr marL="469900">
              <a:lnSpc>
                <a:spcPct val="100000"/>
              </a:lnSpc>
            </a:pPr>
            <a:r>
              <a:rPr sz="2400" b="0" spc="-5" dirty="0">
                <a:latin typeface="WenQuanYi Zen Hei Mono"/>
                <a:cs typeface="WenQuanYi Zen Hei Mono"/>
              </a:rPr>
              <a:t>但在</a:t>
            </a:r>
            <a:r>
              <a:rPr sz="2400" b="0" spc="-5" dirty="0">
                <a:solidFill>
                  <a:srgbClr val="00AFEF"/>
                </a:solidFill>
                <a:latin typeface="WenQuanYi Zen Hei Mono"/>
                <a:cs typeface="WenQuanYi Zen Hei Mono"/>
              </a:rPr>
              <a:t>涉及法</a:t>
            </a:r>
            <a:r>
              <a:rPr sz="2400" b="0" dirty="0">
                <a:solidFill>
                  <a:srgbClr val="00AFEF"/>
                </a:solidFill>
                <a:latin typeface="WenQuanYi Zen Hei Mono"/>
                <a:cs typeface="WenQuanYi Zen Hei Mono"/>
              </a:rPr>
              <a:t>律</a:t>
            </a:r>
            <a:r>
              <a:rPr sz="2400" b="0" spc="-5" dirty="0">
                <a:solidFill>
                  <a:srgbClr val="00AFEF"/>
                </a:solidFill>
                <a:latin typeface="WenQuanYi Zen Hei Mono"/>
                <a:cs typeface="WenQuanYi Zen Hei Mono"/>
              </a:rPr>
              <a:t>事件</a:t>
            </a:r>
            <a:r>
              <a:rPr sz="2400" b="0" spc="-5" dirty="0">
                <a:latin typeface="WenQuanYi Zen Hei Mono"/>
                <a:cs typeface="WenQuanYi Zen Hei Mono"/>
              </a:rPr>
              <a:t>、</a:t>
            </a:r>
            <a:r>
              <a:rPr sz="2400" b="0" dirty="0">
                <a:solidFill>
                  <a:srgbClr val="00AFEF"/>
                </a:solidFill>
                <a:latin typeface="WenQuanYi Zen Hei Mono"/>
                <a:cs typeface="WenQuanYi Zen Hei Mono"/>
              </a:rPr>
              <a:t>危及當事人</a:t>
            </a:r>
            <a:r>
              <a:rPr sz="2400" b="0" spc="-15" dirty="0">
                <a:solidFill>
                  <a:srgbClr val="00AFEF"/>
                </a:solidFill>
                <a:latin typeface="WenQuanYi Zen Hei Mono"/>
                <a:cs typeface="WenQuanYi Zen Hei Mono"/>
              </a:rPr>
              <a:t>或</a:t>
            </a:r>
            <a:r>
              <a:rPr sz="2400" b="0" spc="-5" dirty="0">
                <a:solidFill>
                  <a:srgbClr val="00AFEF"/>
                </a:solidFill>
                <a:latin typeface="WenQuanYi Zen Hei Mono"/>
                <a:cs typeface="WenQuanYi Zen Hei Mono"/>
              </a:rPr>
              <a:t>第三者</a:t>
            </a:r>
            <a:r>
              <a:rPr sz="2400" b="0" spc="-5" dirty="0">
                <a:latin typeface="WenQuanYi Zen Hei Mono"/>
                <a:cs typeface="WenQuanYi Zen Hei Mono"/>
              </a:rPr>
              <a:t>時，為保密</a:t>
            </a:r>
            <a:endParaRPr sz="2400">
              <a:latin typeface="WenQuanYi Zen Hei Mono"/>
              <a:cs typeface="WenQuanYi Zen Hei Mono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latin typeface="WenQuanYi Zen Hei Mono"/>
                <a:cs typeface="WenQuanYi Zen Hei Mono"/>
              </a:rPr>
              <a:t>的例</a:t>
            </a:r>
            <a:r>
              <a:rPr sz="2400" b="0" spc="-5" dirty="0">
                <a:latin typeface="WenQuanYi Zen Hei Mono"/>
                <a:cs typeface="WenQuanYi Zen Hei Mono"/>
              </a:rPr>
              <a:t>外</a:t>
            </a:r>
            <a:r>
              <a:rPr sz="2400" b="0" dirty="0">
                <a:latin typeface="WenQuanYi Zen Hei Mono"/>
                <a:cs typeface="WenQuanYi Zen Hei Mono"/>
              </a:rPr>
              <a:t>。</a:t>
            </a:r>
            <a:endParaRPr sz="2400">
              <a:latin typeface="WenQuanYi Zen Hei Mono"/>
              <a:cs typeface="WenQuanYi Zen Hei Mono"/>
            </a:endParaRPr>
          </a:p>
          <a:p>
            <a:pPr marL="305435" indent="-283845">
              <a:lnSpc>
                <a:spcPts val="3340"/>
              </a:lnSpc>
              <a:spcBef>
                <a:spcPts val="2150"/>
              </a:spcBef>
              <a:buSzPct val="96428"/>
              <a:buFont typeface="Wingdings"/>
              <a:buChar char=""/>
              <a:tabLst>
                <a:tab pos="306070" algn="l"/>
              </a:tabLst>
            </a:pPr>
            <a:r>
              <a:rPr sz="2800" b="0" dirty="0">
                <a:latin typeface="WenQuanYi Zen Hei Mono"/>
                <a:cs typeface="WenQuanYi Zen Hei Mono"/>
              </a:rPr>
              <a:t>可</a:t>
            </a:r>
            <a:r>
              <a:rPr sz="2800" b="0" spc="-5" dirty="0">
                <a:latin typeface="WenQuanYi Zen Hei Mono"/>
                <a:cs typeface="WenQuanYi Zen Hei Mono"/>
              </a:rPr>
              <a:t>申請閱</a:t>
            </a:r>
            <a:r>
              <a:rPr sz="2800" b="0" dirty="0">
                <a:latin typeface="WenQuanYi Zen Hei Mono"/>
                <a:cs typeface="WenQuanYi Zen Hei Mono"/>
              </a:rPr>
              <a:t>覽</a:t>
            </a:r>
            <a:r>
              <a:rPr sz="2800" b="0" spc="-5" dirty="0">
                <a:latin typeface="WenQuanYi Zen Hei Mono"/>
                <a:cs typeface="WenQuanYi Zen Hei Mono"/>
              </a:rPr>
              <a:t>輔導資</a:t>
            </a:r>
            <a:r>
              <a:rPr sz="2800" b="0" dirty="0">
                <a:latin typeface="WenQuanYi Zen Hei Mono"/>
                <a:cs typeface="WenQuanYi Zen Hei Mono"/>
              </a:rPr>
              <a:t>料</a:t>
            </a:r>
            <a:r>
              <a:rPr sz="2800" b="0" spc="10" dirty="0">
                <a:latin typeface="WenQuanYi Zen Hei Mono"/>
                <a:cs typeface="WenQuanYi Zen Hei Mono"/>
              </a:rPr>
              <a:t>者</a:t>
            </a:r>
            <a:r>
              <a:rPr sz="2800" b="0" spc="-5" dirty="0">
                <a:latin typeface="WenQuanYi Zen Hei Mono"/>
                <a:cs typeface="WenQuanYi Zen Hei Mono"/>
              </a:rPr>
              <a:t>：</a:t>
            </a:r>
            <a:endParaRPr sz="2800">
              <a:latin typeface="WenQuanYi Zen Hei Mono"/>
              <a:cs typeface="WenQuanYi Zen Hei Mono"/>
            </a:endParaRPr>
          </a:p>
          <a:p>
            <a:pPr marL="479425" marR="220345" lvl="1">
              <a:lnSpc>
                <a:spcPts val="2400"/>
              </a:lnSpc>
              <a:spcBef>
                <a:spcPts val="60"/>
              </a:spcBef>
              <a:buClr>
                <a:srgbClr val="000000"/>
              </a:buClr>
              <a:buSzPct val="95000"/>
              <a:buAutoNum type="arabicPeriod"/>
              <a:tabLst>
                <a:tab pos="735965" algn="l"/>
              </a:tabLst>
            </a:pPr>
            <a:r>
              <a:rPr sz="20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受輔學生</a:t>
            </a:r>
            <a:r>
              <a:rPr sz="2000" b="0" spc="-15" dirty="0">
                <a:solidFill>
                  <a:srgbClr val="538235"/>
                </a:solidFill>
                <a:latin typeface="WenQuanYi Zen Hei Mono"/>
                <a:cs typeface="WenQuanYi Zen Hei Mono"/>
              </a:rPr>
              <a:t>本</a:t>
            </a:r>
            <a:r>
              <a:rPr sz="2000" b="0" spc="-1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人</a:t>
            </a:r>
            <a:r>
              <a:rPr sz="2000" b="0" dirty="0">
                <a:latin typeface="WenQuanYi Zen Hei Mono"/>
                <a:cs typeface="WenQuanYi Zen Hei Mono"/>
              </a:rPr>
              <a:t>、</a:t>
            </a:r>
            <a:r>
              <a:rPr sz="20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監</a:t>
            </a:r>
            <a:r>
              <a:rPr sz="2000" b="0" spc="-15" dirty="0">
                <a:solidFill>
                  <a:srgbClr val="538235"/>
                </a:solidFill>
                <a:latin typeface="WenQuanYi Zen Hei Mono"/>
                <a:cs typeface="WenQuanYi Zen Hei Mono"/>
              </a:rPr>
              <a:t>護</a:t>
            </a:r>
            <a:r>
              <a:rPr sz="20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人</a:t>
            </a:r>
            <a:r>
              <a:rPr sz="2000" b="0" spc="-15" dirty="0">
                <a:latin typeface="WenQuanYi Zen Hei Mono"/>
                <a:cs typeface="WenQuanYi Zen Hei Mono"/>
              </a:rPr>
              <a:t>、</a:t>
            </a:r>
            <a:r>
              <a:rPr sz="20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司法機</a:t>
            </a:r>
            <a:r>
              <a:rPr sz="2000" b="0" spc="-15" dirty="0">
                <a:solidFill>
                  <a:srgbClr val="538235"/>
                </a:solidFill>
                <a:latin typeface="WenQuanYi Zen Hei Mono"/>
                <a:cs typeface="WenQuanYi Zen Hei Mono"/>
              </a:rPr>
              <a:t>關</a:t>
            </a:r>
            <a:r>
              <a:rPr sz="2000" b="0" dirty="0">
                <a:latin typeface="WenQuanYi Zen Hei Mono"/>
                <a:cs typeface="WenQuanYi Zen Hei Mono"/>
              </a:rPr>
              <a:t>有</a:t>
            </a:r>
            <a:r>
              <a:rPr sz="2000" b="0" u="sng" spc="-15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必</a:t>
            </a:r>
            <a:r>
              <a:rPr sz="2000" b="0" u="sng" dirty="0">
                <a:uFill>
                  <a:solidFill>
                    <a:srgbClr val="000000"/>
                  </a:solidFill>
                </a:uFill>
                <a:latin typeface="WenQuanYi Zen Hei Mono"/>
                <a:cs typeface="WenQuanYi Zen Hei Mono"/>
              </a:rPr>
              <a:t>要</a:t>
            </a:r>
            <a:r>
              <a:rPr sz="2000" b="0" dirty="0">
                <a:latin typeface="WenQuanYi Zen Hei Mono"/>
                <a:cs typeface="WenQuanYi Zen Hei Mono"/>
              </a:rPr>
              <a:t>時，</a:t>
            </a:r>
            <a:r>
              <a:rPr sz="2000" b="0" spc="-15" dirty="0">
                <a:latin typeface="WenQuanYi Zen Hei Mono"/>
                <a:cs typeface="WenQuanYi Zen Hei Mono"/>
              </a:rPr>
              <a:t>有</a:t>
            </a:r>
            <a:r>
              <a:rPr sz="2000" b="0" dirty="0">
                <a:latin typeface="WenQuanYi Zen Hei Mono"/>
                <a:cs typeface="WenQuanYi Zen Hei Mono"/>
              </a:rPr>
              <a:t>權</a:t>
            </a:r>
            <a:r>
              <a:rPr sz="2000" b="0" spc="-15" dirty="0">
                <a:latin typeface="WenQuanYi Zen Hei Mono"/>
                <a:cs typeface="WenQuanYi Zen Hei Mono"/>
              </a:rPr>
              <a:t>申</a:t>
            </a:r>
            <a:r>
              <a:rPr sz="2000" b="0" dirty="0">
                <a:latin typeface="WenQuanYi Zen Hei Mono"/>
                <a:cs typeface="WenQuanYi Zen Hei Mono"/>
              </a:rPr>
              <a:t>請閱覽</a:t>
            </a:r>
            <a:r>
              <a:rPr sz="2000" b="0" spc="-15" dirty="0">
                <a:latin typeface="WenQuanYi Zen Hei Mono"/>
                <a:cs typeface="WenQuanYi Zen Hei Mono"/>
              </a:rPr>
              <a:t>學</a:t>
            </a:r>
            <a:r>
              <a:rPr sz="2000" b="0" dirty="0">
                <a:latin typeface="WenQuanYi Zen Hei Mono"/>
                <a:cs typeface="WenQuanYi Zen Hei Mono"/>
              </a:rPr>
              <a:t>生</a:t>
            </a:r>
            <a:r>
              <a:rPr sz="2000" b="0" spc="-15" dirty="0">
                <a:latin typeface="WenQuanYi Zen Hei Mono"/>
                <a:cs typeface="WenQuanYi Zen Hei Mono"/>
              </a:rPr>
              <a:t>輔</a:t>
            </a:r>
            <a:r>
              <a:rPr sz="2000" b="0" dirty="0">
                <a:latin typeface="WenQuanYi Zen Hei Mono"/>
                <a:cs typeface="WenQuanYi Zen Hei Mono"/>
              </a:rPr>
              <a:t>導資 料。</a:t>
            </a:r>
            <a:endParaRPr sz="2000">
              <a:latin typeface="WenQuanYi Zen Hei Mono"/>
              <a:cs typeface="WenQuanYi Zen Hei Mono"/>
            </a:endParaRPr>
          </a:p>
          <a:p>
            <a:pPr marL="479425" marR="220345" lvl="1">
              <a:lnSpc>
                <a:spcPts val="2400"/>
              </a:lnSpc>
              <a:spcBef>
                <a:spcPts val="5"/>
              </a:spcBef>
              <a:buSzPct val="95000"/>
              <a:buAutoNum type="arabicPeriod"/>
              <a:tabLst>
                <a:tab pos="735965" algn="l"/>
              </a:tabLst>
            </a:pPr>
            <a:r>
              <a:rPr sz="2000" b="0" dirty="0">
                <a:latin typeface="WenQuanYi Zen Hei Mono"/>
                <a:cs typeface="WenQuanYi Zen Hei Mono"/>
              </a:rPr>
              <a:t>現就讀之</a:t>
            </a:r>
            <a:r>
              <a:rPr sz="2000" b="0" spc="-15" dirty="0">
                <a:latin typeface="WenQuanYi Zen Hei Mono"/>
                <a:cs typeface="WenQuanYi Zen Hei Mono"/>
              </a:rPr>
              <a:t>學</a:t>
            </a:r>
            <a:r>
              <a:rPr sz="2000" b="0" dirty="0">
                <a:latin typeface="WenQuanYi Zen Hei Mono"/>
                <a:cs typeface="WenQuanYi Zen Hei Mono"/>
              </a:rPr>
              <a:t>校可</a:t>
            </a:r>
            <a:r>
              <a:rPr sz="2000" b="0" spc="5" dirty="0">
                <a:latin typeface="WenQuanYi Zen Hei Mono"/>
                <a:cs typeface="WenQuanYi Zen Hei Mono"/>
              </a:rPr>
              <a:t>向</a:t>
            </a:r>
            <a:r>
              <a:rPr sz="2000" b="0" spc="-10" dirty="0">
                <a:latin typeface="WenQuanYi Zen Hei Mono"/>
                <a:cs typeface="WenQuanYi Zen Hei Mono"/>
              </a:rPr>
              <a:t>原</a:t>
            </a:r>
            <a:r>
              <a:rPr sz="2000" b="0" dirty="0">
                <a:latin typeface="WenQuanYi Zen Hei Mono"/>
                <a:cs typeface="WenQuanYi Zen Hei Mono"/>
              </a:rPr>
              <a:t>就</a:t>
            </a:r>
            <a:r>
              <a:rPr sz="2000" b="0" spc="-10" dirty="0">
                <a:latin typeface="WenQuanYi Zen Hei Mono"/>
                <a:cs typeface="WenQuanYi Zen Hei Mono"/>
              </a:rPr>
              <a:t>讀</a:t>
            </a:r>
            <a:r>
              <a:rPr sz="2000" b="0" dirty="0">
                <a:latin typeface="WenQuanYi Zen Hei Mono"/>
                <a:cs typeface="WenQuanYi Zen Hei Mono"/>
              </a:rPr>
              <a:t>學</a:t>
            </a:r>
            <a:r>
              <a:rPr sz="2000" b="0" spc="-20" dirty="0">
                <a:latin typeface="WenQuanYi Zen Hei Mono"/>
                <a:cs typeface="WenQuanYi Zen Hei Mono"/>
              </a:rPr>
              <a:t>校</a:t>
            </a:r>
            <a:r>
              <a:rPr sz="20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申</a:t>
            </a:r>
            <a:r>
              <a:rPr sz="2000" b="0" spc="-15" dirty="0">
                <a:solidFill>
                  <a:srgbClr val="538235"/>
                </a:solidFill>
                <a:latin typeface="WenQuanYi Zen Hei Mono"/>
                <a:cs typeface="WenQuanYi Zen Hei Mono"/>
              </a:rPr>
              <a:t>請</a:t>
            </a:r>
            <a:r>
              <a:rPr sz="20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輔</a:t>
            </a:r>
            <a:r>
              <a:rPr sz="2000" b="0" spc="-15" dirty="0">
                <a:solidFill>
                  <a:srgbClr val="538235"/>
                </a:solidFill>
                <a:latin typeface="WenQuanYi Zen Hei Mono"/>
                <a:cs typeface="WenQuanYi Zen Hei Mono"/>
              </a:rPr>
              <a:t>導</a:t>
            </a:r>
            <a:r>
              <a:rPr sz="2000" b="0" dirty="0">
                <a:solidFill>
                  <a:srgbClr val="538235"/>
                </a:solidFill>
                <a:latin typeface="WenQuanYi Zen Hei Mono"/>
                <a:cs typeface="WenQuanYi Zen Hei Mono"/>
              </a:rPr>
              <a:t>資料轉</a:t>
            </a:r>
            <a:r>
              <a:rPr sz="2000" b="0" spc="-15" dirty="0">
                <a:solidFill>
                  <a:srgbClr val="538235"/>
                </a:solidFill>
                <a:latin typeface="WenQuanYi Zen Hei Mono"/>
                <a:cs typeface="WenQuanYi Zen Hei Mono"/>
              </a:rPr>
              <a:t>銜</a:t>
            </a:r>
            <a:r>
              <a:rPr sz="2000" b="0" dirty="0">
                <a:latin typeface="WenQuanYi Zen Hei Mono"/>
                <a:cs typeface="WenQuanYi Zen Hei Mono"/>
              </a:rPr>
              <a:t>，</a:t>
            </a:r>
            <a:r>
              <a:rPr sz="2000" b="0" spc="-15" dirty="0">
                <a:latin typeface="WenQuanYi Zen Hei Mono"/>
                <a:cs typeface="WenQuanYi Zen Hei Mono"/>
              </a:rPr>
              <a:t>但</a:t>
            </a:r>
            <a:r>
              <a:rPr sz="2000" b="0" dirty="0">
                <a:latin typeface="WenQuanYi Zen Hei Mono"/>
                <a:cs typeface="WenQuanYi Zen Hei Mono"/>
              </a:rPr>
              <a:t>須取得</a:t>
            </a:r>
            <a:r>
              <a:rPr sz="2000" b="0" spc="-15" dirty="0">
                <a:latin typeface="WenQuanYi Zen Hei Mono"/>
                <a:cs typeface="WenQuanYi Zen Hei Mono"/>
              </a:rPr>
              <a:t>學</a:t>
            </a:r>
            <a:r>
              <a:rPr sz="2000" b="0" dirty="0">
                <a:latin typeface="WenQuanYi Zen Hei Mono"/>
                <a:cs typeface="WenQuanYi Zen Hei Mono"/>
              </a:rPr>
              <a:t>生</a:t>
            </a:r>
            <a:r>
              <a:rPr sz="2000" b="0" spc="-15" dirty="0">
                <a:latin typeface="WenQuanYi Zen Hei Mono"/>
                <a:cs typeface="WenQuanYi Zen Hei Mono"/>
              </a:rPr>
              <a:t>本</a:t>
            </a:r>
            <a:r>
              <a:rPr sz="2000" b="0" dirty="0">
                <a:latin typeface="WenQuanYi Zen Hei Mono"/>
                <a:cs typeface="WenQuanYi Zen Hei Mono"/>
              </a:rPr>
              <a:t>人或 法定代</a:t>
            </a:r>
            <a:r>
              <a:rPr sz="2000" b="0" spc="-15" dirty="0">
                <a:latin typeface="WenQuanYi Zen Hei Mono"/>
                <a:cs typeface="WenQuanYi Zen Hei Mono"/>
              </a:rPr>
              <a:t>理</a:t>
            </a:r>
            <a:r>
              <a:rPr sz="2000" b="0" dirty="0">
                <a:latin typeface="WenQuanYi Zen Hei Mono"/>
                <a:cs typeface="WenQuanYi Zen Hei Mono"/>
              </a:rPr>
              <a:t>人</a:t>
            </a:r>
            <a:r>
              <a:rPr sz="2000" b="0" spc="-15" dirty="0">
                <a:latin typeface="WenQuanYi Zen Hei Mono"/>
                <a:cs typeface="WenQuanYi Zen Hei Mono"/>
              </a:rPr>
              <a:t>同意</a:t>
            </a:r>
            <a:endParaRPr sz="2000">
              <a:latin typeface="WenQuanYi Zen Hei Mono"/>
              <a:cs typeface="WenQuanYi Zen Hei Mono"/>
            </a:endParaRPr>
          </a:p>
          <a:p>
            <a:pPr marL="479425">
              <a:lnSpc>
                <a:spcPts val="2065"/>
              </a:lnSpc>
            </a:pPr>
            <a:r>
              <a:rPr sz="1800" b="0" dirty="0">
                <a:latin typeface="WenQuanYi Zen Hei Mono"/>
                <a:cs typeface="WenQuanYi Zen Hei Mono"/>
              </a:rPr>
              <a:t>(不須取得同意的例外狀況：</a:t>
            </a:r>
            <a:endParaRPr sz="1800">
              <a:latin typeface="WenQuanYi Zen Hei Mono"/>
              <a:cs typeface="WenQuanYi Zen Hei Mono"/>
            </a:endParaRPr>
          </a:p>
          <a:p>
            <a:pPr marL="479425">
              <a:lnSpc>
                <a:spcPct val="100000"/>
              </a:lnSpc>
              <a:tabLst>
                <a:tab pos="5166995" algn="l"/>
              </a:tabLst>
            </a:pPr>
            <a:r>
              <a:rPr sz="1800" b="0" dirty="0">
                <a:latin typeface="WenQuanYi Zen Hei Mono"/>
                <a:cs typeface="WenQuanYi Zen Hei Mono"/>
              </a:rPr>
              <a:t>(1)學生或其法定代理人主動請求</a:t>
            </a:r>
            <a:r>
              <a:rPr sz="1800" b="0" spc="-30" dirty="0">
                <a:latin typeface="WenQuanYi Zen Hei Mono"/>
                <a:cs typeface="WenQuanYi Zen Hei Mono"/>
              </a:rPr>
              <a:t>轉</a:t>
            </a:r>
            <a:r>
              <a:rPr sz="1800" b="0" dirty="0">
                <a:latin typeface="WenQuanYi Zen Hei Mono"/>
                <a:cs typeface="WenQuanYi Zen Hei Mono"/>
              </a:rPr>
              <a:t>銜輔導	(2)為維護公共利益之必要</a:t>
            </a:r>
            <a:endParaRPr sz="1800">
              <a:latin typeface="WenQuanYi Zen Hei Mono"/>
              <a:cs typeface="WenQuanYi Zen Hei Mono"/>
            </a:endParaRPr>
          </a:p>
          <a:p>
            <a:pPr marL="479425">
              <a:lnSpc>
                <a:spcPct val="100000"/>
              </a:lnSpc>
            </a:pPr>
            <a:r>
              <a:rPr sz="1800" b="0" spc="-5" dirty="0">
                <a:latin typeface="WenQuanYi Zen Hei Mono"/>
                <a:cs typeface="WenQuanYi Zen Hei Mono"/>
              </a:rPr>
              <a:t>(3)</a:t>
            </a:r>
            <a:r>
              <a:rPr sz="1800" b="0" dirty="0">
                <a:latin typeface="WenQuanYi Zen Hei Mono"/>
                <a:cs typeface="WenQuanYi Zen Hei Mono"/>
              </a:rPr>
              <a:t>經學校主管機</a:t>
            </a:r>
            <a:r>
              <a:rPr sz="1800" b="0" spc="-15" dirty="0">
                <a:latin typeface="WenQuanYi Zen Hei Mono"/>
                <a:cs typeface="WenQuanYi Zen Hei Mono"/>
              </a:rPr>
              <a:t>關</a:t>
            </a:r>
            <a:r>
              <a:rPr sz="1800" b="0" spc="-5" dirty="0">
                <a:latin typeface="WenQuanYi Zen Hei Mono"/>
                <a:cs typeface="WenQuanYi Zen Hei Mono"/>
              </a:rPr>
              <a:t>同意為保護學生生命、身體或健康</a:t>
            </a:r>
            <a:r>
              <a:rPr sz="1800" b="0" dirty="0">
                <a:latin typeface="WenQuanYi Zen Hei Mono"/>
                <a:cs typeface="WenQuanYi Zen Hei Mono"/>
              </a:rPr>
              <a:t>之</a:t>
            </a:r>
            <a:r>
              <a:rPr sz="1800" b="0" spc="-5" dirty="0">
                <a:latin typeface="WenQuanYi Zen Hei Mono"/>
                <a:cs typeface="WenQuanYi Zen Hei Mono"/>
              </a:rPr>
              <a:t>必要(4)有其他法規規定)</a:t>
            </a:r>
            <a:r>
              <a:rPr sz="1800" b="0" dirty="0">
                <a:latin typeface="WenQuanYi Zen Hei Mono"/>
                <a:cs typeface="WenQuanYi Zen Hei Mono"/>
              </a:rPr>
              <a:t>。</a:t>
            </a:r>
            <a:endParaRPr sz="1800">
              <a:latin typeface="WenQuanYi Zen Hei Mono"/>
              <a:cs typeface="WenQuanYi Zen Hei Mon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8832" y="463339"/>
            <a:ext cx="1457333" cy="1255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5388" y="998474"/>
            <a:ext cx="3637915" cy="394970"/>
            <a:chOff x="695388" y="998474"/>
            <a:chExt cx="3637915" cy="394970"/>
          </a:xfrm>
        </p:grpSpPr>
        <p:sp>
          <p:nvSpPr>
            <p:cNvPr id="3" name="object 3"/>
            <p:cNvSpPr/>
            <p:nvPr/>
          </p:nvSpPr>
          <p:spPr>
            <a:xfrm>
              <a:off x="695388" y="998474"/>
              <a:ext cx="2010727" cy="394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33929" y="998601"/>
              <a:ext cx="1598803" cy="392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7062" y="2219324"/>
            <a:ext cx="4646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學</a:t>
            </a:r>
            <a:r>
              <a:rPr sz="2800" spc="-5" dirty="0"/>
              <a:t>生輔導</a:t>
            </a:r>
            <a:r>
              <a:rPr sz="2800" dirty="0"/>
              <a:t>法</a:t>
            </a:r>
            <a:r>
              <a:rPr sz="2800" spc="-5" dirty="0"/>
              <a:t>施行細</a:t>
            </a:r>
            <a:r>
              <a:rPr sz="2800" spc="15" dirty="0"/>
              <a:t>則</a:t>
            </a:r>
            <a:r>
              <a:rPr sz="2800" spc="-5" dirty="0"/>
              <a:t>第１０條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677062" y="2642996"/>
            <a:ext cx="79527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WenQuanYi Zen Hei Mono"/>
                <a:cs typeface="WenQuanYi Zen Hei Mono"/>
              </a:rPr>
              <a:t>學生輔導資料，學校得以</a:t>
            </a:r>
            <a:r>
              <a:rPr sz="2400" b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書面</a:t>
            </a:r>
            <a:r>
              <a:rPr sz="2400" b="0" dirty="0">
                <a:latin typeface="WenQuanYi Zen Hei Mono"/>
                <a:cs typeface="WenQuanYi Zen Hei Mono"/>
              </a:rPr>
              <a:t>或</a:t>
            </a:r>
            <a:r>
              <a:rPr sz="2400" b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WenQuanYi Zen Hei Mono"/>
                <a:cs typeface="WenQuanYi Zen Hei Mono"/>
              </a:rPr>
              <a:t>電子儲存媒體資料</a:t>
            </a:r>
            <a:r>
              <a:rPr sz="2400" b="0" dirty="0">
                <a:latin typeface="WenQuanYi Zen Hei Mono"/>
                <a:cs typeface="WenQuanYi Zen Hei Mono"/>
              </a:rPr>
              <a:t>保存之， 並</a:t>
            </a:r>
            <a:r>
              <a:rPr sz="2400" b="0" spc="-5" dirty="0">
                <a:latin typeface="WenQuanYi Zen Hei Mono"/>
                <a:cs typeface="WenQuanYi Zen Hei Mono"/>
              </a:rPr>
              <a:t>應</a:t>
            </a:r>
            <a:r>
              <a:rPr sz="24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自學生畢業或離校後保存十年</a:t>
            </a:r>
            <a:r>
              <a:rPr sz="2400" b="0" dirty="0">
                <a:latin typeface="WenQuanYi Zen Hei Mono"/>
                <a:cs typeface="WenQuanYi Zen Hei Mono"/>
              </a:rPr>
              <a:t>。</a:t>
            </a:r>
            <a:endParaRPr sz="2400">
              <a:latin typeface="WenQuanYi Zen Hei Mono"/>
              <a:cs typeface="WenQuanYi Zen Hei Mono"/>
            </a:endParaRPr>
          </a:p>
          <a:p>
            <a:pPr marL="12700" marR="310515">
              <a:lnSpc>
                <a:spcPct val="100000"/>
              </a:lnSpc>
            </a:pPr>
            <a:r>
              <a:rPr sz="2400" b="0" dirty="0">
                <a:latin typeface="WenQuanYi Zen Hei Mono"/>
                <a:cs typeface="WenQuanYi Zen Hei Mono"/>
              </a:rPr>
              <a:t>已</a:t>
            </a:r>
            <a:r>
              <a:rPr sz="2400" b="0" spc="-5" dirty="0">
                <a:latin typeface="WenQuanYi Zen Hei Mono"/>
                <a:cs typeface="WenQuanYi Zen Hei Mono"/>
              </a:rPr>
              <a:t>逾</a:t>
            </a:r>
            <a:r>
              <a:rPr sz="2400" b="0" dirty="0">
                <a:latin typeface="WenQuanYi Zen Hei Mono"/>
                <a:cs typeface="WenQuanYi Zen Hei Mono"/>
              </a:rPr>
              <a:t>保存年限之學生輔導資料，學校應定期銷毀，並以每 年</a:t>
            </a:r>
            <a:r>
              <a:rPr sz="2400" b="0" spc="-5" dirty="0">
                <a:latin typeface="WenQuanYi Zen Hei Mono"/>
                <a:cs typeface="WenQuanYi Zen Hei Mono"/>
              </a:rPr>
              <a:t>次</a:t>
            </a:r>
            <a:r>
              <a:rPr sz="2400" b="0" dirty="0">
                <a:latin typeface="WenQuanYi Zen Hei Mono"/>
                <a:cs typeface="WenQuanYi Zen Hei Mono"/>
              </a:rPr>
              <a:t>為原則。</a:t>
            </a:r>
            <a:endParaRPr sz="2400">
              <a:latin typeface="WenQuanYi Zen Hei Mono"/>
              <a:cs typeface="WenQuanYi Zen Hei Mon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6164" y="4396466"/>
            <a:ext cx="4285427" cy="2461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1948" y="1993645"/>
            <a:ext cx="6512559" cy="4864735"/>
            <a:chOff x="2631948" y="1993645"/>
            <a:chExt cx="6512559" cy="4864735"/>
          </a:xfrm>
        </p:grpSpPr>
        <p:sp>
          <p:nvSpPr>
            <p:cNvPr id="3" name="object 3"/>
            <p:cNvSpPr/>
            <p:nvPr/>
          </p:nvSpPr>
          <p:spPr>
            <a:xfrm>
              <a:off x="2631948" y="2517647"/>
              <a:ext cx="6512051" cy="4340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8669" y="1993645"/>
              <a:ext cx="2468245" cy="1546225"/>
            </a:xfrm>
            <a:custGeom>
              <a:avLst/>
              <a:gdLst/>
              <a:ahLst/>
              <a:cxnLst/>
              <a:rect l="l" t="t" r="r" b="b"/>
              <a:pathLst>
                <a:path w="2468245" h="1546225">
                  <a:moveTo>
                    <a:pt x="1239646" y="0"/>
                  </a:moveTo>
                  <a:lnTo>
                    <a:pt x="1147444" y="482980"/>
                  </a:lnTo>
                  <a:lnTo>
                    <a:pt x="767841" y="269366"/>
                  </a:lnTo>
                  <a:lnTo>
                    <a:pt x="784986" y="624713"/>
                  </a:lnTo>
                  <a:lnTo>
                    <a:pt x="277240" y="529208"/>
                  </a:lnTo>
                  <a:lnTo>
                    <a:pt x="513588" y="809878"/>
                  </a:lnTo>
                  <a:lnTo>
                    <a:pt x="0" y="940815"/>
                  </a:lnTo>
                  <a:lnTo>
                    <a:pt x="478154" y="988949"/>
                  </a:lnTo>
                  <a:lnTo>
                    <a:pt x="150621" y="1247266"/>
                  </a:lnTo>
                  <a:lnTo>
                    <a:pt x="634110" y="1157858"/>
                  </a:lnTo>
                  <a:lnTo>
                    <a:pt x="509269" y="1390523"/>
                  </a:lnTo>
                  <a:lnTo>
                    <a:pt x="942847" y="1200784"/>
                  </a:lnTo>
                  <a:lnTo>
                    <a:pt x="1004061" y="1545843"/>
                  </a:lnTo>
                  <a:lnTo>
                    <a:pt x="1291081" y="1063370"/>
                  </a:lnTo>
                  <a:lnTo>
                    <a:pt x="1617852" y="1204340"/>
                  </a:lnTo>
                  <a:lnTo>
                    <a:pt x="1652651" y="918971"/>
                  </a:lnTo>
                  <a:lnTo>
                    <a:pt x="2467736" y="948436"/>
                  </a:lnTo>
                  <a:lnTo>
                    <a:pt x="1914144" y="751713"/>
                  </a:lnTo>
                  <a:lnTo>
                    <a:pt x="2387980" y="540892"/>
                  </a:lnTo>
                  <a:lnTo>
                    <a:pt x="1932051" y="462406"/>
                  </a:lnTo>
                  <a:lnTo>
                    <a:pt x="2260980" y="171323"/>
                  </a:lnTo>
                  <a:lnTo>
                    <a:pt x="1684274" y="389381"/>
                  </a:lnTo>
                  <a:lnTo>
                    <a:pt x="1711198" y="130048"/>
                  </a:lnTo>
                  <a:lnTo>
                    <a:pt x="1434337" y="349250"/>
                  </a:lnTo>
                  <a:lnTo>
                    <a:pt x="123964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03541" y="1000760"/>
            <a:ext cx="2008505" cy="392430"/>
            <a:chOff x="703541" y="1000760"/>
            <a:chExt cx="2008505" cy="392430"/>
          </a:xfrm>
        </p:grpSpPr>
        <p:sp>
          <p:nvSpPr>
            <p:cNvPr id="6" name="object 6"/>
            <p:cNvSpPr/>
            <p:nvPr/>
          </p:nvSpPr>
          <p:spPr>
            <a:xfrm>
              <a:off x="703541" y="1003808"/>
              <a:ext cx="381965" cy="385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2804" y="1000760"/>
              <a:ext cx="393128" cy="3924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7301" y="1000887"/>
              <a:ext cx="1184274" cy="3905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7062" y="2087117"/>
            <a:ext cx="18027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6FC0"/>
                </a:solidFill>
              </a:rPr>
              <a:t>定</a:t>
            </a:r>
            <a:r>
              <a:rPr sz="2800" spc="-5" dirty="0">
                <a:solidFill>
                  <a:srgbClr val="006FC0"/>
                </a:solidFill>
              </a:rPr>
              <a:t>期記</a:t>
            </a:r>
            <a:r>
              <a:rPr sz="2800" dirty="0">
                <a:solidFill>
                  <a:srgbClr val="006FC0"/>
                </a:solidFill>
              </a:rPr>
              <a:t>錄</a:t>
            </a:r>
            <a:r>
              <a:rPr sz="2800" spc="-5" dirty="0">
                <a:solidFill>
                  <a:srgbClr val="006FC0"/>
                </a:solidFill>
              </a:rPr>
              <a:t>：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677062" y="2510485"/>
            <a:ext cx="6122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WenQuanYi Zen Hei Mono"/>
                <a:cs typeface="WenQuanYi Zen Hei Mono"/>
              </a:rPr>
              <a:t>學生輔導紀錄表</a:t>
            </a:r>
            <a:r>
              <a:rPr sz="2400" b="0" dirty="0">
                <a:latin typeface="WenQuanYi Zen Hei Mono"/>
                <a:cs typeface="WenQuanYi Zen Hei Mono"/>
              </a:rPr>
              <a:t>由</a:t>
            </a:r>
            <a:r>
              <a:rPr sz="2400" b="0" spc="-5" dirty="0">
                <a:latin typeface="WenQuanYi Zen Hei Mono"/>
                <a:cs typeface="WenQuanYi Zen Hei Mono"/>
              </a:rPr>
              <a:t>班級導師填寫</a:t>
            </a:r>
            <a:r>
              <a:rPr sz="2400" b="0" dirty="0">
                <a:latin typeface="WenQuanYi Zen Hei Mono"/>
                <a:cs typeface="WenQuanYi Zen Hei Mono"/>
              </a:rPr>
              <a:t>，</a:t>
            </a:r>
            <a:endParaRPr sz="2400">
              <a:latin typeface="WenQuanYi Zen Hei Mono"/>
              <a:cs typeface="WenQuanYi Zen Hei Mon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latin typeface="WenQuanYi Zen Hei Mono"/>
                <a:cs typeface="WenQuanYi Zen Hei Mono"/>
              </a:rPr>
              <a:t>每</a:t>
            </a:r>
            <a:r>
              <a:rPr sz="2400" b="0" spc="-5" dirty="0">
                <a:latin typeface="WenQuanYi Zen Hei Mono"/>
                <a:cs typeface="WenQuanYi Zen Hei Mono"/>
              </a:rPr>
              <a:t>位</a:t>
            </a:r>
            <a:r>
              <a:rPr sz="2400" b="0" dirty="0">
                <a:latin typeface="WenQuanYi Zen Hei Mono"/>
                <a:cs typeface="WenQuanYi Zen Hei Mono"/>
              </a:rPr>
              <a:t>學生</a:t>
            </a:r>
            <a:r>
              <a:rPr sz="2400" b="0" dirty="0">
                <a:solidFill>
                  <a:srgbClr val="FF0000"/>
                </a:solidFill>
                <a:latin typeface="WenQuanYi Zen Hei Mono"/>
                <a:cs typeface="WenQuanYi Zen Hei Mono"/>
              </a:rPr>
              <a:t>每學年至少輸入一筆文字訪談資料</a:t>
            </a:r>
            <a:r>
              <a:rPr sz="2400" b="0" dirty="0">
                <a:latin typeface="WenQuanYi Zen Hei Mono"/>
                <a:cs typeface="WenQuanYi Zen Hei Mono"/>
              </a:rPr>
              <a:t>。</a:t>
            </a:r>
            <a:endParaRPr sz="2400">
              <a:latin typeface="WenQuanYi Zen Hei Mono"/>
              <a:cs typeface="WenQuanYi Zen Hei Mo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062" y="4291329"/>
            <a:ext cx="5817235" cy="1181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95"/>
              </a:spcBef>
            </a:pPr>
            <a:r>
              <a:rPr sz="2800" b="0" dirty="0">
                <a:solidFill>
                  <a:srgbClr val="006FC0"/>
                </a:solidFill>
                <a:latin typeface="WenQuanYi Zen Hei Mono"/>
                <a:cs typeface="WenQuanYi Zen Hei Mono"/>
              </a:rPr>
              <a:t>即</a:t>
            </a:r>
            <a:r>
              <a:rPr sz="2800" b="0" spc="-5" dirty="0">
                <a:solidFill>
                  <a:srgbClr val="006FC0"/>
                </a:solidFill>
                <a:latin typeface="WenQuanYi Zen Hei Mono"/>
                <a:cs typeface="WenQuanYi Zen Hei Mono"/>
              </a:rPr>
              <a:t>時記</a:t>
            </a:r>
            <a:r>
              <a:rPr sz="2800" b="0" dirty="0">
                <a:solidFill>
                  <a:srgbClr val="006FC0"/>
                </a:solidFill>
                <a:latin typeface="WenQuanYi Zen Hei Mono"/>
                <a:cs typeface="WenQuanYi Zen Hei Mono"/>
              </a:rPr>
              <a:t>錄</a:t>
            </a:r>
            <a:r>
              <a:rPr sz="2800" b="0" spc="-5" dirty="0">
                <a:solidFill>
                  <a:srgbClr val="006FC0"/>
                </a:solidFill>
                <a:latin typeface="WenQuanYi Zen Hei Mono"/>
                <a:cs typeface="WenQuanYi Zen Hei Mono"/>
              </a:rPr>
              <a:t>：</a:t>
            </a:r>
            <a:endParaRPr sz="2800">
              <a:latin typeface="WenQuanYi Zen Hei Mono"/>
              <a:cs typeface="WenQuanYi Zen Hei Mono"/>
            </a:endParaRPr>
          </a:p>
          <a:p>
            <a:pPr marL="12700" marR="5080">
              <a:lnSpc>
                <a:spcPts val="2880"/>
              </a:lnSpc>
              <a:spcBef>
                <a:spcPts val="85"/>
              </a:spcBef>
            </a:pPr>
            <a:r>
              <a:rPr sz="2400" b="0" dirty="0">
                <a:latin typeface="WenQuanYi Zen Hei Mono"/>
                <a:cs typeface="WenQuanYi Zen Hei Mono"/>
              </a:rPr>
              <a:t>班級導師亦可依學生接受輔導管教的狀況、 </a:t>
            </a:r>
            <a:r>
              <a:rPr sz="2400" b="0" spc="-5" dirty="0">
                <a:latin typeface="WenQuanYi Zen Hei Mono"/>
                <a:cs typeface="WenQuanYi Zen Hei Mono"/>
              </a:rPr>
              <a:t>突發危機事件</a:t>
            </a:r>
            <a:r>
              <a:rPr sz="2400" b="0" dirty="0">
                <a:latin typeface="WenQuanYi Zen Hei Mono"/>
                <a:cs typeface="WenQuanYi Zen Hei Mono"/>
              </a:rPr>
              <a:t>等</a:t>
            </a:r>
            <a:r>
              <a:rPr sz="2400" b="0" spc="-5" dirty="0">
                <a:latin typeface="WenQuanYi Zen Hei Mono"/>
                <a:cs typeface="WenQuanYi Zen Hei Mono"/>
              </a:rPr>
              <a:t>，隨時填寫輔導紀錄。</a:t>
            </a:r>
            <a:endParaRPr sz="2400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0316" y="2412491"/>
            <a:ext cx="3860237" cy="3584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42428" y="2837433"/>
            <a:ext cx="3628390" cy="394970"/>
            <a:chOff x="1142428" y="2837433"/>
            <a:chExt cx="3628390" cy="394970"/>
          </a:xfrm>
        </p:grpSpPr>
        <p:sp>
          <p:nvSpPr>
            <p:cNvPr id="4" name="object 4"/>
            <p:cNvSpPr/>
            <p:nvPr/>
          </p:nvSpPr>
          <p:spPr>
            <a:xfrm>
              <a:off x="1142428" y="2837497"/>
              <a:ext cx="2823527" cy="3946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95292" y="2837433"/>
              <a:ext cx="375539" cy="3907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02836" y="2843656"/>
              <a:ext cx="367664" cy="3835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573</Words>
  <Application>Microsoft Office PowerPoint</Application>
  <PresentationFormat>如螢幕大小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Noto Sans CJK JP Medium</vt:lpstr>
      <vt:lpstr>WenQuanYi Zen Hei Mono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當學生發生特殊事件時，老師必然有所 處理，此時留下輔導方式的記錄，日後 若有其他不可料想的事件時，則可看到 導師對該學生的努力，對導師有所保障。</vt:lpstr>
      <vt:lpstr>PowerPoint 簡報</vt:lpstr>
      <vt:lpstr>學生輔導法施行細則第１０條</vt:lpstr>
      <vt:lpstr>定期記錄：</vt:lpstr>
      <vt:lpstr>PowerPoint 簡報</vt:lpstr>
      <vt:lpstr> 記錄『需要注意』，需要注意同時有『需要加強』&amp;『特質與亮點 』</vt:lpstr>
      <vt:lpstr>PowerPoint 簡報</vt:lpstr>
      <vt:lpstr>PowerPoint 簡報</vt:lpstr>
      <vt:lpstr>可依學生概況、家長回應、輔導策略…等面向記錄。</vt:lpstr>
      <vt:lpstr> 避免情緒性字句 請客觀描述事件經過或個案的人格特質，避免「情緒化字眼」</vt:lpstr>
      <vt:lpstr>PowerPoint 簡報</vt:lpstr>
      <vt:lpstr>Ｑ.當孩子疑似遭家暴、學生無故曠課、性平事件、自我傷害、相關通 報……，此時應做記錄嗎？</vt:lpstr>
      <vt:lpstr>Ｑ.學生曾被通報，要不要寫?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4</cp:revision>
  <dcterms:created xsi:type="dcterms:W3CDTF">2021-03-24T04:25:22Z</dcterms:created>
  <dcterms:modified xsi:type="dcterms:W3CDTF">2021-03-24T10:04:10Z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2021-03-24T00:00:00Z</vt:filetime>
  </property>
</Properties>
</file>