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4" r:id="rId3"/>
    <p:sldId id="261" r:id="rId4"/>
    <p:sldId id="258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5" r:id="rId13"/>
    <p:sldId id="272" r:id="rId14"/>
    <p:sldId id="273" r:id="rId15"/>
    <p:sldId id="276" r:id="rId16"/>
    <p:sldId id="277" r:id="rId17"/>
    <p:sldId id="279" r:id="rId18"/>
    <p:sldId id="280" r:id="rId19"/>
    <p:sldId id="281" r:id="rId20"/>
    <p:sldId id="278" r:id="rId21"/>
    <p:sldId id="282" r:id="rId22"/>
    <p:sldId id="283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FF33CC"/>
    <a:srgbClr val="996633"/>
    <a:srgbClr val="CCFFCC"/>
    <a:srgbClr val="FFCCCC"/>
    <a:srgbClr val="FFCCFF"/>
    <a:srgbClr val="FFFF99"/>
    <a:srgbClr val="CCFFFF"/>
    <a:srgbClr val="FFFF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E4D0-DE5F-451D-85AA-31C3D31C73A3}" type="datetimeFigureOut">
              <a:rPr lang="zh-TW" altLang="en-US" smtClean="0"/>
              <a:t>2021/3/12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81E5-C062-4371-9460-6AF83822417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E4D0-DE5F-451D-85AA-31C3D31C73A3}" type="datetimeFigureOut">
              <a:rPr lang="zh-TW" altLang="en-US" smtClean="0"/>
              <a:t>2021/3/12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81E5-C062-4371-9460-6AF83822417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E4D0-DE5F-451D-85AA-31C3D31C73A3}" type="datetimeFigureOut">
              <a:rPr lang="zh-TW" altLang="en-US" smtClean="0"/>
              <a:t>2021/3/12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81E5-C062-4371-9460-6AF83822417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E4D0-DE5F-451D-85AA-31C3D31C73A3}" type="datetimeFigureOut">
              <a:rPr lang="zh-TW" altLang="en-US" smtClean="0"/>
              <a:t>2021/3/12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81E5-C062-4371-9460-6AF83822417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E4D0-DE5F-451D-85AA-31C3D31C73A3}" type="datetimeFigureOut">
              <a:rPr lang="zh-TW" altLang="en-US" smtClean="0"/>
              <a:t>2021/3/12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81E5-C062-4371-9460-6AF83822417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E4D0-DE5F-451D-85AA-31C3D31C73A3}" type="datetimeFigureOut">
              <a:rPr lang="zh-TW" altLang="en-US" smtClean="0"/>
              <a:t>2021/3/12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81E5-C062-4371-9460-6AF83822417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E4D0-DE5F-451D-85AA-31C3D31C73A3}" type="datetimeFigureOut">
              <a:rPr lang="zh-TW" altLang="en-US" smtClean="0"/>
              <a:t>2021/3/12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81E5-C062-4371-9460-6AF83822417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E4D0-DE5F-451D-85AA-31C3D31C73A3}" type="datetimeFigureOut">
              <a:rPr lang="zh-TW" altLang="en-US" smtClean="0"/>
              <a:t>2021/3/12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81E5-C062-4371-9460-6AF83822417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E4D0-DE5F-451D-85AA-31C3D31C73A3}" type="datetimeFigureOut">
              <a:rPr lang="zh-TW" altLang="en-US" smtClean="0"/>
              <a:t>2021/3/12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81E5-C062-4371-9460-6AF83822417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E4D0-DE5F-451D-85AA-31C3D31C73A3}" type="datetimeFigureOut">
              <a:rPr lang="zh-TW" altLang="en-US" smtClean="0"/>
              <a:t>2021/3/12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81E5-C062-4371-9460-6AF83822417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E4D0-DE5F-451D-85AA-31C3D31C73A3}" type="datetimeFigureOut">
              <a:rPr lang="zh-TW" altLang="en-US" smtClean="0"/>
              <a:t>2021/3/12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81E5-C062-4371-9460-6AF83822417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0395E4D0-DE5F-451D-85AA-31C3D31C73A3}" type="datetimeFigureOut">
              <a:rPr lang="zh-TW" altLang="en-US" smtClean="0"/>
              <a:t>2021/3/12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63081E5-C062-4371-9460-6AF83822417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2" Type="http://schemas.microsoft.com/office/2007/relationships/media" Target="../media/media2.wav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2" Type="http://schemas.microsoft.com/office/2007/relationships/media" Target="../media/media3.wav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2" Type="http://schemas.microsoft.com/office/2007/relationships/media" Target="../media/media4.wav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2" Type="http://schemas.microsoft.com/office/2007/relationships/media" Target="../media/media5.wav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4005064"/>
            <a:ext cx="6400800" cy="864096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+mn-ea"/>
              </a:rPr>
              <a:t>東門國小健康中心、衛生組編制</a:t>
            </a:r>
            <a:endParaRPr lang="zh-TW" altLang="en-US" sz="3200" dirty="0">
              <a:latin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3168352"/>
          </a:xfrm>
        </p:spPr>
        <p:txBody>
          <a:bodyPr>
            <a:normAutofit/>
          </a:bodyPr>
          <a:lstStyle/>
          <a:p>
            <a:r>
              <a:rPr lang="zh-TW" altLang="en-US" sz="7200" b="1" dirty="0" smtClean="0">
                <a:solidFill>
                  <a:srgbClr val="FFCCCC"/>
                </a:solidFill>
              </a:rPr>
              <a:t>懇親會</a:t>
            </a:r>
            <a:r>
              <a:rPr lang="zh-TW" altLang="en-US" sz="7200" b="1" dirty="0" smtClean="0"/>
              <a:t> </a:t>
            </a:r>
            <a:r>
              <a:rPr lang="en-US" altLang="zh-TW" sz="7200" b="1" dirty="0" smtClean="0"/>
              <a:t/>
            </a:r>
            <a:br>
              <a:rPr lang="en-US" altLang="zh-TW" sz="7200" b="1" dirty="0" smtClean="0"/>
            </a:br>
            <a:r>
              <a:rPr lang="zh-TW" altLang="en-US" sz="7200" b="1" dirty="0" smtClean="0">
                <a:solidFill>
                  <a:srgbClr val="CCFFCC"/>
                </a:solidFill>
              </a:rPr>
              <a:t>健康促進宣導</a:t>
            </a:r>
            <a:endParaRPr lang="zh-TW" altLang="en-US" sz="7200" b="1" dirty="0">
              <a:solidFill>
                <a:srgbClr val="CCFFCC"/>
              </a:solidFill>
            </a:endParaRPr>
          </a:p>
        </p:txBody>
      </p:sp>
      <p:pic>
        <p:nvPicPr>
          <p:cNvPr id="4" name="音訊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929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5"/>
    </mc:Choice>
    <mc:Fallback xmlns="">
      <p:transition spd="slow" advTm="36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 txBox="1">
            <a:spLocks/>
          </p:cNvSpPr>
          <p:nvPr/>
        </p:nvSpPr>
        <p:spPr>
          <a:xfrm>
            <a:off x="395536" y="332656"/>
            <a:ext cx="4104456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800" b="1" dirty="0" smtClean="0"/>
              <a:t>家長常見迷</a:t>
            </a:r>
            <a:r>
              <a:rPr lang="zh-TW" altLang="en-US" sz="4800" b="1" dirty="0"/>
              <a:t>思</a:t>
            </a:r>
            <a:endParaRPr lang="zh-TW" altLang="en-US" sz="4800" b="1" dirty="0">
              <a:latin typeface="+mn-ea"/>
              <a:ea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7544" y="1484784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solidFill>
                  <a:srgbClr val="FFFF99"/>
                </a:solidFill>
                <a:latin typeface="+mn-ea"/>
              </a:rPr>
              <a:t>點</a:t>
            </a:r>
            <a:r>
              <a:rPr lang="zh-TW" altLang="en-US" sz="3200" b="1" dirty="0">
                <a:solidFill>
                  <a:srgbClr val="FFFF99"/>
                </a:solidFill>
                <a:latin typeface="+mn-ea"/>
              </a:rPr>
              <a:t>散瞳劑之後眼睛老是畏光，散瞳劑到底會不會傷眼</a:t>
            </a:r>
            <a:r>
              <a:rPr lang="zh-TW" altLang="en-US" sz="3200" b="1" dirty="0" smtClean="0">
                <a:solidFill>
                  <a:srgbClr val="FFFF99"/>
                </a:solidFill>
                <a:latin typeface="+mn-ea"/>
              </a:rPr>
              <a:t>？</a:t>
            </a:r>
            <a:endParaRPr lang="zh-TW" altLang="en-US" sz="3200" dirty="0">
              <a:solidFill>
                <a:srgbClr val="FFFF99"/>
              </a:solidFill>
            </a:endParaRPr>
          </a:p>
        </p:txBody>
      </p:sp>
      <p:sp>
        <p:nvSpPr>
          <p:cNvPr id="5" name="圓角矩形圖說文字 4"/>
          <p:cNvSpPr/>
          <p:nvPr/>
        </p:nvSpPr>
        <p:spPr>
          <a:xfrm>
            <a:off x="251520" y="3413609"/>
            <a:ext cx="8496944" cy="3139321"/>
          </a:xfrm>
          <a:prstGeom prst="wedgeRoundRectCallout">
            <a:avLst>
              <a:gd name="adj1" fmla="val 34210"/>
              <a:gd name="adj2" fmla="val -60095"/>
              <a:gd name="adj3" fmla="val 16667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9532" y="3413610"/>
            <a:ext cx="8280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2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</a:t>
            </a:r>
            <a:r>
              <a:rPr lang="zh-TW" altLang="en-US" sz="2200" b="1" dirty="0">
                <a:solidFill>
                  <a:srgbClr val="0070C0"/>
                </a:solidFill>
              </a:rPr>
              <a:t>散瞳劑除了能讓睫狀肌放鬆，還有強制瞳孔放大的效果，長期點散瞳劑，通過水晶體進入眼底的光線，相較來說一定比一般人來得</a:t>
            </a:r>
            <a:r>
              <a:rPr lang="zh-TW" altLang="en-US" sz="2200" b="1" dirty="0" smtClean="0">
                <a:solidFill>
                  <a:srgbClr val="0070C0"/>
                </a:solidFill>
              </a:rPr>
              <a:t>多</a:t>
            </a:r>
            <a:r>
              <a:rPr lang="zh-TW" altLang="en-US" sz="2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200" b="1" dirty="0" smtClean="0">
                <a:solidFill>
                  <a:srgbClr val="0070C0"/>
                </a:solidFill>
              </a:rPr>
              <a:t>因此</a:t>
            </a:r>
            <a:r>
              <a:rPr lang="zh-TW" altLang="en-US" sz="2200" b="1" dirty="0">
                <a:solidFill>
                  <a:srgbClr val="0070C0"/>
                </a:solidFill>
              </a:rPr>
              <a:t>，</a:t>
            </a:r>
            <a:r>
              <a:rPr lang="zh-TW" altLang="en-US" sz="2200" b="1" dirty="0">
                <a:solidFill>
                  <a:srgbClr val="FF33CC"/>
                </a:solidFill>
              </a:rPr>
              <a:t>點了散瞳劑後，白天出門應配戴太陽眼鏡來防</a:t>
            </a:r>
            <a:r>
              <a:rPr lang="zh-TW" altLang="en-US" sz="2200" b="1" dirty="0" smtClean="0">
                <a:solidFill>
                  <a:srgbClr val="FF33CC"/>
                </a:solidFill>
              </a:rPr>
              <a:t>曬，來保護眼睛</a:t>
            </a:r>
            <a:r>
              <a:rPr lang="zh-TW" altLang="en-US" sz="2200" b="1" dirty="0" smtClean="0">
                <a:solidFill>
                  <a:srgbClr val="0070C0"/>
                </a:solidFill>
              </a:rPr>
              <a:t>。</a:t>
            </a:r>
            <a:endParaRPr lang="en-US" altLang="zh-TW" sz="2200" b="1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zh-TW" altLang="en-US" sz="22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</a:t>
            </a:r>
            <a:r>
              <a:rPr lang="zh-TW" altLang="en-US" sz="2200" b="1" dirty="0">
                <a:solidFill>
                  <a:srgbClr val="0070C0"/>
                </a:solidFill>
              </a:rPr>
              <a:t>孩子若在點散瞳劑治療近視的期間必須戴上近視眼鏡，眼鏡度數要配足，再配合散瞳劑的治療，才能有效治療近視</a:t>
            </a:r>
            <a:r>
              <a:rPr lang="zh-TW" altLang="en-US" sz="2200" b="1" dirty="0" smtClean="0">
                <a:solidFill>
                  <a:srgbClr val="0070C0"/>
                </a:solidFill>
              </a:rPr>
              <a:t>。</a:t>
            </a:r>
            <a:endParaRPr lang="en-US" altLang="zh-TW" sz="2200" b="1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73450"/>
            <a:ext cx="1440160" cy="1440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917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 txBox="1">
            <a:spLocks/>
          </p:cNvSpPr>
          <p:nvPr/>
        </p:nvSpPr>
        <p:spPr>
          <a:xfrm>
            <a:off x="395536" y="332656"/>
            <a:ext cx="4104456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800" b="1" dirty="0" smtClean="0"/>
              <a:t>家長常見迷</a:t>
            </a:r>
            <a:r>
              <a:rPr lang="zh-TW" altLang="en-US" sz="4800" b="1" dirty="0"/>
              <a:t>思</a:t>
            </a:r>
            <a:endParaRPr lang="zh-TW" altLang="en-US" sz="4800" b="1" dirty="0">
              <a:latin typeface="+mn-ea"/>
              <a:ea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5536" y="1176435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solidFill>
                  <a:srgbClr val="FFFF99"/>
                </a:solidFill>
              </a:rPr>
              <a:t>每天課業很忙</a:t>
            </a:r>
            <a:r>
              <a:rPr lang="zh-TW" altLang="en-US" sz="3200" b="1" dirty="0" smtClean="0">
                <a:solidFill>
                  <a:srgbClr val="FFFF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，放學要到安親班，怎麼戶外</a:t>
            </a:r>
            <a:r>
              <a:rPr lang="en-US" altLang="zh-TW" sz="3200" b="1" dirty="0" smtClean="0">
                <a:solidFill>
                  <a:srgbClr val="FFFF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120?</a:t>
            </a:r>
            <a:endParaRPr lang="zh-TW" altLang="en-US" sz="3200" dirty="0">
              <a:solidFill>
                <a:srgbClr val="FFFF99"/>
              </a:solidFill>
            </a:endParaRPr>
          </a:p>
        </p:txBody>
      </p:sp>
      <p:sp>
        <p:nvSpPr>
          <p:cNvPr id="6" name="圓角矩形圖說文字 5"/>
          <p:cNvSpPr/>
          <p:nvPr/>
        </p:nvSpPr>
        <p:spPr>
          <a:xfrm>
            <a:off x="251520" y="3140967"/>
            <a:ext cx="8496944" cy="3388349"/>
          </a:xfrm>
          <a:prstGeom prst="wedgeRoundRectCallout">
            <a:avLst>
              <a:gd name="adj1" fmla="val 34210"/>
              <a:gd name="adj2" fmla="val -60095"/>
              <a:gd name="adj3" fmla="val 16667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7544" y="3112997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0070C0"/>
                </a:solidFill>
                <a:latin typeface="+mn-ea"/>
                <a:sym typeface="Wingdings" panose="05000000000000000000" pitchFamily="2" charset="2"/>
              </a:rPr>
              <a:t></a:t>
            </a:r>
            <a:r>
              <a:rPr lang="zh-TW" altLang="en-US" sz="2400" b="1" dirty="0" smtClean="0">
                <a:solidFill>
                  <a:srgbClr val="0070C0"/>
                </a:solidFill>
                <a:latin typeface="+mn-ea"/>
                <a:sym typeface="Wingdings"/>
              </a:rPr>
              <a:t>目前實證資料顯示每天戶外</a:t>
            </a:r>
            <a:r>
              <a:rPr lang="en-US" altLang="zh-TW" sz="2400" b="1" dirty="0" smtClean="0">
                <a:solidFill>
                  <a:srgbClr val="0070C0"/>
                </a:solidFill>
                <a:latin typeface="+mn-ea"/>
                <a:sym typeface="Wingdings"/>
              </a:rPr>
              <a:t>120</a:t>
            </a:r>
            <a:r>
              <a:rPr lang="zh-TW" altLang="en-US" sz="2400" b="1" dirty="0" smtClean="0">
                <a:solidFill>
                  <a:srgbClr val="0070C0"/>
                </a:solidFill>
                <a:latin typeface="+mn-ea"/>
                <a:sym typeface="Wingdings"/>
              </a:rPr>
              <a:t>可以預防近視或延緩度數增加。</a:t>
            </a:r>
            <a:endParaRPr lang="en-US" altLang="zh-TW" sz="2400" b="1" dirty="0" smtClean="0">
              <a:solidFill>
                <a:srgbClr val="0070C0"/>
              </a:solidFill>
              <a:latin typeface="+mn-ea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0070C0"/>
                </a:solidFill>
                <a:latin typeface="+mn-ea"/>
                <a:sym typeface="Wingdings" panose="05000000000000000000" pitchFamily="2" charset="2"/>
              </a:rPr>
              <a:t>戶外</a:t>
            </a:r>
            <a:r>
              <a:rPr lang="en-US" altLang="zh-TW" sz="2400" b="1" dirty="0" smtClean="0">
                <a:solidFill>
                  <a:srgbClr val="0070C0"/>
                </a:solidFill>
                <a:latin typeface="+mn-ea"/>
                <a:sym typeface="Wingdings" panose="05000000000000000000" pitchFamily="2" charset="2"/>
              </a:rPr>
              <a:t>120</a:t>
            </a:r>
            <a:r>
              <a:rPr lang="zh-TW" altLang="en-US" sz="2400" b="1" dirty="0" smtClean="0">
                <a:solidFill>
                  <a:srgbClr val="0070C0"/>
                </a:solidFill>
                <a:latin typeface="+mn-ea"/>
                <a:sym typeface="Wingdings" panose="05000000000000000000" pitchFamily="2" charset="2"/>
              </a:rPr>
              <a:t>不一定是運動</a:t>
            </a:r>
            <a:r>
              <a:rPr lang="en-US" altLang="zh-TW" sz="2400" b="1" dirty="0" smtClean="0">
                <a:solidFill>
                  <a:srgbClr val="0070C0"/>
                </a:solidFill>
                <a:latin typeface="+mn-ea"/>
                <a:sym typeface="Wingdings" panose="05000000000000000000" pitchFamily="2" charset="2"/>
              </a:rPr>
              <a:t>120</a:t>
            </a:r>
            <a:r>
              <a:rPr lang="zh-TW" altLang="en-US" sz="2400" b="1" dirty="0" smtClean="0">
                <a:solidFill>
                  <a:srgbClr val="0070C0"/>
                </a:solidFill>
                <a:latin typeface="+mn-ea"/>
                <a:sym typeface="Wingdings" panose="05000000000000000000" pitchFamily="2" charset="2"/>
              </a:rPr>
              <a:t>分鐘，而是藉由到戶外，讓</a:t>
            </a:r>
            <a:r>
              <a:rPr lang="zh-TW" altLang="en-US" sz="2400" b="1" dirty="0" smtClean="0">
                <a:solidFill>
                  <a:srgbClr val="FF33CC"/>
                </a:solidFill>
                <a:latin typeface="+mn-ea"/>
                <a:sym typeface="Wingdings" panose="05000000000000000000" pitchFamily="2" charset="2"/>
              </a:rPr>
              <a:t>眼睛可以看</a:t>
            </a:r>
            <a:r>
              <a:rPr lang="en-US" altLang="zh-TW" sz="2400" b="1" dirty="0" smtClean="0">
                <a:solidFill>
                  <a:srgbClr val="FF33CC"/>
                </a:solidFill>
                <a:latin typeface="+mn-ea"/>
                <a:sym typeface="Wingdings" panose="05000000000000000000" pitchFamily="2" charset="2"/>
              </a:rPr>
              <a:t>6</a:t>
            </a:r>
            <a:r>
              <a:rPr lang="zh-TW" altLang="en-US" sz="2400" b="1" dirty="0" smtClean="0">
                <a:solidFill>
                  <a:srgbClr val="FF33CC"/>
                </a:solidFill>
                <a:latin typeface="+mn-ea"/>
                <a:sym typeface="Wingdings" panose="05000000000000000000" pitchFamily="2" charset="2"/>
              </a:rPr>
              <a:t>公尺以上的距離</a:t>
            </a:r>
            <a:r>
              <a:rPr lang="zh-TW" altLang="en-US" sz="2400" b="1" dirty="0" smtClean="0">
                <a:solidFill>
                  <a:srgbClr val="0070C0"/>
                </a:solidFill>
                <a:latin typeface="+mn-ea"/>
                <a:sym typeface="Wingdings" panose="05000000000000000000" pitchFamily="2" charset="2"/>
              </a:rPr>
              <a:t>，達到放鬆眼球肌肉的作用。</a:t>
            </a:r>
            <a:endParaRPr lang="en-US" altLang="zh-TW" sz="2400" b="1" dirty="0" smtClean="0">
              <a:solidFill>
                <a:srgbClr val="0070C0"/>
              </a:solidFill>
              <a:latin typeface="+mn-ea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0070C0"/>
                </a:solidFill>
                <a:latin typeface="+mn-ea"/>
                <a:sym typeface="Wingdings" panose="05000000000000000000" pitchFamily="2" charset="2"/>
              </a:rPr>
              <a:t>下課到走廊遠眺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sym typeface="Wingdings" panose="05000000000000000000" pitchFamily="2" charset="2"/>
              </a:rPr>
              <a:t>、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排路隊上科任課、上體育課、上廁所、放學在戶外等安親班，都可以算是戶外</a:t>
            </a:r>
            <a:r>
              <a:rPr lang="en-US" altLang="zh-TW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120</a:t>
            </a:r>
            <a:r>
              <a:rPr lang="zh-TW" altLang="en-US" sz="2400" b="1" dirty="0" smtClean="0">
                <a:solidFill>
                  <a:srgbClr val="0070C0"/>
                </a:solidFill>
                <a:latin typeface="PMingLiU" panose="02020500000000000000" pitchFamily="18" charset="-120"/>
                <a:ea typeface="PMingLiU" panose="02020500000000000000" pitchFamily="18" charset="-120"/>
                <a:sym typeface="Wingdings" panose="05000000000000000000" pitchFamily="2" charset="2"/>
              </a:rPr>
              <a:t>。</a:t>
            </a:r>
            <a:endParaRPr lang="en-US" altLang="zh-TW" sz="2400" b="1" dirty="0" smtClean="0">
              <a:solidFill>
                <a:srgbClr val="0070C0"/>
              </a:solidFill>
              <a:latin typeface="+mn-ea"/>
              <a:sym typeface="Wingdings" panose="05000000000000000000" pitchFamily="2" charset="2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643813"/>
            <a:ext cx="1565920" cy="1565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045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1916832"/>
            <a:ext cx="6840760" cy="1944216"/>
          </a:xfrm>
        </p:spPr>
        <p:txBody>
          <a:bodyPr/>
          <a:lstStyle/>
          <a:p>
            <a:r>
              <a:rPr lang="zh-TW" altLang="en-US" sz="8000" dirty="0" smtClean="0">
                <a:solidFill>
                  <a:srgbClr val="CCFFCC"/>
                </a:solidFill>
              </a:rPr>
              <a:t>口</a:t>
            </a:r>
            <a:r>
              <a:rPr lang="zh-TW" altLang="en-US" sz="8000" dirty="0">
                <a:solidFill>
                  <a:srgbClr val="CCFFCC"/>
                </a:solidFill>
              </a:rPr>
              <a:t>腔</a:t>
            </a:r>
            <a:r>
              <a:rPr lang="zh-TW" altLang="en-US" sz="8000" dirty="0" smtClean="0">
                <a:solidFill>
                  <a:srgbClr val="CCFFCC"/>
                </a:solidFill>
              </a:rPr>
              <a:t>保健宣導</a:t>
            </a:r>
            <a:endParaRPr lang="zh-TW" altLang="en-US" sz="8000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34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71946"/>
            <a:ext cx="8280920" cy="62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78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76672"/>
            <a:ext cx="8920394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92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988840"/>
            <a:ext cx="7199939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51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95097"/>
            <a:ext cx="7200800" cy="606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86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74" y="1484784"/>
            <a:ext cx="8228080" cy="453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44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96752"/>
            <a:ext cx="8064896" cy="483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2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32656"/>
            <a:ext cx="5976664" cy="626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22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1916832"/>
            <a:ext cx="6840760" cy="1944216"/>
          </a:xfrm>
        </p:spPr>
        <p:txBody>
          <a:bodyPr/>
          <a:lstStyle/>
          <a:p>
            <a:r>
              <a:rPr lang="zh-TW" altLang="en-US" sz="8000" dirty="0" smtClean="0">
                <a:solidFill>
                  <a:srgbClr val="CCFFCC"/>
                </a:solidFill>
              </a:rPr>
              <a:t>視力保健宣導</a:t>
            </a:r>
            <a:endParaRPr lang="zh-TW" altLang="en-US" sz="8000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99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971600" y="620688"/>
            <a:ext cx="7344816" cy="5622727"/>
            <a:chOff x="971600" y="620688"/>
            <a:chExt cx="7344816" cy="5622727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1600" y="620688"/>
              <a:ext cx="7344816" cy="5622727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20095" y="4581128"/>
              <a:ext cx="1396321" cy="1662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5173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683568" y="260648"/>
            <a:ext cx="7776864" cy="70207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/>
              <a:t>愛護學生的心理，老師與校護及家長是一樣的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050958"/>
            <a:ext cx="3815719" cy="3479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50958"/>
            <a:ext cx="4481864" cy="3479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圓角化單一角落矩形 4"/>
          <p:cNvSpPr/>
          <p:nvPr/>
        </p:nvSpPr>
        <p:spPr>
          <a:xfrm>
            <a:off x="1452963" y="1120610"/>
            <a:ext cx="6318702" cy="54006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300" b="1" dirty="0"/>
              <a:t>哪裡可以看到健康中心訊息？</a:t>
            </a:r>
          </a:p>
        </p:txBody>
      </p:sp>
      <p:sp>
        <p:nvSpPr>
          <p:cNvPr id="6" name="直線圖說文字 1 5"/>
          <p:cNvSpPr/>
          <p:nvPr/>
        </p:nvSpPr>
        <p:spPr>
          <a:xfrm>
            <a:off x="1387253" y="2353014"/>
            <a:ext cx="2354206" cy="552822"/>
          </a:xfrm>
          <a:prstGeom prst="borderCallout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東門國小 校網</a:t>
            </a:r>
          </a:p>
        </p:txBody>
      </p:sp>
      <p:sp>
        <p:nvSpPr>
          <p:cNvPr id="8" name="直線圖說文字 1 7"/>
          <p:cNvSpPr/>
          <p:nvPr/>
        </p:nvSpPr>
        <p:spPr>
          <a:xfrm>
            <a:off x="6487254" y="2353014"/>
            <a:ext cx="2286254" cy="515861"/>
          </a:xfrm>
          <a:prstGeom prst="borderCallout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健康中心官網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6" y="1553632"/>
            <a:ext cx="1411137" cy="141113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766" y="1915390"/>
            <a:ext cx="1194053" cy="1194053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>
          <a:xfrm>
            <a:off x="3131840" y="3717032"/>
            <a:ext cx="504056" cy="504056"/>
          </a:xfrm>
          <a:prstGeom prst="ellipse">
            <a:avLst/>
          </a:prstGeom>
          <a:noFill/>
          <a:ln w="381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5524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84" y="857251"/>
            <a:ext cx="2470121" cy="2416706"/>
          </a:xfrm>
        </p:spPr>
      </p:pic>
      <p:sp>
        <p:nvSpPr>
          <p:cNvPr id="2" name="圓角矩形 1"/>
          <p:cNvSpPr/>
          <p:nvPr/>
        </p:nvSpPr>
        <p:spPr>
          <a:xfrm>
            <a:off x="3473614" y="3949220"/>
            <a:ext cx="2547810" cy="56763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/>
              <a:t>護理師 雅琳阿姨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06457"/>
            <a:ext cx="3118870" cy="300395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291190" y="2348880"/>
            <a:ext cx="2660049" cy="148582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/>
              <a:t>與您共同維護東門寶貝健康與安全。歡迎東門家長加入，掌握最新健康中心大小事</a:t>
            </a:r>
            <a:r>
              <a:rPr lang="zh-TW" altLang="en-US" sz="2400" b="1" dirty="0"/>
              <a:t>。</a:t>
            </a:r>
          </a:p>
        </p:txBody>
      </p:sp>
      <p:pic>
        <p:nvPicPr>
          <p:cNvPr id="1026" name="Picture 2" descr="https://s.pimg.tw/qrcode/yalin00001/blog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5384" r="6977" b="6244"/>
          <a:stretch/>
        </p:blipFill>
        <p:spPr bwMode="auto">
          <a:xfrm>
            <a:off x="6291190" y="3906377"/>
            <a:ext cx="2664296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614" y="1383944"/>
            <a:ext cx="2599401" cy="2543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矩形 7"/>
          <p:cNvSpPr/>
          <p:nvPr/>
        </p:nvSpPr>
        <p:spPr>
          <a:xfrm>
            <a:off x="188988" y="3287500"/>
            <a:ext cx="3118871" cy="1415772"/>
          </a:xfrm>
          <a:prstGeom prst="rect">
            <a:avLst/>
          </a:prstGeom>
          <a:solidFill>
            <a:srgbClr val="3366CC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2200" b="1" dirty="0"/>
              <a:t>新竹市東門國小</a:t>
            </a:r>
            <a:endParaRPr lang="en-US" altLang="zh-TW" sz="2200" b="1" dirty="0"/>
          </a:p>
          <a:p>
            <a:pPr algn="ctr"/>
            <a:r>
              <a:rPr lang="zh-TW" altLang="en-US" sz="2200" b="1" dirty="0"/>
              <a:t>健康中心粉絲</a:t>
            </a:r>
            <a:r>
              <a:rPr lang="zh-TW" altLang="en-US" sz="2200" b="1" dirty="0" smtClean="0"/>
              <a:t>頁</a:t>
            </a:r>
            <a:endParaRPr lang="en-US" altLang="zh-TW" sz="2200" b="1" dirty="0" smtClean="0"/>
          </a:p>
          <a:p>
            <a:pPr algn="ctr"/>
            <a:r>
              <a:rPr lang="zh-TW" altLang="en-US" sz="2200" b="1" dirty="0" smtClean="0"/>
              <a:t>（</a:t>
            </a:r>
            <a:r>
              <a:rPr lang="zh-TW" altLang="en-US" sz="2200" b="1" dirty="0"/>
              <a:t>雅琳阿姨粉專</a:t>
            </a:r>
            <a:r>
              <a:rPr lang="zh-TW" altLang="en-US" sz="2200" b="1" dirty="0" smtClean="0"/>
              <a:t>）</a:t>
            </a:r>
            <a:endParaRPr lang="en-US" altLang="zh-TW" sz="2200" b="1" dirty="0" smtClean="0"/>
          </a:p>
          <a:p>
            <a:pPr algn="ctr"/>
            <a:r>
              <a:rPr lang="zh-TW" altLang="en-US" sz="2000" b="1" dirty="0" smtClean="0"/>
              <a:t>歡迎按</a:t>
            </a:r>
            <a:r>
              <a:rPr lang="zh-TW" altLang="en-US" sz="2000" b="1" dirty="0"/>
              <a:t>讚、分享喔！</a:t>
            </a:r>
            <a:endParaRPr lang="en-US" altLang="zh-TW" sz="2000" b="1" dirty="0"/>
          </a:p>
        </p:txBody>
      </p:sp>
    </p:spTree>
    <p:extLst>
      <p:ext uri="{BB962C8B-B14F-4D97-AF65-F5344CB8AC3E}">
        <p14:creationId xmlns:p14="http://schemas.microsoft.com/office/powerpoint/2010/main" val="315778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24800" cy="994122"/>
          </a:xfrm>
        </p:spPr>
        <p:txBody>
          <a:bodyPr/>
          <a:lstStyle/>
          <a:p>
            <a:r>
              <a:rPr lang="zh-TW" altLang="en-US" sz="4800" b="1" dirty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一旦近視，終身近視</a:t>
            </a:r>
            <a:endParaRPr lang="zh-TW" altLang="en-US" sz="4800" b="1" dirty="0">
              <a:solidFill>
                <a:srgbClr val="FF3300"/>
              </a:solidFill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3"/>
          </p:nvPr>
        </p:nvSpPr>
        <p:spPr>
          <a:xfrm>
            <a:off x="609600" y="1628800"/>
            <a:ext cx="7924800" cy="408620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zh-TW" altLang="en-US" sz="4400" b="1" dirty="0">
                <a:solidFill>
                  <a:srgbClr val="FFFF99"/>
                </a:solidFill>
                <a:latin typeface="微軟正黑體" pitchFamily="34" charset="-120"/>
              </a:rPr>
              <a:t>近視是眼軸拉長變形</a:t>
            </a:r>
            <a:r>
              <a:rPr lang="zh-TW" altLang="en-US" sz="3200" b="1" dirty="0">
                <a:solidFill>
                  <a:srgbClr val="FFFF99"/>
                </a:solidFill>
                <a:latin typeface="微軟正黑體" pitchFamily="34" charset="-120"/>
              </a:rPr>
              <a:t>，不可逆</a:t>
            </a:r>
            <a:endParaRPr lang="en-US" altLang="zh-TW" sz="3200" dirty="0">
              <a:solidFill>
                <a:srgbClr val="FFFF99"/>
              </a:solidFill>
            </a:endParaRPr>
          </a:p>
          <a:p>
            <a:pPr>
              <a:spcAft>
                <a:spcPts val="0"/>
              </a:spcAft>
              <a:defRPr/>
            </a:pPr>
            <a:r>
              <a:rPr lang="zh-TW" altLang="en-US" sz="3200" b="1" dirty="0" smtClean="0">
                <a:solidFill>
                  <a:srgbClr val="FFFF99"/>
                </a:solidFill>
              </a:rPr>
              <a:t>所有</a:t>
            </a:r>
            <a:r>
              <a:rPr lang="zh-TW" altLang="en-US" sz="3200" b="1" dirty="0">
                <a:solidFill>
                  <a:srgbClr val="FFFF99"/>
                </a:solidFill>
              </a:rPr>
              <a:t>近視病矯正的方法，</a:t>
            </a:r>
            <a:r>
              <a:rPr lang="zh-TW" altLang="en-US" sz="3200" b="1" dirty="0" smtClean="0">
                <a:solidFill>
                  <a:srgbClr val="FFFF99"/>
                </a:solidFill>
              </a:rPr>
              <a:t>近視疾病</a:t>
            </a:r>
            <a:r>
              <a:rPr lang="zh-TW" altLang="en-US" sz="3200" b="1" dirty="0">
                <a:solidFill>
                  <a:srgbClr val="FFFF99"/>
                </a:solidFill>
              </a:rPr>
              <a:t>仍存在</a:t>
            </a:r>
            <a:endParaRPr lang="en-US" altLang="zh-TW" sz="3200" b="1" dirty="0">
              <a:solidFill>
                <a:srgbClr val="FFFF99"/>
              </a:solidFill>
            </a:endParaRPr>
          </a:p>
          <a:p>
            <a:pPr lvl="1">
              <a:spcAft>
                <a:spcPts val="0"/>
              </a:spcAft>
              <a:defRPr/>
            </a:pPr>
            <a:r>
              <a:rPr lang="zh-TW" altLang="en-US" sz="3200" dirty="0" smtClean="0">
                <a:solidFill>
                  <a:srgbClr val="FFCCFF"/>
                </a:solidFill>
              </a:rPr>
              <a:t>眼鏡</a:t>
            </a:r>
            <a:r>
              <a:rPr lang="zh-TW" altLang="en-US" sz="3200" dirty="0" smtClean="0">
                <a:solidFill>
                  <a:srgbClr val="FFCC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dirty="0" smtClean="0">
                <a:solidFill>
                  <a:srgbClr val="FFCCFF"/>
                </a:solidFill>
              </a:rPr>
              <a:t>軟硬</a:t>
            </a:r>
            <a:r>
              <a:rPr lang="zh-TW" altLang="en-US" sz="3200" dirty="0">
                <a:solidFill>
                  <a:srgbClr val="FFCCFF"/>
                </a:solidFill>
              </a:rPr>
              <a:t>式</a:t>
            </a:r>
            <a:r>
              <a:rPr lang="zh-TW" altLang="en-US" sz="3200" dirty="0" smtClean="0">
                <a:solidFill>
                  <a:srgbClr val="FFCCFF"/>
                </a:solidFill>
              </a:rPr>
              <a:t>隱形眼鏡</a:t>
            </a:r>
            <a:r>
              <a:rPr lang="en-US" altLang="zh-TW" sz="3200" dirty="0" smtClean="0">
                <a:latin typeface="微軟正黑體"/>
              </a:rPr>
              <a:t>：</a:t>
            </a:r>
            <a:r>
              <a:rPr lang="zh-TW" altLang="en-US" sz="3200" dirty="0" smtClean="0"/>
              <a:t>僅</a:t>
            </a:r>
            <a:r>
              <a:rPr lang="zh-TW" altLang="en-US" sz="3200" dirty="0"/>
              <a:t>矯正，無法控制度數惡化。</a:t>
            </a:r>
            <a:endParaRPr lang="en-US" altLang="zh-TW" sz="3200" dirty="0"/>
          </a:p>
          <a:p>
            <a:pPr lvl="1">
              <a:spcAft>
                <a:spcPts val="0"/>
              </a:spcAft>
              <a:defRPr/>
            </a:pPr>
            <a:r>
              <a:rPr lang="zh-TW" altLang="en-US" sz="3200" dirty="0" smtClean="0">
                <a:solidFill>
                  <a:srgbClr val="FFCCFF"/>
                </a:solidFill>
              </a:rPr>
              <a:t>角膜塑型</a:t>
            </a:r>
            <a:r>
              <a:rPr lang="en-US" altLang="zh-TW" sz="3200" dirty="0">
                <a:latin typeface="微軟正黑體"/>
              </a:rPr>
              <a:t>： </a:t>
            </a:r>
            <a:r>
              <a:rPr lang="zh-TW" altLang="en-US" sz="3200" dirty="0"/>
              <a:t>須持續配戴才能控制度數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pPr lvl="1">
              <a:spcAft>
                <a:spcPts val="0"/>
              </a:spcAft>
              <a:defRPr/>
            </a:pPr>
            <a:r>
              <a:rPr lang="zh-TW" altLang="en-US" sz="3200" dirty="0" smtClean="0">
                <a:solidFill>
                  <a:srgbClr val="FFCCFF"/>
                </a:solidFill>
              </a:rPr>
              <a:t>近視</a:t>
            </a:r>
            <a:r>
              <a:rPr lang="zh-TW" altLang="en-US" sz="3200" dirty="0">
                <a:solidFill>
                  <a:srgbClr val="FFCCFF"/>
                </a:solidFill>
              </a:rPr>
              <a:t>雷射</a:t>
            </a:r>
            <a:r>
              <a:rPr lang="zh-TW" altLang="en-US" sz="3200" dirty="0" smtClean="0">
                <a:solidFill>
                  <a:srgbClr val="FFCCFF"/>
                </a:solidFill>
              </a:rPr>
              <a:t>手術</a:t>
            </a:r>
            <a:r>
              <a:rPr lang="en-US" altLang="zh-TW" sz="3200" dirty="0">
                <a:latin typeface="微軟正黑體"/>
                <a:ea typeface="微軟正黑體"/>
              </a:rPr>
              <a:t>：</a:t>
            </a:r>
            <a:r>
              <a:rPr lang="zh-TW" altLang="en-US" sz="3200" dirty="0" smtClean="0"/>
              <a:t>僅</a:t>
            </a:r>
            <a:r>
              <a:rPr lang="zh-TW" altLang="en-US" sz="3200" dirty="0"/>
              <a:t>矯正，但近視病底還存在</a:t>
            </a:r>
            <a:endParaRPr lang="en-US" altLang="zh-TW" sz="3200" dirty="0"/>
          </a:p>
          <a:p>
            <a:pPr>
              <a:spcAft>
                <a:spcPts val="0"/>
              </a:spcAft>
              <a:defRPr/>
            </a:pPr>
            <a:endParaRPr lang="en-US" altLang="zh-TW" sz="3200" dirty="0"/>
          </a:p>
          <a:p>
            <a:endParaRPr lang="zh-TW" altLang="en-US" dirty="0"/>
          </a:p>
        </p:txBody>
      </p:sp>
      <p:pic>
        <p:nvPicPr>
          <p:cNvPr id="4" name="音訊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028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92"/>
    </mc:Choice>
    <mc:Fallback xmlns="">
      <p:transition spd="slow" advTm="9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3"/>
          </p:nvPr>
        </p:nvSpPr>
        <p:spPr>
          <a:xfrm>
            <a:off x="437619" y="1100506"/>
            <a:ext cx="8208912" cy="4896544"/>
          </a:xfrm>
        </p:spPr>
        <p:txBody>
          <a:bodyPr/>
          <a:lstStyle/>
          <a:p>
            <a:r>
              <a:rPr lang="zh-TW" altLang="en-US" sz="4800" b="1" dirty="0" smtClean="0">
                <a:solidFill>
                  <a:srgbClr val="FF99CC"/>
                </a:solidFill>
              </a:rPr>
              <a:t>學童近視是不可輕忽的疾病</a:t>
            </a:r>
            <a:endParaRPr lang="en-US" altLang="zh-TW" sz="4800" b="1" dirty="0" smtClean="0">
              <a:solidFill>
                <a:srgbClr val="FF99CC"/>
              </a:solidFill>
            </a:endParaRPr>
          </a:p>
          <a:p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近視是眼軸拉長</a:t>
            </a:r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變形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，不可逆</a:t>
            </a:r>
            <a:endParaRPr lang="en-US" altLang="zh-TW" sz="4000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3568" y="3284984"/>
            <a:ext cx="7560840" cy="214212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defRPr>
            </a:lvl1pPr>
            <a:lvl2pPr eaLnBrk="0" hangingPunct="0">
              <a:spcBef>
                <a:spcPct val="20000"/>
              </a:spcBef>
              <a:buClr>
                <a:srgbClr val="FF3300"/>
              </a:buClr>
              <a:buSzPct val="7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00080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None/>
              <a:defRPr/>
            </a:pPr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</a:rPr>
              <a:t>學童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</a:rPr>
              <a:t>一旦近視，度數增加很快</a:t>
            </a:r>
            <a:endParaRPr lang="en-US" altLang="zh-TW" sz="3600" b="1" dirty="0" smtClean="0">
              <a:solidFill>
                <a:srgbClr val="FF0000"/>
              </a:solidFill>
              <a:latin typeface="標楷體" pitchFamily="65" charset="-12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None/>
              <a:defRPr/>
            </a:pPr>
            <a:r>
              <a:rPr lang="zh-TW" altLang="en-US" sz="3600" b="1" dirty="0" smtClean="0">
                <a:solidFill>
                  <a:srgbClr val="660033"/>
                </a:solidFill>
                <a:latin typeface="標楷體" pitchFamily="65" charset="-120"/>
              </a:rPr>
              <a:t>如果未醫療控制或只配眼鏡</a:t>
            </a:r>
            <a:r>
              <a:rPr lang="en-US" altLang="zh-TW" sz="3600" b="1" dirty="0" smtClean="0">
                <a:solidFill>
                  <a:srgbClr val="660033"/>
                </a:solidFill>
                <a:latin typeface="標楷體" pitchFamily="65" charset="-120"/>
              </a:rPr>
              <a:t>(</a:t>
            </a:r>
            <a:r>
              <a:rPr lang="zh-TW" altLang="en-US" sz="3600" b="1" dirty="0" smtClean="0">
                <a:solidFill>
                  <a:srgbClr val="660033"/>
                </a:solidFill>
                <a:latin typeface="標楷體" pitchFamily="65" charset="-120"/>
              </a:rPr>
              <a:t>輔具</a:t>
            </a:r>
            <a:r>
              <a:rPr lang="en-US" altLang="zh-TW" sz="3600" b="1" dirty="0" smtClean="0">
                <a:solidFill>
                  <a:srgbClr val="660033"/>
                </a:solidFill>
                <a:latin typeface="標楷體" pitchFamily="65" charset="-120"/>
              </a:rPr>
              <a:t>)</a:t>
            </a:r>
            <a:endParaRPr lang="zh-TW" altLang="en-US" sz="3600" b="1" dirty="0" smtClean="0">
              <a:latin typeface="標楷體" pitchFamily="65" charset="-12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None/>
              <a:defRPr/>
            </a:pPr>
            <a:r>
              <a:rPr lang="zh-TW" altLang="en-US" sz="3600" b="1" dirty="0" smtClean="0">
                <a:solidFill>
                  <a:srgbClr val="008000"/>
                </a:solidFill>
                <a:latin typeface="Tahoma" pitchFamily="34" charset="0"/>
              </a:rPr>
              <a:t>國小國中每年平均增加</a:t>
            </a:r>
            <a:r>
              <a:rPr lang="en-US" altLang="zh-TW" sz="3600" b="1" dirty="0" smtClean="0">
                <a:solidFill>
                  <a:srgbClr val="008000"/>
                </a:solidFill>
                <a:latin typeface="Tahoma" pitchFamily="34" charset="0"/>
              </a:rPr>
              <a:t>100</a:t>
            </a:r>
            <a:r>
              <a:rPr lang="zh-TW" altLang="en-US" sz="3600" b="1" dirty="0" smtClean="0">
                <a:solidFill>
                  <a:srgbClr val="008000"/>
                </a:solidFill>
                <a:latin typeface="Tahoma" pitchFamily="34" charset="0"/>
              </a:rPr>
              <a:t>度</a:t>
            </a:r>
          </a:p>
        </p:txBody>
      </p:sp>
      <p:pic>
        <p:nvPicPr>
          <p:cNvPr id="3" name="音訊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681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52"/>
    </mc:Choice>
    <mc:Fallback xmlns="">
      <p:transition spd="slow" advTm="8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568952" cy="4824536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zh-TW" altLang="en-US" sz="4400" b="1" cap="none" spc="150" dirty="0" smtClean="0">
                <a:ln w="11430"/>
                <a:solidFill>
                  <a:srgbClr val="92D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近視</a:t>
            </a:r>
            <a:r>
              <a:rPr lang="en-US" altLang="zh-TW" sz="4400" b="1" cap="none" spc="150" dirty="0">
                <a:ln w="11430"/>
                <a:solidFill>
                  <a:srgbClr val="92D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cap="none" spc="150" dirty="0">
                <a:ln w="11430"/>
                <a:solidFill>
                  <a:srgbClr val="92D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cap="none" spc="150" dirty="0">
                <a:ln w="11430"/>
                <a:solidFill>
                  <a:srgbClr val="92D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全球重要的公共健康問題。</a:t>
            </a:r>
            <a:br>
              <a:rPr lang="zh-TW" altLang="en-US" sz="4400" b="1" cap="none" spc="150" dirty="0">
                <a:ln w="11430"/>
                <a:solidFill>
                  <a:srgbClr val="92D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400" b="1" cap="none" spc="150" dirty="0" smtClean="0">
                <a:ln w="11430"/>
                <a:solidFill>
                  <a:srgbClr val="FF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cap="none" spc="150" dirty="0" smtClean="0">
                <a:ln w="11430"/>
                <a:solidFill>
                  <a:srgbClr val="FF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 smtClean="0"/>
              <a:t>根據最新</a:t>
            </a:r>
            <a:r>
              <a:rPr lang="zh-TW" altLang="zh-TW" sz="4400" b="1" dirty="0" smtClean="0"/>
              <a:t>世界</a:t>
            </a:r>
            <a:r>
              <a:rPr lang="zh-TW" altLang="zh-TW" sz="4400" b="1" dirty="0"/>
              <a:t>衛生組織</a:t>
            </a:r>
            <a:r>
              <a:rPr lang="en-US" altLang="zh-TW" sz="4400" b="1" dirty="0"/>
              <a:t>WHO</a:t>
            </a:r>
            <a:r>
              <a:rPr lang="zh-TW" altLang="zh-TW" sz="4400" b="1" dirty="0"/>
              <a:t>公布</a:t>
            </a:r>
            <a:r>
              <a:rPr lang="en-US" altLang="zh-TW" sz="4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cap="none" spc="150" dirty="0" smtClean="0">
                <a:ln w="11430"/>
                <a:solidFill>
                  <a:srgbClr val="FF99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近視 </a:t>
            </a:r>
            <a:r>
              <a:rPr lang="en-US" altLang="zh-TW" sz="4400" b="1" cap="none" spc="150" dirty="0" smtClean="0">
                <a:ln w="11430"/>
                <a:solidFill>
                  <a:srgbClr val="FF99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(500</a:t>
            </a:r>
            <a:r>
              <a:rPr lang="zh-TW" altLang="en-US" sz="4400" b="1" cap="none" spc="150" dirty="0">
                <a:ln w="11430"/>
                <a:solidFill>
                  <a:srgbClr val="FF99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度以上</a:t>
            </a:r>
            <a:r>
              <a:rPr lang="en-US" altLang="zh-TW" sz="4400" b="1" cap="none" spc="150" dirty="0" smtClean="0">
                <a:ln w="11430"/>
                <a:solidFill>
                  <a:srgbClr val="FF99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400" b="1" cap="none" spc="150" dirty="0" smtClean="0">
                <a:ln w="11430"/>
                <a:solidFill>
                  <a:srgbClr val="FF99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為高度近視</a:t>
            </a:r>
            <a:r>
              <a:rPr lang="en-US" altLang="zh-TW" sz="4400" b="1" cap="none" spc="150" dirty="0" smtClean="0">
                <a:ln w="11430"/>
                <a:solidFill>
                  <a:srgbClr val="FF99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cap="none" spc="150" dirty="0" smtClean="0">
                <a:ln w="11430"/>
                <a:solidFill>
                  <a:srgbClr val="FF99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度數</a:t>
            </a:r>
            <a:r>
              <a:rPr lang="zh-TW" altLang="en-US" sz="4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越深，眼軸越長</a:t>
            </a:r>
            <a:r>
              <a:rPr lang="zh-TW" altLang="en-US" sz="4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4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併發症</a:t>
            </a:r>
            <a:r>
              <a:rPr lang="zh-TW" altLang="en-US" sz="4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越</a:t>
            </a:r>
            <a:r>
              <a:rPr lang="zh-TW" altLang="en-US" sz="4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嚴重</a:t>
            </a:r>
            <a:r>
              <a:rPr lang="en-US" altLang="zh-TW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視網膜剝離</a:t>
            </a:r>
            <a:r>
              <a:rPr lang="en-US" altLang="zh-TW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青光眼</a:t>
            </a:r>
            <a:r>
              <a:rPr lang="en-US" altLang="zh-TW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白內障</a:t>
            </a:r>
            <a:r>
              <a:rPr lang="en-US" altLang="zh-TW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..)</a:t>
            </a:r>
            <a:endParaRPr lang="zh-TW" altLang="en-US" sz="2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音訊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264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44"/>
    </mc:Choice>
    <mc:Fallback xmlns="">
      <p:transition spd="slow" advTm="76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3530352" cy="796950"/>
          </a:xfrm>
        </p:spPr>
        <p:txBody>
          <a:bodyPr/>
          <a:lstStyle/>
          <a:p>
            <a:r>
              <a:rPr lang="zh-TW" altLang="en-US" sz="4800" b="1" dirty="0"/>
              <a:t>近視的主</a:t>
            </a:r>
            <a:r>
              <a:rPr lang="zh-TW" altLang="en-US" sz="4800" b="1" dirty="0" smtClean="0">
                <a:latin typeface="+mn-ea"/>
                <a:ea typeface="+mn-ea"/>
              </a:rPr>
              <a:t>因</a:t>
            </a:r>
            <a:endParaRPr lang="zh-TW" altLang="en-US" sz="4800" b="1" dirty="0">
              <a:latin typeface="+mn-ea"/>
              <a:ea typeface="+mn-ea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179512" y="1916832"/>
            <a:ext cx="4165848" cy="2160240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FFCCFF"/>
                </a:solidFill>
              </a:rPr>
              <a:t>長時</a:t>
            </a:r>
            <a:r>
              <a:rPr lang="zh-TW" altLang="en-US" sz="3600" b="1" dirty="0">
                <a:solidFill>
                  <a:srgbClr val="FFCCFF"/>
                </a:solidFill>
              </a:rPr>
              <a:t>間</a:t>
            </a:r>
            <a:r>
              <a:rPr lang="zh-TW" altLang="en-US" sz="3600" b="1" dirty="0" smtClean="0">
                <a:solidFill>
                  <a:srgbClr val="FFCCFF"/>
                </a:solidFill>
              </a:rPr>
              <a:t>近距離</a:t>
            </a:r>
            <a:r>
              <a:rPr lang="zh-TW" altLang="en-US" sz="3600" b="1" dirty="0">
                <a:solidFill>
                  <a:srgbClr val="FFCCFF"/>
                </a:solidFill>
              </a:rPr>
              <a:t>用</a:t>
            </a:r>
            <a:r>
              <a:rPr lang="zh-TW" altLang="en-US" sz="3600" b="1" dirty="0" smtClean="0">
                <a:solidFill>
                  <a:srgbClr val="FFCCFF"/>
                </a:solidFill>
              </a:rPr>
              <a:t>眼</a:t>
            </a:r>
            <a:endParaRPr lang="en-US" altLang="zh-TW" sz="3600" b="1" dirty="0" smtClean="0">
              <a:solidFill>
                <a:srgbClr val="FFCCFF"/>
              </a:solidFill>
            </a:endParaRPr>
          </a:p>
          <a:p>
            <a:r>
              <a:rPr lang="zh-TW" altLang="en-US" sz="3600" b="1" dirty="0" smtClean="0">
                <a:solidFill>
                  <a:srgbClr val="FFCCFF"/>
                </a:solidFill>
              </a:rPr>
              <a:t>缺乏</a:t>
            </a:r>
            <a:r>
              <a:rPr lang="zh-TW" altLang="en-US" sz="3600" b="1" dirty="0">
                <a:solidFill>
                  <a:srgbClr val="FFCCFF"/>
                </a:solidFill>
              </a:rPr>
              <a:t>戶外活動</a:t>
            </a:r>
            <a:endParaRPr lang="en-US" altLang="zh-TW" sz="3600" b="1" dirty="0">
              <a:solidFill>
                <a:srgbClr val="FFCCFF"/>
              </a:solidFill>
            </a:endParaRPr>
          </a:p>
          <a:p>
            <a:endParaRPr lang="zh-TW" altLang="en-US" sz="3600" b="1" dirty="0">
              <a:solidFill>
                <a:srgbClr val="FFCCFF"/>
              </a:solidFill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345360" y="1721710"/>
            <a:ext cx="4752528" cy="4603650"/>
          </a:xfrm>
        </p:spPr>
        <p:txBody>
          <a:bodyPr>
            <a:no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zh-TW" altLang="en-US" sz="3600" b="1" dirty="0" smtClean="0">
                <a:solidFill>
                  <a:srgbClr val="FFFF99"/>
                </a:solidFill>
              </a:rPr>
              <a:t>近距離用眼中斷</a:t>
            </a:r>
            <a:endParaRPr lang="en-US" altLang="zh-TW" sz="3600" b="1" dirty="0" smtClean="0">
              <a:solidFill>
                <a:srgbClr val="FFFF99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b="1" dirty="0">
                <a:solidFill>
                  <a:srgbClr val="FFFF99"/>
                </a:solidFill>
                <a:sym typeface="Wingdings"/>
              </a:rPr>
              <a:t> </a:t>
            </a:r>
            <a:r>
              <a:rPr lang="zh-TW" altLang="en-US" sz="2400" b="1" dirty="0" smtClean="0">
                <a:solidFill>
                  <a:srgbClr val="FFFF99"/>
                </a:solidFill>
                <a:sym typeface="Wingdings"/>
              </a:rPr>
              <a:t>        </a:t>
            </a:r>
            <a:r>
              <a:rPr lang="en-US" altLang="zh-TW" sz="2400" b="1" dirty="0" smtClean="0">
                <a:solidFill>
                  <a:srgbClr val="CCFFCC"/>
                </a:solidFill>
                <a:sym typeface="Wingdings"/>
              </a:rPr>
              <a:t>30</a:t>
            </a:r>
            <a:r>
              <a:rPr lang="zh-TW" altLang="en-US" sz="2400" b="1" dirty="0" smtClean="0">
                <a:solidFill>
                  <a:srgbClr val="CCFFCC"/>
                </a:solidFill>
                <a:sym typeface="Wingdings"/>
              </a:rPr>
              <a:t>分鐘休息</a:t>
            </a:r>
            <a:r>
              <a:rPr lang="en-US" altLang="zh-TW" sz="2400" b="1" dirty="0" smtClean="0">
                <a:solidFill>
                  <a:srgbClr val="CCFFCC"/>
                </a:solidFill>
                <a:sym typeface="Wingdings"/>
              </a:rPr>
              <a:t>10</a:t>
            </a:r>
            <a:r>
              <a:rPr lang="zh-TW" altLang="en-US" sz="2400" b="1" dirty="0" smtClean="0">
                <a:solidFill>
                  <a:srgbClr val="CCFFCC"/>
                </a:solidFill>
                <a:sym typeface="Wingdings"/>
              </a:rPr>
              <a:t>分鐘</a:t>
            </a:r>
            <a:endParaRPr lang="en-US" altLang="zh-TW" sz="2400" b="1" dirty="0" smtClean="0">
              <a:solidFill>
                <a:srgbClr val="CCFFCC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zh-TW" altLang="en-US" sz="2800" b="1" dirty="0" smtClean="0">
                <a:solidFill>
                  <a:srgbClr val="FFFF99"/>
                </a:solidFill>
              </a:rPr>
              <a:t>每天電腦</a:t>
            </a:r>
            <a:r>
              <a:rPr lang="en-US" altLang="zh-TW" sz="2800" b="1" dirty="0" smtClean="0">
                <a:solidFill>
                  <a:srgbClr val="FFFF99"/>
                </a:solidFill>
              </a:rPr>
              <a:t>.</a:t>
            </a:r>
            <a:r>
              <a:rPr lang="zh-TW" altLang="en-US" sz="2800" b="1" dirty="0" smtClean="0">
                <a:solidFill>
                  <a:srgbClr val="FFFF99"/>
                </a:solidFill>
              </a:rPr>
              <a:t>平板</a:t>
            </a:r>
            <a:r>
              <a:rPr lang="en-US" altLang="zh-TW" sz="2800" b="1" dirty="0" smtClean="0">
                <a:solidFill>
                  <a:srgbClr val="FFFF99"/>
                </a:solidFill>
              </a:rPr>
              <a:t>.</a:t>
            </a:r>
            <a:r>
              <a:rPr lang="zh-TW" altLang="en-US" sz="2800" b="1" dirty="0" smtClean="0">
                <a:solidFill>
                  <a:srgbClr val="FFFF99"/>
                </a:solidFill>
              </a:rPr>
              <a:t>手機使用不超過</a:t>
            </a:r>
            <a:r>
              <a:rPr lang="en-US" altLang="zh-TW" sz="2800" b="1" dirty="0" smtClean="0">
                <a:solidFill>
                  <a:srgbClr val="FFFF99"/>
                </a:solidFill>
              </a:rPr>
              <a:t>1</a:t>
            </a:r>
            <a:r>
              <a:rPr lang="zh-TW" altLang="en-US" sz="2800" b="1" dirty="0" smtClean="0">
                <a:solidFill>
                  <a:srgbClr val="FFFF99"/>
                </a:solidFill>
              </a:rPr>
              <a:t>小時</a:t>
            </a:r>
            <a:endParaRPr lang="en-US" altLang="zh-TW" sz="2800" b="1" dirty="0" smtClean="0">
              <a:solidFill>
                <a:srgbClr val="FFFF99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zh-TW" altLang="en-US" sz="2800" b="1" dirty="0" smtClean="0">
                <a:solidFill>
                  <a:srgbClr val="FFFF99"/>
                </a:solidFill>
              </a:rPr>
              <a:t>看書寫作業姿勢端正    </a:t>
            </a:r>
            <a:endParaRPr lang="en-US" altLang="zh-TW" sz="2800" b="1" dirty="0" smtClean="0">
              <a:solidFill>
                <a:srgbClr val="FFFF99"/>
              </a:solidFill>
            </a:endParaRPr>
          </a:p>
          <a:p>
            <a:pPr>
              <a:lnSpc>
                <a:spcPts val="2880"/>
              </a:lnSpc>
              <a:spcBef>
                <a:spcPts val="0"/>
              </a:spcBef>
            </a:pPr>
            <a:r>
              <a:rPr lang="zh-TW" altLang="en-US" sz="2400" b="1" dirty="0" smtClean="0">
                <a:solidFill>
                  <a:srgbClr val="FFFF99"/>
                </a:solidFill>
                <a:sym typeface="Wingdings"/>
              </a:rPr>
              <a:t>       距離眼睛大於</a:t>
            </a:r>
            <a:r>
              <a:rPr lang="en-US" altLang="zh-TW" sz="2400" b="1" dirty="0" smtClean="0">
                <a:solidFill>
                  <a:srgbClr val="FFFF99"/>
                </a:solidFill>
                <a:sym typeface="Wingdings"/>
              </a:rPr>
              <a:t>40</a:t>
            </a:r>
            <a:r>
              <a:rPr lang="zh-TW" altLang="en-US" sz="2400" b="1" dirty="0" smtClean="0">
                <a:solidFill>
                  <a:srgbClr val="FFFF99"/>
                </a:solidFill>
                <a:sym typeface="Wingdings"/>
              </a:rPr>
              <a:t>公分</a:t>
            </a:r>
            <a:endParaRPr lang="en-US" altLang="zh-TW" sz="2400" b="1" dirty="0" smtClean="0">
              <a:solidFill>
                <a:srgbClr val="FFFF99"/>
              </a:solidFill>
              <a:sym typeface="Wingdings"/>
            </a:endParaRP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4000" b="1" dirty="0" smtClean="0">
                <a:solidFill>
                  <a:srgbClr val="FFFF99"/>
                </a:solidFill>
              </a:rPr>
              <a:t>戶外活動</a:t>
            </a:r>
            <a:r>
              <a:rPr lang="zh-TW" altLang="en-US" sz="3600" b="1" dirty="0">
                <a:solidFill>
                  <a:srgbClr val="FFFF99"/>
                </a:solidFill>
                <a:sym typeface="Wingdings"/>
              </a:rPr>
              <a:t></a:t>
            </a:r>
            <a:r>
              <a:rPr lang="zh-TW" altLang="en-US" sz="2400" b="1" dirty="0">
                <a:solidFill>
                  <a:srgbClr val="CCFFCC"/>
                </a:solidFill>
                <a:sym typeface="Wingdings"/>
              </a:rPr>
              <a:t>每天</a:t>
            </a:r>
            <a:r>
              <a:rPr lang="en-US" altLang="zh-TW" sz="2400" b="1" dirty="0">
                <a:solidFill>
                  <a:srgbClr val="CCFFCC"/>
                </a:solidFill>
                <a:sym typeface="Wingdings"/>
              </a:rPr>
              <a:t>120</a:t>
            </a:r>
            <a:r>
              <a:rPr lang="zh-TW" altLang="en-US" sz="2400" b="1" dirty="0">
                <a:solidFill>
                  <a:srgbClr val="CCFFCC"/>
                </a:solidFill>
                <a:sym typeface="Wingdings"/>
              </a:rPr>
              <a:t>分鐘</a:t>
            </a:r>
            <a:endParaRPr lang="en-US" altLang="zh-TW" sz="2400" b="1" dirty="0">
              <a:solidFill>
                <a:srgbClr val="CCFFCC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FFFF99"/>
                </a:solidFill>
              </a:rPr>
              <a:t>定期就醫複檢</a:t>
            </a:r>
            <a:endParaRPr lang="zh-TW" altLang="en-US" sz="4000" b="1" dirty="0">
              <a:solidFill>
                <a:srgbClr val="FFFF99"/>
              </a:solidFill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535612" y="404664"/>
            <a:ext cx="4392488" cy="108498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6000" b="1" dirty="0" smtClean="0"/>
              <a:t>預防的方法</a:t>
            </a:r>
            <a:endParaRPr lang="zh-TW" altLang="en-US" sz="6000" b="1" dirty="0">
              <a:latin typeface="+mn-ea"/>
              <a:ea typeface="+mn-ea"/>
            </a:endParaRPr>
          </a:p>
        </p:txBody>
      </p:sp>
      <p:pic>
        <p:nvPicPr>
          <p:cNvPr id="3" name="音訊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6" name="橢圓形圖說文字 5"/>
          <p:cNvSpPr/>
          <p:nvPr/>
        </p:nvSpPr>
        <p:spPr>
          <a:xfrm>
            <a:off x="179512" y="3501008"/>
            <a:ext cx="3888432" cy="2448272"/>
          </a:xfrm>
          <a:prstGeom prst="wedgeEllipseCallout">
            <a:avLst>
              <a:gd name="adj1" fmla="val -36985"/>
              <a:gd name="adj2" fmla="val -53872"/>
            </a:avLst>
          </a:prstGeom>
          <a:solidFill>
            <a:srgbClr val="CCFFFF"/>
          </a:solidFill>
          <a:ln w="3810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985636" y="3794264"/>
            <a:ext cx="25437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rgbClr val="0070C0"/>
                </a:solidFill>
                <a:sym typeface="Wingdings"/>
              </a:rPr>
              <a:t>陽光能刺激大腦分泌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「</a:t>
            </a:r>
            <a:r>
              <a:rPr lang="zh-TW" altLang="en-US" sz="2400" b="1" dirty="0">
                <a:solidFill>
                  <a:srgbClr val="0070C0"/>
                </a:solidFill>
                <a:sym typeface="Wingdings"/>
              </a:rPr>
              <a:t>多巴胺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」，多巴胺可以抑制眼軸增長，預防近視</a:t>
            </a:r>
            <a:r>
              <a:rPr lang="zh-TW" altLang="en-US" sz="2400" b="1" dirty="0" smtClean="0">
                <a:solidFill>
                  <a:srgbClr val="0070C0"/>
                </a:solidFill>
                <a:latin typeface="PMingLiU" panose="02020500000000000000" pitchFamily="18" charset="-120"/>
                <a:ea typeface="PMingLiU" panose="02020500000000000000" pitchFamily="18" charset="-120"/>
                <a:sym typeface="Wingdings"/>
              </a:rPr>
              <a:t>。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044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76"/>
    </mc:Choice>
    <mc:Fallback xmlns="">
      <p:transition spd="slow" advTm="169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4" grpId="0" build="p"/>
      <p:bldP spid="5" grpId="0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 txBox="1">
            <a:spLocks/>
          </p:cNvSpPr>
          <p:nvPr/>
        </p:nvSpPr>
        <p:spPr>
          <a:xfrm>
            <a:off x="395536" y="332656"/>
            <a:ext cx="4824536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800" b="1" dirty="0" smtClean="0"/>
              <a:t>家長常見迷思</a:t>
            </a:r>
            <a:r>
              <a:rPr lang="en-US" altLang="zh-TW" sz="4800" b="1" dirty="0" smtClean="0"/>
              <a:t>#1</a:t>
            </a:r>
            <a:endParaRPr lang="zh-TW" altLang="en-US" sz="4800" b="1" dirty="0">
              <a:latin typeface="+mn-ea"/>
              <a:ea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7544" y="1484784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solidFill>
                  <a:srgbClr val="FFFF99"/>
                </a:solidFill>
              </a:rPr>
              <a:t>沒有收到視力不良通知單</a:t>
            </a:r>
            <a:r>
              <a:rPr lang="zh-TW" altLang="en-US" sz="3200" b="1" dirty="0" smtClean="0">
                <a:solidFill>
                  <a:srgbClr val="FFFF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，代表視力正常，</a:t>
            </a:r>
            <a:endParaRPr lang="en-US" altLang="zh-TW" sz="3200" b="1" dirty="0" smtClean="0">
              <a:solidFill>
                <a:srgbClr val="FFFF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 smtClean="0">
                <a:solidFill>
                  <a:srgbClr val="FFFF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不需要去眼科檢查</a:t>
            </a:r>
            <a:r>
              <a:rPr lang="en-US" altLang="zh-TW" sz="3200" b="1" dirty="0" smtClean="0">
                <a:solidFill>
                  <a:srgbClr val="FFFF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3200" dirty="0">
              <a:solidFill>
                <a:srgbClr val="FFFF99"/>
              </a:solidFill>
            </a:endParaRPr>
          </a:p>
        </p:txBody>
      </p:sp>
      <p:sp>
        <p:nvSpPr>
          <p:cNvPr id="2" name="圓角矩形圖說文字 1"/>
          <p:cNvSpPr/>
          <p:nvPr/>
        </p:nvSpPr>
        <p:spPr>
          <a:xfrm>
            <a:off x="467543" y="4365104"/>
            <a:ext cx="7920881" cy="1584176"/>
          </a:xfrm>
          <a:prstGeom prst="wedgeRoundRectCallout">
            <a:avLst>
              <a:gd name="adj1" fmla="val 40391"/>
              <a:gd name="adj2" fmla="val -74542"/>
              <a:gd name="adj3" fmla="val 16667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92913" y="2737376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rgbClr val="FFCCFF"/>
                </a:solidFill>
                <a:sym typeface="Wingdings" panose="05000000000000000000" pitchFamily="2" charset="2"/>
              </a:rPr>
              <a:t></a:t>
            </a:r>
            <a:r>
              <a:rPr lang="zh-TW" altLang="en-US" sz="2800" b="1" dirty="0" smtClean="0">
                <a:solidFill>
                  <a:srgbClr val="FFCCFF"/>
                </a:solidFill>
              </a:rPr>
              <a:t>裸視</a:t>
            </a:r>
            <a:r>
              <a:rPr lang="en-US" altLang="zh-TW" sz="2800" b="1" dirty="0" smtClean="0">
                <a:solidFill>
                  <a:srgbClr val="FFCCFF"/>
                </a:solidFill>
              </a:rPr>
              <a:t>&lt;</a:t>
            </a:r>
            <a:r>
              <a:rPr lang="zh-TW" altLang="en-US" sz="2800" b="1" dirty="0" smtClean="0">
                <a:solidFill>
                  <a:srgbClr val="FFCCFF"/>
                </a:solidFill>
              </a:rPr>
              <a:t>或</a:t>
            </a:r>
            <a:r>
              <a:rPr lang="en-US" altLang="zh-TW" sz="2800" b="1" dirty="0" smtClean="0">
                <a:solidFill>
                  <a:srgbClr val="FFCCFF"/>
                </a:solidFill>
              </a:rPr>
              <a:t>=0.8</a:t>
            </a:r>
            <a:r>
              <a:rPr lang="zh-TW" altLang="en-US" sz="2800" b="1" dirty="0" smtClean="0">
                <a:solidFill>
                  <a:srgbClr val="FFCCFF"/>
                </a:solidFill>
              </a:rPr>
              <a:t> 及矯正視力</a:t>
            </a:r>
            <a:r>
              <a:rPr lang="en-US" altLang="zh-TW" sz="2800" b="1" dirty="0" smtClean="0">
                <a:solidFill>
                  <a:srgbClr val="FFCCFF"/>
                </a:solidFill>
              </a:rPr>
              <a:t>&lt;</a:t>
            </a:r>
            <a:r>
              <a:rPr lang="zh-TW" altLang="en-US" sz="2800" b="1" dirty="0" smtClean="0">
                <a:solidFill>
                  <a:srgbClr val="FFCCFF"/>
                </a:solidFill>
              </a:rPr>
              <a:t>或</a:t>
            </a:r>
            <a:r>
              <a:rPr lang="en-US" altLang="zh-TW" sz="2800" b="1" dirty="0" smtClean="0">
                <a:solidFill>
                  <a:srgbClr val="FFCCFF"/>
                </a:solidFill>
              </a:rPr>
              <a:t>=0.5</a:t>
            </a:r>
            <a:r>
              <a:rPr lang="zh-TW" altLang="en-US" sz="2800" b="1" dirty="0" smtClean="0">
                <a:solidFill>
                  <a:srgbClr val="FFCCFF"/>
                </a:solidFill>
              </a:rPr>
              <a:t> </a:t>
            </a:r>
            <a:endParaRPr lang="en-US" altLang="zh-TW" sz="2800" b="1" dirty="0" smtClean="0">
              <a:solidFill>
                <a:srgbClr val="FFCCFF"/>
              </a:solidFill>
            </a:endParaRPr>
          </a:p>
          <a:p>
            <a:r>
              <a:rPr lang="zh-TW" altLang="en-US" sz="2800" b="1" dirty="0" smtClean="0">
                <a:solidFill>
                  <a:srgbClr val="FFCCFF"/>
                </a:solidFill>
              </a:rPr>
              <a:t>    才會收到視力不良通知單</a:t>
            </a:r>
            <a:endParaRPr lang="en-US" altLang="zh-TW" sz="2800" b="1" dirty="0" smtClean="0">
              <a:solidFill>
                <a:srgbClr val="FFCCFF"/>
              </a:solidFill>
            </a:endParaRPr>
          </a:p>
          <a:p>
            <a:r>
              <a:rPr lang="zh-TW" altLang="en-US" sz="2800" b="1" dirty="0">
                <a:solidFill>
                  <a:srgbClr val="FFCCFF"/>
                </a:solidFill>
                <a:sym typeface="Wingdings" panose="05000000000000000000" pitchFamily="2" charset="2"/>
              </a:rPr>
              <a:t></a:t>
            </a:r>
            <a:r>
              <a:rPr lang="zh-TW" altLang="en-US" sz="2800" b="1" dirty="0" smtClean="0">
                <a:solidFill>
                  <a:srgbClr val="FFCCFF"/>
                </a:solidFill>
              </a:rPr>
              <a:t>視力檢查</a:t>
            </a:r>
            <a:r>
              <a:rPr lang="zh-TW" altLang="en-US" sz="2800" b="1" dirty="0">
                <a:solidFill>
                  <a:srgbClr val="FF0000"/>
                </a:solidFill>
                <a:latin typeface="標楷體"/>
                <a:ea typeface="標楷體"/>
              </a:rPr>
              <a:t>≠</a:t>
            </a:r>
            <a:r>
              <a:rPr lang="zh-TW" altLang="en-US" sz="2800" b="1" dirty="0" smtClean="0">
                <a:solidFill>
                  <a:srgbClr val="FFCCFF"/>
                </a:solidFill>
              </a:rPr>
              <a:t>度數</a:t>
            </a:r>
            <a:endParaRPr lang="en-US" altLang="zh-TW" sz="2800" b="1" dirty="0" smtClean="0">
              <a:solidFill>
                <a:srgbClr val="FFCCFF"/>
              </a:solidFill>
            </a:endParaRPr>
          </a:p>
          <a:p>
            <a:endParaRPr lang="en-US" altLang="zh-TW" sz="2800" b="1" dirty="0" smtClean="0">
              <a:solidFill>
                <a:srgbClr val="FFCCFF"/>
              </a:solidFill>
              <a:sym typeface="Wingdings" panose="05000000000000000000" pitchFamily="2" charset="2"/>
            </a:endParaRPr>
          </a:p>
          <a:p>
            <a:r>
              <a:rPr lang="zh-TW" altLang="en-US" sz="28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   在求學階段</a:t>
            </a:r>
            <a:endParaRPr lang="en-US" altLang="zh-TW" sz="2800" dirty="0" smtClean="0">
              <a:solidFill>
                <a:srgbClr val="0070C0"/>
              </a:solidFill>
              <a:latin typeface="標楷體"/>
              <a:ea typeface="標楷體"/>
            </a:endParaRPr>
          </a:p>
          <a:p>
            <a:r>
              <a:rPr lang="zh-TW" altLang="en-US" sz="2800" b="1" dirty="0" smtClean="0">
                <a:solidFill>
                  <a:srgbClr val="0070C0"/>
                </a:solidFill>
              </a:rPr>
              <a:t>       學校視力檢查通過的建議每半年到眼科檢查</a:t>
            </a:r>
            <a:endParaRPr lang="en-US" altLang="zh-TW" sz="2800" b="1" dirty="0" smtClean="0">
              <a:solidFill>
                <a:srgbClr val="0070C0"/>
              </a:solidFill>
            </a:endParaRPr>
          </a:p>
          <a:p>
            <a:r>
              <a:rPr lang="zh-TW" altLang="en-US" sz="2800" b="1" dirty="0" smtClean="0">
                <a:solidFill>
                  <a:srgbClr val="0070C0"/>
                </a:solidFill>
              </a:rPr>
              <a:t>       有矯正的視力的建議每三個月到眼科檢查</a:t>
            </a:r>
            <a:endParaRPr lang="en-US" altLang="zh-TW" sz="2800" b="1" dirty="0" smtClean="0">
              <a:solidFill>
                <a:srgbClr val="0070C0"/>
              </a:solidFill>
            </a:endParaRPr>
          </a:p>
          <a:p>
            <a:endParaRPr lang="zh-TW" altLang="en-US" sz="28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558353"/>
            <a:ext cx="1719064" cy="1719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65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 txBox="1">
            <a:spLocks/>
          </p:cNvSpPr>
          <p:nvPr/>
        </p:nvSpPr>
        <p:spPr>
          <a:xfrm>
            <a:off x="395536" y="332656"/>
            <a:ext cx="4104456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800" b="1" dirty="0" smtClean="0"/>
              <a:t>家長常見迷</a:t>
            </a:r>
            <a:r>
              <a:rPr lang="zh-TW" altLang="en-US" sz="4800" b="1" dirty="0"/>
              <a:t>思</a:t>
            </a:r>
            <a:endParaRPr lang="zh-TW" altLang="en-US" sz="4800" b="1" dirty="0">
              <a:latin typeface="+mn-ea"/>
              <a:ea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7544" y="1484784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solidFill>
                  <a:srgbClr val="FFFF99"/>
                </a:solidFill>
              </a:rPr>
              <a:t>老師</a:t>
            </a:r>
            <a:r>
              <a:rPr lang="zh-TW" altLang="en-US" sz="3200" b="1" dirty="0" smtClean="0">
                <a:solidFill>
                  <a:srgbClr val="FFFF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，我的小孩看不清楚，請幫忙安排前排座位</a:t>
            </a:r>
            <a:r>
              <a:rPr lang="en-US" altLang="zh-TW" sz="3200" b="1" dirty="0" smtClean="0">
                <a:solidFill>
                  <a:srgbClr val="FFFF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3200" dirty="0">
              <a:solidFill>
                <a:srgbClr val="FFFF99"/>
              </a:solidFill>
            </a:endParaRPr>
          </a:p>
        </p:txBody>
      </p:sp>
      <p:sp>
        <p:nvSpPr>
          <p:cNvPr id="5" name="圓角矩形圖說文字 4"/>
          <p:cNvSpPr/>
          <p:nvPr/>
        </p:nvSpPr>
        <p:spPr>
          <a:xfrm>
            <a:off x="251520" y="3645024"/>
            <a:ext cx="8496944" cy="2787556"/>
          </a:xfrm>
          <a:prstGeom prst="wedgeRoundRectCallout">
            <a:avLst>
              <a:gd name="adj1" fmla="val 34210"/>
              <a:gd name="adj2" fmla="val -60095"/>
              <a:gd name="adj3" fmla="val 16667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7544" y="3501008"/>
            <a:ext cx="8208912" cy="2931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TW" sz="1100" b="1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到眼科檢查散瞳後確定是真的近視或是假性近視</a:t>
            </a:r>
            <a:endParaRPr lang="en-US" altLang="zh-TW" sz="2800" b="1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近視需要依照眼科醫師醫囑治療 </a:t>
            </a:r>
            <a:endParaRPr lang="en-US" altLang="zh-TW" sz="2800" b="1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孩子常瞇眼代表看不清楚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，如果不就醫治療，</a:t>
            </a:r>
            <a:endParaRPr lang="en-US" altLang="zh-TW" sz="28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度數會加深的更快</a:t>
            </a:r>
            <a:r>
              <a:rPr lang="zh-TW" altLang="en-US" sz="2800" b="1" dirty="0" smtClean="0">
                <a:solidFill>
                  <a:srgbClr val="0070C0"/>
                </a:solidFill>
                <a:latin typeface="PMingLiU" panose="02020500000000000000" pitchFamily="18" charset="-120"/>
                <a:ea typeface="PMingLiU" panose="02020500000000000000" pitchFamily="18" charset="-120"/>
                <a:sym typeface="Wingdings" panose="05000000000000000000" pitchFamily="2" charset="2"/>
              </a:rPr>
              <a:t>。</a:t>
            </a:r>
            <a:endParaRPr lang="en-US" altLang="zh-TW" sz="2800" b="1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288" y="1973450"/>
            <a:ext cx="1897184" cy="1897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318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 txBox="1">
            <a:spLocks/>
          </p:cNvSpPr>
          <p:nvPr/>
        </p:nvSpPr>
        <p:spPr>
          <a:xfrm>
            <a:off x="395536" y="332656"/>
            <a:ext cx="4104456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800" b="1" dirty="0" smtClean="0"/>
              <a:t>家長常見迷</a:t>
            </a:r>
            <a:r>
              <a:rPr lang="zh-TW" altLang="en-US" sz="4800" b="1" dirty="0"/>
              <a:t>思</a:t>
            </a:r>
            <a:endParaRPr lang="zh-TW" altLang="en-US" sz="4800" b="1" dirty="0">
              <a:latin typeface="+mn-ea"/>
              <a:ea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7544" y="1484784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3200" b="1" dirty="0">
                <a:solidFill>
                  <a:srgbClr val="FFFF99"/>
                </a:solidFill>
              </a:rPr>
              <a:t>近視</a:t>
            </a:r>
            <a:r>
              <a:rPr lang="zh-TW" altLang="en-US" sz="3200" b="1" dirty="0" smtClean="0">
                <a:solidFill>
                  <a:srgbClr val="FFFF99"/>
                </a:solidFill>
              </a:rPr>
              <a:t>配戴眼鏡就</a:t>
            </a:r>
            <a:r>
              <a:rPr lang="zh-TW" altLang="en-US" sz="3200" b="1" dirty="0">
                <a:solidFill>
                  <a:srgbClr val="FFFF99"/>
                </a:solidFill>
              </a:rPr>
              <a:t>好</a:t>
            </a:r>
            <a:r>
              <a:rPr lang="zh-TW" altLang="en-US" sz="3200" b="1" dirty="0" smtClean="0">
                <a:solidFill>
                  <a:srgbClr val="FFFF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，為何需要定期到眼科診所檢查</a:t>
            </a:r>
            <a:r>
              <a:rPr lang="en-US" altLang="zh-TW" sz="3200" b="1" dirty="0" smtClean="0">
                <a:solidFill>
                  <a:srgbClr val="FFFF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3200" dirty="0">
              <a:solidFill>
                <a:srgbClr val="FFFF99"/>
              </a:solidFill>
            </a:endParaRPr>
          </a:p>
        </p:txBody>
      </p:sp>
      <p:sp>
        <p:nvSpPr>
          <p:cNvPr id="6" name="圓角矩形圖說文字 5"/>
          <p:cNvSpPr/>
          <p:nvPr/>
        </p:nvSpPr>
        <p:spPr>
          <a:xfrm>
            <a:off x="251520" y="3645024"/>
            <a:ext cx="8496944" cy="2787556"/>
          </a:xfrm>
          <a:prstGeom prst="wedgeRoundRectCallout">
            <a:avLst>
              <a:gd name="adj1" fmla="val 34210"/>
              <a:gd name="adj2" fmla="val -60095"/>
              <a:gd name="adj3" fmla="val 16667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7544" y="3680513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配眼鏡或是配戴角膜塑型片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，只是幫助看清楚</a:t>
            </a:r>
            <a:r>
              <a:rPr lang="zh-TW" altLang="en-US" sz="2800" b="1" dirty="0" smtClean="0">
                <a:solidFill>
                  <a:srgbClr val="0070C0"/>
                </a:solidFill>
                <a:latin typeface="PMingLiU" panose="02020500000000000000" pitchFamily="18" charset="-120"/>
                <a:ea typeface="PMingLiU" panose="02020500000000000000" pitchFamily="18" charset="-120"/>
                <a:sym typeface="Wingdings" panose="05000000000000000000" pitchFamily="2" charset="2"/>
              </a:rPr>
              <a:t>。</a:t>
            </a:r>
            <a:endParaRPr lang="en-US" altLang="zh-TW" sz="2800" b="1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如果只有配戴眼鏡卻不改變用眼習慣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，平均每年眼睛度數會增加</a:t>
            </a:r>
            <a:r>
              <a:rPr lang="en-US" altLang="zh-TW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100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度，未來很可能變成高度近視，容易產生眼球的病變</a:t>
            </a:r>
            <a:r>
              <a:rPr lang="zh-TW" altLang="en-US" sz="2800" b="1" dirty="0" smtClean="0">
                <a:solidFill>
                  <a:srgbClr val="0070C0"/>
                </a:solidFill>
                <a:latin typeface="PMingLiU" panose="02020500000000000000" pitchFamily="18" charset="-120"/>
                <a:ea typeface="PMingLiU" panose="02020500000000000000" pitchFamily="18" charset="-120"/>
                <a:sym typeface="Wingdings" panose="05000000000000000000" pitchFamily="2" charset="2"/>
              </a:rPr>
              <a:t>。</a:t>
            </a:r>
            <a:endParaRPr lang="en-US" altLang="zh-TW" sz="2800" b="1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284" y="2023393"/>
            <a:ext cx="1719064" cy="1719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406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4|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|1|0.9|1.4|1.4|1.5|1.5|1.5|1.4|1.5"/>
</p:tagLst>
</file>

<file path=ppt/theme/theme1.xml><?xml version="1.0" encoding="utf-8"?>
<a:theme xmlns:a="http://schemas.openxmlformats.org/drawingml/2006/main" name="地平線">
  <a:themeElements>
    <a:clrScheme name="地平線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1935</TotalTime>
  <Words>709</Words>
  <Application>Microsoft Office PowerPoint</Application>
  <PresentationFormat>如螢幕大小 (4:3)</PresentationFormat>
  <Paragraphs>69</Paragraphs>
  <Slides>22</Slides>
  <Notes>0</Notes>
  <HiddenSlides>0</HiddenSlides>
  <MMClips>5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0" baseType="lpstr">
      <vt:lpstr>微軟正黑體</vt:lpstr>
      <vt:lpstr>PMingLiU</vt:lpstr>
      <vt:lpstr>標楷體</vt:lpstr>
      <vt:lpstr>Arial</vt:lpstr>
      <vt:lpstr>Arial Narrow</vt:lpstr>
      <vt:lpstr>Tahoma</vt:lpstr>
      <vt:lpstr>Wingdings</vt:lpstr>
      <vt:lpstr>地平線</vt:lpstr>
      <vt:lpstr>懇親會  健康促進宣導</vt:lpstr>
      <vt:lpstr>視力保健宣導</vt:lpstr>
      <vt:lpstr>一旦近視，終身近視</vt:lpstr>
      <vt:lpstr>PowerPoint 簡報</vt:lpstr>
      <vt:lpstr>近視 全球重要的公共健康問題。  根據最新世界衛生組織WHO公布 近視 (500度以上)為高度近視 度數越深，眼軸越長， 併發症越嚴重(視網膜剝離.青光眼.白內障..)</vt:lpstr>
      <vt:lpstr>近視的主因</vt:lpstr>
      <vt:lpstr>PowerPoint 簡報</vt:lpstr>
      <vt:lpstr>PowerPoint 簡報</vt:lpstr>
      <vt:lpstr>PowerPoint 簡報</vt:lpstr>
      <vt:lpstr>PowerPoint 簡報</vt:lpstr>
      <vt:lpstr>PowerPoint 簡報</vt:lpstr>
      <vt:lpstr>口腔保健宣導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東門國小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106下懇親會宣導</dc:title>
  <dc:creator>東門國小</dc:creator>
  <cp:lastModifiedBy>User</cp:lastModifiedBy>
  <cp:revision>66</cp:revision>
  <dcterms:created xsi:type="dcterms:W3CDTF">2016-11-28T07:06:14Z</dcterms:created>
  <dcterms:modified xsi:type="dcterms:W3CDTF">2021-03-12T04:19:58Z</dcterms:modified>
</cp:coreProperties>
</file>