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19"/>
  </p:notesMasterIdLst>
  <p:handoutMasterIdLst>
    <p:handoutMasterId r:id="rId20"/>
  </p:handoutMasterIdLst>
  <p:sldIdLst>
    <p:sldId id="257" r:id="rId5"/>
    <p:sldId id="323" r:id="rId6"/>
    <p:sldId id="312" r:id="rId7"/>
    <p:sldId id="311" r:id="rId8"/>
    <p:sldId id="317" r:id="rId9"/>
    <p:sldId id="325" r:id="rId10"/>
    <p:sldId id="314" r:id="rId11"/>
    <p:sldId id="318" r:id="rId12"/>
    <p:sldId id="324" r:id="rId13"/>
    <p:sldId id="322" r:id="rId14"/>
    <p:sldId id="315" r:id="rId15"/>
    <p:sldId id="319" r:id="rId16"/>
    <p:sldId id="326" r:id="rId17"/>
    <p:sldId id="327" r:id="rId1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108" y="-2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4" y="2"/>
            <a:ext cx="2945659" cy="498135"/>
          </a:xfrm>
          <a:prstGeom prst="rect">
            <a:avLst/>
          </a:prstGeom>
        </p:spPr>
        <p:txBody>
          <a:bodyPr vert="horz" lIns="91440" tIns="45720" rIns="91440" bIns="45720" rtlCol="0"/>
          <a:lstStyle>
            <a:lvl1pPr algn="l">
              <a:defRPr sz="1200"/>
            </a:lvl1pPr>
          </a:lstStyle>
          <a:p>
            <a:pPr rtl="0"/>
            <a:endParaRPr lang="zh-TW" altLang="en-US" dirty="0">
              <a:latin typeface="+mn-ea"/>
            </a:endParaRPr>
          </a:p>
        </p:txBody>
      </p:sp>
      <p:sp>
        <p:nvSpPr>
          <p:cNvPr id="3" name="日期預留位置 2"/>
          <p:cNvSpPr>
            <a:spLocks noGrp="1"/>
          </p:cNvSpPr>
          <p:nvPr>
            <p:ph type="dt" sz="quarter" idx="1"/>
          </p:nvPr>
        </p:nvSpPr>
        <p:spPr>
          <a:xfrm>
            <a:off x="3850447" y="2"/>
            <a:ext cx="2945659" cy="498135"/>
          </a:xfrm>
          <a:prstGeom prst="rect">
            <a:avLst/>
          </a:prstGeom>
        </p:spPr>
        <p:txBody>
          <a:bodyPr vert="horz" lIns="91440" tIns="45720" rIns="91440" bIns="45720" rtlCol="0"/>
          <a:lstStyle>
            <a:lvl1pPr algn="r">
              <a:defRPr sz="1200"/>
            </a:lvl1pPr>
          </a:lstStyle>
          <a:p>
            <a:pPr rtl="0"/>
            <a:fld id="{C980B1D6-D471-4693-A2B1-54A9A6291C86}" type="datetime2">
              <a:rPr lang="zh-TW" altLang="en-US" smtClean="0">
                <a:latin typeface="+mn-ea"/>
              </a:rPr>
              <a:t>2021年2月18日</a:t>
            </a:fld>
            <a:endParaRPr lang="zh-TW" altLang="en-US" dirty="0">
              <a:latin typeface="+mn-ea"/>
            </a:endParaRPr>
          </a:p>
        </p:txBody>
      </p:sp>
      <p:sp>
        <p:nvSpPr>
          <p:cNvPr id="4" name="頁尾預留位置 3"/>
          <p:cNvSpPr>
            <a:spLocks noGrp="1"/>
          </p:cNvSpPr>
          <p:nvPr>
            <p:ph type="ftr" sz="quarter" idx="2"/>
          </p:nvPr>
        </p:nvSpPr>
        <p:spPr>
          <a:xfrm>
            <a:off x="4" y="9430091"/>
            <a:ext cx="2945659" cy="498134"/>
          </a:xfrm>
          <a:prstGeom prst="rect">
            <a:avLst/>
          </a:prstGeom>
        </p:spPr>
        <p:txBody>
          <a:bodyPr vert="horz" lIns="91440" tIns="45720" rIns="91440" bIns="45720" rtlCol="0" anchor="b"/>
          <a:lstStyle>
            <a:lvl1pPr algn="l">
              <a:defRPr sz="1200"/>
            </a:lvl1pPr>
          </a:lstStyle>
          <a:p>
            <a:pPr rtl="0"/>
            <a:endParaRPr lang="zh-TW" altLang="en-US" dirty="0">
              <a:latin typeface="+mn-ea"/>
            </a:endParaRPr>
          </a:p>
        </p:txBody>
      </p:sp>
      <p:sp>
        <p:nvSpPr>
          <p:cNvPr id="5" name="投影片編號預留位置 4"/>
          <p:cNvSpPr>
            <a:spLocks noGrp="1"/>
          </p:cNvSpPr>
          <p:nvPr>
            <p:ph type="sldNum" sz="quarter" idx="3"/>
          </p:nvPr>
        </p:nvSpPr>
        <p:spPr>
          <a:xfrm>
            <a:off x="3850447" y="9430091"/>
            <a:ext cx="2945659" cy="498134"/>
          </a:xfrm>
          <a:prstGeom prst="rect">
            <a:avLst/>
          </a:prstGeom>
        </p:spPr>
        <p:txBody>
          <a:bodyPr vert="horz" lIns="91440" tIns="45720" rIns="91440" bIns="45720" rtlCol="0" anchor="b"/>
          <a:lstStyle>
            <a:lvl1pPr algn="r">
              <a:defRPr sz="1200"/>
            </a:lvl1pPr>
          </a:lstStyle>
          <a:p>
            <a:pPr rtl="0"/>
            <a:fld id="{950AD62A-9EE1-43E3-A7E5-D268F71DF3EB}" type="slidenum">
              <a:rPr lang="en-US" altLang="zh-TW" smtClean="0">
                <a:latin typeface="+mn-ea"/>
              </a:rPr>
              <a:t>‹#›</a:t>
            </a:fld>
            <a:endParaRPr lang="zh-TW" altLang="en-US" dirty="0">
              <a:latin typeface="+mn-ea"/>
            </a:endParaRP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4" y="2"/>
            <a:ext cx="2945659" cy="498135"/>
          </a:xfrm>
          <a:prstGeom prst="rect">
            <a:avLst/>
          </a:prstGeom>
        </p:spPr>
        <p:txBody>
          <a:bodyPr vert="horz" lIns="91440" tIns="45720" rIns="91440" bIns="45720" rtlCol="0"/>
          <a:lstStyle>
            <a:lvl1pPr algn="l">
              <a:defRPr sz="1200">
                <a:latin typeface="+mn-ea"/>
                <a:ea typeface="+mn-ea"/>
              </a:defRPr>
            </a:lvl1pPr>
          </a:lstStyle>
          <a:p>
            <a:endParaRPr lang="zh-TW" altLang="en-US" dirty="0"/>
          </a:p>
        </p:txBody>
      </p:sp>
      <p:sp>
        <p:nvSpPr>
          <p:cNvPr id="3" name="日期預留位置 2"/>
          <p:cNvSpPr>
            <a:spLocks noGrp="1"/>
          </p:cNvSpPr>
          <p:nvPr>
            <p:ph type="dt" idx="1"/>
          </p:nvPr>
        </p:nvSpPr>
        <p:spPr>
          <a:xfrm>
            <a:off x="3850447" y="2"/>
            <a:ext cx="2945659" cy="498135"/>
          </a:xfrm>
          <a:prstGeom prst="rect">
            <a:avLst/>
          </a:prstGeom>
        </p:spPr>
        <p:txBody>
          <a:bodyPr vert="horz" lIns="91440" tIns="45720" rIns="91440" bIns="45720" rtlCol="0"/>
          <a:lstStyle>
            <a:lvl1pPr algn="r">
              <a:defRPr sz="1200">
                <a:latin typeface="+mn-ea"/>
                <a:ea typeface="+mn-ea"/>
              </a:defRPr>
            </a:lvl1pPr>
          </a:lstStyle>
          <a:p>
            <a:fld id="{EA027A95-8984-4ED1-931A-6EE29F557E13}" type="datetime2">
              <a:rPr lang="zh-TW" altLang="en-US" smtClean="0"/>
              <a:pPr/>
              <a:t>2021年2月18日</a:t>
            </a:fld>
            <a:endParaRPr lang="zh-TW" altLang="en-US" dirty="0"/>
          </a:p>
        </p:txBody>
      </p:sp>
      <p:sp>
        <p:nvSpPr>
          <p:cNvPr id="4" name="投影片影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6" name="頁尾預留位置 5"/>
          <p:cNvSpPr>
            <a:spLocks noGrp="1"/>
          </p:cNvSpPr>
          <p:nvPr>
            <p:ph type="ftr" sz="quarter" idx="4"/>
          </p:nvPr>
        </p:nvSpPr>
        <p:spPr>
          <a:xfrm>
            <a:off x="4" y="9430091"/>
            <a:ext cx="2945659" cy="498134"/>
          </a:xfrm>
          <a:prstGeom prst="rect">
            <a:avLst/>
          </a:prstGeom>
        </p:spPr>
        <p:txBody>
          <a:bodyPr vert="horz" lIns="91440" tIns="45720" rIns="91440" bIns="45720" rtlCol="0" anchor="b"/>
          <a:lstStyle>
            <a:lvl1pPr algn="l">
              <a:defRPr sz="1200">
                <a:latin typeface="+mn-ea"/>
                <a:ea typeface="+mn-ea"/>
              </a:defRPr>
            </a:lvl1pPr>
          </a:lstStyle>
          <a:p>
            <a:endParaRPr lang="zh-TW" altLang="en-US" dirty="0"/>
          </a:p>
        </p:txBody>
      </p:sp>
      <p:sp>
        <p:nvSpPr>
          <p:cNvPr id="7" name="投影片編號預留位置 6"/>
          <p:cNvSpPr>
            <a:spLocks noGrp="1"/>
          </p:cNvSpPr>
          <p:nvPr>
            <p:ph type="sldNum" sz="quarter" idx="5"/>
          </p:nvPr>
        </p:nvSpPr>
        <p:spPr>
          <a:xfrm>
            <a:off x="3850447" y="9430091"/>
            <a:ext cx="2945659" cy="498134"/>
          </a:xfrm>
          <a:prstGeom prst="rect">
            <a:avLst/>
          </a:prstGeom>
        </p:spPr>
        <p:txBody>
          <a:bodyPr vert="horz" lIns="91440" tIns="45720" rIns="91440" bIns="45720" rtlCol="0" anchor="b"/>
          <a:lstStyle>
            <a:lvl1pPr algn="r">
              <a:defRPr sz="1200">
                <a:latin typeface="+mn-ea"/>
                <a:ea typeface="+mn-ea"/>
              </a:defRPr>
            </a:lvl1pPr>
          </a:lstStyle>
          <a:p>
            <a:fld id="{5534C2EF-8A97-4DAF-B099-E567883644D6}" type="slidenum">
              <a:rPr lang="en-US" altLang="zh-TW" smtClean="0"/>
              <a:pPr/>
              <a:t>‹#›</a:t>
            </a:fld>
            <a:endParaRPr lang="zh-TW" alt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ea"/>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n-ea"/>
              <a:ea typeface="+mn-ea"/>
            </a:endParaRPr>
          </a:p>
        </p:txBody>
      </p:sp>
      <p:sp>
        <p:nvSpPr>
          <p:cNvPr id="4" name="投影片編號版面配置區 3"/>
          <p:cNvSpPr>
            <a:spLocks noGrp="1"/>
          </p:cNvSpPr>
          <p:nvPr>
            <p:ph type="sldNum" sz="quarter" idx="10"/>
          </p:nvPr>
        </p:nvSpPr>
        <p:spPr/>
        <p:txBody>
          <a:bodyPr/>
          <a:lstStyle/>
          <a:p>
            <a:pPr rtl="0"/>
            <a:fld id="{5534C2EF-8A97-4DAF-B099-E567883644D6}" type="slidenum">
              <a:rPr lang="en-US" altLang="zh-TW" smtClean="0"/>
              <a:t>1</a:t>
            </a:fld>
            <a:endParaRPr lang="zh-TW" altLang="en-US" dirty="0"/>
          </a:p>
        </p:txBody>
      </p:sp>
    </p:spTree>
    <p:extLst>
      <p:ext uri="{BB962C8B-B14F-4D97-AF65-F5344CB8AC3E}">
        <p14:creationId xmlns:p14="http://schemas.microsoft.com/office/powerpoint/2010/main" val="39778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1C862C3B-BE8B-4D41-914F-4A6401C3BBA2}" type="datetime1">
              <a:rPr lang="en-US" altLang="zh-TW"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DCAB988-1FF5-44DF-8743-618FFCD7A545}" type="datetime1">
              <a:rPr lang="en-US" altLang="zh-TW" smtClean="0"/>
              <a:t>2/18/2021</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22331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2315082-1F95-41B7-B0D7-95B787E775F9}" type="datetime1">
              <a:rPr lang="en-US" altLang="zh-TW" smtClean="0"/>
              <a:t>2/18/2021</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32047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含標題的兩張圖片">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標題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zh-TW" altLang="en-US"/>
              <a:t>按一下以編輯母片標題樣式</a:t>
            </a:r>
            <a:endParaRPr lang="zh-TW" altLang="en-US" dirty="0"/>
          </a:p>
        </p:txBody>
      </p:sp>
      <p:sp>
        <p:nvSpPr>
          <p:cNvPr id="7" name="手繪多邊形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15" name="圖片預留位置 14" descr="要新增影像的空白預留位置。按一下預留位置，然後選取您要新增的影像"/>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17" name="文字預留位置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TW" altLang="en-US"/>
              <a:t>編輯母片文字樣式</a:t>
            </a:r>
          </a:p>
        </p:txBody>
      </p:sp>
      <p:sp>
        <p:nvSpPr>
          <p:cNvPr id="18" name="手繪多邊形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19" name="圖片預留位置 18" descr="要新增影像的空白預留位置。按一下預留位置，然後選取您要新增的影像"/>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20" name="文字預留位置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TW" altLang="en-US"/>
              <a:t>編輯母片文字樣式</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五張圖片">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標題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zh-TW" altLang="en-US"/>
              <a:t>按一下以編輯母片標題樣式</a:t>
            </a:r>
            <a:endParaRPr lang="zh-TW" altLang="en-US" dirty="0"/>
          </a:p>
        </p:txBody>
      </p:sp>
      <p:sp>
        <p:nvSpPr>
          <p:cNvPr id="8" name="手繪多邊形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9" name="圖片預留位置 8" descr="要新增影像的空白預留位置。按一下預留位置，然後選取您要新增的影像"/>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10" name="手繪多邊形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11" name="圖片預留位置 10" descr="要新增影像的空白預留位置。按一下預留位置，然後選取您要新增的影像"/>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2" name="手繪多邊形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13" name="圖片預留位置 12" descr="要新增影像的空白預留位置。按一下預留位置，然後選取您要新增的影像"/>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4" name="手繪多邊形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15" name="圖片預留位置 14" descr="要新增影像的空白預留位置。按一下預留位置，然後選取您要新增的影像"/>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20" name="手繪多邊形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zh-TW" altLang="en-US" dirty="0"/>
          </a:p>
        </p:txBody>
      </p:sp>
      <p:sp>
        <p:nvSpPr>
          <p:cNvPr id="21" name="圖片預留位置 20" descr="要新增影像的空白預留位置。按一下預留位置，然後選取您要新增的影像"/>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FA2D96F-57F9-4C04-9866-9359BBF921E1}" type="datetime1">
              <a:rPr lang="en-US" altLang="zh-TW" smtClean="0"/>
              <a:t>2/18/2021</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289D71E3-7D81-4C24-B9D8-6B108755C64C}" type="slidenum">
              <a:rPr lang="en-US" altLang="zh-TW" noProof="0" smtClean="0"/>
              <a:pPr/>
              <a:t>‹#›</a:t>
            </a:fld>
            <a:endParaRPr lang="zh-TW" altLang="en-US" noProof="0" dirty="0"/>
          </a:p>
        </p:txBody>
      </p:sp>
    </p:spTree>
    <p:extLst>
      <p:ext uri="{BB962C8B-B14F-4D97-AF65-F5344CB8AC3E}">
        <p14:creationId xmlns:p14="http://schemas.microsoft.com/office/powerpoint/2010/main" val="190906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D1DD334-F290-4529-9921-343948B95EF5}" type="datetime1">
              <a:rPr lang="en-US" altLang="zh-TW"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62A3762-2CA6-457F-9A5B-0B7F23BEBA96}" type="datetime1">
              <a:rPr lang="en-US" altLang="zh-TW" smtClean="0"/>
              <a:t>2/18/2021</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289D71E3-7D81-4C24-B9D8-6B108755C64C}" type="slidenum">
              <a:rPr lang="en-US" altLang="zh-TW" noProof="0" smtClean="0"/>
              <a:pPr/>
              <a:t>‹#›</a:t>
            </a:fld>
            <a:endParaRPr lang="zh-TW" altLang="en-US" noProof="0" dirty="0"/>
          </a:p>
        </p:txBody>
      </p:sp>
    </p:spTree>
    <p:extLst>
      <p:ext uri="{BB962C8B-B14F-4D97-AF65-F5344CB8AC3E}">
        <p14:creationId xmlns:p14="http://schemas.microsoft.com/office/powerpoint/2010/main" val="328749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A546155-5B48-4313-B5B2-FDEA51E59EC5}" type="datetime1">
              <a:rPr lang="en-US" altLang="zh-TW" smtClean="0"/>
              <a:t>2/18/2021</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289D71E3-7D81-4C24-B9D8-6B108755C64C}" type="slidenum">
              <a:rPr lang="en-US" altLang="zh-TW" noProof="0" smtClean="0"/>
              <a:pPr/>
              <a:t>‹#›</a:t>
            </a:fld>
            <a:endParaRPr lang="zh-TW" altLang="en-US" noProof="0" dirty="0"/>
          </a:p>
        </p:txBody>
      </p:sp>
    </p:spTree>
    <p:extLst>
      <p:ext uri="{BB962C8B-B14F-4D97-AF65-F5344CB8AC3E}">
        <p14:creationId xmlns:p14="http://schemas.microsoft.com/office/powerpoint/2010/main" val="322952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4B41F78-D3A8-4F58-9A78-66C4294EA2D6}" type="datetime1">
              <a:rPr lang="en-US" altLang="zh-TW" smtClean="0"/>
              <a:t>2/18/2021</a:t>
            </a:fld>
            <a:endParaRPr lang="zh-TW" altLang="en-US" dirty="0"/>
          </a:p>
        </p:txBody>
      </p:sp>
      <p:sp>
        <p:nvSpPr>
          <p:cNvPr id="4" name="Footer Placeholder 3"/>
          <p:cNvSpPr>
            <a:spLocks noGrp="1"/>
          </p:cNvSpPr>
          <p:nvPr>
            <p:ph type="ftr" sz="quarter" idx="11"/>
          </p:nvPr>
        </p:nvSpPr>
        <p:spPr/>
        <p:txBody>
          <a:bodyPr/>
          <a:lstStyle/>
          <a:p>
            <a:pPr rtl="0"/>
            <a:endParaRPr lang="zh-TW" altLang="en-US" dirty="0"/>
          </a:p>
        </p:txBody>
      </p:sp>
      <p:sp>
        <p:nvSpPr>
          <p:cNvPr id="5" name="Slide Number Placeholder 4"/>
          <p:cNvSpPr>
            <a:spLocks noGrp="1"/>
          </p:cNvSpPr>
          <p:nvPr>
            <p:ph type="sldNum" sz="quarter" idx="12"/>
          </p:nvPr>
        </p:nvSpPr>
        <p:spPr/>
        <p:txBody>
          <a:body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129269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685659-ACD9-4C67-977B-965B337B258A}" type="datetime1">
              <a:rPr lang="en-US" altLang="zh-TW" smtClean="0"/>
              <a:t>2/18/2021</a:t>
            </a:fld>
            <a:endParaRPr lang="zh-TW"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zh-TW" altLang="en-US" dirty="0"/>
          </a:p>
        </p:txBody>
      </p:sp>
      <p:sp>
        <p:nvSpPr>
          <p:cNvPr id="9" name="Slide Number Placeholder 8"/>
          <p:cNvSpPr>
            <a:spLocks noGrp="1"/>
          </p:cNvSpPr>
          <p:nvPr>
            <p:ph type="sldNum" sz="quarter" idx="12"/>
          </p:nvPr>
        </p:nvSpPr>
        <p:spPr/>
        <p:txBody>
          <a:body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346721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80E5C8-408A-4A62-90AD-194133CAD9B9}" type="datetime1">
              <a:rPr lang="en-US" altLang="zh-TW" smtClean="0"/>
              <a:t>2/18/2021</a:t>
            </a:fld>
            <a:endParaRPr lang="zh-TW"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zh-TW"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76540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30DF6E35-95FE-4EAD-9675-21701B6A4E84}" type="datetime1">
              <a:rPr lang="en-US" altLang="zh-TW" smtClean="0"/>
              <a:t>2/18/2021</a:t>
            </a:fld>
            <a:endParaRPr lang="zh-TW" altLang="en-US" dirty="0"/>
          </a:p>
        </p:txBody>
      </p:sp>
      <p:sp>
        <p:nvSpPr>
          <p:cNvPr id="6" name="Footer Placeholder 5"/>
          <p:cNvSpPr>
            <a:spLocks noGrp="1"/>
          </p:cNvSpPr>
          <p:nvPr>
            <p:ph type="ftr" sz="quarter" idx="11"/>
          </p:nvPr>
        </p:nvSpPr>
        <p:spPr/>
        <p:txBody>
          <a:bodyPr/>
          <a:lstStyle/>
          <a:p>
            <a:pPr rtl="0"/>
            <a:endParaRPr lang="zh-TW" altLang="en-US" dirty="0"/>
          </a:p>
        </p:txBody>
      </p:sp>
      <p:sp>
        <p:nvSpPr>
          <p:cNvPr id="7" name="Slide Number Placeholder 6"/>
          <p:cNvSpPr>
            <a:spLocks noGrp="1"/>
          </p:cNvSpPr>
          <p:nvPr>
            <p:ph type="sldNum" sz="quarter" idx="12"/>
          </p:nvPr>
        </p:nvSpPr>
        <p:spPr/>
        <p:txBody>
          <a:bodyPr/>
          <a:lstStyle/>
          <a:p>
            <a:pPr rtl="0"/>
            <a:fld id="{289D71E3-7D81-4C24-B9D8-6B108755C64C}" type="slidenum">
              <a:rPr lang="en-US" altLang="zh-TW" smtClean="0"/>
              <a:t>‹#›</a:t>
            </a:fld>
            <a:endParaRPr lang="zh-TW" altLang="en-US" dirty="0"/>
          </a:p>
        </p:txBody>
      </p:sp>
    </p:spTree>
    <p:extLst>
      <p:ext uri="{BB962C8B-B14F-4D97-AF65-F5344CB8AC3E}">
        <p14:creationId xmlns:p14="http://schemas.microsoft.com/office/powerpoint/2010/main" val="238420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4B2313-4DCB-4E98-9317-A8F3007E8121}" type="datetime1">
              <a:rPr lang="en-US" altLang="zh-TW" smtClean="0"/>
              <a:t>2/18/2021</a:t>
            </a:fld>
            <a:endParaRPr lang="zh-TW"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9D71E3-7D81-4C24-B9D8-6B108755C64C}" type="slidenum">
              <a:rPr lang="en-US" altLang="zh-TW" noProof="0" smtClean="0"/>
              <a:pPr/>
              <a:t>‹#›</a:t>
            </a:fld>
            <a:endParaRPr lang="zh-TW" altLang="en-US"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36721261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95400" y="1340768"/>
            <a:ext cx="10226352" cy="1828800"/>
          </a:xfrm>
        </p:spPr>
        <p:txBody>
          <a:bodyPr rtlCol="0">
            <a:noAutofit/>
          </a:bodyPr>
          <a:lstStyle/>
          <a:p>
            <a:pPr algn="ctr"/>
            <a:r>
              <a:rPr lang="zh-TW" altLang="zh-TW" sz="5400" b="1" dirty="0" smtClean="0">
                <a:latin typeface="微軟正黑體" panose="020B0604030504040204" pitchFamily="34" charset="-120"/>
                <a:ea typeface="微軟正黑體" panose="020B0604030504040204" pitchFamily="34" charset="-120"/>
              </a:rPr>
              <a:t>新竹市</a:t>
            </a:r>
            <a:r>
              <a:rPr lang="zh-TW" altLang="en-US" sz="5400" b="1" dirty="0" smtClean="0">
                <a:latin typeface="微軟正黑體" panose="020B0604030504040204" pitchFamily="34" charset="-120"/>
                <a:ea typeface="微軟正黑體" panose="020B0604030504040204" pitchFamily="34" charset="-120"/>
              </a:rPr>
              <a:t>東區東門國小</a:t>
            </a:r>
            <a:r>
              <a:rPr lang="en-US" altLang="zh-TW" sz="5400" b="1" dirty="0" smtClean="0">
                <a:latin typeface="微軟正黑體" panose="020B0604030504040204" pitchFamily="34" charset="-120"/>
                <a:ea typeface="微軟正黑體" panose="020B0604030504040204" pitchFamily="34" charset="-120"/>
              </a:rPr>
              <a:t/>
            </a:r>
            <a:br>
              <a:rPr lang="en-US" altLang="zh-TW" sz="5400" b="1" dirty="0" smtClean="0">
                <a:latin typeface="微軟正黑體" panose="020B0604030504040204" pitchFamily="34" charset="-120"/>
                <a:ea typeface="微軟正黑體" panose="020B0604030504040204" pitchFamily="34" charset="-120"/>
              </a:rPr>
            </a:br>
            <a:r>
              <a:rPr lang="en-US" altLang="zh-TW" sz="5400" b="1" dirty="0" smtClean="0">
                <a:latin typeface="微軟正黑體" panose="020B0604030504040204" pitchFamily="34" charset="-120"/>
                <a:ea typeface="微軟正黑體" panose="020B0604030504040204" pitchFamily="34" charset="-120"/>
              </a:rPr>
              <a:t>109</a:t>
            </a:r>
            <a:r>
              <a:rPr lang="zh-TW" altLang="en-US" sz="5400" b="1" dirty="0" smtClean="0">
                <a:latin typeface="微軟正黑體" panose="020B0604030504040204" pitchFamily="34" charset="-120"/>
                <a:ea typeface="微軟正黑體" panose="020B0604030504040204" pitchFamily="34" charset="-120"/>
              </a:rPr>
              <a:t>學年度第二學期</a:t>
            </a:r>
            <a:r>
              <a:rPr lang="en-US" altLang="zh-TW" sz="5400" b="1" dirty="0" smtClean="0">
                <a:latin typeface="微軟正黑體" panose="020B0604030504040204" pitchFamily="34" charset="-120"/>
                <a:ea typeface="微軟正黑體" panose="020B0604030504040204" pitchFamily="34" charset="-120"/>
              </a:rPr>
              <a:t/>
            </a:r>
            <a:br>
              <a:rPr lang="en-US" altLang="zh-TW" sz="5400" b="1" dirty="0" smtClean="0">
                <a:latin typeface="微軟正黑體" panose="020B0604030504040204" pitchFamily="34" charset="-120"/>
                <a:ea typeface="微軟正黑體" panose="020B0604030504040204" pitchFamily="34" charset="-120"/>
              </a:rPr>
            </a:br>
            <a:r>
              <a:rPr lang="zh-TW" altLang="zh-TW" sz="5400" b="1" dirty="0" smtClean="0">
                <a:solidFill>
                  <a:srgbClr val="FF0000"/>
                </a:solidFill>
                <a:latin typeface="微軟正黑體" panose="020B0604030504040204" pitchFamily="34" charset="-120"/>
                <a:ea typeface="微軟正黑體" panose="020B0604030504040204" pitchFamily="34" charset="-120"/>
              </a:rPr>
              <a:t>因應</a:t>
            </a:r>
            <a:r>
              <a:rPr lang="zh-TW" altLang="en-US" sz="5400" b="1" dirty="0" smtClean="0">
                <a:solidFill>
                  <a:srgbClr val="FF0000"/>
                </a:solidFill>
                <a:latin typeface="微軟正黑體" panose="020B0604030504040204" pitchFamily="34" charset="-120"/>
                <a:ea typeface="微軟正黑體" panose="020B0604030504040204" pitchFamily="34" charset="-120"/>
              </a:rPr>
              <a:t>嚴重</a:t>
            </a:r>
            <a:r>
              <a:rPr lang="zh-TW" altLang="en-US" sz="5400" b="1" dirty="0">
                <a:solidFill>
                  <a:srgbClr val="FF0000"/>
                </a:solidFill>
                <a:latin typeface="微軟正黑體" panose="020B0604030504040204" pitchFamily="34" charset="-120"/>
                <a:ea typeface="微軟正黑體" panose="020B0604030504040204" pitchFamily="34" charset="-120"/>
              </a:rPr>
              <a:t>特殊傳染性</a:t>
            </a:r>
            <a:r>
              <a:rPr lang="zh-TW" altLang="en-US" sz="5400" b="1" dirty="0" smtClean="0">
                <a:solidFill>
                  <a:srgbClr val="FF0000"/>
                </a:solidFill>
                <a:latin typeface="微軟正黑體" panose="020B0604030504040204" pitchFamily="34" charset="-120"/>
                <a:ea typeface="微軟正黑體" panose="020B0604030504040204" pitchFamily="34" charset="-120"/>
              </a:rPr>
              <a:t>肺炎計畫</a:t>
            </a:r>
            <a:endParaRPr lang="zh-TW" altLang="zh-TW" sz="5400" dirty="0">
              <a:solidFill>
                <a:srgbClr val="FF0000"/>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199456" y="3933056"/>
            <a:ext cx="9937104" cy="2304256"/>
          </a:xfrm>
        </p:spPr>
        <p:txBody>
          <a:bodyPr rtlCol="0">
            <a:normAutofit lnSpcReduction="10000"/>
          </a:bodyPr>
          <a:lstStyle/>
          <a:p>
            <a:pPr rtl="0"/>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報告者：</a:t>
            </a:r>
            <a:endParaRPr lang="en-US" altLang="zh-TW" sz="3200" b="1" dirty="0">
              <a:latin typeface="微軟正黑體" panose="020B0604030504040204" pitchFamily="34" charset="-120"/>
              <a:ea typeface="微軟正黑體" panose="020B0604030504040204" pitchFamily="34" charset="-120"/>
              <a:sym typeface="Arial" panose="020B0604020202020204" pitchFamily="34" charset="0"/>
            </a:endParaRPr>
          </a:p>
          <a:p>
            <a:pPr rtl="0"/>
            <a:r>
              <a:rPr lang="zh-TW" altLang="en-US" sz="2100" b="1" dirty="0" smtClean="0">
                <a:latin typeface="微軟正黑體" panose="020B0604030504040204" pitchFamily="34" charset="-120"/>
                <a:ea typeface="微軟正黑體" panose="020B0604030504040204" pitchFamily="34" charset="-120"/>
                <a:sym typeface="Arial" panose="020B0604020202020204" pitchFamily="34" charset="0"/>
              </a:rPr>
              <a:t>學務主</a:t>
            </a:r>
            <a:r>
              <a:rPr lang="zh-TW" altLang="en-US" sz="2100" b="1" dirty="0">
                <a:latin typeface="微軟正黑體" panose="020B0604030504040204" pitchFamily="34" charset="-120"/>
                <a:ea typeface="微軟正黑體" panose="020B0604030504040204" pitchFamily="34" charset="-120"/>
                <a:sym typeface="Arial" panose="020B0604020202020204" pitchFamily="34" charset="0"/>
              </a:rPr>
              <a:t>任</a:t>
            </a:r>
            <a:r>
              <a:rPr lang="zh-TW" altLang="en-US" sz="2100" b="1" dirty="0" smtClean="0">
                <a:latin typeface="微軟正黑體" panose="020B0604030504040204" pitchFamily="34" charset="-120"/>
                <a:ea typeface="微軟正黑體" panose="020B0604030504040204" pitchFamily="34" charset="-120"/>
                <a:sym typeface="Arial" panose="020B0604020202020204" pitchFamily="34" charset="0"/>
              </a:rPr>
              <a:t> 許哲</a:t>
            </a:r>
            <a:r>
              <a:rPr lang="zh-TW" altLang="en-US" sz="2100" b="1" dirty="0">
                <a:latin typeface="微軟正黑體" panose="020B0604030504040204" pitchFamily="34" charset="-120"/>
                <a:ea typeface="微軟正黑體" panose="020B0604030504040204" pitchFamily="34" charset="-120"/>
                <a:sym typeface="Arial" panose="020B0604020202020204" pitchFamily="34" charset="0"/>
              </a:rPr>
              <a:t>峻</a:t>
            </a:r>
            <a:endParaRPr lang="en-US" altLang="zh-TW" sz="2100" b="1" dirty="0">
              <a:latin typeface="微軟正黑體" panose="020B0604030504040204" pitchFamily="34" charset="-120"/>
              <a:ea typeface="微軟正黑體" panose="020B0604030504040204" pitchFamily="34" charset="-120"/>
              <a:sym typeface="Arial" panose="020B0604020202020204" pitchFamily="34" charset="0"/>
            </a:endParaRPr>
          </a:p>
          <a:p>
            <a:pPr rtl="0"/>
            <a:r>
              <a:rPr lang="zh-TW" altLang="en-US" sz="2100" b="1" dirty="0" smtClean="0">
                <a:latin typeface="微軟正黑體" panose="020B0604030504040204" pitchFamily="34" charset="-120"/>
                <a:ea typeface="微軟正黑體" panose="020B0604030504040204" pitchFamily="34" charset="-120"/>
                <a:sym typeface="Arial" panose="020B0604020202020204" pitchFamily="34" charset="0"/>
              </a:rPr>
              <a:t>健康中心 羅靜容 </a:t>
            </a:r>
            <a:endParaRPr lang="en-US" altLang="zh-TW" sz="2100" b="1" dirty="0">
              <a:latin typeface="微軟正黑體" panose="020B0604030504040204" pitchFamily="34" charset="-120"/>
              <a:ea typeface="微軟正黑體" panose="020B0604030504040204" pitchFamily="34" charset="-120"/>
              <a:sym typeface="Arial" panose="020B0604020202020204" pitchFamily="34" charset="0"/>
            </a:endParaRPr>
          </a:p>
          <a:p>
            <a:pPr rtl="0"/>
            <a:endParaRPr lang="en-US" altLang="zh-TW" sz="2100" b="1" dirty="0">
              <a:latin typeface="微軟正黑體" panose="020B0604030504040204" pitchFamily="34" charset="-120"/>
              <a:ea typeface="微軟正黑體" panose="020B0604030504040204" pitchFamily="34" charset="-120"/>
              <a:sym typeface="Arial" panose="020B0604020202020204" pitchFamily="34" charset="0"/>
            </a:endParaRPr>
          </a:p>
          <a:p>
            <a:pPr algn="r" rtl="0"/>
            <a:r>
              <a:rPr lang="zh-TW" altLang="en-US" sz="2100" b="1" dirty="0">
                <a:latin typeface="微軟正黑體" panose="020B0604030504040204" pitchFamily="34" charset="-120"/>
                <a:ea typeface="微軟正黑體" panose="020B0604030504040204" pitchFamily="34" charset="-120"/>
                <a:sym typeface="Arial" panose="020B0604020202020204" pitchFamily="34" charset="0"/>
              </a:rPr>
              <a:t>報告日期：</a:t>
            </a:r>
            <a:r>
              <a:rPr lang="en-US" altLang="zh-TW" sz="2100" b="1" dirty="0" smtClean="0">
                <a:latin typeface="微軟正黑體" panose="020B0604030504040204" pitchFamily="34" charset="-120"/>
                <a:ea typeface="微軟正黑體" panose="020B0604030504040204" pitchFamily="34" charset="-120"/>
                <a:sym typeface="Arial" panose="020B0604020202020204" pitchFamily="34" charset="0"/>
              </a:rPr>
              <a:t>110/02/18</a:t>
            </a:r>
            <a:endParaRPr lang="en-US" altLang="zh-TW" sz="2100" b="1" dirty="0">
              <a:latin typeface="微軟正黑體" panose="020B0604030504040204" pitchFamily="34" charset="-120"/>
              <a:ea typeface="微軟正黑體" panose="020B0604030504040204" pitchFamily="34" charset="-120"/>
              <a:sym typeface="Arial" panose="020B0604020202020204" pitchFamily="34" charset="0"/>
            </a:endParaRPr>
          </a:p>
          <a:p>
            <a:pPr algn="ctr" rtl="0"/>
            <a:endParaRPr lang="zh-TW" altLang="en-US" sz="3200" b="1" dirty="0">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6" name="投影片編號版面配置區 5">
            <a:extLst>
              <a:ext uri="{FF2B5EF4-FFF2-40B4-BE49-F238E27FC236}">
                <a16:creationId xmlns:a16="http://schemas.microsoft.com/office/drawing/2014/main" xmlns="" id="{0AF8961C-8ADE-4874-A870-05EB910215E5}"/>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2" descr="「新竹市東門國小 校徽」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4953"/>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7408" y="188640"/>
            <a:ext cx="9829800" cy="755104"/>
          </a:xfrm>
        </p:spPr>
        <p:txBody>
          <a:bodyPr/>
          <a:lstStyle/>
          <a:p>
            <a:r>
              <a:rPr lang="zh-TW" altLang="en-US" dirty="0">
                <a:latin typeface="微軟正黑體" panose="020B0604030504040204" pitchFamily="34" charset="-120"/>
                <a:ea typeface="微軟正黑體" panose="020B0604030504040204" pitchFamily="34" charset="-120"/>
              </a:rPr>
              <a:t>停補課計畫與配套措施</a:t>
            </a:r>
          </a:p>
        </p:txBody>
      </p:sp>
      <p:sp>
        <p:nvSpPr>
          <p:cNvPr id="3" name="內容版面配置區 2"/>
          <p:cNvSpPr>
            <a:spLocks noGrp="1"/>
          </p:cNvSpPr>
          <p:nvPr>
            <p:ph idx="1"/>
          </p:nvPr>
        </p:nvSpPr>
        <p:spPr>
          <a:xfrm>
            <a:off x="1522847" y="943744"/>
            <a:ext cx="9865096" cy="5516041"/>
          </a:xfrm>
        </p:spPr>
        <p:txBody>
          <a:bodyPr>
            <a:normAutofit fontScale="70000" lnSpcReduction="20000"/>
          </a:bodyPr>
          <a:lstStyle/>
          <a:p>
            <a:pPr marL="0" indent="0">
              <a:lnSpc>
                <a:spcPct val="120000"/>
              </a:lnSpc>
              <a:buNone/>
            </a:pPr>
            <a:r>
              <a:rPr lang="en-US" altLang="zh-TW"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一</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依據</a:t>
            </a:r>
            <a:endParaRPr lang="en-US" altLang="zh-TW" sz="2600" b="1" dirty="0">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b="1" dirty="0">
                <a:latin typeface="微軟正黑體" panose="020B0604030504040204" pitchFamily="34" charset="-120"/>
                <a:ea typeface="微軟正黑體" panose="020B0604030504040204" pitchFamily="34" charset="-120"/>
              </a:rPr>
              <a:t>1.</a:t>
            </a:r>
            <a:r>
              <a:rPr lang="en-US" altLang="zh-TW" sz="2600" dirty="0">
                <a:latin typeface="微軟正黑體" panose="020B0604030504040204" pitchFamily="34" charset="-120"/>
                <a:ea typeface="微軟正黑體" panose="020B0604030504040204" pitchFamily="34" charset="-120"/>
              </a:rPr>
              <a:t>109</a:t>
            </a:r>
            <a:r>
              <a:rPr lang="zh-TW" altLang="zh-TW" sz="2600" dirty="0">
                <a:latin typeface="微軟正黑體" panose="020B0604030504040204" pitchFamily="34" charset="-120"/>
                <a:ea typeface="微軟正黑體" panose="020B0604030504040204" pitchFamily="34" charset="-120"/>
              </a:rPr>
              <a:t>年</a:t>
            </a:r>
            <a:r>
              <a:rPr lang="en-US" altLang="zh-TW" sz="2600" dirty="0">
                <a:latin typeface="微軟正黑體" panose="020B0604030504040204" pitchFamily="34" charset="-120"/>
                <a:ea typeface="微軟正黑體" panose="020B0604030504040204" pitchFamily="34" charset="-120"/>
              </a:rPr>
              <a:t>2</a:t>
            </a:r>
            <a:r>
              <a:rPr lang="zh-TW" altLang="zh-TW" sz="2600" dirty="0">
                <a:latin typeface="微軟正黑體" panose="020B0604030504040204" pitchFamily="34" charset="-120"/>
                <a:ea typeface="微軟正黑體" panose="020B0604030504040204" pitchFamily="34" charset="-120"/>
              </a:rPr>
              <a:t>月</a:t>
            </a:r>
            <a:r>
              <a:rPr lang="en-US" altLang="zh-TW" sz="2600" dirty="0">
                <a:latin typeface="微軟正黑體" panose="020B0604030504040204" pitchFamily="34" charset="-120"/>
                <a:ea typeface="微軟正黑體" panose="020B0604030504040204" pitchFamily="34" charset="-120"/>
              </a:rPr>
              <a:t>19</a:t>
            </a:r>
            <a:r>
              <a:rPr lang="zh-TW" altLang="zh-TW" sz="2600" dirty="0">
                <a:latin typeface="微軟正黑體" panose="020B0604030504040204" pitchFamily="34" charset="-120"/>
                <a:ea typeface="微軟正黑體" panose="020B0604030504040204" pitchFamily="34" charset="-120"/>
              </a:rPr>
              <a:t>日中央流行疫情指揮中心肺中指字第</a:t>
            </a:r>
            <a:r>
              <a:rPr lang="en-US" altLang="zh-TW" sz="2600" dirty="0">
                <a:latin typeface="微軟正黑體" panose="020B0604030504040204" pitchFamily="34" charset="-120"/>
                <a:ea typeface="微軟正黑體" panose="020B0604030504040204" pitchFamily="34" charset="-120"/>
              </a:rPr>
              <a:t>1090030066</a:t>
            </a:r>
            <a:r>
              <a:rPr lang="zh-TW" altLang="zh-TW" sz="2600" dirty="0">
                <a:latin typeface="微軟正黑體" panose="020B0604030504040204" pitchFamily="34" charset="-120"/>
                <a:ea typeface="微軟正黑體" panose="020B0604030504040204" pitchFamily="34" charset="-120"/>
              </a:rPr>
              <a:t>號函發布校園因應「嚴重特殊傳染性肺炎」</a:t>
            </a:r>
            <a:r>
              <a:rPr lang="en-US" altLang="zh-TW"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武漢肺炎</a:t>
            </a:r>
            <a:r>
              <a:rPr lang="en-US" altLang="zh-TW"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疫情停課標準</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dirty="0">
                <a:latin typeface="微軟正黑體" panose="020B0604030504040204" pitchFamily="34" charset="-120"/>
                <a:ea typeface="微軟正黑體" panose="020B0604030504040204" pitchFamily="34" charset="-120"/>
              </a:rPr>
              <a:t>2.</a:t>
            </a:r>
            <a:r>
              <a:rPr lang="zh-TW" altLang="zh-TW" sz="2600" dirty="0">
                <a:latin typeface="微軟正黑體" panose="020B0604030504040204" pitchFamily="34" charset="-120"/>
                <a:ea typeface="微軟正黑體" panose="020B0604030504040204" pitchFamily="34" charset="-120"/>
              </a:rPr>
              <a:t> </a:t>
            </a:r>
            <a:r>
              <a:rPr lang="zh-TW" altLang="en-US" sz="2600" dirty="0">
                <a:latin typeface="微軟正黑體" panose="020B0604030504040204" pitchFamily="34" charset="-120"/>
                <a:ea typeface="微軟正黑體" panose="020B0604030504040204" pitchFamily="34" charset="-120"/>
              </a:rPr>
              <a:t>新竹市</a:t>
            </a:r>
            <a:r>
              <a:rPr lang="zh-TW" altLang="zh-TW" sz="2600" dirty="0">
                <a:latin typeface="微軟正黑體" panose="020B0604030504040204" pitchFamily="34" charset="-120"/>
                <a:ea typeface="微軟正黑體" panose="020B0604030504040204" pitchFamily="34" charset="-120"/>
              </a:rPr>
              <a:t>因應嚴重特殊傳染性肺炎高級中等暨國民中小學停課補課及居家線上學習實施計畫</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二</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補課</a:t>
            </a:r>
            <a:r>
              <a:rPr lang="zh-TW" altLang="en-US" sz="2600" b="1" dirty="0" smtClean="0">
                <a:latin typeface="微軟正黑體" panose="020B0604030504040204" pitchFamily="34" charset="-120"/>
                <a:ea typeface="微軟正黑體" panose="020B0604030504040204" pitchFamily="34" charset="-120"/>
              </a:rPr>
              <a:t>措施</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solidFill>
                  <a:srgbClr val="FF0000"/>
                </a:solidFill>
                <a:latin typeface="微軟正黑體" panose="020B0604030504040204" pitchFamily="34" charset="-120"/>
                <a:ea typeface="微軟正黑體" panose="020B0604030504040204" pitchFamily="34" charset="-120"/>
              </a:rPr>
              <a:t>教務處</a:t>
            </a:r>
            <a:endParaRPr lang="en-US" altLang="zh-TW" sz="2600" b="1"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dirty="0">
                <a:latin typeface="微軟正黑體" panose="020B0604030504040204" pitchFamily="34" charset="-120"/>
                <a:ea typeface="微軟正黑體" panose="020B0604030504040204" pitchFamily="34" charset="-120"/>
              </a:rPr>
              <a:t>1.</a:t>
            </a:r>
            <a:r>
              <a:rPr lang="zh-TW" altLang="en-US" sz="2600" dirty="0">
                <a:latin typeface="微軟正黑體" panose="020B0604030504040204" pitchFamily="34" charset="-120"/>
                <a:ea typeface="微軟正黑體" panose="020B0604030504040204" pitchFamily="34" charset="-120"/>
              </a:rPr>
              <a:t>各校須確認校內停補課</a:t>
            </a:r>
            <a:r>
              <a:rPr lang="en-US" altLang="zh-TW" sz="2600" dirty="0">
                <a:latin typeface="微軟正黑體" panose="020B0604030504040204" pitchFamily="34" charset="-120"/>
                <a:ea typeface="微軟正黑體" panose="020B0604030504040204" pitchFamily="34" charset="-120"/>
              </a:rPr>
              <a:t>SOP</a:t>
            </a:r>
            <a:r>
              <a:rPr lang="zh-TW" altLang="en-US" sz="2600" dirty="0">
                <a:latin typeface="微軟正黑體" panose="020B0604030504040204" pitchFamily="34" charset="-120"/>
                <a:ea typeface="微軟正黑體" panose="020B0604030504040204" pitchFamily="34" charset="-120"/>
              </a:rPr>
              <a:t>流程及原則</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並盤點線上學習軟硬體資源。</a:t>
            </a:r>
            <a:endParaRPr lang="en-US" altLang="zh-TW" sz="2600" dirty="0">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dirty="0">
                <a:latin typeface="微軟正黑體" panose="020B0604030504040204" pitchFamily="34" charset="-120"/>
                <a:ea typeface="微軟正黑體" panose="020B0604030504040204" pitchFamily="34" charset="-120"/>
              </a:rPr>
              <a:t>2.</a:t>
            </a:r>
            <a:r>
              <a:rPr lang="zh-TW" altLang="en-US" sz="2600" dirty="0" smtClean="0">
                <a:solidFill>
                  <a:srgbClr val="FF0000"/>
                </a:solidFill>
                <a:latin typeface="微軟正黑體" panose="020B0604030504040204" pitchFamily="34" charset="-120"/>
                <a:ea typeface="微軟正黑體" panose="020B0604030504040204" pitchFamily="34" charset="-120"/>
              </a:rPr>
              <a:t>利用</a:t>
            </a:r>
            <a:r>
              <a:rPr lang="en-US" altLang="zh-TW" sz="2600" dirty="0" smtClean="0">
                <a:solidFill>
                  <a:srgbClr val="FF0000"/>
                </a:solidFill>
                <a:latin typeface="微軟正黑體" panose="020B0604030504040204" pitchFamily="34" charset="-120"/>
                <a:ea typeface="微軟正黑體" panose="020B0604030504040204" pitchFamily="34" charset="-120"/>
              </a:rPr>
              <a:t>2/18-19</a:t>
            </a:r>
            <a:r>
              <a:rPr lang="zh-TW" altLang="en-US" sz="2600" dirty="0" smtClean="0">
                <a:solidFill>
                  <a:srgbClr val="FF0000"/>
                </a:solidFill>
                <a:latin typeface="微軟正黑體" panose="020B0604030504040204" pitchFamily="34" charset="-120"/>
                <a:ea typeface="微軟正黑體" panose="020B0604030504040204" pitchFamily="34" charset="-120"/>
              </a:rPr>
              <a:t>進行開學備課</a:t>
            </a:r>
            <a:r>
              <a:rPr lang="zh-TW" altLang="en-US" sz="2600" dirty="0" smtClean="0">
                <a:latin typeface="微軟正黑體" panose="020B0604030504040204" pitchFamily="34" charset="-120"/>
                <a:ea typeface="微軟正黑體" panose="020B0604030504040204" pitchFamily="34" charset="-120"/>
              </a:rPr>
              <a:t>及加強</a:t>
            </a:r>
            <a:r>
              <a:rPr lang="zh-TW" altLang="en-US" sz="2600" dirty="0">
                <a:latin typeface="微軟正黑體" panose="020B0604030504040204" pitchFamily="34" charset="-120"/>
                <a:ea typeface="微軟正黑體" panose="020B0604030504040204" pitchFamily="34" charset="-120"/>
              </a:rPr>
              <a:t>教師線上數位教學能力，督導所屬教師規劃停課之補課實施計畫或細部作業</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即早做好防疫應變措施</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讓學生及家長安心</a:t>
            </a:r>
            <a:r>
              <a:rPr lang="zh-TW" altLang="en-US" sz="2600" dirty="0" smtClean="0">
                <a:latin typeface="微軟正黑體" panose="020B0604030504040204" pitchFamily="34" charset="-120"/>
                <a:ea typeface="微軟正黑體" panose="020B0604030504040204" pitchFamily="34" charset="-120"/>
              </a:rPr>
              <a:t>。</a:t>
            </a:r>
            <a:r>
              <a:rPr lang="zh-TW" altLang="en-US" sz="2600" b="1" dirty="0" smtClean="0">
                <a:solidFill>
                  <a:srgbClr val="FF0000"/>
                </a:solidFill>
                <a:latin typeface="微軟正黑體" panose="020B0604030504040204" pitchFamily="34" charset="-120"/>
                <a:ea typeface="微軟正黑體" panose="020B0604030504040204" pitchFamily="34" charset="-120"/>
              </a:rPr>
              <a:t>請導師務必主動聯繫，多關心</a:t>
            </a:r>
            <a:r>
              <a:rPr lang="zh-TW" altLang="en-US" sz="2600" b="1" dirty="0">
                <a:solidFill>
                  <a:srgbClr val="FF0000"/>
                </a:solidFill>
                <a:latin typeface="微軟正黑體" panose="020B0604030504040204" pitchFamily="34" charset="-120"/>
                <a:ea typeface="微軟正黑體" panose="020B0604030504040204" pitchFamily="34" charset="-120"/>
              </a:rPr>
              <a:t>學生</a:t>
            </a:r>
            <a:r>
              <a:rPr lang="zh-TW" altLang="en-US" sz="2600" b="1" dirty="0" smtClean="0">
                <a:solidFill>
                  <a:srgbClr val="FF0000"/>
                </a:solidFill>
                <a:latin typeface="微軟正黑體" panose="020B0604030504040204" pitchFamily="34" charset="-120"/>
                <a:ea typeface="微軟正黑體" panose="020B0604030504040204" pitchFamily="34" charset="-120"/>
              </a:rPr>
              <a:t>健康、學習狀況及規劃開學前準備。</a:t>
            </a:r>
            <a:endParaRPr lang="en-US" altLang="zh-TW" sz="2600" b="1" dirty="0" smtClean="0">
              <a:solidFill>
                <a:srgbClr val="FF0000"/>
              </a:solidFill>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dirty="0" smtClean="0">
                <a:latin typeface="微軟正黑體" panose="020B0604030504040204" pitchFamily="34" charset="-120"/>
                <a:ea typeface="微軟正黑體" panose="020B0604030504040204" pitchFamily="34" charset="-120"/>
              </a:rPr>
              <a:t>3</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若遇停補課請立即回報教育處</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含後續因應措施</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 </a:t>
            </a:r>
            <a:r>
              <a:rPr lang="zh-TW" altLang="en-US" sz="2600" dirty="0" smtClean="0">
                <a:solidFill>
                  <a:srgbClr val="FF0000"/>
                </a:solidFill>
                <a:latin typeface="微軟正黑體" panose="020B0604030504040204" pitchFamily="34" charset="-120"/>
                <a:ea typeface="微軟正黑體" panose="020B0604030504040204" pitchFamily="34" charset="-120"/>
              </a:rPr>
              <a:t>依照停課標準</a:t>
            </a:r>
            <a:endParaRPr lang="en-US" altLang="zh-TW" sz="2600"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三</a:t>
            </a:r>
            <a:r>
              <a:rPr lang="en-US" altLang="zh-TW" sz="2600" b="1" dirty="0">
                <a:latin typeface="微軟正黑體" panose="020B0604030504040204" pitchFamily="34" charset="-120"/>
                <a:ea typeface="微軟正黑體" panose="020B0604030504040204" pitchFamily="34" charset="-120"/>
              </a:rPr>
              <a:t>)</a:t>
            </a:r>
            <a:r>
              <a:rPr lang="zh-TW" altLang="en-US" sz="2600" b="1" dirty="0">
                <a:latin typeface="微軟正黑體" panose="020B0604030504040204" pitchFamily="34" charset="-120"/>
                <a:ea typeface="微軟正黑體" panose="020B0604030504040204" pitchFamily="34" charset="-120"/>
              </a:rPr>
              <a:t>彈性調整校內大型活動</a:t>
            </a:r>
            <a:endParaRPr lang="en-US" altLang="zh-TW" sz="2600" b="1" dirty="0">
              <a:latin typeface="微軟正黑體" panose="020B0604030504040204" pitchFamily="34" charset="-120"/>
              <a:ea typeface="微軟正黑體" panose="020B0604030504040204" pitchFamily="34" charset="-120"/>
            </a:endParaRPr>
          </a:p>
          <a:p>
            <a:pPr marL="0" indent="0">
              <a:lnSpc>
                <a:spcPct val="120000"/>
              </a:lnSpc>
              <a:buNone/>
            </a:pPr>
            <a:r>
              <a:rPr lang="en-US" altLang="zh-TW" sz="2600" dirty="0">
                <a:latin typeface="微軟正黑體" panose="020B0604030504040204" pitchFamily="34" charset="-120"/>
                <a:ea typeface="微軟正黑體" panose="020B0604030504040204" pitchFamily="34" charset="-120"/>
              </a:rPr>
              <a:t>109</a:t>
            </a:r>
            <a:r>
              <a:rPr lang="zh-TW" altLang="zh-TW" sz="2600" dirty="0">
                <a:latin typeface="微軟正黑體" panose="020B0604030504040204" pitchFamily="34" charset="-120"/>
                <a:ea typeface="微軟正黑體" panose="020B0604030504040204" pitchFamily="34" charset="-120"/>
              </a:rPr>
              <a:t>學年第</a:t>
            </a:r>
            <a:r>
              <a:rPr lang="en-US" altLang="zh-TW" sz="2600" dirty="0">
                <a:latin typeface="微軟正黑體" panose="020B0604030504040204" pitchFamily="34" charset="-120"/>
                <a:ea typeface="微軟正黑體" panose="020B0604030504040204" pitchFamily="34" charset="-120"/>
              </a:rPr>
              <a:t>2</a:t>
            </a:r>
            <a:r>
              <a:rPr lang="zh-TW" altLang="zh-TW" sz="2600" dirty="0">
                <a:latin typeface="微軟正黑體" panose="020B0604030504040204" pitchFamily="34" charset="-120"/>
                <a:ea typeface="微軟正黑體" panose="020B0604030504040204" pitchFamily="34" charset="-120"/>
              </a:rPr>
              <a:t>學期</a:t>
            </a:r>
            <a:r>
              <a:rPr lang="zh-TW" altLang="en-US" sz="2600" dirty="0">
                <a:latin typeface="微軟正黑體" panose="020B0604030504040204" pitchFamily="34" charset="-120"/>
                <a:ea typeface="微軟正黑體" panose="020B0604030504040204" pitchFamily="34" charset="-120"/>
              </a:rPr>
              <a:t>建議</a:t>
            </a:r>
            <a:r>
              <a:rPr lang="zh-TW" altLang="zh-TW" sz="2600" dirty="0">
                <a:latin typeface="微軟正黑體" panose="020B0604030504040204" pitchFamily="34" charset="-120"/>
                <a:ea typeface="微軟正黑體" panose="020B0604030504040204" pitchFamily="34" charset="-120"/>
              </a:rPr>
              <a:t>取消開學典禮</a:t>
            </a:r>
            <a:r>
              <a:rPr lang="zh-TW" altLang="en-US" sz="2600" dirty="0">
                <a:latin typeface="微軟正黑體" panose="020B0604030504040204" pitchFamily="34" charset="-120"/>
                <a:ea typeface="微軟正黑體" panose="020B0604030504040204" pitchFamily="34" charset="-120"/>
              </a:rPr>
              <a:t>或新生說明會等大型活動</a:t>
            </a:r>
            <a:r>
              <a:rPr lang="zh-TW" altLang="zh-TW" sz="2600" dirty="0">
                <a:latin typeface="微軟正黑體" panose="020B0604030504040204" pitchFamily="34" charset="-120"/>
                <a:ea typeface="微軟正黑體" panose="020B0604030504040204" pitchFamily="34" charset="-120"/>
              </a:rPr>
              <a:t>，可審視校內空間與設備，改用廣播、視訊及書面方式在各班加強宣導，彈性調整。</a:t>
            </a:r>
          </a:p>
          <a:p>
            <a:endParaRPr lang="zh-TW" altLang="en-US" dirty="0"/>
          </a:p>
        </p:txBody>
      </p:sp>
      <p:sp>
        <p:nvSpPr>
          <p:cNvPr id="6" name="投影片編號版面配置區 5">
            <a:extLst>
              <a:ext uri="{FF2B5EF4-FFF2-40B4-BE49-F238E27FC236}">
                <a16:creationId xmlns:a16="http://schemas.microsoft.com/office/drawing/2014/main" xmlns="" id="{3AB514BC-18DD-4C55-8A5F-8DC2EE4D60CA}"/>
              </a:ext>
            </a:extLst>
          </p:cNvPr>
          <p:cNvSpPr>
            <a:spLocks noGrp="1"/>
          </p:cNvSpPr>
          <p:nvPr>
            <p:ph type="sldNum" sz="quarter" idx="12"/>
          </p:nvPr>
        </p:nvSpPr>
        <p:spPr/>
        <p:txBody>
          <a:bodyPr/>
          <a:lstStyle/>
          <a:p>
            <a:fld id="{289D71E3-7D81-4C24-B9D8-6B108755C64C}" type="slidenum">
              <a:rPr lang="en-US" altLang="zh-TW" noProof="0" smtClean="0"/>
              <a:pPr/>
              <a:t>10</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8184" y="186428"/>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1424" y="188641"/>
            <a:ext cx="10058400" cy="1352614"/>
          </a:xfrm>
        </p:spPr>
        <p:txBody>
          <a:bodyPr>
            <a:normAutofit/>
          </a:bodyPr>
          <a:lstStyle/>
          <a:p>
            <a:r>
              <a:rPr lang="zh-TW" altLang="en-US" dirty="0">
                <a:latin typeface="微軟正黑體" panose="020B0604030504040204" pitchFamily="34" charset="-120"/>
                <a:ea typeface="微軟正黑體" panose="020B0604030504040204" pitchFamily="34" charset="-120"/>
              </a:rPr>
              <a:t>幼兒園防疫</a:t>
            </a:r>
            <a:r>
              <a:rPr lang="zh-TW" altLang="en-US" dirty="0" smtClean="0">
                <a:latin typeface="微軟正黑體" panose="020B0604030504040204" pitchFamily="34" charset="-120"/>
                <a:ea typeface="微軟正黑體" panose="020B0604030504040204" pitchFamily="34" charset="-120"/>
              </a:rPr>
              <a:t>作為人員管理</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154083" y="1960565"/>
            <a:ext cx="10058400" cy="4023360"/>
          </a:xfrm>
        </p:spPr>
        <p:txBody>
          <a:bodyPr>
            <a:normAutofit/>
          </a:bodyPr>
          <a:lstStyle/>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掌握幼兒之旅遊史、確診病例接觸史、體溫量測。</a:t>
            </a:r>
          </a:p>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儘量維持社交距離，全園教職員工生強制配戴口罩，若有緊急需求，請使用園內備用口罩。</a:t>
            </a:r>
            <a:endParaRPr lang="en-US" altLang="zh-TW"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教職員工生，務必落實勤洗手、以正確方式配戴口罩。</a:t>
            </a:r>
            <a:endParaRPr lang="en-US" altLang="zh-TW"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生病的幼兒，在家休息。</a:t>
            </a:r>
          </a:p>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家長、訪客以不入園為原則，若有必須情形，落實實名制並配合量測體溫、酒精消毒。</a:t>
            </a:r>
            <a:endParaRPr lang="en-US" altLang="zh-TW"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dirty="0">
                <a:latin typeface="微軟正黑體" panose="020B0604030504040204" pitchFamily="34" charset="-120"/>
                <a:ea typeface="微軟正黑體" panose="020B0604030504040204" pitchFamily="34" charset="-120"/>
              </a:rPr>
              <a:t>園內活動確實做好分區分流，人數控管室內不得超過</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人、室外不得超過</a:t>
            </a:r>
            <a:r>
              <a:rPr lang="en-US" altLang="zh-TW" dirty="0">
                <a:latin typeface="微軟正黑體" panose="020B0604030504040204" pitchFamily="34" charset="-120"/>
                <a:ea typeface="微軟正黑體" panose="020B0604030504040204" pitchFamily="34" charset="-120"/>
              </a:rPr>
              <a:t>500</a:t>
            </a:r>
            <a:r>
              <a:rPr lang="zh-TW" altLang="en-US" dirty="0">
                <a:latin typeface="微軟正黑體" panose="020B0604030504040204" pitchFamily="34" charset="-120"/>
                <a:ea typeface="微軟正黑體" panose="020B0604030504040204" pitchFamily="34" charset="-120"/>
              </a:rPr>
              <a:t>人。</a:t>
            </a:r>
          </a:p>
          <a:p>
            <a:r>
              <a:rPr lang="zh-TW" altLang="en-US" dirty="0" smtClean="0"/>
              <a:t>                </a:t>
            </a:r>
            <a:r>
              <a:rPr lang="en-US" altLang="zh-TW" dirty="0" smtClean="0">
                <a:solidFill>
                  <a:srgbClr val="FF0000"/>
                </a:solidFill>
              </a:rPr>
              <a:t>7.</a:t>
            </a:r>
            <a:r>
              <a:rPr lang="zh-TW" altLang="en-US" dirty="0" smtClean="0">
                <a:solidFill>
                  <a:srgbClr val="FF0000"/>
                </a:solidFill>
              </a:rPr>
              <a:t>門禁部分</a:t>
            </a:r>
            <a:r>
              <a:rPr lang="en-US" altLang="zh-TW" dirty="0" smtClean="0">
                <a:solidFill>
                  <a:srgbClr val="FF0000"/>
                </a:solidFill>
              </a:rPr>
              <a:t>2/18</a:t>
            </a:r>
            <a:r>
              <a:rPr lang="zh-TW" altLang="en-US" dirty="0" smtClean="0">
                <a:solidFill>
                  <a:srgbClr val="FF0000"/>
                </a:solidFill>
              </a:rPr>
              <a:t>防疫會議確認</a:t>
            </a:r>
            <a:endParaRPr lang="zh-TW" altLang="en-US" dirty="0">
              <a:solidFill>
                <a:srgbClr val="FF0000"/>
              </a:solidFill>
            </a:endParaRPr>
          </a:p>
        </p:txBody>
      </p:sp>
      <p:sp>
        <p:nvSpPr>
          <p:cNvPr id="6" name="投影片編號版面配置區 5">
            <a:extLst>
              <a:ext uri="{FF2B5EF4-FFF2-40B4-BE49-F238E27FC236}">
                <a16:creationId xmlns:a16="http://schemas.microsoft.com/office/drawing/2014/main" xmlns="" id="{0F915382-DD73-41A0-8178-F89301A3E336}"/>
              </a:ext>
            </a:extLst>
          </p:cNvPr>
          <p:cNvSpPr>
            <a:spLocks noGrp="1"/>
          </p:cNvSpPr>
          <p:nvPr>
            <p:ph type="sldNum" sz="quarter" idx="12"/>
          </p:nvPr>
        </p:nvSpPr>
        <p:spPr/>
        <p:txBody>
          <a:bodyPr/>
          <a:lstStyle/>
          <a:p>
            <a:fld id="{289D71E3-7D81-4C24-B9D8-6B108755C64C}" type="slidenum">
              <a:rPr lang="en-US" altLang="zh-TW" noProof="0" smtClean="0"/>
              <a:pPr/>
              <a:t>11</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638" y="332987"/>
            <a:ext cx="1200150" cy="13896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p:cNvCxnSpPr/>
          <p:nvPr/>
        </p:nvCxnSpPr>
        <p:spPr>
          <a:xfrm>
            <a:off x="4943872" y="4653136"/>
            <a:ext cx="5832648"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幼兒園防疫作為</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環境管理</a:t>
            </a:r>
          </a:p>
        </p:txBody>
      </p:sp>
      <p:sp>
        <p:nvSpPr>
          <p:cNvPr id="3" name="內容版面配置區 2"/>
          <p:cNvSpPr>
            <a:spLocks noGrp="1"/>
          </p:cNvSpPr>
          <p:nvPr>
            <p:ph idx="1"/>
          </p:nvPr>
        </p:nvSpPr>
        <p:spPr>
          <a:xfrm>
            <a:off x="1097280" y="1845734"/>
            <a:ext cx="10058400" cy="4391578"/>
          </a:xfrm>
        </p:spPr>
        <p:txBody>
          <a:bodyPr>
            <a:normAutofit/>
          </a:bodyPr>
          <a:lstStyle/>
          <a:p>
            <a:pPr marL="457200" indent="-457200">
              <a:buFont typeface="+mj-lt"/>
              <a:buAutoNum type="arabicPeriod"/>
            </a:pPr>
            <a:r>
              <a:rPr lang="zh-TW" altLang="en-US" sz="2800" dirty="0">
                <a:latin typeface="微軟正黑體" panose="020B0604030504040204" pitchFamily="34" charset="-120"/>
                <a:ea typeface="微軟正黑體" panose="020B0604030504040204" pitchFamily="34" charset="-120"/>
              </a:rPr>
              <a:t>用餐時須保持足夠的社交距離或以隔板、屏風進行區隔。本府將於開學後陸續提供用餐隔板。</a:t>
            </a:r>
            <a:endParaRPr lang="en-US" altLang="zh-TW" sz="28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dirty="0">
                <a:latin typeface="微軟正黑體" panose="020B0604030504040204" pitchFamily="34" charset="-120"/>
                <a:ea typeface="微軟正黑體" panose="020B0604030504040204" pitchFamily="34" charset="-120"/>
              </a:rPr>
              <a:t>保持室內通風，落實環境清潔，教室內每日消毒，室外定期消毒。</a:t>
            </a:r>
            <a:endParaRPr lang="en-US" altLang="zh-TW" sz="28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dirty="0">
                <a:latin typeface="微軟正黑體" panose="020B0604030504040204" pitchFamily="34" charset="-120"/>
                <a:ea typeface="微軟正黑體" panose="020B0604030504040204" pitchFamily="34" charset="-120"/>
              </a:rPr>
              <a:t>廁所加強定時與隨機巡視整理，隨時保持潔淨乾爽，並充分供應抗菌洗手乳、藥皂及擦手紙</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責任區清潔人員</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dirty="0">
                <a:latin typeface="微軟正黑體" panose="020B0604030504040204" pitchFamily="34" charset="-120"/>
                <a:ea typeface="微軟正黑體" panose="020B0604030504040204" pitchFamily="34" charset="-120"/>
              </a:rPr>
              <a:t>經常檢視教保活動運作所需各項防疫物資運用情形，適時分送補充口罩、漂白水、酒精、耳（額）溫槍、橡膠手套、擦手紙、衛生紙等物資</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護士、教保服務人員</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p>
          <a:p>
            <a:endParaRPr lang="zh-TW" altLang="en-US" dirty="0"/>
          </a:p>
        </p:txBody>
      </p:sp>
      <p:sp>
        <p:nvSpPr>
          <p:cNvPr id="6" name="投影片編號版面配置區 5">
            <a:extLst>
              <a:ext uri="{FF2B5EF4-FFF2-40B4-BE49-F238E27FC236}">
                <a16:creationId xmlns:a16="http://schemas.microsoft.com/office/drawing/2014/main" xmlns="" id="{E2125CB1-7E7C-462C-BCD9-0BB8CD0C0098}"/>
              </a:ext>
            </a:extLst>
          </p:cNvPr>
          <p:cNvSpPr>
            <a:spLocks noGrp="1"/>
          </p:cNvSpPr>
          <p:nvPr>
            <p:ph type="sldNum" sz="quarter" idx="12"/>
          </p:nvPr>
        </p:nvSpPr>
        <p:spPr/>
        <p:txBody>
          <a:bodyPr/>
          <a:lstStyle/>
          <a:p>
            <a:fld id="{289D71E3-7D81-4C24-B9D8-6B108755C64C}" type="slidenum">
              <a:rPr lang="en-US" altLang="zh-TW" noProof="0" smtClean="0"/>
              <a:pPr/>
              <a:t>12</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408" y="347712"/>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rotWithShape="1">
          <a:blip r:embed="rId2"/>
          <a:srcRect l="6477" t="19654" r="30424" b="24855"/>
          <a:stretch/>
        </p:blipFill>
        <p:spPr>
          <a:xfrm>
            <a:off x="1205492" y="286603"/>
            <a:ext cx="9359342" cy="6173182"/>
          </a:xfrm>
          <a:prstGeom prst="rect">
            <a:avLst/>
          </a:prstGeom>
        </p:spPr>
      </p:pic>
      <p:sp>
        <p:nvSpPr>
          <p:cNvPr id="4" name="投影片編號版面配置區 3"/>
          <p:cNvSpPr>
            <a:spLocks noGrp="1"/>
          </p:cNvSpPr>
          <p:nvPr>
            <p:ph type="sldNum" sz="quarter" idx="12"/>
          </p:nvPr>
        </p:nvSpPr>
        <p:spPr/>
        <p:txBody>
          <a:bodyPr/>
          <a:lstStyle/>
          <a:p>
            <a:fld id="{289D71E3-7D81-4C24-B9D8-6B108755C64C}" type="slidenum">
              <a:rPr lang="en-US" altLang="zh-TW" noProof="0" smtClean="0"/>
              <a:pPr/>
              <a:t>13</a:t>
            </a:fld>
            <a:endParaRPr lang="zh-TW" altLang="en-US" noProof="0" dirty="0"/>
          </a:p>
        </p:txBody>
      </p:sp>
    </p:spTree>
    <p:extLst>
      <p:ext uri="{BB962C8B-B14F-4D97-AF65-F5344CB8AC3E}">
        <p14:creationId xmlns:p14="http://schemas.microsoft.com/office/powerpoint/2010/main" val="420176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l="11559" t="30141" r="35285" b="30484"/>
          <a:stretch/>
        </p:blipFill>
        <p:spPr>
          <a:xfrm>
            <a:off x="983432" y="260648"/>
            <a:ext cx="10498766" cy="5832648"/>
          </a:xfrm>
          <a:prstGeom prst="rect">
            <a:avLst/>
          </a:prstGeom>
        </p:spPr>
      </p:pic>
      <p:sp>
        <p:nvSpPr>
          <p:cNvPr id="4" name="投影片編號版面配置區 3"/>
          <p:cNvSpPr>
            <a:spLocks noGrp="1"/>
          </p:cNvSpPr>
          <p:nvPr>
            <p:ph type="sldNum" sz="quarter" idx="12"/>
          </p:nvPr>
        </p:nvSpPr>
        <p:spPr/>
        <p:txBody>
          <a:bodyPr/>
          <a:lstStyle/>
          <a:p>
            <a:fld id="{289D71E3-7D81-4C24-B9D8-6B108755C64C}" type="slidenum">
              <a:rPr lang="en-US" altLang="zh-TW" noProof="0" smtClean="0"/>
              <a:pPr/>
              <a:t>14</a:t>
            </a:fld>
            <a:endParaRPr lang="zh-TW" altLang="en-US" noProof="0" dirty="0"/>
          </a:p>
        </p:txBody>
      </p:sp>
    </p:spTree>
    <p:extLst>
      <p:ext uri="{BB962C8B-B14F-4D97-AF65-F5344CB8AC3E}">
        <p14:creationId xmlns:p14="http://schemas.microsoft.com/office/powerpoint/2010/main" val="911345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3432" y="188640"/>
            <a:ext cx="10058400" cy="864097"/>
          </a:xfrm>
        </p:spPr>
        <p:txBody>
          <a:bodyPr/>
          <a:lstStyle/>
          <a:p>
            <a:r>
              <a:rPr lang="zh-TW" altLang="en-US" dirty="0">
                <a:latin typeface="微軟正黑體" panose="020B0604030504040204" pitchFamily="34" charset="-120"/>
                <a:ea typeface="微軟正黑體" panose="020B0604030504040204" pitchFamily="34" charset="-120"/>
              </a:rPr>
              <a:t>嚴重特殊傳染性疾病注意事項</a:t>
            </a:r>
          </a:p>
        </p:txBody>
      </p:sp>
      <p:sp>
        <p:nvSpPr>
          <p:cNvPr id="3" name="內容版面配置區 2"/>
          <p:cNvSpPr>
            <a:spLocks noGrp="1"/>
          </p:cNvSpPr>
          <p:nvPr>
            <p:ph idx="1"/>
          </p:nvPr>
        </p:nvSpPr>
        <p:spPr>
          <a:xfrm>
            <a:off x="1127448" y="1196752"/>
            <a:ext cx="10058400" cy="4926704"/>
          </a:xfrm>
        </p:spPr>
        <p:txBody>
          <a:bodyPr>
            <a:normAutofit fontScale="92500" lnSpcReduction="20000"/>
          </a:bodyPr>
          <a:lstStyle/>
          <a:p>
            <a:r>
              <a:rPr lang="zh-TW" altLang="en-US" sz="2800" dirty="0" smtClean="0">
                <a:solidFill>
                  <a:schemeClr val="tx1"/>
                </a:solidFill>
                <a:latin typeface="微軟正黑體" panose="020B0604030504040204" pitchFamily="34" charset="-120"/>
                <a:ea typeface="微軟正黑體" panose="020B0604030504040204" pitchFamily="34" charset="-120"/>
              </a:rPr>
              <a:t>依據：新竹市政府公文 府教體字第</a:t>
            </a:r>
            <a:r>
              <a:rPr lang="en-US" altLang="zh-TW" sz="3000" dirty="0" smtClean="0"/>
              <a:t>1100034329</a:t>
            </a:r>
            <a:r>
              <a:rPr lang="zh-TW" altLang="zh-TW" sz="3000" dirty="0"/>
              <a:t>號</a:t>
            </a:r>
            <a:r>
              <a:rPr lang="zh-TW" altLang="zh-TW" sz="3000" dirty="0" smtClean="0"/>
              <a:t>函</a:t>
            </a:r>
            <a:r>
              <a:rPr lang="zh-TW" altLang="en-US" sz="3000" dirty="0" smtClean="0"/>
              <a:t> 辦理</a:t>
            </a:r>
            <a:endParaRPr lang="en-US" altLang="zh-TW" sz="3000" dirty="0" smtClean="0">
              <a:solidFill>
                <a:schemeClr val="tx1"/>
              </a:solidFill>
              <a:latin typeface="微軟正黑體" panose="020B0604030504040204" pitchFamily="34" charset="-120"/>
              <a:ea typeface="微軟正黑體" panose="020B0604030504040204" pitchFamily="34" charset="-120"/>
            </a:endParaRPr>
          </a:p>
          <a:p>
            <a:r>
              <a:rPr lang="zh-TW" altLang="en-US" sz="2800" dirty="0" smtClean="0">
                <a:solidFill>
                  <a:schemeClr val="tx1"/>
                </a:solidFill>
                <a:latin typeface="微軟正黑體" panose="020B0604030504040204" pitchFamily="34" charset="-120"/>
                <a:ea typeface="微軟正黑體" panose="020B0604030504040204" pitchFamily="34" charset="-120"/>
              </a:rPr>
              <a:t>因應</a:t>
            </a:r>
            <a:r>
              <a:rPr lang="zh-TW" altLang="en-US" sz="2800" dirty="0">
                <a:solidFill>
                  <a:schemeClr val="tx1"/>
                </a:solidFill>
                <a:latin typeface="微軟正黑體" panose="020B0604030504040204" pitchFamily="34" charset="-120"/>
                <a:ea typeface="微軟正黑體" panose="020B0604030504040204" pitchFamily="34" charset="-120"/>
              </a:rPr>
              <a:t>教育部將原定開學時間</a:t>
            </a:r>
            <a:r>
              <a:rPr lang="en-US" altLang="zh-TW" sz="2800" b="1" u="sng" dirty="0">
                <a:solidFill>
                  <a:srgbClr val="FF0000"/>
                </a:solidFill>
                <a:latin typeface="微軟正黑體" panose="020B0604030504040204" pitchFamily="34" charset="-120"/>
                <a:ea typeface="微軟正黑體" panose="020B0604030504040204" pitchFamily="34" charset="-120"/>
              </a:rPr>
              <a:t>2/17(</a:t>
            </a:r>
            <a:r>
              <a:rPr lang="zh-TW" altLang="en-US" sz="2800" b="1" u="sng" dirty="0">
                <a:solidFill>
                  <a:srgbClr val="FF0000"/>
                </a:solidFill>
                <a:latin typeface="微軟正黑體" panose="020B0604030504040204" pitchFamily="34" charset="-120"/>
                <a:ea typeface="微軟正黑體" panose="020B0604030504040204" pitchFamily="34" charset="-120"/>
              </a:rPr>
              <a:t>三</a:t>
            </a:r>
            <a:r>
              <a:rPr lang="en-US" altLang="zh-TW" sz="2800" b="1" u="sng" dirty="0">
                <a:solidFill>
                  <a:srgbClr val="FF0000"/>
                </a:solidFill>
                <a:latin typeface="微軟正黑體" panose="020B0604030504040204" pitchFamily="34" charset="-120"/>
                <a:ea typeface="微軟正黑體" panose="020B0604030504040204" pitchFamily="34" charset="-120"/>
              </a:rPr>
              <a:t>)</a:t>
            </a:r>
            <a:r>
              <a:rPr lang="zh-TW" altLang="en-US" sz="2800" b="1" u="sng" dirty="0">
                <a:solidFill>
                  <a:srgbClr val="FF0000"/>
                </a:solidFill>
                <a:latin typeface="微軟正黑體" panose="020B0604030504040204" pitchFamily="34" charset="-120"/>
                <a:ea typeface="微軟正黑體" panose="020B0604030504040204" pitchFamily="34" charset="-120"/>
              </a:rPr>
              <a:t>調整至</a:t>
            </a:r>
            <a:r>
              <a:rPr lang="en-US" altLang="zh-TW" sz="2800" b="1" u="sng" dirty="0">
                <a:solidFill>
                  <a:srgbClr val="FF0000"/>
                </a:solidFill>
                <a:latin typeface="微軟正黑體" panose="020B0604030504040204" pitchFamily="34" charset="-120"/>
                <a:ea typeface="微軟正黑體" panose="020B0604030504040204" pitchFamily="34" charset="-120"/>
              </a:rPr>
              <a:t>2/22(</a:t>
            </a:r>
            <a:r>
              <a:rPr lang="zh-TW" altLang="en-US" sz="2800" b="1" u="sng" dirty="0">
                <a:solidFill>
                  <a:srgbClr val="FF0000"/>
                </a:solidFill>
                <a:latin typeface="微軟正黑體" panose="020B0604030504040204" pitchFamily="34" charset="-120"/>
                <a:ea typeface="微軟正黑體" panose="020B0604030504040204" pitchFamily="34" charset="-120"/>
              </a:rPr>
              <a:t>一</a:t>
            </a:r>
            <a:r>
              <a:rPr lang="en-US" altLang="zh-TW" sz="2800" b="1" u="sng" dirty="0">
                <a:solidFill>
                  <a:srgbClr val="FF0000"/>
                </a:solidFill>
                <a:latin typeface="微軟正黑體" panose="020B0604030504040204" pitchFamily="34" charset="-120"/>
                <a:ea typeface="微軟正黑體" panose="020B0604030504040204" pitchFamily="34" charset="-120"/>
              </a:rPr>
              <a:t>)</a:t>
            </a:r>
          </a:p>
          <a:p>
            <a:r>
              <a:rPr lang="zh-TW" altLang="en-US" sz="2800" dirty="0">
                <a:solidFill>
                  <a:schemeClr val="tx1"/>
                </a:solidFill>
                <a:latin typeface="微軟正黑體" panose="020B0604030504040204" pitchFamily="34" charset="-120"/>
                <a:ea typeface="微軟正黑體" panose="020B0604030504040204" pitchFamily="34" charset="-120"/>
              </a:rPr>
              <a:t>相關因應措施整理如下：</a:t>
            </a:r>
          </a:p>
          <a:p>
            <a:r>
              <a:rPr lang="zh-TW" altLang="en-US" sz="2800" dirty="0">
                <a:solidFill>
                  <a:schemeClr val="tx1"/>
                </a:solidFill>
                <a:latin typeface="微軟正黑體" panose="020B0604030504040204" pitchFamily="34" charset="-120"/>
                <a:ea typeface="微軟正黑體" panose="020B0604030504040204" pitchFamily="34" charset="-120"/>
              </a:rPr>
              <a:t>一、 開學日：</a:t>
            </a:r>
            <a:r>
              <a:rPr lang="en-US" altLang="zh-TW" sz="2800" dirty="0">
                <a:solidFill>
                  <a:schemeClr val="tx1"/>
                </a:solidFill>
                <a:latin typeface="微軟正黑體" panose="020B0604030504040204" pitchFamily="34" charset="-120"/>
                <a:ea typeface="微軟正黑體" panose="020B0604030504040204" pitchFamily="34" charset="-120"/>
              </a:rPr>
              <a:t>2</a:t>
            </a:r>
            <a:r>
              <a:rPr lang="zh-TW" altLang="en-US" sz="2800" dirty="0">
                <a:solidFill>
                  <a:schemeClr val="tx1"/>
                </a:solidFill>
                <a:latin typeface="微軟正黑體" panose="020B0604030504040204" pitchFamily="34" charset="-120"/>
                <a:ea typeface="微軟正黑體" panose="020B0604030504040204" pitchFamily="34" charset="-120"/>
              </a:rPr>
              <a:t>月</a:t>
            </a:r>
            <a:r>
              <a:rPr lang="en-US" altLang="zh-TW" sz="2800" dirty="0">
                <a:solidFill>
                  <a:schemeClr val="tx1"/>
                </a:solidFill>
                <a:latin typeface="微軟正黑體" panose="020B0604030504040204" pitchFamily="34" charset="-120"/>
                <a:ea typeface="微軟正黑體" panose="020B0604030504040204" pitchFamily="34" charset="-120"/>
              </a:rPr>
              <a:t>22</a:t>
            </a:r>
            <a:r>
              <a:rPr lang="zh-TW" altLang="en-US" sz="2800" dirty="0">
                <a:solidFill>
                  <a:schemeClr val="tx1"/>
                </a:solidFill>
                <a:latin typeface="微軟正黑體" panose="020B0604030504040204" pitchFamily="34" charset="-120"/>
                <a:ea typeface="微軟正黑體" panose="020B0604030504040204" pitchFamily="34" charset="-120"/>
              </a:rPr>
              <a:t>日</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一</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p>
          <a:p>
            <a:r>
              <a:rPr lang="zh-TW" altLang="en-US" sz="2800" dirty="0">
                <a:solidFill>
                  <a:schemeClr val="tx1"/>
                </a:solidFill>
                <a:latin typeface="微軟正黑體" panose="020B0604030504040204" pitchFamily="34" charset="-120"/>
                <a:ea typeface="微軟正黑體" panose="020B0604030504040204" pitchFamily="34" charset="-120"/>
              </a:rPr>
              <a:t>二、 </a:t>
            </a:r>
            <a:r>
              <a:rPr lang="en-US" altLang="zh-TW" sz="2800" dirty="0">
                <a:solidFill>
                  <a:schemeClr val="tx1"/>
                </a:solidFill>
                <a:latin typeface="微軟正黑體" panose="020B0604030504040204" pitchFamily="34" charset="-120"/>
                <a:ea typeface="微軟正黑體" panose="020B0604030504040204" pitchFamily="34" charset="-120"/>
              </a:rPr>
              <a:t>2</a:t>
            </a:r>
            <a:r>
              <a:rPr lang="zh-TW" altLang="en-US" sz="2800" dirty="0">
                <a:solidFill>
                  <a:schemeClr val="tx1"/>
                </a:solidFill>
                <a:latin typeface="微軟正黑體" panose="020B0604030504040204" pitchFamily="34" charset="-120"/>
                <a:ea typeface="微軟正黑體" panose="020B0604030504040204" pitchFamily="34" charset="-120"/>
              </a:rPr>
              <a:t>月</a:t>
            </a:r>
            <a:r>
              <a:rPr lang="en-US" altLang="zh-TW" sz="2800" dirty="0">
                <a:solidFill>
                  <a:schemeClr val="tx1"/>
                </a:solidFill>
                <a:latin typeface="微軟正黑體" panose="020B0604030504040204" pitchFamily="34" charset="-120"/>
                <a:ea typeface="微軟正黑體" panose="020B0604030504040204" pitchFamily="34" charset="-120"/>
              </a:rPr>
              <a:t>17(</a:t>
            </a:r>
            <a:r>
              <a:rPr lang="zh-TW" altLang="en-US" sz="2800" dirty="0">
                <a:solidFill>
                  <a:schemeClr val="tx1"/>
                </a:solidFill>
                <a:latin typeface="微軟正黑體" panose="020B0604030504040204" pitchFamily="34" charset="-120"/>
                <a:ea typeface="微軟正黑體" panose="020B0604030504040204" pitchFamily="34" charset="-120"/>
              </a:rPr>
              <a:t>三</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至</a:t>
            </a:r>
            <a:r>
              <a:rPr lang="en-US" altLang="zh-TW" sz="2800" dirty="0">
                <a:solidFill>
                  <a:schemeClr val="tx1"/>
                </a:solidFill>
                <a:latin typeface="微軟正黑體" panose="020B0604030504040204" pitchFamily="34" charset="-120"/>
                <a:ea typeface="微軟正黑體" panose="020B0604030504040204" pitchFamily="34" charset="-120"/>
              </a:rPr>
              <a:t>21</a:t>
            </a:r>
            <a:r>
              <a:rPr lang="zh-TW" altLang="en-US" sz="2800" dirty="0">
                <a:solidFill>
                  <a:schemeClr val="tx1"/>
                </a:solidFill>
                <a:latin typeface="微軟正黑體" panose="020B0604030504040204" pitchFamily="34" charset="-120"/>
                <a:ea typeface="微軟正黑體" panose="020B0604030504040204" pitchFamily="34" charset="-120"/>
              </a:rPr>
              <a:t>日</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日</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重要工作 ：</a:t>
            </a:r>
          </a:p>
          <a:p>
            <a:pPr lvl="1"/>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一</a:t>
            </a:r>
            <a:r>
              <a:rPr lang="en-US" altLang="zh-TW" sz="2600" dirty="0">
                <a:solidFill>
                  <a:schemeClr val="tx1"/>
                </a:solidFill>
                <a:latin typeface="微軟正黑體" panose="020B0604030504040204" pitchFamily="34" charset="-120"/>
                <a:ea typeface="微軟正黑體" panose="020B0604030504040204" pitchFamily="34" charset="-120"/>
              </a:rPr>
              <a:t>) </a:t>
            </a:r>
            <a:r>
              <a:rPr lang="zh-TW" altLang="en-US" sz="2600" dirty="0">
                <a:solidFill>
                  <a:schemeClr val="tx1"/>
                </a:solidFill>
                <a:latin typeface="微軟正黑體" panose="020B0604030504040204" pitchFamily="34" charset="-120"/>
                <a:ea typeface="微軟正黑體" panose="020B0604030504040204" pitchFamily="34" charset="-120"/>
              </a:rPr>
              <a:t>校園防疫物資盤整</a:t>
            </a:r>
            <a:r>
              <a:rPr lang="zh-TW" altLang="en-US" sz="2600" dirty="0" smtClean="0">
                <a:solidFill>
                  <a:schemeClr val="tx1"/>
                </a:solidFill>
                <a:latin typeface="微軟正黑體" panose="020B0604030504040204" pitchFamily="34" charset="-120"/>
                <a:ea typeface="微軟正黑體" panose="020B0604030504040204" pitchFamily="34" charset="-120"/>
              </a:rPr>
              <a:t>。</a:t>
            </a:r>
            <a:endParaRPr lang="zh-TW" altLang="en-US" sz="2600" dirty="0">
              <a:solidFill>
                <a:srgbClr val="FF0000"/>
              </a:solidFill>
              <a:latin typeface="微軟正黑體" panose="020B0604030504040204" pitchFamily="34" charset="-120"/>
              <a:ea typeface="微軟正黑體" panose="020B0604030504040204" pitchFamily="34" charset="-120"/>
            </a:endParaRPr>
          </a:p>
          <a:p>
            <a:pPr lvl="1"/>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二</a:t>
            </a:r>
            <a:r>
              <a:rPr lang="en-US" altLang="zh-TW" sz="2600" dirty="0">
                <a:solidFill>
                  <a:schemeClr val="tx1"/>
                </a:solidFill>
                <a:latin typeface="微軟正黑體" panose="020B0604030504040204" pitchFamily="34" charset="-120"/>
                <a:ea typeface="微軟正黑體" panose="020B0604030504040204" pitchFamily="34" charset="-120"/>
              </a:rPr>
              <a:t>) </a:t>
            </a:r>
            <a:r>
              <a:rPr lang="zh-TW" altLang="en-US" sz="2600" dirty="0">
                <a:solidFill>
                  <a:schemeClr val="tx1"/>
                </a:solidFill>
                <a:latin typeface="微軟正黑體" panose="020B0604030504040204" pitchFamily="34" charset="-120"/>
                <a:ea typeface="微軟正黑體" panose="020B0604030504040204" pitchFamily="34" charset="-120"/>
              </a:rPr>
              <a:t>校園清潔消毒</a:t>
            </a:r>
            <a:r>
              <a:rPr lang="zh-TW" altLang="en-US" sz="2600" dirty="0" smtClean="0">
                <a:solidFill>
                  <a:schemeClr val="tx1"/>
                </a:solidFill>
                <a:latin typeface="微軟正黑體" panose="020B0604030504040204" pitchFamily="34" charset="-120"/>
                <a:ea typeface="微軟正黑體" panose="020B0604030504040204" pitchFamily="34" charset="-120"/>
              </a:rPr>
              <a:t>。</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marL="201168" lvl="1" indent="0">
              <a:buNone/>
            </a:pPr>
            <a:r>
              <a:rPr lang="zh-TW" altLang="en-US" sz="2600" dirty="0" smtClean="0">
                <a:solidFill>
                  <a:srgbClr val="FF0000"/>
                </a:solidFill>
                <a:latin typeface="微軟正黑體" panose="020B0604030504040204" pitchFamily="34" charset="-120"/>
                <a:ea typeface="微軟正黑體" panose="020B0604030504040204" pitchFamily="34" charset="-120"/>
              </a:rPr>
              <a:t>          </a:t>
            </a:r>
            <a:r>
              <a:rPr lang="en-US" altLang="zh-TW" sz="2600" dirty="0" smtClean="0">
                <a:solidFill>
                  <a:srgbClr val="FF0000"/>
                </a:solidFill>
                <a:latin typeface="微軟正黑體" panose="020B0604030504040204" pitchFamily="34" charset="-120"/>
                <a:ea typeface="微軟正黑體" panose="020B0604030504040204" pitchFamily="34" charset="-120"/>
              </a:rPr>
              <a:t>2/19</a:t>
            </a:r>
            <a:r>
              <a:rPr lang="zh-TW" altLang="en-US" sz="2600" dirty="0" smtClean="0">
                <a:solidFill>
                  <a:srgbClr val="FF0000"/>
                </a:solidFill>
                <a:latin typeface="微軟正黑體" panose="020B0604030504040204" pitchFamily="34" charset="-120"/>
                <a:ea typeface="微軟正黑體" panose="020B0604030504040204" pitchFamily="34" charset="-120"/>
              </a:rPr>
              <a:t> </a:t>
            </a:r>
            <a:r>
              <a:rPr lang="en-US" altLang="zh-TW" sz="2600" dirty="0" smtClean="0">
                <a:solidFill>
                  <a:srgbClr val="FF0000"/>
                </a:solidFill>
                <a:latin typeface="微軟正黑體" panose="020B0604030504040204" pitchFamily="34" charset="-120"/>
                <a:ea typeface="微軟正黑體" panose="020B0604030504040204" pitchFamily="34" charset="-120"/>
              </a:rPr>
              <a:t>10:00-12:00</a:t>
            </a:r>
            <a:r>
              <a:rPr lang="zh-TW" altLang="en-US" sz="2600" dirty="0" smtClean="0">
                <a:solidFill>
                  <a:srgbClr val="FF0000"/>
                </a:solidFill>
                <a:latin typeface="微軟正黑體" panose="020B0604030504040204" pitchFamily="34" charset="-120"/>
                <a:ea typeface="微軟正黑體" panose="020B0604030504040204" pitchFamily="34" charset="-120"/>
              </a:rPr>
              <a:t>校園消毒</a:t>
            </a: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marL="201168" lvl="1" indent="0">
              <a:buNone/>
            </a:pPr>
            <a:r>
              <a:rPr lang="zh-TW" altLang="en-US" sz="2600" dirty="0">
                <a:solidFill>
                  <a:srgbClr val="FF0000"/>
                </a:solidFill>
                <a:latin typeface="微軟正黑體" panose="020B0604030504040204" pitchFamily="34" charset="-120"/>
                <a:ea typeface="微軟正黑體" panose="020B0604030504040204" pitchFamily="34" charset="-120"/>
              </a:rPr>
              <a:t> </a:t>
            </a:r>
            <a:r>
              <a:rPr lang="zh-TW" altLang="en-US" sz="2600" dirty="0" smtClean="0">
                <a:solidFill>
                  <a:srgbClr val="FF0000"/>
                </a:solidFill>
                <a:latin typeface="微軟正黑體" panose="020B0604030504040204" pitchFamily="34" charset="-120"/>
                <a:ea typeface="微軟正黑體" panose="020B0604030504040204" pitchFamily="34" charset="-120"/>
              </a:rPr>
              <a:t>         </a:t>
            </a:r>
            <a:r>
              <a:rPr lang="en-US" altLang="zh-TW" sz="2600" dirty="0" smtClean="0">
                <a:solidFill>
                  <a:srgbClr val="FF0000"/>
                </a:solidFill>
                <a:latin typeface="微軟正黑體" panose="020B0604030504040204" pitchFamily="34" charset="-120"/>
                <a:ea typeface="微軟正黑體" panose="020B0604030504040204" pitchFamily="34" charset="-120"/>
              </a:rPr>
              <a:t>2/18</a:t>
            </a:r>
            <a:r>
              <a:rPr lang="zh-TW" altLang="en-US" sz="2600" dirty="0" smtClean="0">
                <a:solidFill>
                  <a:srgbClr val="FF0000"/>
                </a:solidFill>
                <a:latin typeface="微軟正黑體" panose="020B0604030504040204" pitchFamily="34" charset="-120"/>
                <a:ea typeface="微軟正黑體" panose="020B0604030504040204" pitchFamily="34" charset="-120"/>
              </a:rPr>
              <a:t>、</a:t>
            </a:r>
            <a:r>
              <a:rPr lang="en-US" altLang="zh-TW" sz="2600" dirty="0" smtClean="0">
                <a:solidFill>
                  <a:srgbClr val="FF0000"/>
                </a:solidFill>
                <a:latin typeface="微軟正黑體" panose="020B0604030504040204" pitchFamily="34" charset="-120"/>
                <a:ea typeface="微軟正黑體" panose="020B0604030504040204" pitchFamily="34" charset="-120"/>
              </a:rPr>
              <a:t>19</a:t>
            </a:r>
            <a:r>
              <a:rPr lang="zh-TW" altLang="en-US" sz="2600" dirty="0" smtClean="0">
                <a:solidFill>
                  <a:srgbClr val="FF0000"/>
                </a:solidFill>
                <a:latin typeface="微軟正黑體" panose="020B0604030504040204" pitchFamily="34" charset="-120"/>
                <a:ea typeface="微軟正黑體" panose="020B0604030504040204" pitchFamily="34" charset="-120"/>
              </a:rPr>
              <a:t>全體</a:t>
            </a:r>
            <a:r>
              <a:rPr lang="zh-TW" altLang="en-US" sz="2600" dirty="0">
                <a:solidFill>
                  <a:srgbClr val="FF0000"/>
                </a:solidFill>
                <a:latin typeface="微軟正黑體" panose="020B0604030504040204" pitchFamily="34" charset="-120"/>
                <a:ea typeface="微軟正黑體" panose="020B0604030504040204" pitchFamily="34" charset="-120"/>
              </a:rPr>
              <a:t>教</a:t>
            </a:r>
            <a:r>
              <a:rPr lang="zh-TW" altLang="en-US" sz="2600" dirty="0" smtClean="0">
                <a:solidFill>
                  <a:srgbClr val="FF0000"/>
                </a:solidFill>
                <a:latin typeface="微軟正黑體" panose="020B0604030504040204" pitchFamily="34" charset="-120"/>
                <a:ea typeface="微軟正黑體" panose="020B0604030504040204" pitchFamily="34" charset="-120"/>
              </a:rPr>
              <a:t>職同</a:t>
            </a:r>
            <a:r>
              <a:rPr lang="zh-TW" altLang="en-US" sz="2600" dirty="0">
                <a:solidFill>
                  <a:srgbClr val="FF0000"/>
                </a:solidFill>
                <a:latin typeface="微軟正黑體" panose="020B0604030504040204" pitchFamily="34" charset="-120"/>
                <a:ea typeface="微軟正黑體" panose="020B0604030504040204" pitchFamily="34" charset="-120"/>
              </a:rPr>
              <a:t>仁</a:t>
            </a:r>
            <a:r>
              <a:rPr lang="zh-TW" altLang="en-US" sz="2600" dirty="0" smtClean="0">
                <a:solidFill>
                  <a:srgbClr val="FF0000"/>
                </a:solidFill>
                <a:latin typeface="微軟正黑體" panose="020B0604030504040204" pitchFamily="34" charset="-120"/>
                <a:ea typeface="微軟正黑體" panose="020B0604030504040204" pitchFamily="34" charset="-120"/>
              </a:rPr>
              <a:t>開學準備</a:t>
            </a:r>
            <a:r>
              <a:rPr lang="en-US" altLang="zh-TW" sz="2600" dirty="0" smtClean="0">
                <a:solidFill>
                  <a:srgbClr val="FF0000"/>
                </a:solidFill>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班級</a:t>
            </a:r>
            <a:r>
              <a:rPr lang="en-US" altLang="zh-TW" sz="2600" dirty="0" smtClean="0">
                <a:solidFill>
                  <a:srgbClr val="FF0000"/>
                </a:solidFill>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科任教室</a:t>
            </a:r>
            <a:r>
              <a:rPr lang="en-US" altLang="zh-TW" sz="2600" dirty="0" smtClean="0">
                <a:solidFill>
                  <a:srgbClr val="FF0000"/>
                </a:solidFill>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各</a:t>
            </a:r>
            <a:r>
              <a:rPr lang="zh-TW" altLang="en-US" sz="2600" dirty="0" smtClean="0">
                <a:solidFill>
                  <a:srgbClr val="FF0000"/>
                </a:solidFill>
                <a:latin typeface="微軟正黑體" panose="020B0604030504040204" pitchFamily="34" charset="-120"/>
                <a:ea typeface="微軟正黑體" panose="020B0604030504040204" pitchFamily="34" charset="-120"/>
              </a:rPr>
              <a:t>空間消毒</a:t>
            </a:r>
            <a:r>
              <a:rPr lang="en-US" altLang="zh-TW" sz="2600" dirty="0" smtClean="0">
                <a:solidFill>
                  <a:srgbClr val="FF0000"/>
                </a:solidFill>
                <a:latin typeface="微軟正黑體" panose="020B0604030504040204" pitchFamily="34" charset="-120"/>
                <a:ea typeface="微軟正黑體" panose="020B0604030504040204" pitchFamily="34" charset="-120"/>
              </a:rPr>
              <a:t>)</a:t>
            </a:r>
            <a:endParaRPr lang="zh-TW" altLang="en-US" sz="2600" dirty="0" smtClean="0">
              <a:solidFill>
                <a:srgbClr val="FF0000"/>
              </a:solidFill>
              <a:latin typeface="微軟正黑體" panose="020B0604030504040204" pitchFamily="34" charset="-120"/>
              <a:ea typeface="微軟正黑體" panose="020B0604030504040204" pitchFamily="34" charset="-120"/>
            </a:endParaRPr>
          </a:p>
          <a:p>
            <a:pPr lvl="1"/>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三</a:t>
            </a:r>
            <a:r>
              <a:rPr lang="en-US" altLang="zh-TW" sz="2600" dirty="0">
                <a:solidFill>
                  <a:schemeClr val="tx1"/>
                </a:solidFill>
                <a:latin typeface="微軟正黑體" panose="020B0604030504040204" pitchFamily="34" charset="-120"/>
                <a:ea typeface="微軟正黑體" panose="020B0604030504040204" pitchFamily="34" charset="-120"/>
              </a:rPr>
              <a:t>) </a:t>
            </a:r>
            <a:r>
              <a:rPr lang="zh-TW" altLang="en-US" sz="2600" dirty="0">
                <a:solidFill>
                  <a:schemeClr val="tx1"/>
                </a:solidFill>
                <a:latin typeface="微軟正黑體" panose="020B0604030504040204" pitchFamily="34" charset="-120"/>
                <a:ea typeface="微軟正黑體" panose="020B0604030504040204" pitchFamily="34" charset="-120"/>
              </a:rPr>
              <a:t>校園禁止開放與借用</a:t>
            </a:r>
            <a:r>
              <a:rPr lang="zh-TW" altLang="en-US" sz="2600" dirty="0" smtClean="0">
                <a:solidFill>
                  <a:schemeClr val="tx1"/>
                </a:solidFill>
                <a:latin typeface="微軟正黑體" panose="020B0604030504040204" pitchFamily="34" charset="-120"/>
                <a:ea typeface="微軟正黑體" panose="020B0604030504040204" pitchFamily="34" charset="-120"/>
              </a:rPr>
              <a:t>。</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marL="201168" lvl="1" indent="0">
              <a:buNone/>
            </a:pPr>
            <a:r>
              <a:rPr lang="zh-TW" altLang="en-US" sz="2600" dirty="0">
                <a:solidFill>
                  <a:srgbClr val="FF0000"/>
                </a:solidFill>
                <a:latin typeface="微軟正黑體" panose="020B0604030504040204" pitchFamily="34" charset="-120"/>
                <a:ea typeface="微軟正黑體" panose="020B0604030504040204" pitchFamily="34" charset="-120"/>
              </a:rPr>
              <a:t> </a:t>
            </a:r>
            <a:r>
              <a:rPr lang="zh-TW" altLang="en-US" sz="2600" dirty="0" smtClean="0">
                <a:solidFill>
                  <a:srgbClr val="FF0000"/>
                </a:solidFill>
                <a:latin typeface="微軟正黑體" panose="020B0604030504040204" pitchFamily="34" charset="-120"/>
                <a:ea typeface="微軟正黑體" panose="020B0604030504040204" pitchFamily="34" charset="-120"/>
              </a:rPr>
              <a:t>         </a:t>
            </a:r>
            <a:r>
              <a:rPr lang="en-US" altLang="zh-TW" sz="2600" dirty="0" smtClean="0">
                <a:solidFill>
                  <a:srgbClr val="FF0000"/>
                </a:solidFill>
                <a:latin typeface="微軟正黑體" panose="020B0604030504040204" pitchFamily="34" charset="-120"/>
                <a:ea typeface="微軟正黑體" panose="020B0604030504040204" pitchFamily="34" charset="-120"/>
              </a:rPr>
              <a:t>2/17~2/21</a:t>
            </a:r>
            <a:r>
              <a:rPr lang="zh-TW" altLang="en-US" sz="2600" dirty="0" smtClean="0">
                <a:solidFill>
                  <a:srgbClr val="FF0000"/>
                </a:solidFill>
                <a:latin typeface="微軟正黑體" panose="020B0604030504040204" pitchFamily="34" charset="-120"/>
                <a:ea typeface="微軟正黑體" panose="020B0604030504040204" pitchFamily="34" charset="-120"/>
              </a:rPr>
              <a:t>不外借，民眾、家長全天禁止進入校園。</a:t>
            </a:r>
            <a:endParaRPr lang="zh-TW" altLang="en-US" sz="2600" dirty="0">
              <a:solidFill>
                <a:srgbClr val="FF0000"/>
              </a:solidFill>
              <a:latin typeface="微軟正黑體" panose="020B0604030504040204" pitchFamily="34" charset="-120"/>
              <a:ea typeface="微軟正黑體" panose="020B0604030504040204" pitchFamily="34" charset="-120"/>
            </a:endParaRPr>
          </a:p>
          <a:p>
            <a:pPr lvl="1"/>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四</a:t>
            </a:r>
            <a:r>
              <a:rPr lang="en-US" altLang="zh-TW" sz="2600" dirty="0">
                <a:solidFill>
                  <a:schemeClr val="tx1"/>
                </a:solidFill>
                <a:latin typeface="微軟正黑體" panose="020B0604030504040204" pitchFamily="34" charset="-120"/>
                <a:ea typeface="微軟正黑體" panose="020B0604030504040204" pitchFamily="34" charset="-120"/>
              </a:rPr>
              <a:t>) </a:t>
            </a:r>
            <a:r>
              <a:rPr lang="zh-TW" altLang="en-US" sz="2600" dirty="0">
                <a:solidFill>
                  <a:schemeClr val="tx1"/>
                </a:solidFill>
                <a:latin typeface="微軟正黑體" panose="020B0604030504040204" pitchFamily="34" charset="-120"/>
                <a:ea typeface="微軟正黑體" panose="020B0604030504040204" pitchFamily="34" charset="-120"/>
              </a:rPr>
              <a:t>學校各項活動</a:t>
            </a:r>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寒輔、校隊訓練、社團練習、營隊等一律暫停</a:t>
            </a:r>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marL="201168" lvl="1" indent="0">
              <a:buNone/>
            </a:pPr>
            <a:endParaRPr lang="zh-TW" altLang="en-US" sz="2600" dirty="0">
              <a:solidFill>
                <a:srgbClr val="FF0000"/>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xmlns="" id="{90CF11E4-3A9D-4469-86C2-E0C0CC839C78}"/>
              </a:ext>
            </a:extLst>
          </p:cNvPr>
          <p:cNvSpPr>
            <a:spLocks noGrp="1"/>
          </p:cNvSpPr>
          <p:nvPr>
            <p:ph type="sldNum" sz="quarter" idx="12"/>
          </p:nvPr>
        </p:nvSpPr>
        <p:spPr/>
        <p:txBody>
          <a:bodyPr/>
          <a:lstStyle/>
          <a:p>
            <a:fld id="{289D71E3-7D81-4C24-B9D8-6B108755C64C}" type="slidenum">
              <a:rPr lang="en-US" altLang="zh-TW" noProof="0" smtClean="0"/>
              <a:pPr/>
              <a:t>2</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408" y="306400"/>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20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153DE36-70B4-4358-8FC2-9EC7454C1E47}"/>
              </a:ext>
            </a:extLst>
          </p:cNvPr>
          <p:cNvSpPr>
            <a:spLocks noGrp="1"/>
          </p:cNvSpPr>
          <p:nvPr>
            <p:ph type="title"/>
          </p:nvPr>
        </p:nvSpPr>
        <p:spPr>
          <a:xfrm>
            <a:off x="767408" y="908720"/>
            <a:ext cx="9829800" cy="615602"/>
          </a:xfrm>
        </p:spPr>
        <p:txBody>
          <a:bodyPr>
            <a:normAutofit fontScale="90000"/>
          </a:bodyPr>
          <a:lstStyle/>
          <a:p>
            <a:r>
              <a:rPr lang="zh-TW" altLang="en-US" dirty="0">
                <a:latin typeface="微軟正黑體" panose="020B0604030504040204" pitchFamily="34" charset="-120"/>
                <a:ea typeface="微軟正黑體" panose="020B0604030504040204" pitchFamily="34" charset="-120"/>
              </a:rPr>
              <a:t>校園防疫物資盤整</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38473345"/>
              </p:ext>
            </p:extLst>
          </p:nvPr>
        </p:nvGraphicFramePr>
        <p:xfrm>
          <a:off x="1181100" y="1844824"/>
          <a:ext cx="7315200" cy="208823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4243965691"/>
                    </a:ext>
                  </a:extLst>
                </a:gridCol>
                <a:gridCol w="1828800">
                  <a:extLst>
                    <a:ext uri="{9D8B030D-6E8A-4147-A177-3AD203B41FA5}">
                      <a16:colId xmlns:a16="http://schemas.microsoft.com/office/drawing/2014/main" xmlns="" val="1787770019"/>
                    </a:ext>
                  </a:extLst>
                </a:gridCol>
                <a:gridCol w="1828800">
                  <a:extLst>
                    <a:ext uri="{9D8B030D-6E8A-4147-A177-3AD203B41FA5}">
                      <a16:colId xmlns:a16="http://schemas.microsoft.com/office/drawing/2014/main" xmlns="" val="3565069753"/>
                    </a:ext>
                  </a:extLst>
                </a:gridCol>
                <a:gridCol w="1828800">
                  <a:extLst>
                    <a:ext uri="{9D8B030D-6E8A-4147-A177-3AD203B41FA5}">
                      <a16:colId xmlns:a16="http://schemas.microsoft.com/office/drawing/2014/main" xmlns="" val="1441617574"/>
                    </a:ext>
                  </a:extLst>
                </a:gridCol>
              </a:tblGrid>
              <a:tr h="1044116">
                <a:tc>
                  <a:txBody>
                    <a:bodyPr/>
                    <a:lstStyle/>
                    <a:p>
                      <a:pPr algn="ctr"/>
                      <a:r>
                        <a:rPr lang="zh-TW" altLang="en-US" sz="3200" dirty="0"/>
                        <a:t>額溫槍</a:t>
                      </a:r>
                    </a:p>
                  </a:txBody>
                  <a:tcPr>
                    <a:solidFill>
                      <a:schemeClr val="accent2">
                        <a:lumMod val="40000"/>
                        <a:lumOff val="60000"/>
                      </a:schemeClr>
                    </a:solidFill>
                  </a:tcPr>
                </a:tc>
                <a:tc>
                  <a:txBody>
                    <a:bodyPr/>
                    <a:lstStyle/>
                    <a:p>
                      <a:pPr algn="ctr"/>
                      <a:r>
                        <a:rPr lang="zh-TW" altLang="en-US" sz="3200" dirty="0"/>
                        <a:t>成人口罩</a:t>
                      </a:r>
                    </a:p>
                  </a:txBody>
                  <a:tcPr>
                    <a:solidFill>
                      <a:schemeClr val="accent2">
                        <a:lumMod val="40000"/>
                        <a:lumOff val="60000"/>
                      </a:schemeClr>
                    </a:solidFill>
                  </a:tcPr>
                </a:tc>
                <a:tc>
                  <a:txBody>
                    <a:bodyPr/>
                    <a:lstStyle/>
                    <a:p>
                      <a:r>
                        <a:rPr lang="zh-TW" altLang="en-US" sz="3200" dirty="0"/>
                        <a:t>兒童口罩</a:t>
                      </a:r>
                    </a:p>
                  </a:txBody>
                  <a:tcPr>
                    <a:solidFill>
                      <a:schemeClr val="accent2">
                        <a:lumMod val="40000"/>
                        <a:lumOff val="60000"/>
                      </a:schemeClr>
                    </a:solidFill>
                  </a:tcPr>
                </a:tc>
                <a:tc>
                  <a:txBody>
                    <a:bodyPr/>
                    <a:lstStyle/>
                    <a:p>
                      <a:pPr algn="ctr"/>
                      <a:r>
                        <a:rPr lang="zh-TW" altLang="en-US" sz="3200" dirty="0"/>
                        <a:t>酒精</a:t>
                      </a:r>
                    </a:p>
                  </a:txBody>
                  <a:tcPr>
                    <a:solidFill>
                      <a:schemeClr val="accent2">
                        <a:lumMod val="40000"/>
                        <a:lumOff val="60000"/>
                      </a:schemeClr>
                    </a:solidFill>
                  </a:tcPr>
                </a:tc>
                <a:extLst>
                  <a:ext uri="{0D108BD9-81ED-4DB2-BD59-A6C34878D82A}">
                    <a16:rowId xmlns:a16="http://schemas.microsoft.com/office/drawing/2014/main" xmlns="" val="3724443914"/>
                  </a:ext>
                </a:extLst>
              </a:tr>
              <a:tr h="1044116">
                <a:tc>
                  <a:txBody>
                    <a:bodyPr/>
                    <a:lstStyle/>
                    <a:p>
                      <a:pPr algn="ctr"/>
                      <a:r>
                        <a:rPr lang="en-US" altLang="zh-TW" sz="3200" dirty="0" smtClean="0"/>
                        <a:t>17</a:t>
                      </a:r>
                      <a:endParaRPr lang="zh-TW" altLang="en-US" sz="3200" dirty="0"/>
                    </a:p>
                  </a:txBody>
                  <a:tcPr>
                    <a:solidFill>
                      <a:schemeClr val="accent2">
                        <a:lumMod val="20000"/>
                        <a:lumOff val="80000"/>
                      </a:schemeClr>
                    </a:solidFill>
                  </a:tcPr>
                </a:tc>
                <a:tc>
                  <a:txBody>
                    <a:bodyPr/>
                    <a:lstStyle/>
                    <a:p>
                      <a:pPr algn="ctr"/>
                      <a:r>
                        <a:rPr lang="en-US" altLang="zh-TW" sz="3200" dirty="0" smtClean="0"/>
                        <a:t>1388</a:t>
                      </a:r>
                      <a:endParaRPr lang="zh-TW" altLang="en-US" sz="3200" dirty="0"/>
                    </a:p>
                  </a:txBody>
                  <a:tcPr>
                    <a:solidFill>
                      <a:schemeClr val="accent2">
                        <a:lumMod val="20000"/>
                        <a:lumOff val="80000"/>
                      </a:schemeClr>
                    </a:solidFill>
                  </a:tcPr>
                </a:tc>
                <a:tc>
                  <a:txBody>
                    <a:bodyPr/>
                    <a:lstStyle/>
                    <a:p>
                      <a:r>
                        <a:rPr lang="en-US" altLang="zh-TW" sz="3200" dirty="0" smtClean="0"/>
                        <a:t>12768</a:t>
                      </a:r>
                      <a:endParaRPr lang="zh-TW" altLang="en-US" sz="3200" dirty="0"/>
                    </a:p>
                  </a:txBody>
                  <a:tcPr>
                    <a:solidFill>
                      <a:schemeClr val="accent2">
                        <a:lumMod val="20000"/>
                        <a:lumOff val="80000"/>
                      </a:schemeClr>
                    </a:solidFill>
                  </a:tcPr>
                </a:tc>
                <a:tc>
                  <a:txBody>
                    <a:bodyPr/>
                    <a:lstStyle/>
                    <a:p>
                      <a:pPr algn="ctr"/>
                      <a:r>
                        <a:rPr lang="en-US" altLang="zh-TW" sz="3200" dirty="0" smtClean="0"/>
                        <a:t>101</a:t>
                      </a:r>
                      <a:r>
                        <a:rPr lang="zh-TW" altLang="en-US" sz="3200" dirty="0" smtClean="0"/>
                        <a:t>瓶</a:t>
                      </a:r>
                      <a:endParaRPr lang="zh-TW" altLang="en-US" sz="3200" dirty="0"/>
                    </a:p>
                  </a:txBody>
                  <a:tcPr>
                    <a:solidFill>
                      <a:schemeClr val="accent2">
                        <a:lumMod val="20000"/>
                        <a:lumOff val="80000"/>
                      </a:schemeClr>
                    </a:solidFill>
                  </a:tcPr>
                </a:tc>
                <a:extLst>
                  <a:ext uri="{0D108BD9-81ED-4DB2-BD59-A6C34878D82A}">
                    <a16:rowId xmlns:a16="http://schemas.microsoft.com/office/drawing/2014/main" xmlns="" val="1176445266"/>
                  </a:ext>
                </a:extLst>
              </a:tr>
            </a:tbl>
          </a:graphicData>
        </a:graphic>
      </p:graphicFrame>
      <p:sp>
        <p:nvSpPr>
          <p:cNvPr id="6" name="投影片編號版面配置區 5">
            <a:extLst>
              <a:ext uri="{FF2B5EF4-FFF2-40B4-BE49-F238E27FC236}">
                <a16:creationId xmlns:a16="http://schemas.microsoft.com/office/drawing/2014/main" xmlns="" id="{CF550531-B4D9-4C5F-8EA0-F34056D66C56}"/>
              </a:ext>
            </a:extLst>
          </p:cNvPr>
          <p:cNvSpPr>
            <a:spLocks noGrp="1"/>
          </p:cNvSpPr>
          <p:nvPr>
            <p:ph type="sldNum" sz="quarter" idx="12"/>
          </p:nvPr>
        </p:nvSpPr>
        <p:spPr/>
        <p:txBody>
          <a:bodyPr/>
          <a:lstStyle/>
          <a:p>
            <a:fld id="{289D71E3-7D81-4C24-B9D8-6B108755C64C}" type="slidenum">
              <a:rPr lang="en-US" altLang="zh-TW" noProof="0" smtClean="0"/>
              <a:pPr/>
              <a:t>3</a:t>
            </a:fld>
            <a:endParaRPr lang="zh-TW" altLang="en-US" noProof="0" dirty="0"/>
          </a:p>
        </p:txBody>
      </p:sp>
      <p:sp>
        <p:nvSpPr>
          <p:cNvPr id="7" name="標題 1">
            <a:extLst>
              <a:ext uri="{FF2B5EF4-FFF2-40B4-BE49-F238E27FC236}">
                <a16:creationId xmlns:a16="http://schemas.microsoft.com/office/drawing/2014/main" xmlns="" id="{B153DE36-70B4-4358-8FC2-9EC7454C1E47}"/>
              </a:ext>
            </a:extLst>
          </p:cNvPr>
          <p:cNvSpPr txBox="1">
            <a:spLocks/>
          </p:cNvSpPr>
          <p:nvPr/>
        </p:nvSpPr>
        <p:spPr>
          <a:xfrm>
            <a:off x="1343472" y="4008307"/>
            <a:ext cx="8423945" cy="201622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50000"/>
              </a:lnSpc>
            </a:pPr>
            <a:r>
              <a:rPr lang="zh-TW" altLang="en-US" sz="2800" dirty="0" smtClean="0">
                <a:solidFill>
                  <a:srgbClr val="FF0000"/>
                </a:solidFill>
                <a:latin typeface="微軟正黑體" panose="020B0604030504040204" pitchFamily="34" charset="-120"/>
                <a:ea typeface="微軟正黑體" panose="020B0604030504040204" pitchFamily="34" charset="-120"/>
              </a:rPr>
              <a:t>開學</a:t>
            </a:r>
            <a:r>
              <a:rPr lang="en-US" altLang="zh-TW" sz="2800" dirty="0" smtClean="0">
                <a:solidFill>
                  <a:srgbClr val="FF0000"/>
                </a:solidFill>
                <a:latin typeface="微軟正黑體" panose="020B0604030504040204" pitchFamily="34" charset="-120"/>
                <a:ea typeface="微軟正黑體" panose="020B0604030504040204" pitchFamily="34" charset="-120"/>
              </a:rPr>
              <a:t>~1.</a:t>
            </a:r>
            <a:r>
              <a:rPr lang="zh-TW" altLang="en-US" sz="2800" dirty="0" smtClean="0">
                <a:solidFill>
                  <a:srgbClr val="FF0000"/>
                </a:solidFill>
                <a:latin typeface="微軟正黑體" panose="020B0604030504040204" pitchFamily="34" charset="-120"/>
                <a:ea typeface="微軟正黑體" panose="020B0604030504040204" pitchFamily="34" charset="-120"/>
              </a:rPr>
              <a:t>每班發一包口罩</a:t>
            </a:r>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800" dirty="0" smtClean="0">
                <a:solidFill>
                  <a:srgbClr val="FF0000"/>
                </a:solidFill>
                <a:latin typeface="微軟正黑體" panose="020B0604030504040204" pitchFamily="34" charset="-120"/>
                <a:ea typeface="微軟正黑體" panose="020B0604030504040204" pitchFamily="34" charset="-120"/>
              </a:rPr>
              <a:t>           </a:t>
            </a:r>
            <a:r>
              <a:rPr lang="en-US" altLang="zh-TW" sz="2800" dirty="0" smtClean="0">
                <a:solidFill>
                  <a:srgbClr val="FF0000"/>
                </a:solidFill>
                <a:latin typeface="微軟正黑體" panose="020B0604030504040204" pitchFamily="34" charset="-120"/>
                <a:ea typeface="微軟正黑體" panose="020B0604030504040204" pitchFamily="34" charset="-120"/>
              </a:rPr>
              <a:t>2.</a:t>
            </a:r>
            <a:r>
              <a:rPr lang="zh-TW" altLang="en-US" sz="2800" dirty="0" smtClean="0">
                <a:solidFill>
                  <a:srgbClr val="FF0000"/>
                </a:solidFill>
                <a:latin typeface="微軟正黑體" panose="020B0604030504040204" pitchFamily="34" charset="-120"/>
                <a:ea typeface="微軟正黑體" panose="020B0604030504040204" pitchFamily="34" charset="-120"/>
              </a:rPr>
              <a:t>酒精</a:t>
            </a:r>
            <a:r>
              <a:rPr lang="zh-TW" altLang="en-US" sz="2800" dirty="0" smtClean="0">
                <a:solidFill>
                  <a:srgbClr val="FF0000"/>
                </a:solidFill>
                <a:latin typeface="微軟正黑體" panose="020B0604030504040204" pitchFamily="34" charset="-120"/>
                <a:ea typeface="微軟正黑體" panose="020B0604030504040204" pitchFamily="34" charset="-120"/>
              </a:rPr>
              <a:t>級</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科</a:t>
            </a:r>
            <a:r>
              <a:rPr lang="zh-TW" altLang="en-US" sz="2800" dirty="0">
                <a:solidFill>
                  <a:srgbClr val="FF0000"/>
                </a:solidFill>
                <a:latin typeface="微軟正黑體" panose="020B0604030504040204" pitchFamily="34" charset="-120"/>
                <a:ea typeface="微軟正黑體" panose="020B0604030504040204" pitchFamily="34" charset="-120"/>
              </a:rPr>
              <a:t>任</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週</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en-US" altLang="zh-TW" sz="2800" dirty="0" smtClean="0">
                <a:solidFill>
                  <a:srgbClr val="FF0000"/>
                </a:solidFill>
                <a:latin typeface="微軟正黑體" panose="020B0604030504040204" pitchFamily="34" charset="-120"/>
                <a:ea typeface="微軟正黑體" panose="020B0604030504040204" pitchFamily="34" charset="-120"/>
              </a:rPr>
              <a:t>100cc(</a:t>
            </a:r>
            <a:r>
              <a:rPr lang="zh-TW" altLang="en-US" sz="2800" dirty="0" smtClean="0">
                <a:solidFill>
                  <a:srgbClr val="FF0000"/>
                </a:solidFill>
                <a:latin typeface="微軟正黑體" panose="020B0604030504040204" pitchFamily="34" charset="-120"/>
                <a:ea typeface="微軟正黑體" panose="020B0604030504040204" pitchFamily="34" charset="-120"/>
              </a:rPr>
              <a:t>至健康中心領取</a:t>
            </a:r>
            <a:r>
              <a:rPr lang="en-US" altLang="zh-TW" sz="2800" dirty="0" smtClean="0">
                <a:solidFill>
                  <a:srgbClr val="FF0000"/>
                </a:solidFill>
                <a:latin typeface="微軟正黑體" panose="020B0604030504040204" pitchFamily="34" charset="-120"/>
                <a:ea typeface="微軟正黑體" panose="020B0604030504040204" pitchFamily="34" charset="-120"/>
              </a:rPr>
              <a:t>)</a:t>
            </a:r>
            <a:endParaRPr lang="en-US" altLang="zh-TW" sz="28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800" dirty="0" smtClean="0">
                <a:solidFill>
                  <a:srgbClr val="FF0000"/>
                </a:solidFill>
                <a:latin typeface="微軟正黑體" panose="020B0604030504040204" pitchFamily="34" charset="-120"/>
                <a:ea typeface="微軟正黑體" panose="020B0604030504040204" pitchFamily="34" charset="-120"/>
              </a:rPr>
              <a:t>           </a:t>
            </a:r>
            <a:r>
              <a:rPr lang="en-US" altLang="zh-TW" sz="2800" dirty="0" smtClean="0">
                <a:solidFill>
                  <a:srgbClr val="FF0000"/>
                </a:solidFill>
                <a:latin typeface="微軟正黑體" panose="020B0604030504040204" pitchFamily="34" charset="-120"/>
                <a:ea typeface="微軟正黑體" panose="020B0604030504040204" pitchFamily="34" charset="-120"/>
              </a:rPr>
              <a:t>3.</a:t>
            </a:r>
            <a:r>
              <a:rPr lang="zh-TW" altLang="en-US" sz="2800" dirty="0" smtClean="0">
                <a:solidFill>
                  <a:srgbClr val="FF0000"/>
                </a:solidFill>
                <a:latin typeface="微軟正黑體" panose="020B0604030504040204" pitchFamily="34" charset="-120"/>
                <a:ea typeface="微軟正黑體" panose="020B0604030504040204" pitchFamily="34" charset="-120"/>
              </a:rPr>
              <a:t>漂白</a:t>
            </a:r>
            <a:r>
              <a:rPr lang="zh-TW" altLang="en-US" sz="2800" dirty="0" smtClean="0">
                <a:solidFill>
                  <a:srgbClr val="FF0000"/>
                </a:solidFill>
                <a:latin typeface="微軟正黑體" panose="020B0604030504040204" pitchFamily="34" charset="-120"/>
                <a:ea typeface="微軟正黑體" panose="020B0604030504040204" pitchFamily="34" charset="-120"/>
              </a:rPr>
              <a:t>水級</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科任</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請老師</a:t>
            </a:r>
            <a:r>
              <a:rPr lang="zh-TW" altLang="en-US" sz="2800" dirty="0" smtClean="0">
                <a:solidFill>
                  <a:srgbClr val="FF0000"/>
                </a:solidFill>
                <a:latin typeface="微軟正黑體" panose="020B0604030504040204" pitchFamily="34" charset="-120"/>
                <a:ea typeface="微軟正黑體" panose="020B0604030504040204" pitchFamily="34" charset="-120"/>
              </a:rPr>
              <a:t>自備</a:t>
            </a:r>
            <a:r>
              <a:rPr lang="zh-TW" altLang="en-US" sz="2800" dirty="0" smtClean="0">
                <a:solidFill>
                  <a:srgbClr val="FF0000"/>
                </a:solidFill>
                <a:latin typeface="微軟正黑體" panose="020B0604030504040204" pitchFamily="34" charset="-120"/>
                <a:ea typeface="微軟正黑體" panose="020B0604030504040204" pitchFamily="34" charset="-120"/>
              </a:rPr>
              <a:t>空瓶至學務處領取</a:t>
            </a:r>
            <a:r>
              <a:rPr lang="en-US" altLang="zh-TW" sz="2800" dirty="0" smtClean="0">
                <a:solidFill>
                  <a:srgbClr val="FF0000"/>
                </a:solidFill>
                <a:latin typeface="微軟正黑體" panose="020B0604030504040204" pitchFamily="34" charset="-120"/>
                <a:ea typeface="微軟正黑體" panose="020B0604030504040204" pitchFamily="34" charset="-120"/>
              </a:rPr>
              <a:t>)</a:t>
            </a:r>
            <a:endParaRPr lang="zh-TW" altLang="en-US" sz="2800" dirty="0">
              <a:solidFill>
                <a:srgbClr val="FF0000"/>
              </a:solidFill>
              <a:latin typeface="微軟正黑體" panose="020B0604030504040204" pitchFamily="34" charset="-120"/>
              <a:ea typeface="微軟正黑體" panose="020B0604030504040204" pitchFamily="34" charset="-120"/>
            </a:endParaRPr>
          </a:p>
        </p:txBody>
      </p:sp>
      <p:pic>
        <p:nvPicPr>
          <p:cNvPr id="8"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0261" y="213896"/>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FF22340-8847-42C9-A0C7-5ECC614E88ED}"/>
              </a:ext>
            </a:extLst>
          </p:cNvPr>
          <p:cNvSpPr>
            <a:spLocks noGrp="1"/>
          </p:cNvSpPr>
          <p:nvPr>
            <p:ph type="title"/>
          </p:nvPr>
        </p:nvSpPr>
        <p:spPr>
          <a:xfrm>
            <a:off x="839416" y="53695"/>
            <a:ext cx="9829800" cy="1082674"/>
          </a:xfrm>
        </p:spPr>
        <p:txBody>
          <a:bodyPr/>
          <a:lstStyle/>
          <a:p>
            <a:r>
              <a:rPr lang="zh-TW" altLang="en-US" dirty="0">
                <a:latin typeface="微軟正黑體" panose="020B0604030504040204" pitchFamily="34" charset="-120"/>
                <a:ea typeface="微軟正黑體" panose="020B0604030504040204" pitchFamily="34" charset="-120"/>
              </a:rPr>
              <a:t>學校開學前後防疫措施</a:t>
            </a:r>
          </a:p>
        </p:txBody>
      </p:sp>
      <p:graphicFrame>
        <p:nvGraphicFramePr>
          <p:cNvPr id="5" name="表格 4">
            <a:extLst>
              <a:ext uri="{FF2B5EF4-FFF2-40B4-BE49-F238E27FC236}">
                <a16:creationId xmlns:a16="http://schemas.microsoft.com/office/drawing/2014/main" xmlns="" id="{B0813A6F-835D-4088-A266-4DF636C12483}"/>
              </a:ext>
            </a:extLst>
          </p:cNvPr>
          <p:cNvGraphicFramePr>
            <a:graphicFrameLocks noGrp="1"/>
          </p:cNvGraphicFramePr>
          <p:nvPr>
            <p:extLst>
              <p:ext uri="{D42A27DB-BD31-4B8C-83A1-F6EECF244321}">
                <p14:modId xmlns:p14="http://schemas.microsoft.com/office/powerpoint/2010/main" val="802152448"/>
              </p:ext>
            </p:extLst>
          </p:nvPr>
        </p:nvGraphicFramePr>
        <p:xfrm>
          <a:off x="1055440" y="1340768"/>
          <a:ext cx="9505056" cy="5405350"/>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xmlns="" val="1373962302"/>
                    </a:ext>
                  </a:extLst>
                </a:gridCol>
                <a:gridCol w="4536504">
                  <a:extLst>
                    <a:ext uri="{9D8B030D-6E8A-4147-A177-3AD203B41FA5}">
                      <a16:colId xmlns:a16="http://schemas.microsoft.com/office/drawing/2014/main" xmlns="" val="1024035476"/>
                    </a:ext>
                  </a:extLst>
                </a:gridCol>
              </a:tblGrid>
              <a:tr h="379346">
                <a:tc>
                  <a:txBody>
                    <a:bodyPr/>
                    <a:lstStyle/>
                    <a:p>
                      <a:pPr algn="ctr"/>
                      <a:r>
                        <a:rPr lang="zh-TW" altLang="en-US" dirty="0">
                          <a:latin typeface="微軟正黑體" panose="020B0604030504040204" pitchFamily="34" charset="-120"/>
                          <a:ea typeface="微軟正黑體" panose="020B0604030504040204" pitchFamily="34" charset="-120"/>
                        </a:rPr>
                        <a:t>開學前</a:t>
                      </a:r>
                    </a:p>
                  </a:txBody>
                  <a:tcPr/>
                </a:tc>
                <a:tc>
                  <a:txBody>
                    <a:bodyPr/>
                    <a:lstStyle/>
                    <a:p>
                      <a:pPr algn="ctr"/>
                      <a:r>
                        <a:rPr lang="zh-TW" altLang="en-US" dirty="0">
                          <a:latin typeface="微軟正黑體" panose="020B0604030504040204" pitchFamily="34" charset="-120"/>
                          <a:ea typeface="微軟正黑體" panose="020B0604030504040204" pitchFamily="34" charset="-120"/>
                        </a:rPr>
                        <a:t>開學後</a:t>
                      </a:r>
                    </a:p>
                  </a:txBody>
                  <a:tcPr/>
                </a:tc>
                <a:extLst>
                  <a:ext uri="{0D108BD9-81ED-4DB2-BD59-A6C34878D82A}">
                    <a16:rowId xmlns:a16="http://schemas.microsoft.com/office/drawing/2014/main" xmlns="" val="499598532"/>
                  </a:ext>
                </a:extLst>
              </a:tr>
              <a:tr h="379346">
                <a:tc>
                  <a:txBody>
                    <a:bodyPr/>
                    <a:lstStyle/>
                    <a:p>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學校應成立防疫</a:t>
                      </a:r>
                      <a:r>
                        <a:rPr lang="zh-TW" altLang="zh-TW" sz="1800" b="1" dirty="0" smtClean="0">
                          <a:latin typeface="微軟正黑體" panose="020B0604030504040204" pitchFamily="34" charset="-120"/>
                          <a:ea typeface="微軟正黑體" panose="020B0604030504040204" pitchFamily="34" charset="-120"/>
                        </a:rPr>
                        <a:t>小組</a:t>
                      </a:r>
                      <a:r>
                        <a:rPr lang="en-US" altLang="zh-TW" sz="1800" b="1" dirty="0" smtClean="0">
                          <a:latin typeface="微軟正黑體" panose="020B0604030504040204" pitchFamily="34" charset="-120"/>
                          <a:ea typeface="微軟正黑體" panose="020B0604030504040204" pitchFamily="34" charset="-120"/>
                        </a:rPr>
                        <a:t>-</a:t>
                      </a:r>
                      <a:r>
                        <a:rPr lang="en-US" altLang="zh-TW" sz="1800" b="1" dirty="0" smtClean="0">
                          <a:solidFill>
                            <a:srgbClr val="FF0000"/>
                          </a:solidFill>
                          <a:latin typeface="微軟正黑體" panose="020B0604030504040204" pitchFamily="34" charset="-120"/>
                          <a:ea typeface="微軟正黑體" panose="020B0604030504040204" pitchFamily="34" charset="-120"/>
                        </a:rPr>
                        <a:t>2/18</a:t>
                      </a:r>
                      <a:r>
                        <a:rPr lang="zh-TW" altLang="en-US" sz="1800" b="1" dirty="0" smtClean="0">
                          <a:solidFill>
                            <a:srgbClr val="FF0000"/>
                          </a:solidFill>
                          <a:latin typeface="微軟正黑體" panose="020B0604030504040204" pitchFamily="34" charset="-120"/>
                          <a:ea typeface="微軟正黑體" panose="020B0604030504040204" pitchFamily="34" charset="-120"/>
                        </a:rPr>
                        <a:t>上午</a:t>
                      </a:r>
                      <a:r>
                        <a:rPr lang="en-US" altLang="zh-TW" sz="1800" b="1" dirty="0" smtClean="0">
                          <a:solidFill>
                            <a:srgbClr val="FF0000"/>
                          </a:solidFill>
                          <a:latin typeface="微軟正黑體" panose="020B0604030504040204" pitchFamily="34" charset="-120"/>
                          <a:ea typeface="微軟正黑體" panose="020B0604030504040204" pitchFamily="34" charset="-120"/>
                        </a:rPr>
                        <a:t>10</a:t>
                      </a:r>
                      <a:r>
                        <a:rPr lang="zh-TW" altLang="en-US" sz="1800" b="1" dirty="0" smtClean="0">
                          <a:solidFill>
                            <a:srgbClr val="FF0000"/>
                          </a:solidFill>
                          <a:latin typeface="微軟正黑體" panose="020B0604030504040204" pitchFamily="34" charset="-120"/>
                          <a:ea typeface="微軟正黑體" panose="020B0604030504040204" pitchFamily="34" charset="-120"/>
                        </a:rPr>
                        <a:t>時召開防疫小組會議</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校園出入口處設置發燒篩檢</a:t>
                      </a:r>
                      <a:r>
                        <a:rPr lang="zh-TW" altLang="zh-TW" sz="1800" b="1" dirty="0" smtClean="0">
                          <a:latin typeface="微軟正黑體" panose="020B0604030504040204" pitchFamily="34" charset="-120"/>
                          <a:ea typeface="微軟正黑體" panose="020B0604030504040204" pitchFamily="34" charset="-120"/>
                        </a:rPr>
                        <a:t>站</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28662444"/>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請家長關心子女</a:t>
                      </a:r>
                      <a:r>
                        <a:rPr lang="en-US" altLang="zh-TW"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學生</a:t>
                      </a:r>
                      <a:r>
                        <a:rPr lang="zh-TW" altLang="zh-TW" sz="1800" b="1" dirty="0" smtClean="0">
                          <a:latin typeface="微軟正黑體" panose="020B0604030504040204" pitchFamily="34" charset="-120"/>
                          <a:ea typeface="微軟正黑體" panose="020B0604030504040204" pitchFamily="34" charset="-120"/>
                        </a:rPr>
                        <a:t>身體健康</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每日落實監測校園教職員工生</a:t>
                      </a:r>
                      <a:r>
                        <a:rPr lang="zh-TW" altLang="zh-TW" sz="1800" b="1" dirty="0" smtClean="0">
                          <a:latin typeface="微軟正黑體" panose="020B0604030504040204" pitchFamily="34" charset="-120"/>
                          <a:ea typeface="微軟正黑體" panose="020B0604030504040204" pitchFamily="34" charset="-120"/>
                        </a:rPr>
                        <a:t>體溫</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四位臨時人員</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志工</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學務處輪班 </a:t>
                      </a:r>
                      <a:r>
                        <a:rPr lang="zh-TW" altLang="en-US" sz="1800" b="1" dirty="0" smtClean="0">
                          <a:solidFill>
                            <a:schemeClr val="tx1"/>
                          </a:solidFill>
                          <a:latin typeface="微軟正黑體" panose="020B0604030504040204" pitchFamily="34" charset="-120"/>
                          <a:ea typeface="微軟正黑體" panose="020B0604030504040204" pitchFamily="34" charset="-120"/>
                        </a:rPr>
                        <a:t>持續招募志工</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139775184"/>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加強防疫宣導</a:t>
                      </a:r>
                      <a:r>
                        <a:rPr lang="en-US" altLang="zh-TW" sz="1800" b="1" dirty="0">
                          <a:latin typeface="微軟正黑體" panose="020B0604030504040204" pitchFamily="34" charset="-120"/>
                          <a:ea typeface="微軟正黑體" panose="020B0604030504040204" pitchFamily="34" charset="-120"/>
                        </a:rPr>
                        <a:t>(LED</a:t>
                      </a:r>
                      <a:r>
                        <a:rPr lang="zh-TW" altLang="en-US" sz="1800" b="1" dirty="0">
                          <a:latin typeface="微軟正黑體" panose="020B0604030504040204" pitchFamily="34" charset="-120"/>
                          <a:ea typeface="微軟正黑體" panose="020B0604030504040204" pitchFamily="34" charset="-120"/>
                        </a:rPr>
                        <a:t>、跑馬燈</a:t>
                      </a:r>
                      <a:r>
                        <a:rPr lang="en-US" altLang="zh-TW" sz="1800" b="1" dirty="0" smtClean="0">
                          <a:latin typeface="微軟正黑體" panose="020B0604030504040204" pitchFamily="34" charset="-120"/>
                          <a:ea typeface="微軟正黑體" panose="020B0604030504040204" pitchFamily="34" charset="-120"/>
                        </a:rPr>
                        <a:t>)</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強化衛生教育</a:t>
                      </a:r>
                      <a:r>
                        <a:rPr lang="zh-TW" altLang="zh-TW" sz="1800" b="1" dirty="0" smtClean="0">
                          <a:latin typeface="微軟正黑體" panose="020B0604030504040204" pitchFamily="34" charset="-120"/>
                          <a:ea typeface="微軟正黑體" panose="020B0604030504040204" pitchFamily="34" charset="-120"/>
                        </a:rPr>
                        <a:t>宣導</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96123917"/>
                  </a:ext>
                </a:extLst>
              </a:tr>
              <a:tr h="42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盤點並準備充足防疫</a:t>
                      </a:r>
                      <a:r>
                        <a:rPr lang="zh-TW" altLang="zh-TW" sz="1800" b="1" dirty="0" smtClean="0">
                          <a:latin typeface="微軟正黑體" panose="020B0604030504040204" pitchFamily="34" charset="-120"/>
                          <a:ea typeface="微軟正黑體" panose="020B0604030504040204" pitchFamily="34" charset="-120"/>
                        </a:rPr>
                        <a:t>物資</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主動關心學生健康</a:t>
                      </a:r>
                      <a:r>
                        <a:rPr lang="zh-TW" altLang="zh-TW" sz="1800" b="1" dirty="0" smtClean="0">
                          <a:latin typeface="微軟正黑體" panose="020B0604030504040204" pitchFamily="34" charset="-120"/>
                          <a:ea typeface="微軟正黑體" panose="020B0604030504040204" pitchFamily="34" charset="-120"/>
                        </a:rPr>
                        <a:t>狀況</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026108987"/>
                  </a:ext>
                </a:extLst>
              </a:tr>
              <a:tr h="50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校園出入口處設置體溫檢</a:t>
                      </a:r>
                      <a:r>
                        <a:rPr lang="zh-TW" altLang="en-US" sz="1800" b="1" dirty="0">
                          <a:latin typeface="微軟正黑體" panose="020B0604030504040204" pitchFamily="34" charset="-120"/>
                          <a:ea typeface="微軟正黑體" panose="020B0604030504040204" pitchFamily="34" charset="-120"/>
                        </a:rPr>
                        <a:t>測</a:t>
                      </a:r>
                      <a:r>
                        <a:rPr lang="zh-TW" altLang="zh-TW" sz="1800" b="1" dirty="0" smtClean="0">
                          <a:latin typeface="微軟正黑體" panose="020B0604030504040204" pitchFamily="34" charset="-120"/>
                          <a:ea typeface="微軟正黑體" panose="020B0604030504040204" pitchFamily="34" charset="-120"/>
                        </a:rPr>
                        <a:t>站</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區隔生病之學生及教職員</a:t>
                      </a:r>
                      <a:r>
                        <a:rPr lang="zh-TW" altLang="zh-TW" sz="1800" b="1" dirty="0" smtClean="0">
                          <a:latin typeface="微軟正黑體" panose="020B0604030504040204" pitchFamily="34" charset="-120"/>
                          <a:ea typeface="微軟正黑體" panose="020B0604030504040204" pitchFamily="34" charset="-120"/>
                        </a:rPr>
                        <a:t>工</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防疫小站</a:t>
                      </a:r>
                      <a:r>
                        <a:rPr lang="en-US" altLang="zh-TW" sz="1800" b="1" dirty="0" smtClean="0">
                          <a:solidFill>
                            <a:srgbClr val="FF0000"/>
                          </a:solidFill>
                          <a:latin typeface="微軟正黑體" panose="020B0604030504040204" pitchFamily="34" charset="-120"/>
                          <a:ea typeface="微軟正黑體" panose="020B0604030504040204" pitchFamily="34" charset="-120"/>
                        </a:rPr>
                        <a:t>A108)—</a:t>
                      </a:r>
                      <a:r>
                        <a:rPr lang="zh-TW" altLang="en-US" sz="1800" b="1" dirty="0" smtClean="0">
                          <a:solidFill>
                            <a:srgbClr val="FF0000"/>
                          </a:solidFill>
                          <a:latin typeface="微軟正黑體" panose="020B0604030504040204" pitchFamily="34" charset="-120"/>
                          <a:ea typeface="微軟正黑體" panose="020B0604030504040204" pitchFamily="34" charset="-120"/>
                        </a:rPr>
                        <a:t>招募志工輪班</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055593738"/>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6.</a:t>
                      </a:r>
                      <a:r>
                        <a:rPr lang="zh-TW" altLang="en-US" sz="1800" b="1" dirty="0" smtClean="0">
                          <a:latin typeface="微軟正黑體" panose="020B0604030504040204" pitchFamily="34" charset="-120"/>
                          <a:ea typeface="微軟正黑體" panose="020B0604030504040204" pitchFamily="34" charset="-120"/>
                        </a:rPr>
                        <a:t>教室</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全校教師到校整理教室備課時進行消毒</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endParaRPr lang="zh-TW" altLang="en-US" sz="1800" dirty="0" smtClean="0">
                        <a:solidFill>
                          <a:srgbClr val="FF0000"/>
                        </a:solidFill>
                        <a:latin typeface="微軟正黑體" panose="020B0604030504040204" pitchFamily="34" charset="-120"/>
                        <a:ea typeface="微軟正黑體" panose="020B0604030504040204" pitchFamily="34" charset="-120"/>
                        <a:sym typeface="Arial" panose="020B0604020202020204" pitchFamily="34" charset="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6.</a:t>
                      </a:r>
                      <a:r>
                        <a:rPr lang="zh-TW" altLang="zh-TW" sz="1800" b="1" dirty="0">
                          <a:latin typeface="微軟正黑體" panose="020B0604030504040204" pitchFamily="34" charset="-120"/>
                          <a:ea typeface="微軟正黑體" panose="020B0604030504040204" pitchFamily="34" charset="-120"/>
                        </a:rPr>
                        <a:t>常態性環境及清潔</a:t>
                      </a:r>
                      <a:r>
                        <a:rPr lang="zh-TW" altLang="zh-TW" sz="1800" b="1" dirty="0" smtClean="0">
                          <a:latin typeface="微軟正黑體" panose="020B0604030504040204" pitchFamily="34" charset="-120"/>
                          <a:ea typeface="微軟正黑體" panose="020B0604030504040204" pitchFamily="34" charset="-120"/>
                        </a:rPr>
                        <a:t>消毒</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空間使用者每日消毒，空間使用完畢立即消毒</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endParaRPr lang="en-US" altLang="zh-TW"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666153196"/>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rPr>
                        <a:t>7.</a:t>
                      </a:r>
                      <a:r>
                        <a:rPr lang="zh-TW" altLang="en-US" sz="1800" b="1" kern="1200" dirty="0" smtClean="0">
                          <a:solidFill>
                            <a:schemeClr val="dk1"/>
                          </a:solidFill>
                          <a:latin typeface="微軟正黑體" panose="020B0604030504040204" pitchFamily="34" charset="-120"/>
                          <a:ea typeface="微軟正黑體" panose="020B0604030504040204" pitchFamily="34" charset="-120"/>
                          <a:cs typeface="+mn-cs"/>
                          <a:sym typeface="Arial" panose="020B0604020202020204" pitchFamily="34" charset="0"/>
                        </a:rPr>
                        <a:t>校園環境</a:t>
                      </a:r>
                      <a:r>
                        <a:rPr lang="en-US" altLang="zh-TW" sz="1800" b="1" kern="1200" dirty="0" smtClean="0">
                          <a:solidFill>
                            <a:srgbClr val="FF0000"/>
                          </a:solidFill>
                          <a:latin typeface="微軟正黑體" panose="020B0604030504040204" pitchFamily="34" charset="-120"/>
                          <a:ea typeface="微軟正黑體" panose="020B0604030504040204" pitchFamily="34" charset="-120"/>
                          <a:cs typeface="+mn-cs"/>
                          <a:sym typeface="Arial" panose="020B0604020202020204" pitchFamily="34" charset="0"/>
                        </a:rPr>
                        <a:t>(</a:t>
                      </a:r>
                      <a:r>
                        <a:rPr lang="zh-TW" altLang="en-US" sz="1800" b="1" kern="1200" dirty="0" smtClean="0">
                          <a:solidFill>
                            <a:srgbClr val="FF0000"/>
                          </a:solidFill>
                          <a:latin typeface="微軟正黑體" panose="020B0604030504040204" pitchFamily="34" charset="-120"/>
                          <a:ea typeface="微軟正黑體" panose="020B0604030504040204" pitchFamily="34" charset="-120"/>
                          <a:cs typeface="+mn-cs"/>
                          <a:sym typeface="Arial" panose="020B0604020202020204" pitchFamily="34" charset="0"/>
                        </a:rPr>
                        <a:t>各處室協助執行校園公共空間請總務處統籌</a:t>
                      </a:r>
                      <a:r>
                        <a:rPr lang="en-US" altLang="zh-TW" sz="1800" b="1" kern="1200" dirty="0" smtClean="0">
                          <a:solidFill>
                            <a:srgbClr val="FF0000"/>
                          </a:solidFill>
                          <a:latin typeface="微軟正黑體" panose="020B0604030504040204" pitchFamily="34" charset="-120"/>
                          <a:ea typeface="微軟正黑體" panose="020B0604030504040204" pitchFamily="34" charset="-120"/>
                          <a:cs typeface="+mn-cs"/>
                          <a:sym typeface="Arial" panose="020B0604020202020204" pitchFamily="34" charset="0"/>
                        </a:rPr>
                        <a:t>)</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mn-cs"/>
                        <a:sym typeface="Arial" panose="020B0604020202020204" pitchFamily="34" charset="0"/>
                      </a:endParaRPr>
                    </a:p>
                  </a:txBody>
                  <a:tcPr/>
                </a:tc>
                <a:tc>
                  <a:txBody>
                    <a:bodyPr/>
                    <a:lstStyle/>
                    <a:p>
                      <a:r>
                        <a:rPr lang="en-US" altLang="zh-TW" sz="1800" b="1" dirty="0">
                          <a:latin typeface="微軟正黑體" panose="020B0604030504040204" pitchFamily="34" charset="-120"/>
                          <a:ea typeface="微軟正黑體" panose="020B0604030504040204" pitchFamily="34" charset="-120"/>
                        </a:rPr>
                        <a:t>7.</a:t>
                      </a:r>
                      <a:r>
                        <a:rPr lang="zh-TW" altLang="zh-TW" sz="1800" b="1" dirty="0">
                          <a:latin typeface="微軟正黑體" panose="020B0604030504040204" pitchFamily="34" charset="-120"/>
                          <a:ea typeface="微軟正黑體" panose="020B0604030504040204" pitchFamily="34" charset="-120"/>
                        </a:rPr>
                        <a:t>維持教室內通風</a:t>
                      </a:r>
                      <a:endParaRPr lang="en-US" altLang="zh-TW" sz="18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484864196"/>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微軟正黑體" panose="020B0604030504040204" pitchFamily="34" charset="-120"/>
                        <a:ea typeface="微軟正黑體" panose="020B0604030504040204" pitchFamily="34" charset="-120"/>
                        <a:sym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8.</a:t>
                      </a:r>
                      <a:r>
                        <a:rPr lang="zh-TW" altLang="zh-TW" sz="1800" b="1" dirty="0">
                          <a:latin typeface="微軟正黑體" panose="020B0604030504040204" pitchFamily="34" charset="-120"/>
                          <a:ea typeface="微軟正黑體" panose="020B0604030504040204" pitchFamily="34" charset="-120"/>
                        </a:rPr>
                        <a:t>加強通報作業</a:t>
                      </a:r>
                      <a:endParaRPr lang="zh-TW" altLang="en-US" sz="18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44638304"/>
                  </a:ext>
                </a:extLst>
              </a:tr>
              <a:tr h="37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微軟正黑體" panose="020B0604030504040204" pitchFamily="34" charset="-120"/>
                        <a:ea typeface="微軟正黑體" panose="020B0604030504040204" pitchFamily="34" charset="-120"/>
                        <a:sym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9.</a:t>
                      </a:r>
                      <a:r>
                        <a:rPr lang="zh-TW" altLang="en-US" sz="1800" b="1" dirty="0">
                          <a:latin typeface="微軟正黑體" panose="020B0604030504040204" pitchFamily="34" charset="-120"/>
                          <a:ea typeface="微軟正黑體" panose="020B0604030504040204" pitchFamily="34" charset="-120"/>
                        </a:rPr>
                        <a:t>落實每日出席人數及物資</a:t>
                      </a:r>
                      <a:r>
                        <a:rPr lang="zh-TW" altLang="en-US" sz="1800" b="1" dirty="0" smtClean="0">
                          <a:latin typeface="微軟正黑體" panose="020B0604030504040204" pitchFamily="34" charset="-120"/>
                          <a:ea typeface="微軟正黑體" panose="020B0604030504040204" pitchFamily="34" charset="-120"/>
                        </a:rPr>
                        <a:t>填報</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導師通報學務處</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611675681"/>
                  </a:ext>
                </a:extLst>
              </a:tr>
            </a:tbl>
          </a:graphicData>
        </a:graphic>
      </p:graphicFrame>
      <p:sp>
        <p:nvSpPr>
          <p:cNvPr id="6" name="投影片編號版面配置區 5">
            <a:extLst>
              <a:ext uri="{FF2B5EF4-FFF2-40B4-BE49-F238E27FC236}">
                <a16:creationId xmlns:a16="http://schemas.microsoft.com/office/drawing/2014/main" xmlns="" id="{FA04CA9E-2A5E-4A52-AC44-A48E6D4E4739}"/>
              </a:ext>
            </a:extLst>
          </p:cNvPr>
          <p:cNvSpPr>
            <a:spLocks noGrp="1"/>
          </p:cNvSpPr>
          <p:nvPr>
            <p:ph type="sldNum" sz="quarter" idx="12"/>
          </p:nvPr>
        </p:nvSpPr>
        <p:spPr/>
        <p:txBody>
          <a:bodyPr/>
          <a:lstStyle/>
          <a:p>
            <a:fld id="{289D71E3-7D81-4C24-B9D8-6B108755C64C}" type="slidenum">
              <a:rPr lang="en-US" altLang="zh-TW" noProof="0" smtClean="0"/>
              <a:pPr/>
              <a:t>4</a:t>
            </a:fld>
            <a:endParaRPr lang="zh-TW" altLang="en-US" noProof="0" dirty="0"/>
          </a:p>
        </p:txBody>
      </p:sp>
      <p:pic>
        <p:nvPicPr>
          <p:cNvPr id="7"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6011" y="260648"/>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6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43472" y="1340768"/>
            <a:ext cx="8976356" cy="3744416"/>
          </a:xfrm>
        </p:spPr>
        <p:txBody>
          <a:bodyPr>
            <a:normAutofit/>
          </a:bodyPr>
          <a:lstStyle/>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上學教室上課須</a:t>
            </a:r>
            <a:r>
              <a:rPr lang="zh-TW" altLang="en-US" sz="2800" dirty="0" smtClean="0">
                <a:solidFill>
                  <a:schemeClr val="tx1"/>
                </a:solidFill>
                <a:latin typeface="微軟正黑體" panose="020B0604030504040204" pitchFamily="34" charset="-120"/>
                <a:ea typeface="微軟正黑體" panose="020B0604030504040204" pitchFamily="34" charset="-120"/>
              </a:rPr>
              <a:t>配戴口罩</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en-US" sz="2800" dirty="0" smtClean="0">
                <a:solidFill>
                  <a:schemeClr val="tx1"/>
                </a:solidFill>
                <a:latin typeface="微軟正黑體" panose="020B0604030504040204" pitchFamily="34" charset="-120"/>
                <a:ea typeface="微軟正黑體" panose="020B0604030504040204" pitchFamily="34" charset="-120"/>
              </a:rPr>
              <a:t>如無醫療口罩可配戴一般口罩</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en-US" sz="2800" smtClean="0">
                <a:solidFill>
                  <a:schemeClr val="tx1"/>
                </a:solidFill>
                <a:latin typeface="微軟正黑體" panose="020B0604030504040204" pitchFamily="34" charset="-120"/>
                <a:ea typeface="微軟正黑體" panose="020B0604030504040204" pitchFamily="34" charset="-120"/>
              </a:rPr>
              <a:t>體育課或戶外課程如無身體不適可不配戴口罩。</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每日</a:t>
            </a:r>
            <a:r>
              <a:rPr lang="zh-TW" altLang="en-US" sz="2800" dirty="0" smtClean="0">
                <a:solidFill>
                  <a:srgbClr val="FF0000"/>
                </a:solidFill>
                <a:latin typeface="微軟正黑體" panose="020B0604030504040204" pitchFamily="34" charset="-120"/>
                <a:ea typeface="微軟正黑體" panose="020B0604030504040204" pitchFamily="34" charset="-120"/>
              </a:rPr>
              <a:t>上學前</a:t>
            </a:r>
            <a:r>
              <a:rPr lang="zh-TW" altLang="en-US" sz="2800" dirty="0" smtClean="0">
                <a:solidFill>
                  <a:schemeClr val="tx1"/>
                </a:solidFill>
                <a:latin typeface="微軟正黑體" panose="020B0604030504040204" pitchFamily="34" charset="-120"/>
                <a:ea typeface="微軟正黑體" panose="020B0604030504040204" pitchFamily="34" charset="-120"/>
              </a:rPr>
              <a:t>自主</a:t>
            </a:r>
            <a:r>
              <a:rPr lang="zh-TW" altLang="en-US" sz="2800" dirty="0" smtClean="0">
                <a:solidFill>
                  <a:schemeClr val="tx1"/>
                </a:solidFill>
                <a:latin typeface="微軟正黑體" panose="020B0604030504040204" pitchFamily="34" charset="-120"/>
                <a:ea typeface="微軟正黑體" panose="020B0604030504040204" pitchFamily="34" charset="-120"/>
              </a:rPr>
              <a:t>測量體溫記錄於</a:t>
            </a:r>
            <a:r>
              <a:rPr lang="zh-TW" altLang="en-US" sz="2800" dirty="0">
                <a:solidFill>
                  <a:schemeClr val="tx1"/>
                </a:solidFill>
                <a:latin typeface="微軟正黑體" panose="020B0604030504040204" pitchFamily="34" charset="-120"/>
                <a:ea typeface="微軟正黑體" panose="020B0604030504040204" pitchFamily="34" charset="-120"/>
              </a:rPr>
              <a:t>聯絡</a:t>
            </a:r>
            <a:r>
              <a:rPr lang="zh-TW" altLang="en-US" sz="2800" dirty="0" smtClean="0">
                <a:solidFill>
                  <a:schemeClr val="tx1"/>
                </a:solidFill>
                <a:latin typeface="微軟正黑體" panose="020B0604030504040204" pitchFamily="34" charset="-120"/>
                <a:ea typeface="微軟正黑體" panose="020B0604030504040204" pitchFamily="34" charset="-120"/>
              </a:rPr>
              <a:t>簿上</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發燒不上學</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家長不入校</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勤洗手多消毒</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800" dirty="0" smtClean="0">
                <a:solidFill>
                  <a:schemeClr val="tx1"/>
                </a:solidFill>
                <a:latin typeface="微軟正黑體" panose="020B0604030504040204" pitchFamily="34" charset="-120"/>
                <a:ea typeface="微軟正黑體" panose="020B0604030504040204" pitchFamily="34" charset="-120"/>
              </a:rPr>
              <a:t>自帶酒精需注意安全</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p:txBody>
      </p:sp>
      <p:sp>
        <p:nvSpPr>
          <p:cNvPr id="4" name="標題 1">
            <a:extLst>
              <a:ext uri="{FF2B5EF4-FFF2-40B4-BE49-F238E27FC236}">
                <a16:creationId xmlns:a16="http://schemas.microsoft.com/office/drawing/2014/main" xmlns="" id="{24CB1D70-DE49-4F58-9308-375AE85F3E08}"/>
              </a:ext>
            </a:extLst>
          </p:cNvPr>
          <p:cNvSpPr txBox="1">
            <a:spLocks/>
          </p:cNvSpPr>
          <p:nvPr/>
        </p:nvSpPr>
        <p:spPr>
          <a:xfrm>
            <a:off x="623392" y="437134"/>
            <a:ext cx="9829800" cy="687610"/>
          </a:xfrm>
          <a:prstGeom prst="rect">
            <a:avLst/>
          </a:prstGeom>
        </p:spPr>
        <p:txBody>
          <a:bodyPr vert="horz" lIns="91440" tIns="45720" rIns="91440" bIns="45720" rtlCol="0" anchor="b">
            <a:normAutofit fontScale="97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開學後校園防疫</a:t>
            </a:r>
            <a:r>
              <a:rPr lang="zh-TW" altLang="en-US" dirty="0" smtClean="0">
                <a:latin typeface="微軟正黑體" panose="020B0604030504040204" pitchFamily="34" charset="-120"/>
                <a:ea typeface="微軟正黑體" panose="020B0604030504040204" pitchFamily="34" charset="-120"/>
              </a:rPr>
              <a:t>措施</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學生及家長</a:t>
            </a:r>
            <a:endParaRPr lang="zh-TW" altLang="en-US" dirty="0">
              <a:latin typeface="微軟正黑體" panose="020B0604030504040204" pitchFamily="34" charset="-120"/>
              <a:ea typeface="微軟正黑體" panose="020B0604030504040204" pitchFamily="34" charset="-120"/>
            </a:endParaRPr>
          </a:p>
        </p:txBody>
      </p:sp>
      <p:sp>
        <p:nvSpPr>
          <p:cNvPr id="7" name="投影片編號版面配置區 6">
            <a:extLst>
              <a:ext uri="{FF2B5EF4-FFF2-40B4-BE49-F238E27FC236}">
                <a16:creationId xmlns:a16="http://schemas.microsoft.com/office/drawing/2014/main" xmlns="" id="{441BDFED-A069-4E1E-A739-335543E2AA62}"/>
              </a:ext>
            </a:extLst>
          </p:cNvPr>
          <p:cNvSpPr>
            <a:spLocks noGrp="1"/>
          </p:cNvSpPr>
          <p:nvPr>
            <p:ph type="sldNum" sz="quarter" idx="12"/>
          </p:nvPr>
        </p:nvSpPr>
        <p:spPr/>
        <p:txBody>
          <a:bodyPr/>
          <a:lstStyle/>
          <a:p>
            <a:fld id="{289D71E3-7D81-4C24-B9D8-6B108755C64C}" type="slidenum">
              <a:rPr lang="en-US" altLang="zh-TW" noProof="0" smtClean="0"/>
              <a:pPr/>
              <a:t>5</a:t>
            </a:fld>
            <a:endParaRPr lang="zh-TW" altLang="en-US" noProof="0" dirty="0"/>
          </a:p>
        </p:txBody>
      </p:sp>
      <p:pic>
        <p:nvPicPr>
          <p:cNvPr id="8"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9828" y="502755"/>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63698" y="379596"/>
            <a:ext cx="6313984" cy="802685"/>
          </a:xfrm>
        </p:spPr>
        <p:txBody>
          <a:bodyPr/>
          <a:lstStyle/>
          <a:p>
            <a:r>
              <a:rPr lang="zh-TW" altLang="en-US" dirty="0">
                <a:latin typeface="微軟正黑體" panose="020B0604030504040204" pitchFamily="34" charset="-120"/>
                <a:ea typeface="微軟正黑體" panose="020B0604030504040204" pitchFamily="34" charset="-120"/>
              </a:rPr>
              <a:t>活動因應防疫管理</a:t>
            </a:r>
          </a:p>
        </p:txBody>
      </p:sp>
      <p:sp>
        <p:nvSpPr>
          <p:cNvPr id="3" name="內容版面配置區 2"/>
          <p:cNvSpPr>
            <a:spLocks noGrp="1"/>
          </p:cNvSpPr>
          <p:nvPr>
            <p:ph idx="1"/>
          </p:nvPr>
        </p:nvSpPr>
        <p:spPr>
          <a:xfrm>
            <a:off x="1775520" y="1124744"/>
            <a:ext cx="8976356" cy="4727064"/>
          </a:xfrm>
        </p:spPr>
        <p:txBody>
          <a:bodyPr>
            <a:normAutofit fontScale="92500"/>
          </a:bodyPr>
          <a:lstStyle/>
          <a:p>
            <a:pPr>
              <a:buFont typeface="Wingdings" panose="05000000000000000000" pitchFamily="2" charset="2"/>
              <a:buChar char="u"/>
            </a:pPr>
            <a:r>
              <a:rPr lang="zh-TW" altLang="en-US" sz="2600" dirty="0" smtClean="0">
                <a:solidFill>
                  <a:schemeClr val="tx1"/>
                </a:solidFill>
                <a:latin typeface="微軟正黑體" panose="020B0604030504040204" pitchFamily="34" charset="-120"/>
                <a:ea typeface="微軟正黑體" panose="020B0604030504040204" pitchFamily="34" charset="-120"/>
              </a:rPr>
              <a:t>每日各班通報出缺席人數</a:t>
            </a:r>
            <a:r>
              <a:rPr lang="en-US" altLang="zh-TW" sz="2600" dirty="0" smtClean="0">
                <a:solidFill>
                  <a:schemeClr val="tx1"/>
                </a:solidFill>
                <a:latin typeface="微軟正黑體" panose="020B0604030504040204" pitchFamily="34" charset="-120"/>
                <a:ea typeface="微軟正黑體" panose="020B0604030504040204" pitchFamily="34" charset="-120"/>
              </a:rPr>
              <a:t>(9</a:t>
            </a:r>
            <a:r>
              <a:rPr lang="zh-TW" altLang="en-US" sz="2600" dirty="0" smtClean="0">
                <a:solidFill>
                  <a:schemeClr val="tx1"/>
                </a:solidFill>
                <a:latin typeface="微軟正黑體" panose="020B0604030504040204" pitchFamily="34" charset="-120"/>
                <a:ea typeface="微軟正黑體" panose="020B0604030504040204" pitchFamily="34" charset="-120"/>
              </a:rPr>
              <a:t>點前</a:t>
            </a:r>
            <a:r>
              <a:rPr lang="en-US" altLang="zh-TW" sz="2600" dirty="0" smtClean="0">
                <a:solidFill>
                  <a:schemeClr val="tx1"/>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u"/>
            </a:pPr>
            <a:r>
              <a:rPr lang="zh-TW" altLang="en-US" sz="2600" dirty="0" smtClean="0">
                <a:solidFill>
                  <a:schemeClr val="tx1"/>
                </a:solidFill>
                <a:latin typeface="微軟正黑體" panose="020B0604030504040204" pitchFamily="34" charset="-120"/>
                <a:ea typeface="微軟正黑體" panose="020B0604030504040204" pitchFamily="34" charset="-120"/>
              </a:rPr>
              <a:t>班親會第一</a:t>
            </a:r>
            <a:r>
              <a:rPr lang="zh-TW" altLang="en-US" sz="2600" dirty="0" smtClean="0">
                <a:solidFill>
                  <a:schemeClr val="tx1"/>
                </a:solidFill>
                <a:latin typeface="微軟正黑體" panose="020B0604030504040204" pitchFamily="34" charset="-120"/>
                <a:ea typeface="微軟正黑體" panose="020B0604030504040204" pitchFamily="34" charset="-120"/>
              </a:rPr>
              <a:t>階段</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原各處室校務報告</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以</a:t>
            </a:r>
            <a:r>
              <a:rPr lang="zh-TW" altLang="en-US" sz="2600" dirty="0" smtClean="0">
                <a:solidFill>
                  <a:schemeClr val="tx1"/>
                </a:solidFill>
                <a:latin typeface="微軟正黑體" panose="020B0604030504040204" pitchFamily="34" charset="-120"/>
                <a:ea typeface="微軟正黑體" panose="020B0604030504040204" pitchFamily="34" charset="-120"/>
              </a:rPr>
              <a:t>數位檔案閱讀</a:t>
            </a:r>
            <a:r>
              <a:rPr lang="zh-TW" altLang="en-US" sz="2600" dirty="0" smtClean="0">
                <a:solidFill>
                  <a:schemeClr val="tx1"/>
                </a:solidFill>
                <a:latin typeface="微軟正黑體" panose="020B0604030504040204" pitchFamily="34" charset="-120"/>
                <a:ea typeface="微軟正黑體" panose="020B0604030504040204" pitchFamily="34" charset="-120"/>
              </a:rPr>
              <a:t>模式提供附件，</a:t>
            </a:r>
            <a:r>
              <a:rPr lang="zh-TW" altLang="en-US" sz="2600" dirty="0" smtClean="0">
                <a:solidFill>
                  <a:schemeClr val="tx1"/>
                </a:solidFill>
                <a:latin typeface="微軟正黑體" panose="020B0604030504040204" pitchFamily="34" charset="-120"/>
                <a:ea typeface="微軟正黑體" panose="020B0604030504040204" pitchFamily="34" charset="-120"/>
              </a:rPr>
              <a:t>第二</a:t>
            </a:r>
            <a:r>
              <a:rPr lang="zh-TW" altLang="en-US" sz="2600" dirty="0" smtClean="0">
                <a:solidFill>
                  <a:schemeClr val="tx1"/>
                </a:solidFill>
                <a:latin typeface="微軟正黑體" panose="020B0604030504040204" pitchFamily="34" charset="-120"/>
                <a:ea typeface="微軟正黑體" panose="020B0604030504040204" pitchFamily="34" charset="-120"/>
              </a:rPr>
              <a:t>階段</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到各班</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照常</a:t>
            </a:r>
            <a:r>
              <a:rPr lang="zh-TW" altLang="en-US" sz="2600" dirty="0" smtClean="0">
                <a:solidFill>
                  <a:schemeClr val="tx1"/>
                </a:solidFill>
                <a:latin typeface="微軟正黑體" panose="020B0604030504040204" pitchFamily="34" charset="-120"/>
                <a:ea typeface="微軟正黑體" panose="020B0604030504040204" pitchFamily="34" charset="-120"/>
              </a:rPr>
              <a:t>進行，須配合防疫措施</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量體溫、消毒、健康聲明書</a:t>
            </a:r>
            <a:r>
              <a:rPr lang="zh-TW" altLang="en-US" sz="2600" dirty="0" smtClean="0">
                <a:solidFill>
                  <a:schemeClr val="tx1"/>
                </a:solidFill>
                <a:latin typeface="微軟正黑體" panose="020B0604030504040204" pitchFamily="34" charset="-120"/>
                <a:ea typeface="微軟正黑體" panose="020B0604030504040204" pitchFamily="34" charset="-120"/>
              </a:rPr>
              <a:t>等</a:t>
            </a:r>
            <a:r>
              <a:rPr lang="en-US" altLang="zh-TW" sz="2600" dirty="0" smtClean="0">
                <a:solidFill>
                  <a:schemeClr val="tx1"/>
                </a:solidFill>
                <a:latin typeface="微軟正黑體" panose="020B0604030504040204" pitchFamily="34" charset="-120"/>
                <a:ea typeface="微軟正黑體" panose="020B0604030504040204" pitchFamily="34" charset="-120"/>
              </a:rPr>
              <a:t>)</a:t>
            </a:r>
            <a:r>
              <a:rPr lang="zh-TW" altLang="en-US" sz="2600" dirty="0" smtClean="0">
                <a:solidFill>
                  <a:schemeClr val="tx1"/>
                </a:solidFill>
                <a:latin typeface="微軟正黑體" panose="020B0604030504040204" pitchFamily="34" charset="-120"/>
                <a:ea typeface="微軟正黑體" panose="020B0604030504040204" pitchFamily="34" charset="-120"/>
              </a:rPr>
              <a:t>。  </a:t>
            </a:r>
            <a:endParaRPr lang="en-US" altLang="zh-TW" sz="2600"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600" dirty="0" smtClean="0">
                <a:solidFill>
                  <a:schemeClr val="tx1"/>
                </a:solidFill>
                <a:latin typeface="微軟正黑體" panose="020B0604030504040204" pitchFamily="34" charset="-120"/>
                <a:ea typeface="微軟正黑體" panose="020B0604030504040204" pitchFamily="34" charset="-120"/>
              </a:rPr>
              <a:t>開學典禮以視訊方式辦理。</a:t>
            </a:r>
            <a:endParaRPr lang="en-US" altLang="zh-TW" sz="26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sz="2600" dirty="0">
                <a:solidFill>
                  <a:srgbClr val="FF0000"/>
                </a:solidFill>
                <a:latin typeface="微軟正黑體" panose="020B0604030504040204" pitchFamily="34" charset="-120"/>
                <a:ea typeface="微軟正黑體" panose="020B0604030504040204" pitchFamily="34" charset="-120"/>
              </a:rPr>
              <a:t>未達上述人數之校內、</a:t>
            </a:r>
            <a:r>
              <a:rPr lang="zh-TW" altLang="en-US" sz="2600" dirty="0" smtClean="0">
                <a:solidFill>
                  <a:srgbClr val="FF0000"/>
                </a:solidFill>
                <a:latin typeface="微軟正黑體" panose="020B0604030504040204" pitchFamily="34" charset="-120"/>
                <a:ea typeface="微軟正黑體" panose="020B0604030504040204" pitchFamily="34" charset="-120"/>
              </a:rPr>
              <a:t>外各項活動</a:t>
            </a:r>
            <a:r>
              <a:rPr lang="en-US" altLang="zh-TW" sz="2600" dirty="0" smtClean="0">
                <a:solidFill>
                  <a:srgbClr val="FF0000"/>
                </a:solidFill>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含志工</a:t>
            </a:r>
            <a:r>
              <a:rPr lang="en-US" altLang="zh-TW" sz="2600" dirty="0" smtClean="0">
                <a:solidFill>
                  <a:srgbClr val="FF0000"/>
                </a:solidFill>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a:t>
            </a:r>
            <a:endParaRPr lang="en-US" altLang="zh-TW" sz="2600"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應</a:t>
            </a:r>
            <a:r>
              <a:rPr lang="zh-TW" altLang="en-US" sz="2600" dirty="0">
                <a:latin typeface="微軟正黑體" panose="020B0604030504040204" pitchFamily="34" charset="-120"/>
                <a:ea typeface="微軟正黑體" panose="020B0604030504040204" pitchFamily="34" charset="-120"/>
              </a:rPr>
              <a:t>於</a:t>
            </a:r>
            <a:r>
              <a:rPr lang="zh-TW" altLang="en-US" sz="2600" b="1" u="sng" dirty="0">
                <a:solidFill>
                  <a:srgbClr val="FF0000"/>
                </a:solidFill>
                <a:latin typeface="微軟正黑體" panose="020B0604030504040204" pitchFamily="34" charset="-120"/>
                <a:ea typeface="微軟正黑體" panose="020B0604030504040204" pitchFamily="34" charset="-120"/>
              </a:rPr>
              <a:t>活動前</a:t>
            </a:r>
            <a:r>
              <a:rPr lang="en-US" altLang="zh-TW" sz="2600" b="1" u="sng" dirty="0">
                <a:solidFill>
                  <a:srgbClr val="FF0000"/>
                </a:solidFill>
                <a:latin typeface="微軟正黑體" panose="020B0604030504040204" pitchFamily="34" charset="-120"/>
                <a:ea typeface="微軟正黑體" panose="020B0604030504040204" pitchFamily="34" charset="-120"/>
              </a:rPr>
              <a:t>7</a:t>
            </a:r>
            <a:r>
              <a:rPr lang="zh-TW" altLang="en-US" sz="2600" b="1" u="sng" dirty="0">
                <a:solidFill>
                  <a:srgbClr val="FF0000"/>
                </a:solidFill>
                <a:latin typeface="微軟正黑體" panose="020B0604030504040204" pitchFamily="34" charset="-120"/>
                <a:ea typeface="微軟正黑體" panose="020B0604030504040204" pitchFamily="34" charset="-120"/>
              </a:rPr>
              <a:t>日</a:t>
            </a:r>
            <a:r>
              <a:rPr lang="zh-TW" altLang="en-US" sz="2600" dirty="0">
                <a:latin typeface="微軟正黑體" panose="020B0604030504040204" pitchFamily="34" charset="-120"/>
                <a:ea typeface="微軟正黑體" panose="020B0604030504040204" pitchFamily="34" charset="-120"/>
              </a:rPr>
              <a:t>檢附「</a:t>
            </a:r>
            <a:r>
              <a:rPr lang="zh-TW" altLang="en-US" sz="2600" u="sng" dirty="0">
                <a:latin typeface="微軟正黑體" panose="020B0604030504040204" pitchFamily="34" charset="-120"/>
                <a:ea typeface="微軟正黑體" panose="020B0604030504040204" pitchFamily="34" charset="-120"/>
              </a:rPr>
              <a:t>因應武漢肺炎新竹市政府活動辦理檢核表</a:t>
            </a:r>
            <a:r>
              <a:rPr lang="zh-TW" altLang="en-US" sz="2600" dirty="0" smtClean="0">
                <a:latin typeface="微軟正黑體" panose="020B0604030504040204" pitchFamily="34" charset="-120"/>
                <a:ea typeface="微軟正黑體" panose="020B0604030504040204" pitchFamily="34" charset="-120"/>
              </a:rPr>
              <a:t>」</a:t>
            </a:r>
            <a:endParaRPr lang="en-US" altLang="zh-TW" sz="2600" dirty="0" smtClean="0">
              <a:latin typeface="微軟正黑體" panose="020B0604030504040204" pitchFamily="34" charset="-120"/>
              <a:ea typeface="微軟正黑體" panose="020B0604030504040204" pitchFamily="34" charset="-120"/>
            </a:endParaRPr>
          </a:p>
          <a:p>
            <a:pPr marL="0" indent="0">
              <a:buNone/>
            </a:pPr>
            <a:r>
              <a:rPr lang="zh-TW" altLang="en-US" sz="2600" dirty="0" smtClean="0">
                <a:latin typeface="微軟正黑體" panose="020B0604030504040204" pitchFamily="34" charset="-120"/>
                <a:ea typeface="微軟正黑體" panose="020B0604030504040204" pitchFamily="34" charset="-120"/>
              </a:rPr>
              <a:t>及</a:t>
            </a:r>
            <a:r>
              <a:rPr lang="zh-TW" altLang="en-US" sz="2600" dirty="0">
                <a:latin typeface="微軟正黑體" panose="020B0604030504040204" pitchFamily="34" charset="-120"/>
                <a:ea typeface="微軟正黑體" panose="020B0604030504040204" pitchFamily="34" charset="-120"/>
              </a:rPr>
              <a:t>「</a:t>
            </a:r>
            <a:r>
              <a:rPr lang="zh-TW" altLang="en-US" sz="2600" u="sng" dirty="0">
                <a:latin typeface="微軟正黑體" panose="020B0604030504040204" pitchFamily="34" charset="-120"/>
                <a:ea typeface="微軟正黑體" panose="020B0604030504040204" pitchFamily="34" charset="-120"/>
              </a:rPr>
              <a:t>防疫應變計畫</a:t>
            </a:r>
            <a:r>
              <a:rPr lang="zh-TW" altLang="en-US" sz="2600" dirty="0">
                <a:latin typeface="微軟正黑體" panose="020B0604030504040204" pitchFamily="34" charset="-120"/>
                <a:ea typeface="微軟正黑體" panose="020B0604030504040204" pitchFamily="34" charset="-120"/>
              </a:rPr>
              <a:t>」函報本市消防局審核通過後方可辦理</a:t>
            </a:r>
            <a:r>
              <a:rPr lang="zh-TW" altLang="en-US" sz="2600" dirty="0" smtClean="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u"/>
            </a:pPr>
            <a:r>
              <a:rPr lang="zh-TW" altLang="en-US" sz="2600" dirty="0">
                <a:solidFill>
                  <a:schemeClr val="tx1"/>
                </a:solidFill>
                <a:latin typeface="微軟正黑體" panose="020B0604030504040204" pitchFamily="34" charset="-120"/>
                <a:ea typeface="微軟正黑體" panose="020B0604030504040204" pitchFamily="34" charset="-120"/>
              </a:rPr>
              <a:t>開學後學校各項活動請遵照上述活動與中央疫情指揮中心規定辦理。</a:t>
            </a:r>
            <a:endParaRPr lang="en-US" altLang="zh-TW" sz="2600" dirty="0">
              <a:solidFill>
                <a:schemeClr val="tx1"/>
              </a:solidFill>
            </a:endParaRPr>
          </a:p>
          <a:p>
            <a:endParaRPr lang="zh-TW" altLang="en-US" sz="2800" dirty="0">
              <a:latin typeface="微軟正黑體" panose="020B0604030504040204" pitchFamily="34" charset="-120"/>
              <a:ea typeface="微軟正黑體" panose="020B0604030504040204" pitchFamily="34" charset="-120"/>
            </a:endParaRPr>
          </a:p>
        </p:txBody>
      </p:sp>
      <p:sp>
        <p:nvSpPr>
          <p:cNvPr id="4" name="標題 1">
            <a:extLst>
              <a:ext uri="{FF2B5EF4-FFF2-40B4-BE49-F238E27FC236}">
                <a16:creationId xmlns:a16="http://schemas.microsoft.com/office/drawing/2014/main" xmlns="" id="{24CB1D70-DE49-4F58-9308-375AE85F3E08}"/>
              </a:ext>
            </a:extLst>
          </p:cNvPr>
          <p:cNvSpPr txBox="1">
            <a:spLocks/>
          </p:cNvSpPr>
          <p:nvPr/>
        </p:nvSpPr>
        <p:spPr>
          <a:xfrm>
            <a:off x="623392" y="437134"/>
            <a:ext cx="9829800" cy="687610"/>
          </a:xfrm>
          <a:prstGeom prst="rect">
            <a:avLst/>
          </a:prstGeom>
        </p:spPr>
        <p:txBody>
          <a:bodyPr vert="horz" lIns="91440" tIns="45720" rIns="91440" bIns="45720" rtlCol="0" anchor="b">
            <a:normAutofit fontScale="97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開學後校園防疫措施</a:t>
            </a:r>
          </a:p>
        </p:txBody>
      </p:sp>
      <p:sp>
        <p:nvSpPr>
          <p:cNvPr id="7" name="投影片編號版面配置區 6">
            <a:extLst>
              <a:ext uri="{FF2B5EF4-FFF2-40B4-BE49-F238E27FC236}">
                <a16:creationId xmlns:a16="http://schemas.microsoft.com/office/drawing/2014/main" xmlns="" id="{441BDFED-A069-4E1E-A739-335543E2AA62}"/>
              </a:ext>
            </a:extLst>
          </p:cNvPr>
          <p:cNvSpPr>
            <a:spLocks noGrp="1"/>
          </p:cNvSpPr>
          <p:nvPr>
            <p:ph type="sldNum" sz="quarter" idx="12"/>
          </p:nvPr>
        </p:nvSpPr>
        <p:spPr/>
        <p:txBody>
          <a:bodyPr/>
          <a:lstStyle/>
          <a:p>
            <a:fld id="{289D71E3-7D81-4C24-B9D8-6B108755C64C}" type="slidenum">
              <a:rPr lang="en-US" altLang="zh-TW" noProof="0" smtClean="0"/>
              <a:pPr/>
              <a:t>6</a:t>
            </a:fld>
            <a:endParaRPr lang="zh-TW" altLang="en-US" noProof="0" dirty="0"/>
          </a:p>
        </p:txBody>
      </p:sp>
      <p:pic>
        <p:nvPicPr>
          <p:cNvPr id="6"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182281"/>
            <a:ext cx="1200150" cy="138964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接點 7"/>
          <p:cNvCxnSpPr/>
          <p:nvPr/>
        </p:nvCxnSpPr>
        <p:spPr>
          <a:xfrm>
            <a:off x="1703512" y="4509120"/>
            <a:ext cx="77768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直線接點 8"/>
          <p:cNvCxnSpPr/>
          <p:nvPr/>
        </p:nvCxnSpPr>
        <p:spPr>
          <a:xfrm>
            <a:off x="1703512" y="4005064"/>
            <a:ext cx="87496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125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F19E640-F394-41DA-AA55-D987BD51BE64}"/>
              </a:ext>
            </a:extLst>
          </p:cNvPr>
          <p:cNvSpPr>
            <a:spLocks noGrp="1"/>
          </p:cNvSpPr>
          <p:nvPr>
            <p:ph type="title"/>
          </p:nvPr>
        </p:nvSpPr>
        <p:spPr>
          <a:xfrm>
            <a:off x="263352" y="332656"/>
            <a:ext cx="3816424" cy="687610"/>
          </a:xfrm>
        </p:spPr>
        <p:txBody>
          <a:bodyPr>
            <a:normAutofit fontScale="90000"/>
          </a:bodyPr>
          <a:lstStyle/>
          <a:p>
            <a:r>
              <a:rPr lang="zh-TW" altLang="en-US" dirty="0">
                <a:latin typeface="微軟正黑體" panose="020B0604030504040204" pitchFamily="34" charset="-120"/>
                <a:ea typeface="微軟正黑體" panose="020B0604030504040204" pitchFamily="34" charset="-120"/>
              </a:rPr>
              <a:t>防疫作業程序</a:t>
            </a:r>
          </a:p>
        </p:txBody>
      </p:sp>
      <p:pic>
        <p:nvPicPr>
          <p:cNvPr id="5" name="內容版面配置區 4">
            <a:extLst>
              <a:ext uri="{FF2B5EF4-FFF2-40B4-BE49-F238E27FC236}">
                <a16:creationId xmlns:a16="http://schemas.microsoft.com/office/drawing/2014/main" xmlns="" id="{A60D9875-2442-4D45-B7C8-A93748253711}"/>
              </a:ext>
            </a:extLst>
          </p:cNvPr>
          <p:cNvPicPr>
            <a:picLocks noGrp="1" noChangeAspect="1"/>
          </p:cNvPicPr>
          <p:nvPr>
            <p:ph idx="1"/>
          </p:nvPr>
        </p:nvPicPr>
        <p:blipFill>
          <a:blip r:embed="rId2"/>
          <a:stretch>
            <a:fillRect/>
          </a:stretch>
        </p:blipFill>
        <p:spPr>
          <a:xfrm>
            <a:off x="3719736" y="640487"/>
            <a:ext cx="4647755" cy="6858000"/>
          </a:xfrm>
        </p:spPr>
      </p:pic>
      <p:sp>
        <p:nvSpPr>
          <p:cNvPr id="6" name="投影片編號版面配置區 5">
            <a:extLst>
              <a:ext uri="{FF2B5EF4-FFF2-40B4-BE49-F238E27FC236}">
                <a16:creationId xmlns:a16="http://schemas.microsoft.com/office/drawing/2014/main" xmlns="" id="{CBE9CAC7-F35B-46F7-A713-0CAE40044BA3}"/>
              </a:ext>
            </a:extLst>
          </p:cNvPr>
          <p:cNvSpPr>
            <a:spLocks noGrp="1"/>
          </p:cNvSpPr>
          <p:nvPr>
            <p:ph type="sldNum" sz="quarter" idx="12"/>
          </p:nvPr>
        </p:nvSpPr>
        <p:spPr/>
        <p:txBody>
          <a:bodyPr/>
          <a:lstStyle/>
          <a:p>
            <a:fld id="{289D71E3-7D81-4C24-B9D8-6B108755C64C}" type="slidenum">
              <a:rPr lang="en-US" altLang="zh-TW" noProof="0" smtClean="0"/>
              <a:pPr/>
              <a:t>7</a:t>
            </a:fld>
            <a:endParaRPr lang="zh-TW" altLang="en-US" noProof="0" dirty="0"/>
          </a:p>
        </p:txBody>
      </p:sp>
      <p:pic>
        <p:nvPicPr>
          <p:cNvPr id="7" name="Picture 2" descr="「新竹市東門國小 校徽」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470" y="332656"/>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3552" y="286603"/>
            <a:ext cx="9092128" cy="1450757"/>
          </a:xfrm>
        </p:spPr>
        <p:txBody>
          <a:bodyPr/>
          <a:lstStyle/>
          <a:p>
            <a:r>
              <a:rPr lang="zh-TW" altLang="en-US" dirty="0">
                <a:latin typeface="微軟正黑體" panose="020B0604030504040204" pitchFamily="34" charset="-120"/>
                <a:ea typeface="微軟正黑體" panose="020B0604030504040204" pitchFamily="34" charset="-120"/>
              </a:rPr>
              <a:t>游泳</a:t>
            </a:r>
            <a:r>
              <a:rPr lang="zh-TW" altLang="en-US" dirty="0" smtClean="0">
                <a:latin typeface="微軟正黑體" panose="020B0604030504040204" pitchFamily="34" charset="-120"/>
                <a:ea typeface="微軟正黑體" panose="020B0604030504040204" pitchFamily="34" charset="-120"/>
              </a:rPr>
              <a:t>教學 </a:t>
            </a: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正常進行，隨時留意市府訊息</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063552" y="1845734"/>
            <a:ext cx="9092128" cy="4023360"/>
          </a:xfrm>
        </p:spPr>
        <p:txBody>
          <a:bodyPr>
            <a:normAutofit/>
          </a:bodyPr>
          <a:lstStyle/>
          <a:p>
            <a:r>
              <a:rPr lang="zh-TW" altLang="en-US" sz="2400" dirty="0">
                <a:latin typeface="微軟正黑體" panose="020B0604030504040204" pitchFamily="34" charset="-120"/>
                <a:ea typeface="微軟正黑體" panose="020B0604030504040204" pitchFamily="34" charset="-120"/>
              </a:rPr>
              <a:t>目前教育部及ＣＤＣ並未發佈停止進行教學訊息，亦無相關實證</a:t>
            </a:r>
            <a:r>
              <a:rPr lang="zh-TW" altLang="en-US" sz="2400" dirty="0" smtClean="0">
                <a:latin typeface="微軟正黑體" panose="020B0604030504040204" pitchFamily="34" charset="-120"/>
                <a:ea typeface="微軟正黑體" panose="020B0604030504040204" pitchFamily="34" charset="-120"/>
              </a:rPr>
              <a:t>新</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冠</a:t>
            </a:r>
            <a:r>
              <a:rPr lang="zh-TW" altLang="en-US" sz="2400" dirty="0">
                <a:latin typeface="微軟正黑體" panose="020B0604030504040204" pitchFamily="34" charset="-120"/>
                <a:ea typeface="微軟正黑體" panose="020B0604030504040204" pitchFamily="34" charset="-120"/>
              </a:rPr>
              <a:t>肺炎會藉由游泳池中的水進行傳染。</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請</a:t>
            </a:r>
            <a:r>
              <a:rPr lang="zh-TW" altLang="en-US" sz="2400" b="1" u="sng" dirty="0">
                <a:solidFill>
                  <a:srgbClr val="FF0000"/>
                </a:solidFill>
                <a:latin typeface="微軟正黑體" panose="020B0604030504040204" pitchFamily="34" charset="-120"/>
                <a:ea typeface="微軟正黑體" panose="020B0604030504040204" pitchFamily="34" charset="-120"/>
              </a:rPr>
              <a:t>各校依既定期程辦理招標作業</a:t>
            </a:r>
            <a:r>
              <a:rPr lang="zh-TW" altLang="en-US" sz="2400" dirty="0">
                <a:latin typeface="微軟正黑體" panose="020B0604030504040204" pitchFamily="34" charset="-120"/>
                <a:ea typeface="微軟正黑體" panose="020B0604030504040204" pitchFamily="34" charset="-120"/>
              </a:rPr>
              <a:t>，並請廠商加強場館消毒及防疫</a:t>
            </a:r>
            <a:r>
              <a:rPr lang="zh-TW" altLang="en-US" sz="2400" dirty="0" smtClean="0">
                <a:latin typeface="微軟正黑體" panose="020B0604030504040204" pitchFamily="34" charset="-120"/>
                <a:ea typeface="微軟正黑體" panose="020B0604030504040204" pitchFamily="34" charset="-120"/>
              </a:rPr>
              <a:t>措</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施</a:t>
            </a:r>
            <a:r>
              <a:rPr lang="zh-TW" altLang="en-US" sz="2400" dirty="0">
                <a:latin typeface="微軟正黑體" panose="020B0604030504040204" pitchFamily="34" charset="-120"/>
                <a:ea typeface="微軟正黑體" panose="020B0604030504040204" pitchFamily="34" charset="-120"/>
              </a:rPr>
              <a:t>，搭乘遊覽車時，務必全程配戴口罩。</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屆時如疫情日益嚴重，將依中央相關規定，將游泳教學延期辦理。</a:t>
            </a:r>
          </a:p>
        </p:txBody>
      </p:sp>
      <p:sp>
        <p:nvSpPr>
          <p:cNvPr id="6" name="投影片編號版面配置區 5">
            <a:extLst>
              <a:ext uri="{FF2B5EF4-FFF2-40B4-BE49-F238E27FC236}">
                <a16:creationId xmlns:a16="http://schemas.microsoft.com/office/drawing/2014/main" xmlns="" id="{A4A2A98A-0BC7-4BEA-8E9D-EAA9E3AB5BFB}"/>
              </a:ext>
            </a:extLst>
          </p:cNvPr>
          <p:cNvSpPr>
            <a:spLocks noGrp="1"/>
          </p:cNvSpPr>
          <p:nvPr>
            <p:ph type="sldNum" sz="quarter" idx="12"/>
          </p:nvPr>
        </p:nvSpPr>
        <p:spPr/>
        <p:txBody>
          <a:bodyPr/>
          <a:lstStyle/>
          <a:p>
            <a:fld id="{289D71E3-7D81-4C24-B9D8-6B108755C64C}" type="slidenum">
              <a:rPr lang="en-US" altLang="zh-TW" noProof="0" smtClean="0"/>
              <a:pPr/>
              <a:t>8</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4953"/>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3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3"/>
            <a:ext cx="10058400" cy="1126173"/>
          </a:xfrm>
        </p:spPr>
        <p:txBody>
          <a:bodyPr/>
          <a:lstStyle/>
          <a:p>
            <a:r>
              <a:rPr lang="zh-TW" altLang="en-US" dirty="0">
                <a:latin typeface="微軟正黑體" panose="020B0604030504040204" pitchFamily="34" charset="-120"/>
                <a:ea typeface="微軟正黑體" panose="020B0604030504040204" pitchFamily="34" charset="-120"/>
              </a:rPr>
              <a:t>學校午餐供膳</a:t>
            </a:r>
            <a:r>
              <a:rPr lang="zh-TW" altLang="en-US" dirty="0" smtClean="0">
                <a:latin typeface="微軟正黑體" panose="020B0604030504040204" pitchFamily="34" charset="-120"/>
                <a:ea typeface="微軟正黑體" panose="020B0604030504040204" pitchFamily="34" charset="-120"/>
              </a:rPr>
              <a:t>注意事項</a:t>
            </a:r>
            <a:endParaRPr lang="zh-TW" altLang="en-US" dirty="0">
              <a:latin typeface="微軟正黑體" panose="020B0604030504040204" pitchFamily="34" charset="-120"/>
              <a:ea typeface="微軟正黑體" panose="020B0604030504040204" pitchFamily="34" charset="-120"/>
            </a:endParaRPr>
          </a:p>
        </p:txBody>
      </p:sp>
      <p:sp>
        <p:nvSpPr>
          <p:cNvPr id="4" name="內容版面配置區 2"/>
          <p:cNvSpPr>
            <a:spLocks noGrp="1"/>
          </p:cNvSpPr>
          <p:nvPr/>
        </p:nvSpPr>
        <p:spPr>
          <a:xfrm>
            <a:off x="1097280" y="1412776"/>
            <a:ext cx="9535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dirty="0">
                <a:latin typeface="微軟正黑體" panose="020B0604030504040204" pitchFamily="34" charset="-120"/>
                <a:ea typeface="微軟正黑體" panose="020B0604030504040204" pitchFamily="34" charset="-120"/>
              </a:rPr>
              <a:t>依據</a:t>
            </a:r>
            <a:r>
              <a:rPr lang="en-US" altLang="zh-TW" sz="2400" dirty="0">
                <a:latin typeface="微軟正黑體" panose="020B0604030504040204" pitchFamily="34" charset="-120"/>
                <a:ea typeface="微軟正黑體" panose="020B0604030504040204" pitchFamily="34" charset="-120"/>
              </a:rPr>
              <a:t>(109</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13</a:t>
            </a:r>
            <a:r>
              <a:rPr lang="zh-TW" altLang="en-US" sz="2400" dirty="0">
                <a:latin typeface="微軟正黑體" panose="020B0604030504040204" pitchFamily="34" charset="-120"/>
                <a:ea typeface="微軟正黑體" panose="020B0604030504040204" pitchFamily="34" charset="-120"/>
              </a:rPr>
              <a:t>日府教體字第</a:t>
            </a:r>
            <a:r>
              <a:rPr lang="en-US" altLang="zh-TW" sz="2400" dirty="0">
                <a:latin typeface="微軟正黑體" panose="020B0604030504040204" pitchFamily="34" charset="-120"/>
                <a:ea typeface="微軟正黑體" panose="020B0604030504040204" pitchFamily="34" charset="-120"/>
              </a:rPr>
              <a:t>1090074865</a:t>
            </a:r>
            <a:r>
              <a:rPr lang="zh-TW" altLang="en-US" sz="2400" dirty="0">
                <a:latin typeface="微軟正黑體" panose="020B0604030504040204" pitchFamily="34" charset="-120"/>
                <a:ea typeface="微軟正黑體" panose="020B0604030504040204" pitchFamily="34" charset="-120"/>
              </a:rPr>
              <a:t>號函</a:t>
            </a:r>
            <a:r>
              <a:rPr lang="en-US" altLang="zh-TW" sz="2400"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發布之</a:t>
            </a:r>
            <a:r>
              <a:rPr lang="en-US" altLang="zh-TW"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新竹市學校午餐因應「法定傳染病」及「嚴重特殊傳染性肺炎」防疫應變計畫</a:t>
            </a:r>
            <a:r>
              <a:rPr lang="en-US" altLang="zh-TW"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辦理：</a:t>
            </a:r>
            <a:endParaRPr lang="en-US" altLang="zh-TW" dirty="0">
              <a:latin typeface="微軟正黑體" panose="020B0604030504040204" pitchFamily="34" charset="-120"/>
              <a:ea typeface="微軟正黑體" panose="020B0604030504040204" pitchFamily="34" charset="-120"/>
            </a:endParaRPr>
          </a:p>
          <a:p>
            <a:pPr marL="514350" indent="-514350">
              <a:buFont typeface="+mj-ea"/>
              <a:buAutoNum type="ea1ChtPeriod"/>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要</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不原則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食材要在地、進出要管制、溫控要確實、配膳不交談、用餐不分食</a:t>
            </a:r>
            <a:r>
              <a:rPr lang="en-US" altLang="zh-TW"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ea"/>
              <a:buAutoNum type="ea1ChtPeriod"/>
            </a:pPr>
            <a:r>
              <a:rPr lang="zh-TW" altLang="en-US" dirty="0">
                <a:latin typeface="微軟正黑體" panose="020B0604030504040204" pitchFamily="34" charset="-120"/>
                <a:ea typeface="微軟正黑體" panose="020B0604030504040204" pitchFamily="34" charset="-120"/>
              </a:rPr>
              <a:t>降低人流汙染源</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含監廚與活動辦理</a:t>
            </a:r>
            <a:r>
              <a:rPr lang="en-US" altLang="zh-TW" dirty="0">
                <a:latin typeface="微軟正黑體" panose="020B0604030504040204" pitchFamily="34" charset="-120"/>
                <a:ea typeface="微軟正黑體" panose="020B0604030504040204" pitchFamily="34" charset="-120"/>
              </a:rPr>
              <a:t>)</a:t>
            </a:r>
          </a:p>
          <a:p>
            <a:pPr marL="514350" indent="-514350">
              <a:buFont typeface="+mj-ea"/>
              <a:buAutoNum type="ea1ChtPeriod"/>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工作場所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強化衛生管理。</a:t>
            </a:r>
            <a:endParaRPr lang="en-US" altLang="zh-TW" dirty="0">
              <a:latin typeface="微軟正黑體" panose="020B0604030504040204" pitchFamily="34" charset="-120"/>
              <a:ea typeface="微軟正黑體" panose="020B0604030504040204" pitchFamily="34" charset="-120"/>
            </a:endParaRPr>
          </a:p>
          <a:p>
            <a:pPr marL="514350" indent="-514350">
              <a:buFont typeface="+mj-ea"/>
              <a:buAutoNum type="ea1ChtPeriod"/>
            </a:pPr>
            <a:r>
              <a:rPr lang="zh-TW" altLang="en-US" dirty="0">
                <a:latin typeface="微軟正黑體" panose="020B0604030504040204" pitchFamily="34" charset="-120"/>
                <a:ea typeface="微軟正黑體" panose="020B0604030504040204" pitchFamily="34" charset="-120"/>
              </a:rPr>
              <a:t>依計畫制訂各校「應變計畫」</a:t>
            </a:r>
            <a:r>
              <a:rPr lang="zh-TW" altLang="en-US" dirty="0" smtClean="0">
                <a:latin typeface="微軟正黑體" panose="020B0604030504040204" pitchFamily="34" charset="-120"/>
                <a:ea typeface="微軟正黑體" panose="020B0604030504040204" pitchFamily="34" charset="-120"/>
              </a:rPr>
              <a:t>，緊急</a:t>
            </a:r>
            <a:r>
              <a:rPr lang="zh-TW" altLang="en-US" dirty="0">
                <a:latin typeface="微軟正黑體" panose="020B0604030504040204" pitchFamily="34" charset="-120"/>
                <a:ea typeface="微軟正黑體" panose="020B0604030504040204" pitchFamily="34" charset="-120"/>
              </a:rPr>
              <a:t>連絡</a:t>
            </a:r>
            <a:r>
              <a:rPr lang="zh-TW" altLang="en-US" dirty="0" smtClean="0">
                <a:latin typeface="微軟正黑體" panose="020B0604030504040204" pitchFamily="34" charset="-120"/>
                <a:ea typeface="微軟正黑體" panose="020B0604030504040204" pitchFamily="34" charset="-120"/>
              </a:rPr>
              <a:t>人午餐秘書美滿、</a:t>
            </a:r>
            <a:r>
              <a:rPr lang="zh-TW" altLang="en-US" dirty="0">
                <a:latin typeface="微軟正黑體" panose="020B0604030504040204" pitchFamily="34" charset="-120"/>
                <a:ea typeface="微軟正黑體" panose="020B0604030504040204" pitchFamily="34" charset="-120"/>
              </a:rPr>
              <a:t>職務</a:t>
            </a:r>
            <a:r>
              <a:rPr lang="zh-TW" altLang="en-US" dirty="0" smtClean="0">
                <a:latin typeface="微軟正黑體" panose="020B0604030504040204" pitchFamily="34" charset="-120"/>
                <a:ea typeface="微軟正黑體" panose="020B0604030504040204" pitchFamily="34" charset="-120"/>
              </a:rPr>
              <a:t>代理人昭儀及</a:t>
            </a:r>
            <a:r>
              <a:rPr lang="zh-TW" altLang="en-US" dirty="0">
                <a:latin typeface="微軟正黑體" panose="020B0604030504040204" pitchFamily="34" charset="-120"/>
                <a:ea typeface="微軟正黑體" panose="020B0604030504040204" pitchFamily="34" charset="-120"/>
              </a:rPr>
              <a:t>協助支援</a:t>
            </a:r>
            <a:r>
              <a:rPr lang="zh-TW" altLang="en-US" dirty="0" smtClean="0">
                <a:latin typeface="微軟正黑體" panose="020B0604030504040204" pitchFamily="34" charset="-120"/>
                <a:ea typeface="微軟正黑體" panose="020B0604030504040204" pitchFamily="34" charset="-120"/>
              </a:rPr>
              <a:t>學校</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三民國小</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xmlns="" id="{34C067E7-A20F-4A88-8E26-646355E10D08}"/>
              </a:ext>
            </a:extLst>
          </p:cNvPr>
          <p:cNvSpPr>
            <a:spLocks noGrp="1"/>
          </p:cNvSpPr>
          <p:nvPr>
            <p:ph type="sldNum" sz="quarter" idx="12"/>
          </p:nvPr>
        </p:nvSpPr>
        <p:spPr/>
        <p:txBody>
          <a:bodyPr/>
          <a:lstStyle/>
          <a:p>
            <a:fld id="{289D71E3-7D81-4C24-B9D8-6B108755C64C}" type="slidenum">
              <a:rPr lang="en-US" altLang="zh-TW" noProof="0" smtClean="0"/>
              <a:pPr/>
              <a:t>9</a:t>
            </a:fld>
            <a:endParaRPr lang="zh-TW" altLang="en-US" noProof="0" dirty="0"/>
          </a:p>
        </p:txBody>
      </p:sp>
      <p:pic>
        <p:nvPicPr>
          <p:cNvPr id="5" name="Picture 2" descr="「新竹市東門國小 校徽」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602" y="404664"/>
            <a:ext cx="1200150" cy="13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7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佈景主題">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1024</TotalTime>
  <Words>1394</Words>
  <Application>Microsoft Office PowerPoint</Application>
  <PresentationFormat>自訂</PresentationFormat>
  <Paragraphs>117</Paragraphs>
  <Slides>14</Slides>
  <Notes>1</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回顧</vt:lpstr>
      <vt:lpstr>新竹市東區東門國小 109學年度第二學期 因應嚴重特殊傳染性肺炎計畫</vt:lpstr>
      <vt:lpstr>嚴重特殊傳染性疾病注意事項</vt:lpstr>
      <vt:lpstr>校園防疫物資盤整</vt:lpstr>
      <vt:lpstr>學校開學前後防疫措施</vt:lpstr>
      <vt:lpstr>PowerPoint 簡報</vt:lpstr>
      <vt:lpstr>活動因應防疫管理</vt:lpstr>
      <vt:lpstr>防疫作業程序</vt:lpstr>
      <vt:lpstr>游泳教學 -正常進行，隨時留意市府訊息</vt:lpstr>
      <vt:lpstr>學校午餐供膳注意事項</vt:lpstr>
      <vt:lpstr>停補課計畫與配套措施</vt:lpstr>
      <vt:lpstr>幼兒園防疫作為人員管理</vt:lpstr>
      <vt:lpstr>幼兒園防疫作為 環境管理</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新竹市各級學校暨教育機構因應嚴重特殊傳染性肺炎(武漢肺炎)校長會議</dc:title>
  <dc:creator>張諺杰</dc:creator>
  <cp:keywords/>
  <cp:lastModifiedBy>tmps</cp:lastModifiedBy>
  <cp:revision>92</cp:revision>
  <cp:lastPrinted>2021-02-04T07:56:19Z</cp:lastPrinted>
  <dcterms:created xsi:type="dcterms:W3CDTF">2020-02-05T05:55:27Z</dcterms:created>
  <dcterms:modified xsi:type="dcterms:W3CDTF">2021-02-18T02:42:31Z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