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7" r:id="rId5"/>
    <p:sldId id="28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</p:sldIdLst>
  <p:sldSz cx="12192000" cy="6858000"/>
  <p:notesSz cx="6797675" cy="9928225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280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27963;&#38913;&#31807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&#27963;&#38913;&#31807;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&#27963;&#38913;&#31807;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&#27963;&#38913;&#31807;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 sz="1400" b="0" i="0" u="none" strike="noStrike" baseline="0">
                <a:effectLst/>
              </a:rPr>
              <a:t>學生</a:t>
            </a:r>
            <a:r>
              <a:rPr lang="zh-TW" altLang="zh-TW" sz="1400" b="0" i="0" u="none" strike="noStrike" baseline="0">
                <a:effectLst/>
              </a:rPr>
              <a:t>裸視視力不良</a:t>
            </a:r>
            <a:r>
              <a:rPr lang="zh-TW" altLang="en-US" sz="1400" b="0" i="0" u="none" strike="noStrike" baseline="0">
                <a:effectLst/>
              </a:rPr>
              <a:t>率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[活頁簿1]工作表1!$D$35</c:f>
              <c:strCache>
                <c:ptCount val="1"/>
                <c:pt idx="0">
                  <c:v>本市國小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2731334408019993E-17"/>
                  <c:y val="2.77777777777777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0D6-4693-841E-79A7C27667D2}"/>
                </c:ext>
              </c:extLst>
            </c:dLbl>
            <c:dLbl>
              <c:idx val="1"/>
              <c:layout>
                <c:manualLayout>
                  <c:x val="-8.3333333333333332E-3"/>
                  <c:y val="3.24074074074074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0D6-4693-841E-79A7C27667D2}"/>
                </c:ext>
              </c:extLst>
            </c:dLbl>
            <c:dLbl>
              <c:idx val="2"/>
              <c:layout>
                <c:manualLayout>
                  <c:x val="-8.3333333333333332E-3"/>
                  <c:y val="3.24074074074074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0D6-4693-841E-79A7C27667D2}"/>
                </c:ext>
              </c:extLst>
            </c:dLbl>
            <c:dLbl>
              <c:idx val="3"/>
              <c:layout>
                <c:manualLayout>
                  <c:x val="-2.7777777777777779E-3"/>
                  <c:y val="1.85185185185185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0D6-4693-841E-79A7C27667D2}"/>
                </c:ext>
              </c:extLst>
            </c:dLbl>
            <c:dLbl>
              <c:idx val="4"/>
              <c:layout>
                <c:manualLayout>
                  <c:x val="-5.5555555555555558E-3"/>
                  <c:y val="1.85185185185185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0D6-4693-841E-79A7C27667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[活頁簿1]工作表1!$C$36:$C$40</c:f>
              <c:numCache>
                <c:formatCode>General</c:formatCode>
                <c:ptCount val="5"/>
                <c:pt idx="0">
                  <c:v>104</c:v>
                </c:pt>
                <c:pt idx="1">
                  <c:v>105</c:v>
                </c:pt>
                <c:pt idx="2">
                  <c:v>106</c:v>
                </c:pt>
                <c:pt idx="3">
                  <c:v>107</c:v>
                </c:pt>
                <c:pt idx="4">
                  <c:v>108</c:v>
                </c:pt>
              </c:numCache>
            </c:numRef>
          </c:cat>
          <c:val>
            <c:numRef>
              <c:f>[活頁簿1]工作表1!$D$36:$D$40</c:f>
              <c:numCache>
                <c:formatCode>0.00%</c:formatCode>
                <c:ptCount val="5"/>
                <c:pt idx="0">
                  <c:v>0.45989999999999998</c:v>
                </c:pt>
                <c:pt idx="1">
                  <c:v>0.43759999999999999</c:v>
                </c:pt>
                <c:pt idx="2">
                  <c:v>0.44729999999999998</c:v>
                </c:pt>
                <c:pt idx="3">
                  <c:v>0.43809999999999999</c:v>
                </c:pt>
                <c:pt idx="4">
                  <c:v>0.42180000000000001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0D6-4693-841E-79A7C27667D2}"/>
            </c:ext>
          </c:extLst>
        </c:ser>
        <c:ser>
          <c:idx val="1"/>
          <c:order val="1"/>
          <c:tx>
            <c:strRef>
              <c:f>[活頁簿1]工作表1!$E$35</c:f>
              <c:strCache>
                <c:ptCount val="1"/>
                <c:pt idx="0">
                  <c:v>全國國中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7777777777777779E-3"/>
                  <c:y val="-1.388888888888884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0D6-4693-841E-79A7C27667D2}"/>
                </c:ext>
              </c:extLst>
            </c:dLbl>
            <c:dLbl>
              <c:idx val="3"/>
              <c:layout>
                <c:manualLayout>
                  <c:x val="0"/>
                  <c:y val="-1.85185185185184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0D6-4693-841E-79A7C27667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[活頁簿1]工作表1!$C$36:$C$40</c:f>
              <c:numCache>
                <c:formatCode>General</c:formatCode>
                <c:ptCount val="5"/>
                <c:pt idx="0">
                  <c:v>104</c:v>
                </c:pt>
                <c:pt idx="1">
                  <c:v>105</c:v>
                </c:pt>
                <c:pt idx="2">
                  <c:v>106</c:v>
                </c:pt>
                <c:pt idx="3">
                  <c:v>107</c:v>
                </c:pt>
                <c:pt idx="4">
                  <c:v>108</c:v>
                </c:pt>
              </c:numCache>
            </c:numRef>
          </c:cat>
          <c:val>
            <c:numRef>
              <c:f>[活頁簿1]工作表1!$E$36:$E$40</c:f>
              <c:numCache>
                <c:formatCode>0.00%</c:formatCode>
                <c:ptCount val="5"/>
                <c:pt idx="0">
                  <c:v>0.46100000000000002</c:v>
                </c:pt>
                <c:pt idx="1">
                  <c:v>0.45850000000000002</c:v>
                </c:pt>
                <c:pt idx="2">
                  <c:v>0.45440000000000003</c:v>
                </c:pt>
                <c:pt idx="3">
                  <c:v>0.438</c:v>
                </c:pt>
                <c:pt idx="4">
                  <c:v>0.44350000000000001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0D6-4693-841E-79A7C27667D2}"/>
            </c:ext>
          </c:extLst>
        </c:ser>
        <c:ser>
          <c:idx val="2"/>
          <c:order val="2"/>
          <c:tx>
            <c:strRef>
              <c:f>[活頁簿1]工作表1!$F$35</c:f>
              <c:strCache>
                <c:ptCount val="1"/>
                <c:pt idx="0">
                  <c:v>本市國中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[活頁簿1]工作表1!$C$36:$C$40</c:f>
              <c:numCache>
                <c:formatCode>General</c:formatCode>
                <c:ptCount val="5"/>
                <c:pt idx="0">
                  <c:v>104</c:v>
                </c:pt>
                <c:pt idx="1">
                  <c:v>105</c:v>
                </c:pt>
                <c:pt idx="2">
                  <c:v>106</c:v>
                </c:pt>
                <c:pt idx="3">
                  <c:v>107</c:v>
                </c:pt>
                <c:pt idx="4">
                  <c:v>108</c:v>
                </c:pt>
              </c:numCache>
            </c:numRef>
          </c:cat>
          <c:val>
            <c:numRef>
              <c:f>[活頁簿1]工作表1!$F$36:$F$40</c:f>
              <c:numCache>
                <c:formatCode>0.00%</c:formatCode>
                <c:ptCount val="5"/>
                <c:pt idx="0">
                  <c:v>0.75980000000000003</c:v>
                </c:pt>
                <c:pt idx="1">
                  <c:v>0.70009999999999994</c:v>
                </c:pt>
                <c:pt idx="2">
                  <c:v>0.74350000000000005</c:v>
                </c:pt>
                <c:pt idx="3">
                  <c:v>0.75119999999999998</c:v>
                </c:pt>
                <c:pt idx="4">
                  <c:v>0.755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0D6-4693-841E-79A7C27667D2}"/>
            </c:ext>
          </c:extLst>
        </c:ser>
        <c:ser>
          <c:idx val="3"/>
          <c:order val="3"/>
          <c:tx>
            <c:strRef>
              <c:f>[活頁簿1]工作表1!$G$35</c:f>
              <c:strCache>
                <c:ptCount val="1"/>
                <c:pt idx="0">
                  <c:v>全國國中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1111111111111112E-2"/>
                  <c:y val="1.85185185185185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0D6-4693-841E-79A7C27667D2}"/>
                </c:ext>
              </c:extLst>
            </c:dLbl>
            <c:dLbl>
              <c:idx val="1"/>
              <c:layout>
                <c:manualLayout>
                  <c:x val="1.9444444444444445E-2"/>
                  <c:y val="-1.388888888888891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0D6-4693-841E-79A7C27667D2}"/>
                </c:ext>
              </c:extLst>
            </c:dLbl>
            <c:dLbl>
              <c:idx val="2"/>
              <c:layout>
                <c:manualLayout>
                  <c:x val="1.9444444444444445E-2"/>
                  <c:y val="3.24074074074074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0D6-4693-841E-79A7C27667D2}"/>
                </c:ext>
              </c:extLst>
            </c:dLbl>
            <c:dLbl>
              <c:idx val="3"/>
              <c:layout>
                <c:manualLayout>
                  <c:x val="2.7777777777777779E-3"/>
                  <c:y val="1.85185185185185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0D6-4693-841E-79A7C27667D2}"/>
                </c:ext>
              </c:extLst>
            </c:dLbl>
            <c:dLbl>
              <c:idx val="4"/>
              <c:layout>
                <c:manualLayout>
                  <c:x val="5.5555555555555558E-3"/>
                  <c:y val="3.240740740740738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0D6-4693-841E-79A7C27667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[活頁簿1]工作表1!$C$36:$C$40</c:f>
              <c:numCache>
                <c:formatCode>General</c:formatCode>
                <c:ptCount val="5"/>
                <c:pt idx="0">
                  <c:v>104</c:v>
                </c:pt>
                <c:pt idx="1">
                  <c:v>105</c:v>
                </c:pt>
                <c:pt idx="2">
                  <c:v>106</c:v>
                </c:pt>
                <c:pt idx="3">
                  <c:v>107</c:v>
                </c:pt>
                <c:pt idx="4">
                  <c:v>108</c:v>
                </c:pt>
              </c:numCache>
            </c:numRef>
          </c:cat>
          <c:val>
            <c:numRef>
              <c:f>[活頁簿1]工作表1!$G$36:$G$40</c:f>
              <c:numCache>
                <c:formatCode>0.00%</c:formatCode>
                <c:ptCount val="5"/>
                <c:pt idx="0">
                  <c:v>0.73299999999999998</c:v>
                </c:pt>
                <c:pt idx="1">
                  <c:v>0.72789999999999999</c:v>
                </c:pt>
                <c:pt idx="2">
                  <c:v>0.73470000000000002</c:v>
                </c:pt>
                <c:pt idx="3">
                  <c:v>0.73629999999999995</c:v>
                </c:pt>
                <c:pt idx="4">
                  <c:v>0.73629999999999995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0D6-4693-841E-79A7C27667D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27511600"/>
        <c:axId val="1627514096"/>
      </c:barChart>
      <c:catAx>
        <c:axId val="1627511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627514096"/>
        <c:crosses val="autoZero"/>
        <c:auto val="1"/>
        <c:lblAlgn val="ctr"/>
        <c:lblOffset val="100"/>
        <c:noMultiLvlLbl val="0"/>
      </c:catAx>
      <c:valAx>
        <c:axId val="162751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627511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zh-TW" sz="1400" b="0" i="0" u="none" strike="noStrike" baseline="0">
                <a:effectLst/>
              </a:rPr>
              <a:t>學生</a:t>
            </a:r>
            <a:r>
              <a:rPr lang="zh-TW" altLang="en-US" sz="1400" b="0" i="0" u="none" strike="noStrike" baseline="0">
                <a:effectLst/>
              </a:rPr>
              <a:t>初檢</a:t>
            </a:r>
            <a:r>
              <a:rPr lang="zh-TW" altLang="zh-TW" sz="1400" b="0" i="0" u="none" strike="noStrike" baseline="0">
                <a:effectLst/>
              </a:rPr>
              <a:t>齲齒率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[活頁簿1]工作表1!$D$43</c:f>
              <c:strCache>
                <c:ptCount val="1"/>
                <c:pt idx="0">
                  <c:v>本市國小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1.38888888888888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B19-4177-B29F-0D21874E80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[活頁簿1]工作表1!$C$44:$C$48</c:f>
              <c:numCache>
                <c:formatCode>General</c:formatCode>
                <c:ptCount val="5"/>
                <c:pt idx="0">
                  <c:v>104</c:v>
                </c:pt>
                <c:pt idx="1">
                  <c:v>105</c:v>
                </c:pt>
                <c:pt idx="2">
                  <c:v>106</c:v>
                </c:pt>
                <c:pt idx="3">
                  <c:v>107</c:v>
                </c:pt>
                <c:pt idx="4">
                  <c:v>108</c:v>
                </c:pt>
              </c:numCache>
            </c:numRef>
          </c:cat>
          <c:val>
            <c:numRef>
              <c:f>[活頁簿1]工作表1!$D$44:$D$48</c:f>
              <c:numCache>
                <c:formatCode>0.00%</c:formatCode>
                <c:ptCount val="5"/>
                <c:pt idx="0">
                  <c:v>0.4168</c:v>
                </c:pt>
                <c:pt idx="1">
                  <c:v>0.29749999999999999</c:v>
                </c:pt>
                <c:pt idx="2">
                  <c:v>0.3972</c:v>
                </c:pt>
                <c:pt idx="3">
                  <c:v>0.32179999999999997</c:v>
                </c:pt>
                <c:pt idx="4">
                  <c:v>0.2954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19-4177-B29F-0D21874E80AD}"/>
            </c:ext>
          </c:extLst>
        </c:ser>
        <c:ser>
          <c:idx val="1"/>
          <c:order val="1"/>
          <c:tx>
            <c:strRef>
              <c:f>[活頁簿1]工作表1!$E$43</c:f>
              <c:strCache>
                <c:ptCount val="1"/>
                <c:pt idx="0">
                  <c:v>全國國小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[活頁簿1]工作表1!$C$44:$C$48</c:f>
              <c:numCache>
                <c:formatCode>General</c:formatCode>
                <c:ptCount val="5"/>
                <c:pt idx="0">
                  <c:v>104</c:v>
                </c:pt>
                <c:pt idx="1">
                  <c:v>105</c:v>
                </c:pt>
                <c:pt idx="2">
                  <c:v>106</c:v>
                </c:pt>
                <c:pt idx="3">
                  <c:v>107</c:v>
                </c:pt>
                <c:pt idx="4">
                  <c:v>108</c:v>
                </c:pt>
              </c:numCache>
            </c:numRef>
          </c:cat>
          <c:val>
            <c:numRef>
              <c:f>[活頁簿1]工作表1!$E$44:$E$48</c:f>
              <c:numCache>
                <c:formatCode>0.00%</c:formatCode>
                <c:ptCount val="5"/>
                <c:pt idx="0">
                  <c:v>0.45100000000000001</c:v>
                </c:pt>
                <c:pt idx="1">
                  <c:v>0.43730000000000002</c:v>
                </c:pt>
                <c:pt idx="2">
                  <c:v>0.41439999999999999</c:v>
                </c:pt>
                <c:pt idx="3">
                  <c:v>0.39300000000000002</c:v>
                </c:pt>
                <c:pt idx="4">
                  <c:v>0.37219999999999998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19-4177-B29F-0D21874E80AD}"/>
            </c:ext>
          </c:extLst>
        </c:ser>
        <c:ser>
          <c:idx val="2"/>
          <c:order val="2"/>
          <c:tx>
            <c:strRef>
              <c:f>[活頁簿1]工作表1!$F$43</c:f>
              <c:strCache>
                <c:ptCount val="1"/>
                <c:pt idx="0">
                  <c:v>本市國中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[活頁簿1]工作表1!$C$44:$C$48</c:f>
              <c:numCache>
                <c:formatCode>General</c:formatCode>
                <c:ptCount val="5"/>
                <c:pt idx="0">
                  <c:v>104</c:v>
                </c:pt>
                <c:pt idx="1">
                  <c:v>105</c:v>
                </c:pt>
                <c:pt idx="2">
                  <c:v>106</c:v>
                </c:pt>
                <c:pt idx="3">
                  <c:v>107</c:v>
                </c:pt>
                <c:pt idx="4">
                  <c:v>108</c:v>
                </c:pt>
              </c:numCache>
            </c:numRef>
          </c:cat>
          <c:val>
            <c:numRef>
              <c:f>[活頁簿1]工作表1!$F$44:$F$48</c:f>
              <c:numCache>
                <c:formatCode>0.00%</c:formatCode>
                <c:ptCount val="5"/>
                <c:pt idx="0">
                  <c:v>6.13E-2</c:v>
                </c:pt>
                <c:pt idx="1">
                  <c:v>3.4700000000000002E-2</c:v>
                </c:pt>
                <c:pt idx="2">
                  <c:v>6.2600000000000003E-2</c:v>
                </c:pt>
                <c:pt idx="3">
                  <c:v>0.13650000000000001</c:v>
                </c:pt>
                <c:pt idx="4">
                  <c:v>0.1394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B19-4177-B29F-0D21874E80AD}"/>
            </c:ext>
          </c:extLst>
        </c:ser>
        <c:ser>
          <c:idx val="3"/>
          <c:order val="3"/>
          <c:tx>
            <c:strRef>
              <c:f>[活頁簿1]工作表1!$G$43</c:f>
              <c:strCache>
                <c:ptCount val="1"/>
                <c:pt idx="0">
                  <c:v>全國國中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[活頁簿1]工作表1!$C$44:$C$48</c:f>
              <c:numCache>
                <c:formatCode>General</c:formatCode>
                <c:ptCount val="5"/>
                <c:pt idx="0">
                  <c:v>104</c:v>
                </c:pt>
                <c:pt idx="1">
                  <c:v>105</c:v>
                </c:pt>
                <c:pt idx="2">
                  <c:v>106</c:v>
                </c:pt>
                <c:pt idx="3">
                  <c:v>107</c:v>
                </c:pt>
                <c:pt idx="4">
                  <c:v>108</c:v>
                </c:pt>
              </c:numCache>
            </c:numRef>
          </c:cat>
          <c:val>
            <c:numRef>
              <c:f>[活頁簿1]工作表1!$G$44:$G$48</c:f>
              <c:numCache>
                <c:formatCode>0.00%</c:formatCode>
                <c:ptCount val="5"/>
                <c:pt idx="0">
                  <c:v>0.31019999999999998</c:v>
                </c:pt>
                <c:pt idx="1">
                  <c:v>0.30809999999999998</c:v>
                </c:pt>
                <c:pt idx="2">
                  <c:v>0.30480000000000002</c:v>
                </c:pt>
                <c:pt idx="3">
                  <c:v>0.27329999999999999</c:v>
                </c:pt>
                <c:pt idx="4">
                  <c:v>0.24809999999999999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B19-4177-B29F-0D21874E80A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27509520"/>
        <c:axId val="1627518256"/>
      </c:barChart>
      <c:catAx>
        <c:axId val="1627509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627518256"/>
        <c:crosses val="autoZero"/>
        <c:auto val="1"/>
        <c:lblAlgn val="ctr"/>
        <c:lblOffset val="100"/>
        <c:noMultiLvlLbl val="0"/>
      </c:catAx>
      <c:valAx>
        <c:axId val="1627518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627509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國小體位情形</a:t>
            </a:r>
            <a:endParaRPr lang="zh-TW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[活頁簿1]工作表1!$D$51</c:f>
              <c:strCache>
                <c:ptCount val="1"/>
                <c:pt idx="0">
                  <c:v>本市過輕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[活頁簿1]工作表1!$C$52:$C$56</c:f>
              <c:numCache>
                <c:formatCode>General</c:formatCode>
                <c:ptCount val="5"/>
                <c:pt idx="0">
                  <c:v>104</c:v>
                </c:pt>
                <c:pt idx="1">
                  <c:v>105</c:v>
                </c:pt>
                <c:pt idx="2">
                  <c:v>106</c:v>
                </c:pt>
                <c:pt idx="3">
                  <c:v>107</c:v>
                </c:pt>
                <c:pt idx="4">
                  <c:v>108</c:v>
                </c:pt>
              </c:numCache>
            </c:numRef>
          </c:cat>
          <c:val>
            <c:numRef>
              <c:f>[活頁簿1]工作表1!$D$52:$D$56</c:f>
              <c:numCache>
                <c:formatCode>0.00%</c:formatCode>
                <c:ptCount val="5"/>
                <c:pt idx="0">
                  <c:v>8.9499999999999996E-2</c:v>
                </c:pt>
                <c:pt idx="1">
                  <c:v>0.1008</c:v>
                </c:pt>
                <c:pt idx="2">
                  <c:v>9.98E-2</c:v>
                </c:pt>
                <c:pt idx="3">
                  <c:v>9.8599999999999993E-2</c:v>
                </c:pt>
                <c:pt idx="4">
                  <c:v>9.6100000000000005E-2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6A-40D8-9675-5B9FDEE93364}"/>
            </c:ext>
          </c:extLst>
        </c:ser>
        <c:ser>
          <c:idx val="1"/>
          <c:order val="1"/>
          <c:tx>
            <c:strRef>
              <c:f>[活頁簿1]工作表1!$E$51</c:f>
              <c:strCache>
                <c:ptCount val="1"/>
                <c:pt idx="0">
                  <c:v>全國過輕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7777777777777779E-3"/>
                  <c:y val="1.85185185185185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46A-40D8-9675-5B9FDEE93364}"/>
                </c:ext>
              </c:extLst>
            </c:dLbl>
            <c:dLbl>
              <c:idx val="1"/>
              <c:layout>
                <c:manualLayout>
                  <c:x val="0"/>
                  <c:y val="2.77777777777776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46A-40D8-9675-5B9FDEE93364}"/>
                </c:ext>
              </c:extLst>
            </c:dLbl>
            <c:dLbl>
              <c:idx val="2"/>
              <c:layout>
                <c:manualLayout>
                  <c:x val="-1.0185067526415994E-16"/>
                  <c:y val="1.851851851851843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46A-40D8-9675-5B9FDEE93364}"/>
                </c:ext>
              </c:extLst>
            </c:dLbl>
            <c:dLbl>
              <c:idx val="3"/>
              <c:layout>
                <c:manualLayout>
                  <c:x val="0"/>
                  <c:y val="2.3148148148148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46A-40D8-9675-5B9FDEE93364}"/>
                </c:ext>
              </c:extLst>
            </c:dLbl>
            <c:dLbl>
              <c:idx val="4"/>
              <c:layout>
                <c:manualLayout>
                  <c:x val="1.0185067526415994E-16"/>
                  <c:y val="1.85185185185185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46A-40D8-9675-5B9FDEE933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[活頁簿1]工作表1!$C$52:$C$56</c:f>
              <c:numCache>
                <c:formatCode>General</c:formatCode>
                <c:ptCount val="5"/>
                <c:pt idx="0">
                  <c:v>104</c:v>
                </c:pt>
                <c:pt idx="1">
                  <c:v>105</c:v>
                </c:pt>
                <c:pt idx="2">
                  <c:v>106</c:v>
                </c:pt>
                <c:pt idx="3">
                  <c:v>107</c:v>
                </c:pt>
                <c:pt idx="4">
                  <c:v>108</c:v>
                </c:pt>
              </c:numCache>
            </c:numRef>
          </c:cat>
          <c:val>
            <c:numRef>
              <c:f>[活頁簿1]工作表1!$E$52:$E$56</c:f>
              <c:numCache>
                <c:formatCode>0.00%</c:formatCode>
                <c:ptCount val="5"/>
                <c:pt idx="0">
                  <c:v>7.3700000000000002E-2</c:v>
                </c:pt>
                <c:pt idx="1">
                  <c:v>7.8799999999999995E-2</c:v>
                </c:pt>
                <c:pt idx="2">
                  <c:v>8.1600000000000006E-2</c:v>
                </c:pt>
                <c:pt idx="3">
                  <c:v>7.8700000000000006E-2</c:v>
                </c:pt>
                <c:pt idx="4">
                  <c:v>8.0100000000000005E-2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46A-40D8-9675-5B9FDEE93364}"/>
            </c:ext>
          </c:extLst>
        </c:ser>
        <c:ser>
          <c:idx val="2"/>
          <c:order val="2"/>
          <c:tx>
            <c:strRef>
              <c:f>[活頁簿1]工作表1!$F$51</c:f>
              <c:strCache>
                <c:ptCount val="1"/>
                <c:pt idx="0">
                  <c:v>本市適中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[活頁簿1]工作表1!$C$52:$C$56</c:f>
              <c:numCache>
                <c:formatCode>General</c:formatCode>
                <c:ptCount val="5"/>
                <c:pt idx="0">
                  <c:v>104</c:v>
                </c:pt>
                <c:pt idx="1">
                  <c:v>105</c:v>
                </c:pt>
                <c:pt idx="2">
                  <c:v>106</c:v>
                </c:pt>
                <c:pt idx="3">
                  <c:v>107</c:v>
                </c:pt>
                <c:pt idx="4">
                  <c:v>108</c:v>
                </c:pt>
              </c:numCache>
            </c:numRef>
          </c:cat>
          <c:val>
            <c:numRef>
              <c:f>[活頁簿1]工作表1!$F$52:$F$56</c:f>
              <c:numCache>
                <c:formatCode>0.00%</c:formatCode>
                <c:ptCount val="5"/>
                <c:pt idx="0">
                  <c:v>0.67349999999999999</c:v>
                </c:pt>
                <c:pt idx="1">
                  <c:v>0.66959999999999997</c:v>
                </c:pt>
                <c:pt idx="2">
                  <c:v>0.67249999999999999</c:v>
                </c:pt>
                <c:pt idx="3">
                  <c:v>0.68059999999999998</c:v>
                </c:pt>
                <c:pt idx="4">
                  <c:v>0.68579999999999997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46A-40D8-9675-5B9FDEE93364}"/>
            </c:ext>
          </c:extLst>
        </c:ser>
        <c:ser>
          <c:idx val="3"/>
          <c:order val="3"/>
          <c:tx>
            <c:strRef>
              <c:f>[活頁簿1]工作表1!$G$51</c:f>
              <c:strCache>
                <c:ptCount val="1"/>
                <c:pt idx="0">
                  <c:v>全國適中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7777777777777779E-3"/>
                  <c:y val="1.85185185185185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346A-40D8-9675-5B9FDEE93364}"/>
                </c:ext>
              </c:extLst>
            </c:dLbl>
            <c:dLbl>
              <c:idx val="1"/>
              <c:layout>
                <c:manualLayout>
                  <c:x val="8.3333333333333332E-3"/>
                  <c:y val="1.38888888888888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346A-40D8-9675-5B9FDEE93364}"/>
                </c:ext>
              </c:extLst>
            </c:dLbl>
            <c:dLbl>
              <c:idx val="2"/>
              <c:layout>
                <c:manualLayout>
                  <c:x val="8.3333333333334356E-3"/>
                  <c:y val="1.38888888888888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346A-40D8-9675-5B9FDEE93364}"/>
                </c:ext>
              </c:extLst>
            </c:dLbl>
            <c:dLbl>
              <c:idx val="3"/>
              <c:layout>
                <c:manualLayout>
                  <c:x val="1.6666666666666566E-2"/>
                  <c:y val="2.314814814814810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346A-40D8-9675-5B9FDEE93364}"/>
                </c:ext>
              </c:extLst>
            </c:dLbl>
            <c:dLbl>
              <c:idx val="4"/>
              <c:layout>
                <c:manualLayout>
                  <c:x val="1.6666666666666462E-2"/>
                  <c:y val="1.85185185185185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346A-40D8-9675-5B9FDEE933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[活頁簿1]工作表1!$C$52:$C$56</c:f>
              <c:numCache>
                <c:formatCode>General</c:formatCode>
                <c:ptCount val="5"/>
                <c:pt idx="0">
                  <c:v>104</c:v>
                </c:pt>
                <c:pt idx="1">
                  <c:v>105</c:v>
                </c:pt>
                <c:pt idx="2">
                  <c:v>106</c:v>
                </c:pt>
                <c:pt idx="3">
                  <c:v>107</c:v>
                </c:pt>
                <c:pt idx="4">
                  <c:v>108</c:v>
                </c:pt>
              </c:numCache>
            </c:numRef>
          </c:cat>
          <c:val>
            <c:numRef>
              <c:f>[活頁簿1]工作表1!$G$52:$G$56</c:f>
              <c:numCache>
                <c:formatCode>0.00%</c:formatCode>
                <c:ptCount val="5"/>
                <c:pt idx="0">
                  <c:v>0.63700000000000001</c:v>
                </c:pt>
                <c:pt idx="1">
                  <c:v>0.63900000000000001</c:v>
                </c:pt>
                <c:pt idx="2">
                  <c:v>0.6411</c:v>
                </c:pt>
                <c:pt idx="3">
                  <c:v>0.6472</c:v>
                </c:pt>
                <c:pt idx="4">
                  <c:v>0.6472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46A-40D8-9675-5B9FDEE93364}"/>
            </c:ext>
          </c:extLst>
        </c:ser>
        <c:ser>
          <c:idx val="4"/>
          <c:order val="4"/>
          <c:tx>
            <c:strRef>
              <c:f>[活頁簿1]工作表1!$H$51</c:f>
              <c:strCache>
                <c:ptCount val="1"/>
                <c:pt idx="0">
                  <c:v>本市過重及肥胖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[活頁簿1]工作表1!$C$52:$C$56</c:f>
              <c:numCache>
                <c:formatCode>General</c:formatCode>
                <c:ptCount val="5"/>
                <c:pt idx="0">
                  <c:v>104</c:v>
                </c:pt>
                <c:pt idx="1">
                  <c:v>105</c:v>
                </c:pt>
                <c:pt idx="2">
                  <c:v>106</c:v>
                </c:pt>
                <c:pt idx="3">
                  <c:v>107</c:v>
                </c:pt>
                <c:pt idx="4">
                  <c:v>108</c:v>
                </c:pt>
              </c:numCache>
            </c:numRef>
          </c:cat>
          <c:val>
            <c:numRef>
              <c:f>[活頁簿1]工作表1!$H$52:$H$56</c:f>
              <c:numCache>
                <c:formatCode>0.00%</c:formatCode>
                <c:ptCount val="5"/>
                <c:pt idx="0">
                  <c:v>0.2369</c:v>
                </c:pt>
                <c:pt idx="1">
                  <c:v>0.22950000000000001</c:v>
                </c:pt>
                <c:pt idx="2">
                  <c:v>0.2276</c:v>
                </c:pt>
                <c:pt idx="3">
                  <c:v>0.2208</c:v>
                </c:pt>
                <c:pt idx="4">
                  <c:v>0.21809999999999999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46A-40D8-9675-5B9FDEE93364}"/>
            </c:ext>
          </c:extLst>
        </c:ser>
        <c:ser>
          <c:idx val="5"/>
          <c:order val="5"/>
          <c:tx>
            <c:strRef>
              <c:f>[活頁簿1]工作表1!$I$51</c:f>
              <c:strCache>
                <c:ptCount val="1"/>
                <c:pt idx="0">
                  <c:v>全國過重及肥胖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[活頁簿1]工作表1!$C$52:$C$56</c:f>
              <c:numCache>
                <c:formatCode>General</c:formatCode>
                <c:ptCount val="5"/>
                <c:pt idx="0">
                  <c:v>104</c:v>
                </c:pt>
                <c:pt idx="1">
                  <c:v>105</c:v>
                </c:pt>
                <c:pt idx="2">
                  <c:v>106</c:v>
                </c:pt>
                <c:pt idx="3">
                  <c:v>107</c:v>
                </c:pt>
                <c:pt idx="4">
                  <c:v>108</c:v>
                </c:pt>
              </c:numCache>
            </c:numRef>
          </c:cat>
          <c:val>
            <c:numRef>
              <c:f>[活頁簿1]工作表1!$I$52:$I$56</c:f>
              <c:numCache>
                <c:formatCode>0.00%</c:formatCode>
                <c:ptCount val="5"/>
                <c:pt idx="0">
                  <c:v>0.28939999999999999</c:v>
                </c:pt>
                <c:pt idx="1">
                  <c:v>0.28210000000000002</c:v>
                </c:pt>
                <c:pt idx="2">
                  <c:v>0.27729999999999999</c:v>
                </c:pt>
                <c:pt idx="3">
                  <c:v>0.27629999999999999</c:v>
                </c:pt>
                <c:pt idx="4">
                  <c:v>0.2727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46A-40D8-9675-5B9FDEE9336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27507440"/>
        <c:axId val="1627513264"/>
      </c:barChart>
      <c:catAx>
        <c:axId val="162750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627513264"/>
        <c:crosses val="autoZero"/>
        <c:auto val="1"/>
        <c:lblAlgn val="ctr"/>
        <c:lblOffset val="100"/>
        <c:noMultiLvlLbl val="0"/>
      </c:catAx>
      <c:valAx>
        <c:axId val="1627513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627507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國中體位情形</a:t>
            </a:r>
            <a:endParaRPr lang="zh-TW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[活頁簿1]工作表1!$D$58</c:f>
              <c:strCache>
                <c:ptCount val="1"/>
                <c:pt idx="0">
                  <c:v>本市過輕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[活頁簿1]工作表1!$C$59:$C$63</c:f>
              <c:numCache>
                <c:formatCode>General</c:formatCode>
                <c:ptCount val="5"/>
                <c:pt idx="0">
                  <c:v>104</c:v>
                </c:pt>
                <c:pt idx="1">
                  <c:v>105</c:v>
                </c:pt>
                <c:pt idx="2">
                  <c:v>106</c:v>
                </c:pt>
                <c:pt idx="3">
                  <c:v>107</c:v>
                </c:pt>
                <c:pt idx="4">
                  <c:v>108</c:v>
                </c:pt>
              </c:numCache>
            </c:numRef>
          </c:cat>
          <c:val>
            <c:numRef>
              <c:f>[活頁簿1]工作表1!$D$59:$D$63</c:f>
              <c:numCache>
                <c:formatCode>0.00%</c:formatCode>
                <c:ptCount val="5"/>
                <c:pt idx="0">
                  <c:v>8.0600000000000005E-2</c:v>
                </c:pt>
                <c:pt idx="1">
                  <c:v>8.9700000000000002E-2</c:v>
                </c:pt>
                <c:pt idx="2">
                  <c:v>8.5500000000000007E-2</c:v>
                </c:pt>
                <c:pt idx="3">
                  <c:v>7.9399999999999998E-2</c:v>
                </c:pt>
                <c:pt idx="4">
                  <c:v>7.6200000000000004E-2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7C-441D-BE12-698E125C6EC4}"/>
            </c:ext>
          </c:extLst>
        </c:ser>
        <c:ser>
          <c:idx val="1"/>
          <c:order val="1"/>
          <c:tx>
            <c:strRef>
              <c:f>[活頁簿1]工作表1!$E$58</c:f>
              <c:strCache>
                <c:ptCount val="1"/>
                <c:pt idx="0">
                  <c:v>全國過輕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1.85185185185185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77C-441D-BE12-698E125C6EC4}"/>
                </c:ext>
              </c:extLst>
            </c:dLbl>
            <c:dLbl>
              <c:idx val="1"/>
              <c:layout>
                <c:manualLayout>
                  <c:x val="0"/>
                  <c:y val="2.77777777777776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77C-441D-BE12-698E125C6EC4}"/>
                </c:ext>
              </c:extLst>
            </c:dLbl>
            <c:dLbl>
              <c:idx val="2"/>
              <c:layout>
                <c:manualLayout>
                  <c:x val="-1.0185067526415994E-16"/>
                  <c:y val="2.314814814814806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77C-441D-BE12-698E125C6EC4}"/>
                </c:ext>
              </c:extLst>
            </c:dLbl>
            <c:dLbl>
              <c:idx val="3"/>
              <c:layout>
                <c:manualLayout>
                  <c:x val="0"/>
                  <c:y val="2.77777777777777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77C-441D-BE12-698E125C6EC4}"/>
                </c:ext>
              </c:extLst>
            </c:dLbl>
            <c:dLbl>
              <c:idx val="4"/>
              <c:layout>
                <c:manualLayout>
                  <c:x val="1.0185067526415994E-16"/>
                  <c:y val="1.85185185185185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77C-441D-BE12-698E125C6E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[活頁簿1]工作表1!$C$59:$C$63</c:f>
              <c:numCache>
                <c:formatCode>General</c:formatCode>
                <c:ptCount val="5"/>
                <c:pt idx="0">
                  <c:v>104</c:v>
                </c:pt>
                <c:pt idx="1">
                  <c:v>105</c:v>
                </c:pt>
                <c:pt idx="2">
                  <c:v>106</c:v>
                </c:pt>
                <c:pt idx="3">
                  <c:v>107</c:v>
                </c:pt>
                <c:pt idx="4">
                  <c:v>108</c:v>
                </c:pt>
              </c:numCache>
            </c:numRef>
          </c:cat>
          <c:val>
            <c:numRef>
              <c:f>[活頁簿1]工作表1!$E$59:$E$63</c:f>
              <c:numCache>
                <c:formatCode>0.00%</c:formatCode>
                <c:ptCount val="5"/>
                <c:pt idx="0">
                  <c:v>6.5000000000000002E-2</c:v>
                </c:pt>
                <c:pt idx="1">
                  <c:v>6.7199999999999996E-2</c:v>
                </c:pt>
                <c:pt idx="2">
                  <c:v>6.9500000000000006E-2</c:v>
                </c:pt>
                <c:pt idx="3">
                  <c:v>6.5500000000000003E-2</c:v>
                </c:pt>
                <c:pt idx="4">
                  <c:v>6.3299999999999995E-2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77C-441D-BE12-698E125C6EC4}"/>
            </c:ext>
          </c:extLst>
        </c:ser>
        <c:ser>
          <c:idx val="2"/>
          <c:order val="2"/>
          <c:tx>
            <c:strRef>
              <c:f>[活頁簿1]工作表1!$F$58</c:f>
              <c:strCache>
                <c:ptCount val="1"/>
                <c:pt idx="0">
                  <c:v>本市適中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[活頁簿1]工作表1!$C$59:$C$63</c:f>
              <c:numCache>
                <c:formatCode>General</c:formatCode>
                <c:ptCount val="5"/>
                <c:pt idx="0">
                  <c:v>104</c:v>
                </c:pt>
                <c:pt idx="1">
                  <c:v>105</c:v>
                </c:pt>
                <c:pt idx="2">
                  <c:v>106</c:v>
                </c:pt>
                <c:pt idx="3">
                  <c:v>107</c:v>
                </c:pt>
                <c:pt idx="4">
                  <c:v>108</c:v>
                </c:pt>
              </c:numCache>
            </c:numRef>
          </c:cat>
          <c:val>
            <c:numRef>
              <c:f>[活頁簿1]工作表1!$F$59:$F$63</c:f>
              <c:numCache>
                <c:formatCode>0.00%</c:formatCode>
                <c:ptCount val="5"/>
                <c:pt idx="0">
                  <c:v>0.66739999999999999</c:v>
                </c:pt>
                <c:pt idx="1">
                  <c:v>0.66420000000000001</c:v>
                </c:pt>
                <c:pt idx="2">
                  <c:v>0.66359999999999997</c:v>
                </c:pt>
                <c:pt idx="3">
                  <c:v>0.65700000000000003</c:v>
                </c:pt>
                <c:pt idx="4">
                  <c:v>0.65200000000000002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77C-441D-BE12-698E125C6EC4}"/>
            </c:ext>
          </c:extLst>
        </c:ser>
        <c:ser>
          <c:idx val="3"/>
          <c:order val="3"/>
          <c:tx>
            <c:strRef>
              <c:f>[活頁簿1]工作表1!$G$58</c:f>
              <c:strCache>
                <c:ptCount val="1"/>
                <c:pt idx="0">
                  <c:v>全國適中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5.5555555555555558E-3"/>
                  <c:y val="1.85185185185185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177C-441D-BE12-698E125C6EC4}"/>
                </c:ext>
              </c:extLst>
            </c:dLbl>
            <c:dLbl>
              <c:idx val="1"/>
              <c:layout>
                <c:manualLayout>
                  <c:x val="5.5555555555555046E-3"/>
                  <c:y val="1.85185185185185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77C-441D-BE12-698E125C6EC4}"/>
                </c:ext>
              </c:extLst>
            </c:dLbl>
            <c:dLbl>
              <c:idx val="2"/>
              <c:layout>
                <c:manualLayout>
                  <c:x val="8.3333333333334356E-3"/>
                  <c:y val="1.85185185185185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177C-441D-BE12-698E125C6EC4}"/>
                </c:ext>
              </c:extLst>
            </c:dLbl>
            <c:dLbl>
              <c:idx val="3"/>
              <c:layout>
                <c:manualLayout>
                  <c:x val="2.7777777777777779E-3"/>
                  <c:y val="1.388888888888884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177C-441D-BE12-698E125C6EC4}"/>
                </c:ext>
              </c:extLst>
            </c:dLbl>
            <c:dLbl>
              <c:idx val="4"/>
              <c:layout>
                <c:manualLayout>
                  <c:x val="1.1111111111111009E-2"/>
                  <c:y val="1.85185185185185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177C-441D-BE12-698E125C6E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[活頁簿1]工作表1!$C$59:$C$63</c:f>
              <c:numCache>
                <c:formatCode>General</c:formatCode>
                <c:ptCount val="5"/>
                <c:pt idx="0">
                  <c:v>104</c:v>
                </c:pt>
                <c:pt idx="1">
                  <c:v>105</c:v>
                </c:pt>
                <c:pt idx="2">
                  <c:v>106</c:v>
                </c:pt>
                <c:pt idx="3">
                  <c:v>107</c:v>
                </c:pt>
                <c:pt idx="4">
                  <c:v>108</c:v>
                </c:pt>
              </c:numCache>
            </c:numRef>
          </c:cat>
          <c:val>
            <c:numRef>
              <c:f>[活頁簿1]工作表1!$G$59:$G$63</c:f>
              <c:numCache>
                <c:formatCode>0.00%</c:formatCode>
                <c:ptCount val="5"/>
                <c:pt idx="0">
                  <c:v>0.64200000000000002</c:v>
                </c:pt>
                <c:pt idx="1">
                  <c:v>0.63829999999999998</c:v>
                </c:pt>
                <c:pt idx="2">
                  <c:v>0.6361</c:v>
                </c:pt>
                <c:pt idx="3">
                  <c:v>0.62819999999999998</c:v>
                </c:pt>
                <c:pt idx="4">
                  <c:v>0.62290000000000001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77C-441D-BE12-698E125C6EC4}"/>
            </c:ext>
          </c:extLst>
        </c:ser>
        <c:ser>
          <c:idx val="4"/>
          <c:order val="4"/>
          <c:tx>
            <c:strRef>
              <c:f>[活頁簿1]工作表1!$H$58</c:f>
              <c:strCache>
                <c:ptCount val="1"/>
                <c:pt idx="0">
                  <c:v>本市過重及肥胖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[活頁簿1]工作表1!$C$59:$C$63</c:f>
              <c:numCache>
                <c:formatCode>General</c:formatCode>
                <c:ptCount val="5"/>
                <c:pt idx="0">
                  <c:v>104</c:v>
                </c:pt>
                <c:pt idx="1">
                  <c:v>105</c:v>
                </c:pt>
                <c:pt idx="2">
                  <c:v>106</c:v>
                </c:pt>
                <c:pt idx="3">
                  <c:v>107</c:v>
                </c:pt>
                <c:pt idx="4">
                  <c:v>108</c:v>
                </c:pt>
              </c:numCache>
            </c:numRef>
          </c:cat>
          <c:val>
            <c:numRef>
              <c:f>[活頁簿1]工作表1!$H$59:$H$63</c:f>
              <c:numCache>
                <c:formatCode>0.00%</c:formatCode>
                <c:ptCount val="5"/>
                <c:pt idx="0">
                  <c:v>0.25209999999999999</c:v>
                </c:pt>
                <c:pt idx="1">
                  <c:v>0.246</c:v>
                </c:pt>
                <c:pt idx="2">
                  <c:v>0.251</c:v>
                </c:pt>
                <c:pt idx="3">
                  <c:v>0.2636</c:v>
                </c:pt>
                <c:pt idx="4">
                  <c:v>0.27179999999999999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77C-441D-BE12-698E125C6EC4}"/>
            </c:ext>
          </c:extLst>
        </c:ser>
        <c:ser>
          <c:idx val="5"/>
          <c:order val="5"/>
          <c:tx>
            <c:strRef>
              <c:f>[活頁簿1]工作表1!$I$58</c:f>
              <c:strCache>
                <c:ptCount val="1"/>
                <c:pt idx="0">
                  <c:v>全國過重及肥胖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[活頁簿1]工作表1!$C$59:$C$63</c:f>
              <c:numCache>
                <c:formatCode>General</c:formatCode>
                <c:ptCount val="5"/>
                <c:pt idx="0">
                  <c:v>104</c:v>
                </c:pt>
                <c:pt idx="1">
                  <c:v>105</c:v>
                </c:pt>
                <c:pt idx="2">
                  <c:v>106</c:v>
                </c:pt>
                <c:pt idx="3">
                  <c:v>107</c:v>
                </c:pt>
                <c:pt idx="4">
                  <c:v>108</c:v>
                </c:pt>
              </c:numCache>
            </c:numRef>
          </c:cat>
          <c:val>
            <c:numRef>
              <c:f>[活頁簿1]工作表1!$I$59:$I$63</c:f>
              <c:numCache>
                <c:formatCode>0.00%</c:formatCode>
                <c:ptCount val="5"/>
                <c:pt idx="0">
                  <c:v>0.29199999999999998</c:v>
                </c:pt>
                <c:pt idx="1">
                  <c:v>0.29449999999999998</c:v>
                </c:pt>
                <c:pt idx="2">
                  <c:v>0.29270000000000002</c:v>
                </c:pt>
                <c:pt idx="3">
                  <c:v>0.30630000000000002</c:v>
                </c:pt>
                <c:pt idx="4">
                  <c:v>0.31290000000000001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177C-441D-BE12-698E125C6EC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65171872"/>
        <c:axId val="1565161056"/>
      </c:barChart>
      <c:catAx>
        <c:axId val="1565171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565161056"/>
        <c:crosses val="autoZero"/>
        <c:auto val="1"/>
        <c:lblAlgn val="ctr"/>
        <c:lblOffset val="100"/>
        <c:noMultiLvlLbl val="0"/>
      </c:catAx>
      <c:valAx>
        <c:axId val="1565161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565171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+mn-ea"/>
            </a:endParaRPr>
          </a:p>
        </p:txBody>
      </p:sp>
      <p:sp>
        <p:nvSpPr>
          <p:cNvPr id="3" name="日期預留位置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980B1D6-D471-4693-A2B1-54A9A6291C86}" type="datetime2">
              <a:rPr lang="zh-TW" altLang="en-US" smtClean="0">
                <a:latin typeface="+mn-ea"/>
              </a:rPr>
              <a:t>2020年10月20日</a:t>
            </a:fld>
            <a:endParaRPr lang="zh-TW" altLang="en-US" dirty="0">
              <a:latin typeface="+mn-ea"/>
            </a:endParaRPr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+mn-ea"/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0AD62A-9EE1-43E3-A7E5-D268F71DF3EB}" type="slidenum">
              <a:rPr lang="en-US" altLang="zh-TW" smtClean="0">
                <a:latin typeface="+mn-ea"/>
              </a:rPr>
              <a:t>‹#›</a:t>
            </a:fld>
            <a:endParaRPr lang="zh-TW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36448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+mn-ea"/>
                <a:ea typeface="+mn-ea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+mn-ea"/>
                <a:ea typeface="+mn-ea"/>
              </a:defRPr>
            </a:lvl1pPr>
          </a:lstStyle>
          <a:p>
            <a:fld id="{EA027A95-8984-4ED1-931A-6EE29F557E13}" type="datetime2">
              <a:rPr lang="zh-TW" altLang="en-US" smtClean="0"/>
              <a:pPr/>
              <a:t>2020年10月20日</a:t>
            </a:fld>
            <a:endParaRPr lang="zh-TW" altLang="en-US" dirty="0"/>
          </a:p>
        </p:txBody>
      </p:sp>
      <p:sp>
        <p:nvSpPr>
          <p:cNvPr id="4" name="投影片影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dirty="0" smtClean="0"/>
              <a:t>按一下以編輯母片文字樣式</a:t>
            </a:r>
          </a:p>
          <a:p>
            <a:pPr lvl="1" rtl="0"/>
            <a:r>
              <a:rPr lang="zh-TW" altLang="en-US" dirty="0" smtClean="0"/>
              <a:t>第二層</a:t>
            </a:r>
          </a:p>
          <a:p>
            <a:pPr lvl="2" rtl="0"/>
            <a:r>
              <a:rPr lang="zh-TW" altLang="en-US" dirty="0" smtClean="0"/>
              <a:t>第三層</a:t>
            </a:r>
          </a:p>
          <a:p>
            <a:pPr lvl="3" rtl="0"/>
            <a:r>
              <a:rPr lang="zh-TW" altLang="en-US" dirty="0" smtClean="0"/>
              <a:t>第四層</a:t>
            </a:r>
          </a:p>
          <a:p>
            <a:pPr lvl="4" rtl="0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+mn-ea"/>
                <a:ea typeface="+mn-ea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+mn-ea"/>
                <a:ea typeface="+mn-ea"/>
              </a:defRPr>
            </a:lvl1pPr>
          </a:lstStyle>
          <a:p>
            <a:fld id="{5534C2EF-8A97-4DAF-B099-E567883644D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1809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ea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en-US" altLang="zh-TW" smtClean="0"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7783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" r="323" b="422"/>
          <a:stretch/>
        </p:blipFill>
        <p:spPr>
          <a:xfrm>
            <a:off x="1524" y="1"/>
            <a:ext cx="12188952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8458200" cy="1828800"/>
          </a:xfrm>
        </p:spPr>
        <p:txBody>
          <a:bodyPr rtlCol="0" anchor="b">
            <a:normAutofit/>
          </a:bodyPr>
          <a:lstStyle>
            <a:lvl1pPr algn="l">
              <a:defRPr sz="44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086600" cy="914400"/>
          </a:xfrm>
        </p:spPr>
        <p:txBody>
          <a:bodyPr rtlCol="0">
            <a:normAutofit/>
          </a:bodyPr>
          <a:lstStyle>
            <a:lvl1pPr marL="0" indent="0" algn="l">
              <a:spcBef>
                <a:spcPts val="1200"/>
              </a:spcBef>
              <a:buNone/>
              <a:defRPr sz="24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zh-TW" altLang="en-US" smtClean="0"/>
              <a:t>按一下以編輯母片副標題樣式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544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含標題的兩張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28580" y="5791200"/>
            <a:ext cx="8115419" cy="7016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7" name="手繪多邊形 5"/>
          <p:cNvSpPr>
            <a:spLocks/>
          </p:cNvSpPr>
          <p:nvPr/>
        </p:nvSpPr>
        <p:spPr bwMode="gray">
          <a:xfrm>
            <a:off x="762000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15" name="圖片預留位置 14" descr="要新增影像的空白預留位置。按一下預留位置，然後選取您要新增的影像"/>
          <p:cNvSpPr>
            <a:spLocks noGrp="1"/>
          </p:cNvSpPr>
          <p:nvPr>
            <p:ph type="pic" sz="quarter" idx="13"/>
          </p:nvPr>
        </p:nvSpPr>
        <p:spPr>
          <a:xfrm>
            <a:off x="992435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sp>
        <p:nvSpPr>
          <p:cNvPr id="17" name="文字預留位置 16"/>
          <p:cNvSpPr>
            <a:spLocks noGrp="1"/>
          </p:cNvSpPr>
          <p:nvPr>
            <p:ph type="body" sz="quarter" idx="14"/>
          </p:nvPr>
        </p:nvSpPr>
        <p:spPr>
          <a:xfrm>
            <a:off x="1028581" y="5181600"/>
            <a:ext cx="3566160" cy="49377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zh-TW" altLang="en-US" smtClean="0"/>
              <a:t>編輯母片文字樣式</a:t>
            </a:r>
          </a:p>
        </p:txBody>
      </p:sp>
      <p:sp>
        <p:nvSpPr>
          <p:cNvPr id="18" name="手繪多邊形 5"/>
          <p:cNvSpPr>
            <a:spLocks/>
          </p:cNvSpPr>
          <p:nvPr/>
        </p:nvSpPr>
        <p:spPr bwMode="gray">
          <a:xfrm>
            <a:off x="5300133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19" name="圖片預留位置 18" descr="要新增影像的空白預留位置。按一下預留位置，然後選取您要新增的影像"/>
          <p:cNvSpPr>
            <a:spLocks noGrp="1"/>
          </p:cNvSpPr>
          <p:nvPr>
            <p:ph type="pic" sz="quarter" idx="15"/>
          </p:nvPr>
        </p:nvSpPr>
        <p:spPr>
          <a:xfrm>
            <a:off x="5530568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sp>
        <p:nvSpPr>
          <p:cNvPr id="20" name="文字預留位置 16"/>
          <p:cNvSpPr>
            <a:spLocks noGrp="1"/>
          </p:cNvSpPr>
          <p:nvPr>
            <p:ph type="body" sz="quarter" idx="16"/>
          </p:nvPr>
        </p:nvSpPr>
        <p:spPr>
          <a:xfrm>
            <a:off x="5566714" y="5181600"/>
            <a:ext cx="3566160" cy="49377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zh-TW" altLang="en-US" smtClean="0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03777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含標題的三張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28580" y="5305424"/>
            <a:ext cx="8104083" cy="579921"/>
          </a:xfrm>
        </p:spPr>
        <p:txBody>
          <a:bodyPr rtlCol="0">
            <a:norm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7" name="手繪多邊形 5"/>
          <p:cNvSpPr>
            <a:spLocks/>
          </p:cNvSpPr>
          <p:nvPr/>
        </p:nvSpPr>
        <p:spPr bwMode="gray">
          <a:xfrm>
            <a:off x="762000" y="933449"/>
            <a:ext cx="53340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15" name="圖片預留位置 14" descr="要新增影像的空白預留位置。按一下預留位置，然後選取您要新增的影像"/>
          <p:cNvSpPr>
            <a:spLocks noGrp="1"/>
          </p:cNvSpPr>
          <p:nvPr>
            <p:ph type="pic" sz="quarter" idx="13"/>
          </p:nvPr>
        </p:nvSpPr>
        <p:spPr>
          <a:xfrm>
            <a:off x="991888" y="1113022"/>
            <a:ext cx="4874224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sp>
        <p:nvSpPr>
          <p:cNvPr id="18" name="手繪多邊形 5"/>
          <p:cNvSpPr>
            <a:spLocks/>
          </p:cNvSpPr>
          <p:nvPr/>
        </p:nvSpPr>
        <p:spPr bwMode="gray">
          <a:xfrm>
            <a:off x="6323873" y="967316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19" name="圖片預留位置 18" descr="要新增影像的空白預留位置。按一下預留位置，然後選取您要新增的影像"/>
          <p:cNvSpPr>
            <a:spLocks noGrp="1"/>
          </p:cNvSpPr>
          <p:nvPr>
            <p:ph type="pic" sz="quarter" idx="15"/>
          </p:nvPr>
        </p:nvSpPr>
        <p:spPr>
          <a:xfrm>
            <a:off x="6506025" y="1109743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sp>
        <p:nvSpPr>
          <p:cNvPr id="12" name="手繪多邊形 5"/>
          <p:cNvSpPr>
            <a:spLocks/>
          </p:cNvSpPr>
          <p:nvPr/>
        </p:nvSpPr>
        <p:spPr bwMode="gray">
          <a:xfrm>
            <a:off x="6323873" y="3060954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13" name="圖片預留位置 12" descr="要新增影像的空白預留位置。按一下預留位置，然後選取您要新增的影像"/>
          <p:cNvSpPr>
            <a:spLocks noGrp="1"/>
          </p:cNvSpPr>
          <p:nvPr>
            <p:ph type="pic" sz="quarter" idx="16"/>
          </p:nvPr>
        </p:nvSpPr>
        <p:spPr>
          <a:xfrm>
            <a:off x="6506025" y="3203381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sp>
        <p:nvSpPr>
          <p:cNvPr id="17" name="文字預留位置 16"/>
          <p:cNvSpPr>
            <a:spLocks noGrp="1"/>
          </p:cNvSpPr>
          <p:nvPr>
            <p:ph type="body" sz="quarter" idx="14"/>
          </p:nvPr>
        </p:nvSpPr>
        <p:spPr>
          <a:xfrm>
            <a:off x="1028581" y="5919255"/>
            <a:ext cx="8104082" cy="49742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zh-TW" altLang="en-US" smtClean="0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01779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五張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" y="283"/>
            <a:ext cx="12188952" cy="685971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77400" y="365126"/>
            <a:ext cx="2133600" cy="15398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8" name="手繪多邊形 5"/>
          <p:cNvSpPr>
            <a:spLocks/>
          </p:cNvSpPr>
          <p:nvPr/>
        </p:nvSpPr>
        <p:spPr bwMode="gray">
          <a:xfrm>
            <a:off x="4182533" y="265044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9" name="圖片預留位置 8" descr="要新增影像的空白預留位置。按一下預留位置，然後選取您要新增的影像"/>
          <p:cNvSpPr>
            <a:spLocks noGrp="1"/>
          </p:cNvSpPr>
          <p:nvPr>
            <p:ph type="pic" sz="quarter" idx="13"/>
          </p:nvPr>
        </p:nvSpPr>
        <p:spPr>
          <a:xfrm>
            <a:off x="4424435" y="436315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sp>
        <p:nvSpPr>
          <p:cNvPr id="10" name="手繪多邊形 5"/>
          <p:cNvSpPr>
            <a:spLocks/>
          </p:cNvSpPr>
          <p:nvPr/>
        </p:nvSpPr>
        <p:spPr bwMode="gray">
          <a:xfrm>
            <a:off x="816188" y="384723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11" name="圖片預留位置 10" descr="要新增影像的空白預留位置。按一下預留位置，然後選取您要新增的影像"/>
          <p:cNvSpPr>
            <a:spLocks noGrp="1"/>
          </p:cNvSpPr>
          <p:nvPr>
            <p:ph type="pic" sz="quarter" idx="15"/>
          </p:nvPr>
        </p:nvSpPr>
        <p:spPr>
          <a:xfrm>
            <a:off x="1013022" y="538232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sp>
        <p:nvSpPr>
          <p:cNvPr id="12" name="手繪多邊形 5"/>
          <p:cNvSpPr>
            <a:spLocks/>
          </p:cNvSpPr>
          <p:nvPr/>
        </p:nvSpPr>
        <p:spPr bwMode="gray">
          <a:xfrm>
            <a:off x="816188" y="2478361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13" name="圖片預留位置 12" descr="要新增影像的空白預留位置。按一下預留位置，然後選取您要新增的影像"/>
          <p:cNvSpPr>
            <a:spLocks noGrp="1"/>
          </p:cNvSpPr>
          <p:nvPr>
            <p:ph type="pic" sz="quarter" idx="16"/>
          </p:nvPr>
        </p:nvSpPr>
        <p:spPr>
          <a:xfrm>
            <a:off x="1013022" y="2631870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sp>
        <p:nvSpPr>
          <p:cNvPr id="14" name="手繪多邊形 5"/>
          <p:cNvSpPr>
            <a:spLocks/>
          </p:cNvSpPr>
          <p:nvPr/>
        </p:nvSpPr>
        <p:spPr bwMode="gray">
          <a:xfrm>
            <a:off x="816188" y="4571999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15" name="圖片預留位置 14" descr="要新增影像的空白預留位置。按一下預留位置，然後選取您要新增的影像"/>
          <p:cNvSpPr>
            <a:spLocks noGrp="1"/>
          </p:cNvSpPr>
          <p:nvPr>
            <p:ph type="pic" sz="quarter" idx="17"/>
          </p:nvPr>
        </p:nvSpPr>
        <p:spPr>
          <a:xfrm>
            <a:off x="1013022" y="4725508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sp>
        <p:nvSpPr>
          <p:cNvPr id="20" name="手繪多邊形 5"/>
          <p:cNvSpPr>
            <a:spLocks/>
          </p:cNvSpPr>
          <p:nvPr/>
        </p:nvSpPr>
        <p:spPr bwMode="gray">
          <a:xfrm>
            <a:off x="4182533" y="3448511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21" name="圖片預留位置 20" descr="要新增影像的空白預留位置。按一下預留位置，然後選取您要新增的影像"/>
          <p:cNvSpPr>
            <a:spLocks noGrp="1"/>
          </p:cNvSpPr>
          <p:nvPr>
            <p:ph type="pic" sz="quarter" idx="18"/>
          </p:nvPr>
        </p:nvSpPr>
        <p:spPr>
          <a:xfrm>
            <a:off x="4424435" y="3619782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6467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zh-TW" altLang="en-US" smtClean="0"/>
              <a:t>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1EDA580-7684-4325-91FA-84060BADCAFA}" type="datetime2">
              <a:rPr lang="zh-TW" altLang="en-US" smtClean="0"/>
              <a:pPr/>
              <a:t>2020年10月20日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4326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365125"/>
            <a:ext cx="1828799" cy="4940300"/>
          </a:xfrm>
        </p:spPr>
        <p:txBody>
          <a:bodyPr vert="eaVert"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1524000" y="365125"/>
            <a:ext cx="6858000" cy="4940300"/>
          </a:xfrm>
        </p:spPr>
        <p:txBody>
          <a:bodyPr vert="eaVert" rtlCol="0"/>
          <a:lstStyle/>
          <a:p>
            <a:pPr lvl="0" rtl="0"/>
            <a:r>
              <a:rPr lang="zh-TW" altLang="en-US" smtClean="0"/>
              <a:t>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1F4434E-16C8-4491-BCB9-51326E89E6D7}" type="datetime2">
              <a:rPr lang="zh-TW" altLang="en-US" smtClean="0"/>
              <a:pPr/>
              <a:t>2020年10月20日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2624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zh-TW" altLang="en-US" noProof="0" smtClean="0"/>
              <a:t>編輯母片文字樣式</a:t>
            </a:r>
          </a:p>
          <a:p>
            <a:pPr lvl="1" rtl="0"/>
            <a:r>
              <a:rPr lang="zh-TW" altLang="en-US" noProof="0" smtClean="0"/>
              <a:t>第二層</a:t>
            </a:r>
          </a:p>
          <a:p>
            <a:pPr lvl="2" rtl="0"/>
            <a:r>
              <a:rPr lang="zh-TW" altLang="en-US" noProof="0" smtClean="0"/>
              <a:t>第三層</a:t>
            </a:r>
          </a:p>
          <a:p>
            <a:pPr lvl="3" rtl="0"/>
            <a:r>
              <a:rPr lang="zh-TW" altLang="en-US" noProof="0" smtClean="0"/>
              <a:t>第四層</a:t>
            </a:r>
          </a:p>
          <a:p>
            <a:pPr lvl="4" rtl="0"/>
            <a:r>
              <a:rPr lang="zh-TW" altLang="en-US" noProof="0" smtClean="0"/>
              <a:t>第五層</a:t>
            </a:r>
            <a:endParaRPr lang="zh-TW" altLang="en-US" noProof="0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 smtClean="0"/>
              <a:t>新增頁尾</a:t>
            </a:r>
            <a:endParaRPr lang="zh-TW" altLang="en-US" noProof="0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32A3791-20D3-465F-9D37-A24388DA7900}" type="datetime2">
              <a:rPr lang="zh-TW" altLang="en-US" smtClean="0"/>
              <a:pPr/>
              <a:t>2020年10月20日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03573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" t="422"/>
          <a:stretch/>
        </p:blipFill>
        <p:spPr>
          <a:xfrm>
            <a:off x="0" y="0"/>
            <a:ext cx="12188952" cy="685717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7315200" cy="1828800"/>
          </a:xfrm>
        </p:spPr>
        <p:txBody>
          <a:bodyPr rtlCol="0" anchor="b">
            <a:normAutofit/>
          </a:bodyPr>
          <a:lstStyle>
            <a:lvl1pPr>
              <a:defRPr sz="44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3352800" y="2438400"/>
            <a:ext cx="5486400" cy="9144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 smtClean="0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27950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89120" cy="3474720"/>
          </a:xfrm>
        </p:spPr>
        <p:txBody>
          <a:bodyPr rtlCol="0"/>
          <a:lstStyle/>
          <a:p>
            <a:pPr lvl="0" rtl="0"/>
            <a:r>
              <a:rPr lang="zh-TW" altLang="en-US" noProof="0" smtClean="0"/>
              <a:t>編輯母片文字樣式</a:t>
            </a:r>
          </a:p>
          <a:p>
            <a:pPr lvl="1" rtl="0"/>
            <a:r>
              <a:rPr lang="zh-TW" altLang="en-US" noProof="0" smtClean="0"/>
              <a:t>第二層</a:t>
            </a:r>
          </a:p>
          <a:p>
            <a:pPr lvl="2" rtl="0"/>
            <a:r>
              <a:rPr lang="zh-TW" altLang="en-US" noProof="0" smtClean="0"/>
              <a:t>第三層</a:t>
            </a:r>
          </a:p>
          <a:p>
            <a:pPr lvl="3" rtl="0"/>
            <a:r>
              <a:rPr lang="zh-TW" altLang="en-US" noProof="0" smtClean="0"/>
              <a:t>第四層</a:t>
            </a:r>
          </a:p>
          <a:p>
            <a:pPr lvl="4" rtl="0"/>
            <a:r>
              <a:rPr lang="zh-TW" altLang="en-US" noProof="0" smtClean="0"/>
              <a:t>第五層</a:t>
            </a:r>
            <a:endParaRPr lang="zh-TW" altLang="en-US" noProof="0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6278880" y="1825625"/>
            <a:ext cx="4389120" cy="3474720"/>
          </a:xfrm>
        </p:spPr>
        <p:txBody>
          <a:bodyPr rtlCol="0"/>
          <a:lstStyle/>
          <a:p>
            <a:pPr lvl="0" rtl="0"/>
            <a:r>
              <a:rPr lang="zh-TW" altLang="en-US" noProof="0" smtClean="0"/>
              <a:t>編輯母片文字樣式</a:t>
            </a:r>
          </a:p>
          <a:p>
            <a:pPr lvl="1" rtl="0"/>
            <a:r>
              <a:rPr lang="zh-TW" altLang="en-US" noProof="0" smtClean="0"/>
              <a:t>第二層</a:t>
            </a:r>
          </a:p>
          <a:p>
            <a:pPr lvl="2" rtl="0"/>
            <a:r>
              <a:rPr lang="zh-TW" altLang="en-US" noProof="0" smtClean="0"/>
              <a:t>第三層</a:t>
            </a:r>
          </a:p>
          <a:p>
            <a:pPr lvl="3" rtl="0"/>
            <a:r>
              <a:rPr lang="zh-TW" altLang="en-US" noProof="0" smtClean="0"/>
              <a:t>第四層</a:t>
            </a:r>
          </a:p>
          <a:p>
            <a:pPr lvl="4" rtl="0"/>
            <a:r>
              <a:rPr lang="zh-TW" altLang="en-US" noProof="0" smtClean="0"/>
              <a:t>第五層</a:t>
            </a:r>
            <a:endParaRPr lang="zh-TW" altLang="en-US" noProof="0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 smtClean="0"/>
              <a:t>新增頁尾</a:t>
            </a:r>
            <a:endParaRPr lang="zh-TW" altLang="en-US" noProof="0" dirty="0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647C788-9A9B-4D5B-A672-1557A016884B}" type="datetime2">
              <a:rPr lang="zh-TW" altLang="en-US" smtClean="0"/>
              <a:pPr/>
              <a:t>2020年10月20日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62530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2675467"/>
          </a:xfrm>
        </p:spPr>
        <p:txBody>
          <a:bodyPr rtlCol="0"/>
          <a:lstStyle/>
          <a:p>
            <a:pPr lvl="0" rtl="0"/>
            <a:r>
              <a:rPr lang="zh-TW" altLang="en-US" smtClean="0"/>
              <a:t>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627888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6278880" y="2624666"/>
            <a:ext cx="4389120" cy="2675467"/>
          </a:xfrm>
        </p:spPr>
        <p:txBody>
          <a:bodyPr rtlCol="0"/>
          <a:lstStyle/>
          <a:p>
            <a:pPr lvl="0" rtl="0"/>
            <a:r>
              <a:rPr lang="zh-TW" altLang="en-US" smtClean="0"/>
              <a:t>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8" name="頁尾預留位置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7" name="日期預留位置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AB2F671-CB56-482C-A874-6DD0D30B0AD9}" type="datetime2">
              <a:rPr lang="zh-TW" altLang="en-US" smtClean="0"/>
              <a:pPr/>
              <a:t>2020年10月20日</a:t>
            </a:fld>
            <a:endParaRPr lang="zh-TW" altLang="en-US" dirty="0"/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0008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7615FAB-A8F2-4CD7-9B7C-B3A6E3F400B6}" type="datetime2">
              <a:rPr lang="zh-TW" altLang="en-US" smtClean="0"/>
              <a:pPr/>
              <a:t>2020年10月20日</a:t>
            </a:fld>
            <a:endParaRPr lang="zh-TW" altLang="en-US" dirty="0"/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4502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預留位置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2" name="日期預留位置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D49FEC1-D4F1-4EFD-9D6B-F727A22DB7DC}" type="datetime2">
              <a:rPr lang="zh-TW" altLang="en-US" smtClean="0"/>
              <a:pPr/>
              <a:t>2020年10月20日</a:t>
            </a:fld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8007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4724400" y="1828800"/>
            <a:ext cx="5943600" cy="3476625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zh-TW" altLang="en-US" smtClean="0"/>
              <a:t>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523999" y="1828800"/>
            <a:ext cx="2926080" cy="3476625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TW" altLang="en-US" smtClean="0"/>
              <a:t>編輯母片文字樣式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A5AF0BB-8303-4DE7-B128-896C5E841516}" type="datetime2">
              <a:rPr lang="zh-TW" altLang="en-US" smtClean="0"/>
              <a:pPr/>
              <a:t>2020年10月20日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0735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手繪多邊形 5"/>
          <p:cNvSpPr>
            <a:spLocks/>
          </p:cNvSpPr>
          <p:nvPr/>
        </p:nvSpPr>
        <p:spPr bwMode="gray">
          <a:xfrm>
            <a:off x="804333" y="1695450"/>
            <a:ext cx="5596467" cy="3295650"/>
          </a:xfrm>
          <a:custGeom>
            <a:avLst/>
            <a:gdLst>
              <a:gd name="T0" fmla="*/ 1279 w 1347"/>
              <a:gd name="T1" fmla="*/ 919 h 986"/>
              <a:gd name="T2" fmla="*/ 65 w 1347"/>
              <a:gd name="T3" fmla="*/ 919 h 986"/>
              <a:gd name="T4" fmla="*/ 65 w 1347"/>
              <a:gd name="T5" fmla="*/ 64 h 986"/>
              <a:gd name="T6" fmla="*/ 1279 w 1347"/>
              <a:gd name="T7" fmla="*/ 64 h 986"/>
              <a:gd name="T8" fmla="*/ 1279 w 1347"/>
              <a:gd name="T9" fmla="*/ 91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7" h="986">
                <a:moveTo>
                  <a:pt x="1279" y="919"/>
                </a:moveTo>
                <a:cubicBezTo>
                  <a:pt x="1211" y="986"/>
                  <a:pt x="121" y="974"/>
                  <a:pt x="65" y="919"/>
                </a:cubicBezTo>
                <a:cubicBezTo>
                  <a:pt x="9" y="863"/>
                  <a:pt x="0" y="128"/>
                  <a:pt x="65" y="64"/>
                </a:cubicBezTo>
                <a:cubicBezTo>
                  <a:pt x="130" y="0"/>
                  <a:pt x="1217" y="3"/>
                  <a:pt x="1279" y="64"/>
                </a:cubicBezTo>
                <a:cubicBezTo>
                  <a:pt x="1341" y="125"/>
                  <a:pt x="1347" y="852"/>
                  <a:pt x="1279" y="9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12" name="圖片預留位置 11" descr="要新增影像的空白預留位置。按一下預留位置，然後選取您要新增的影像"/>
          <p:cNvSpPr>
            <a:spLocks noGrp="1"/>
          </p:cNvSpPr>
          <p:nvPr>
            <p:ph type="pic" idx="1"/>
          </p:nvPr>
        </p:nvSpPr>
        <p:spPr>
          <a:xfrm>
            <a:off x="1006022" y="1874520"/>
            <a:ext cx="5193089" cy="2937510"/>
          </a:xfrm>
          <a:custGeom>
            <a:avLst/>
            <a:gdLst>
              <a:gd name="connsiteX0" fmla="*/ 2531359 w 5066932"/>
              <a:gd name="connsiteY0" fmla="*/ 21 h 2945784"/>
              <a:gd name="connsiteX1" fmla="*/ 4878015 w 5066932"/>
              <a:gd name="connsiteY1" fmla="*/ 145719 h 2945784"/>
              <a:gd name="connsiteX2" fmla="*/ 4878015 w 5066932"/>
              <a:gd name="connsiteY2" fmla="*/ 2803241 h 2945784"/>
              <a:gd name="connsiteX3" fmla="*/ 175988 w 5066932"/>
              <a:gd name="connsiteY3" fmla="*/ 2803241 h 2945784"/>
              <a:gd name="connsiteX4" fmla="*/ 175988 w 5066932"/>
              <a:gd name="connsiteY4" fmla="*/ 145719 h 2945784"/>
              <a:gd name="connsiteX5" fmla="*/ 2531359 w 5066932"/>
              <a:gd name="connsiteY5" fmla="*/ 21 h 2945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66932" h="2945784">
                <a:moveTo>
                  <a:pt x="2531359" y="21"/>
                </a:moveTo>
                <a:cubicBezTo>
                  <a:pt x="3645379" y="1187"/>
                  <a:pt x="4757946" y="50918"/>
                  <a:pt x="4878015" y="145719"/>
                </a:cubicBezTo>
                <a:cubicBezTo>
                  <a:pt x="5118151" y="335320"/>
                  <a:pt x="5141390" y="2594991"/>
                  <a:pt x="4878015" y="2803241"/>
                </a:cubicBezTo>
                <a:cubicBezTo>
                  <a:pt x="4614639" y="3011491"/>
                  <a:pt x="392886" y="2974193"/>
                  <a:pt x="175988" y="2803241"/>
                </a:cubicBezTo>
                <a:cubicBezTo>
                  <a:pt x="-40909" y="2629181"/>
                  <a:pt x="-75768" y="344644"/>
                  <a:pt x="175988" y="145719"/>
                </a:cubicBezTo>
                <a:cubicBezTo>
                  <a:pt x="301866" y="46256"/>
                  <a:pt x="1417339" y="-1144"/>
                  <a:pt x="2531359" y="2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7010400" y="2245995"/>
            <a:ext cx="3657600" cy="219456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TW" altLang="en-US" smtClean="0"/>
              <a:t>編輯母片文字樣式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E46F13A-9C43-4FED-B8D2-D4D3E35C462C}" type="datetime2">
              <a:rPr lang="zh-TW" altLang="en-US" smtClean="0"/>
              <a:pPr/>
              <a:t>2020年10月20日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5131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" t="511" r="525" b="2999"/>
          <a:stretch/>
        </p:blipFill>
        <p:spPr>
          <a:xfrm>
            <a:off x="0" y="0"/>
            <a:ext cx="12188826" cy="6858000"/>
          </a:xfrm>
          <a:prstGeom prst="rect">
            <a:avLst/>
          </a:prstGeom>
        </p:spPr>
      </p:pic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10826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dirty="0"/>
              <a:t>按一下以編輯母片文字樣式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2209800" y="6416675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r>
              <a:rPr lang="zh-TW" altLang="en-US" noProof="0" dirty="0" smtClean="0"/>
              <a:t>新增頁尾</a:t>
            </a:r>
            <a:endParaRPr lang="zh-TW" altLang="en-US" noProof="0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2"/>
          </p:nvPr>
        </p:nvSpPr>
        <p:spPr>
          <a:xfrm>
            <a:off x="7010400" y="6416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fld id="{1838893D-8C29-44BD-A3B2-9EB053370F25}" type="datetime2">
              <a:rPr lang="zh-TW" altLang="en-US" smtClean="0"/>
              <a:pPr/>
              <a:t>2020年10月20日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fld id="{289D71E3-7D81-4C24-B9D8-6B108755C64C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616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2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23392" y="1700808"/>
            <a:ext cx="10082336" cy="1828800"/>
          </a:xfrm>
        </p:spPr>
        <p:txBody>
          <a:bodyPr rtlCol="0"/>
          <a:lstStyle/>
          <a:p>
            <a:pPr algn="ctr" rtl="0"/>
            <a:r>
              <a:rPr lang="en-US" altLang="zh-TW" dirty="0" smtClean="0">
                <a:latin typeface="Arial" panose="020B0604020202020204" pitchFamily="34" charset="0"/>
                <a:sym typeface="Arial" panose="020B0604020202020204" pitchFamily="34" charset="0"/>
              </a:rPr>
              <a:t>109</a:t>
            </a:r>
            <a:r>
              <a:rPr lang="zh-TW" altLang="en-US" dirty="0" smtClean="0">
                <a:latin typeface="Arial" panose="020B0604020202020204" pitchFamily="34" charset="0"/>
                <a:sym typeface="Arial" panose="020B0604020202020204" pitchFamily="34" charset="0"/>
              </a:rPr>
              <a:t>學年度學校健康促進計畫</a:t>
            </a:r>
            <a:r>
              <a:rPr lang="en-US" altLang="zh-TW" dirty="0" smtClean="0">
                <a:latin typeface="Arial" panose="020B0604020202020204" pitchFamily="34" charset="0"/>
                <a:sym typeface="Arial" panose="020B0604020202020204" pitchFamily="34" charset="0"/>
              </a:rPr>
              <a:t/>
            </a:r>
            <a:br>
              <a:rPr lang="en-US" altLang="zh-TW" dirty="0" smtClean="0">
                <a:latin typeface="Arial" panose="020B0604020202020204" pitchFamily="34" charset="0"/>
                <a:sym typeface="Arial" panose="020B0604020202020204" pitchFamily="34" charset="0"/>
              </a:rPr>
            </a:br>
            <a:r>
              <a:rPr lang="zh-TW" altLang="en-US" dirty="0" smtClean="0">
                <a:latin typeface="Arial" panose="020B0604020202020204" pitchFamily="34" charset="0"/>
                <a:sym typeface="Arial" panose="020B0604020202020204" pitchFamily="34" charset="0"/>
              </a:rPr>
              <a:t>中心、研究學校前導會議</a:t>
            </a:r>
            <a:endParaRPr lang="zh-TW" altLang="en-US" dirty="0">
              <a:latin typeface="Arial" panose="020B0604020202020204" pitchFamily="34" charset="0"/>
              <a:ea typeface="細明體" panose="02020509000000000000" pitchFamily="49" charset="-12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0470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342507"/>
              </p:ext>
            </p:extLst>
          </p:nvPr>
        </p:nvGraphicFramePr>
        <p:xfrm>
          <a:off x="623392" y="260648"/>
          <a:ext cx="10729192" cy="640871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462818264"/>
                    </a:ext>
                  </a:extLst>
                </a:gridCol>
                <a:gridCol w="3726305">
                  <a:extLst>
                    <a:ext uri="{9D8B030D-6E8A-4147-A177-3AD203B41FA5}">
                      <a16:colId xmlns:a16="http://schemas.microsoft.com/office/drawing/2014/main" val="496082831"/>
                    </a:ext>
                  </a:extLst>
                </a:gridCol>
                <a:gridCol w="1241045">
                  <a:extLst>
                    <a:ext uri="{9D8B030D-6E8A-4147-A177-3AD203B41FA5}">
                      <a16:colId xmlns:a16="http://schemas.microsoft.com/office/drawing/2014/main" val="1124413973"/>
                    </a:ext>
                  </a:extLst>
                </a:gridCol>
                <a:gridCol w="1241045">
                  <a:extLst>
                    <a:ext uri="{9D8B030D-6E8A-4147-A177-3AD203B41FA5}">
                      <a16:colId xmlns:a16="http://schemas.microsoft.com/office/drawing/2014/main" val="1229851194"/>
                    </a:ext>
                  </a:extLst>
                </a:gridCol>
                <a:gridCol w="1356473">
                  <a:extLst>
                    <a:ext uri="{9D8B030D-6E8A-4147-A177-3AD203B41FA5}">
                      <a16:colId xmlns:a16="http://schemas.microsoft.com/office/drawing/2014/main" val="1007011335"/>
                    </a:ext>
                  </a:extLst>
                </a:gridCol>
                <a:gridCol w="1356473">
                  <a:extLst>
                    <a:ext uri="{9D8B030D-6E8A-4147-A177-3AD203B41FA5}">
                      <a16:colId xmlns:a16="http://schemas.microsoft.com/office/drawing/2014/main" val="2322080209"/>
                    </a:ext>
                  </a:extLst>
                </a:gridCol>
                <a:gridCol w="1015763">
                  <a:extLst>
                    <a:ext uri="{9D8B030D-6E8A-4147-A177-3AD203B41FA5}">
                      <a16:colId xmlns:a16="http://schemas.microsoft.com/office/drawing/2014/main" val="4087565176"/>
                    </a:ext>
                  </a:extLst>
                </a:gridCol>
              </a:tblGrid>
              <a:tr h="640871">
                <a:tc row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chemeClr val="tx1"/>
                          </a:solidFill>
                          <a:effectLst/>
                        </a:rPr>
                        <a:t>全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chemeClr val="tx1"/>
                          </a:solidFill>
                          <a:effectLst/>
                        </a:rPr>
                        <a:t>民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chemeClr val="tx1"/>
                          </a:solidFill>
                          <a:effectLst/>
                        </a:rPr>
                        <a:t>健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chemeClr val="tx1"/>
                          </a:solidFill>
                          <a:effectLst/>
                        </a:rPr>
                        <a:t>保</a:t>
                      </a: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chemeClr val="tx1"/>
                          </a:solidFill>
                          <a:effectLst/>
                        </a:rPr>
                        <a:t>暨</a:t>
                      </a: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chemeClr val="tx1"/>
                          </a:solidFill>
                          <a:effectLst/>
                        </a:rPr>
                        <a:t>正</a:t>
                      </a: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chemeClr val="tx1"/>
                          </a:solidFill>
                          <a:effectLst/>
                        </a:rPr>
                        <a:t>確</a:t>
                      </a: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chemeClr val="tx1"/>
                          </a:solidFill>
                          <a:effectLst/>
                        </a:rPr>
                        <a:t>用</a:t>
                      </a: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chemeClr val="tx1"/>
                          </a:solidFill>
                          <a:effectLst/>
                        </a:rPr>
                        <a:t>藥</a:t>
                      </a:r>
                      <a:endParaRPr lang="zh-TW" sz="14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對全民健保有正確認知比率前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％以上。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67.29%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68.07%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0.78%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086131"/>
                  </a:ext>
                </a:extLst>
              </a:tr>
              <a:tr h="6408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66.40%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73.28%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6.88%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40970"/>
                  </a:ext>
                </a:extLst>
              </a:tr>
              <a:tr h="6408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52400" indent="-152400" algn="just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2.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珍惜全民健保行為比率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％以上。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81.34%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78.07%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退步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3.27%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764453"/>
                  </a:ext>
                </a:extLst>
              </a:tr>
              <a:tr h="6408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76.38%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81.52%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4.87%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476791"/>
                  </a:ext>
                </a:extLst>
              </a:tr>
              <a:tr h="6408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52400" indent="-152400" algn="just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3.</a:t>
                      </a:r>
                      <a:r>
                        <a:rPr lang="zh-TW" sz="1600" b="1" kern="0" dirty="0">
                          <a:solidFill>
                            <a:schemeClr val="tx1"/>
                          </a:solidFill>
                          <a:effectLst/>
                        </a:rPr>
                        <a:t>遵醫囑服藥比率達</a:t>
                      </a: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</a:rPr>
                        <a:t>95%</a:t>
                      </a:r>
                      <a:r>
                        <a:rPr lang="zh-TW" sz="1600" b="1" kern="0" dirty="0">
                          <a:solidFill>
                            <a:schemeClr val="tx1"/>
                          </a:solidFill>
                          <a:effectLst/>
                        </a:rPr>
                        <a:t>。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89.22%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94.50%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5.28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393193"/>
                  </a:ext>
                </a:extLst>
              </a:tr>
              <a:tr h="6408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96.88%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98%.10%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1.22%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898218"/>
                  </a:ext>
                </a:extLst>
              </a:tr>
              <a:tr h="6408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46050" indent="-146050" algn="just"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</a:rPr>
                        <a:t>4.</a:t>
                      </a:r>
                      <a:r>
                        <a:rPr lang="zh-TW" sz="1600" b="1" kern="0">
                          <a:solidFill>
                            <a:schemeClr val="tx1"/>
                          </a:solidFill>
                          <a:effectLst/>
                        </a:rPr>
                        <a:t>不過量使用止痛藥比率達</a:t>
                      </a: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</a:rPr>
                        <a:t>95%</a:t>
                      </a:r>
                      <a:r>
                        <a:rPr lang="zh-TW" sz="1600" b="1" kern="0">
                          <a:solidFill>
                            <a:schemeClr val="tx1"/>
                          </a:solidFill>
                          <a:effectLst/>
                        </a:rPr>
                        <a:t>。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83.89%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90.94%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7.05%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71110"/>
                  </a:ext>
                </a:extLst>
              </a:tr>
              <a:tr h="6408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88.77%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95.77%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7%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73439"/>
                  </a:ext>
                </a:extLst>
              </a:tr>
              <a:tr h="6408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46050" indent="-146050" algn="just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</a:rPr>
                        <a:t>5.</a:t>
                      </a:r>
                      <a:r>
                        <a:rPr lang="zh-TW" sz="1600" b="1" kern="0" dirty="0">
                          <a:solidFill>
                            <a:schemeClr val="tx1"/>
                          </a:solidFill>
                          <a:effectLst/>
                        </a:rPr>
                        <a:t>學生家庭用藥有問題會主動找醫師或藥師諮詢</a:t>
                      </a: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</a:rPr>
                        <a:t>95%</a:t>
                      </a:r>
                      <a:r>
                        <a:rPr lang="zh-TW" sz="1600" b="1" kern="0" dirty="0">
                          <a:solidFill>
                            <a:schemeClr val="tx1"/>
                          </a:solidFill>
                          <a:effectLst/>
                        </a:rPr>
                        <a:t>。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88.72%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93.21%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4.49%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979975"/>
                  </a:ext>
                </a:extLst>
              </a:tr>
              <a:tr h="6408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92.65%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95.91%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3.26%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827" marR="63827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755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3206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8299203"/>
              </p:ext>
            </p:extLst>
          </p:nvPr>
        </p:nvGraphicFramePr>
        <p:xfrm>
          <a:off x="479376" y="260648"/>
          <a:ext cx="10801200" cy="446449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767673557"/>
                    </a:ext>
                  </a:extLst>
                </a:gridCol>
                <a:gridCol w="3540606">
                  <a:extLst>
                    <a:ext uri="{9D8B030D-6E8A-4147-A177-3AD203B41FA5}">
                      <a16:colId xmlns:a16="http://schemas.microsoft.com/office/drawing/2014/main" val="565451998"/>
                    </a:ext>
                  </a:extLst>
                </a:gridCol>
                <a:gridCol w="1249374">
                  <a:extLst>
                    <a:ext uri="{9D8B030D-6E8A-4147-A177-3AD203B41FA5}">
                      <a16:colId xmlns:a16="http://schemas.microsoft.com/office/drawing/2014/main" val="2912430263"/>
                    </a:ext>
                  </a:extLst>
                </a:gridCol>
                <a:gridCol w="1249374">
                  <a:extLst>
                    <a:ext uri="{9D8B030D-6E8A-4147-A177-3AD203B41FA5}">
                      <a16:colId xmlns:a16="http://schemas.microsoft.com/office/drawing/2014/main" val="265248581"/>
                    </a:ext>
                  </a:extLst>
                </a:gridCol>
                <a:gridCol w="1365577">
                  <a:extLst>
                    <a:ext uri="{9D8B030D-6E8A-4147-A177-3AD203B41FA5}">
                      <a16:colId xmlns:a16="http://schemas.microsoft.com/office/drawing/2014/main" val="1031007114"/>
                    </a:ext>
                  </a:extLst>
                </a:gridCol>
                <a:gridCol w="1365577">
                  <a:extLst>
                    <a:ext uri="{9D8B030D-6E8A-4147-A177-3AD203B41FA5}">
                      <a16:colId xmlns:a16="http://schemas.microsoft.com/office/drawing/2014/main" val="4088456112"/>
                    </a:ext>
                  </a:extLst>
                </a:gridCol>
                <a:gridCol w="1022580">
                  <a:extLst>
                    <a:ext uri="{9D8B030D-6E8A-4147-A177-3AD203B41FA5}">
                      <a16:colId xmlns:a16="http://schemas.microsoft.com/office/drawing/2014/main" val="264349096"/>
                    </a:ext>
                  </a:extLst>
                </a:gridCol>
              </a:tblGrid>
              <a:tr h="784087">
                <a:tc rowSpan="3"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安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全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教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育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與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急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救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6050" indent="-146050" algn="just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全市教職員工具備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CPR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證書人數比率達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95%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。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8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8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chemeClr val="tx1"/>
                          </a:solidFill>
                          <a:effectLst/>
                        </a:rPr>
                        <a:t>95.30%</a:t>
                      </a:r>
                      <a:endParaRPr lang="zh-TW" sz="18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8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8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413644"/>
                  </a:ext>
                </a:extLst>
              </a:tr>
              <a:tr h="184020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6050" indent="-146050" algn="just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2.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每校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班以下應有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名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CPR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指導員資格之教職員工；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班以上應有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名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CPR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指導員資格之教職員工。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8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925324"/>
                  </a:ext>
                </a:extLst>
              </a:tr>
              <a:tr h="184020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6050" indent="-146050" algn="just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3.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每校每學年應辦理安全教育與急救相關研習或活動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場次以上（至少應辦理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場遊戲安全或運動安全相關研習）。</a:t>
                      </a:r>
                      <a:endParaRPr lang="zh-TW" sz="18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8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027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1249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1384" y="188640"/>
            <a:ext cx="9829800" cy="543594"/>
          </a:xfrm>
        </p:spPr>
        <p:txBody>
          <a:bodyPr/>
          <a:lstStyle/>
          <a:p>
            <a:r>
              <a:rPr lang="en-US" altLang="zh-TW" dirty="0" smtClean="0"/>
              <a:t>108</a:t>
            </a:r>
            <a:r>
              <a:rPr lang="zh-TW" altLang="en-US" dirty="0" smtClean="0"/>
              <a:t>學年度成果及</a:t>
            </a:r>
            <a:r>
              <a:rPr lang="en-US" altLang="zh-TW" dirty="0" smtClean="0"/>
              <a:t>109</a:t>
            </a:r>
            <a:r>
              <a:rPr lang="zh-TW" altLang="en-US" dirty="0" smtClean="0"/>
              <a:t>學年度議題指標</a:t>
            </a:r>
            <a:endParaRPr lang="zh-TW" altLang="en-US" dirty="0"/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8868004"/>
              </p:ext>
            </p:extLst>
          </p:nvPr>
        </p:nvGraphicFramePr>
        <p:xfrm>
          <a:off x="535614" y="732234"/>
          <a:ext cx="5560386" cy="55050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1954">
                  <a:extLst>
                    <a:ext uri="{9D8B030D-6E8A-4147-A177-3AD203B41FA5}">
                      <a16:colId xmlns:a16="http://schemas.microsoft.com/office/drawing/2014/main" val="3153497778"/>
                    </a:ext>
                  </a:extLst>
                </a:gridCol>
                <a:gridCol w="931954">
                  <a:extLst>
                    <a:ext uri="{9D8B030D-6E8A-4147-A177-3AD203B41FA5}">
                      <a16:colId xmlns:a16="http://schemas.microsoft.com/office/drawing/2014/main" val="7181894"/>
                    </a:ext>
                  </a:extLst>
                </a:gridCol>
                <a:gridCol w="1848239">
                  <a:extLst>
                    <a:ext uri="{9D8B030D-6E8A-4147-A177-3AD203B41FA5}">
                      <a16:colId xmlns:a16="http://schemas.microsoft.com/office/drawing/2014/main" val="1389604870"/>
                    </a:ext>
                  </a:extLst>
                </a:gridCol>
                <a:gridCol w="1848239">
                  <a:extLst>
                    <a:ext uri="{9D8B030D-6E8A-4147-A177-3AD203B41FA5}">
                      <a16:colId xmlns:a16="http://schemas.microsoft.com/office/drawing/2014/main" val="3355743304"/>
                    </a:ext>
                  </a:extLst>
                </a:gridCol>
              </a:tblGrid>
              <a:tr h="323809">
                <a:tc gridSpan="4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</a:rPr>
                        <a:t>  </a:t>
                      </a:r>
                      <a:r>
                        <a:rPr lang="zh-TW" sz="1400" kern="0" dirty="0">
                          <a:effectLst/>
                        </a:rPr>
                        <a:t>本市</a:t>
                      </a:r>
                      <a:r>
                        <a:rPr lang="en-US" sz="1400" kern="0" dirty="0">
                          <a:effectLst/>
                        </a:rPr>
                        <a:t>104~107</a:t>
                      </a:r>
                      <a:r>
                        <a:rPr lang="zh-TW" sz="1400" kern="0" dirty="0">
                          <a:effectLst/>
                        </a:rPr>
                        <a:t>學年度學生裸視視力不良統計表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650808"/>
                  </a:ext>
                </a:extLst>
              </a:tr>
              <a:tr h="323809">
                <a:tc gridSpan="4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400" kern="0" dirty="0">
                          <a:effectLst/>
                        </a:rPr>
                        <a:t>國民小學學生裸視視力不良、矯視視力不良比例統計表</a:t>
                      </a:r>
                      <a:r>
                        <a:rPr lang="en-US" sz="1400" kern="0" dirty="0">
                          <a:effectLst/>
                        </a:rPr>
                        <a:t>(</a:t>
                      </a:r>
                      <a:r>
                        <a:rPr lang="zh-TW" sz="1400" kern="0" dirty="0">
                          <a:effectLst/>
                        </a:rPr>
                        <a:t>％</a:t>
                      </a:r>
                      <a:r>
                        <a:rPr lang="en-US" sz="1400" kern="0" dirty="0">
                          <a:effectLst/>
                        </a:rPr>
                        <a:t>)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9258604"/>
                  </a:ext>
                </a:extLst>
              </a:tr>
              <a:tr h="323889">
                <a:tc rowSpan="2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400" kern="0" dirty="0">
                          <a:effectLst/>
                        </a:rPr>
                        <a:t>學年度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400" kern="0" dirty="0">
                          <a:effectLst/>
                        </a:rPr>
                        <a:t>裸視視力不良率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400" kern="0" dirty="0">
                          <a:effectLst/>
                        </a:rPr>
                        <a:t>視力不良就醫率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extLst>
                  <a:ext uri="{0D108BD9-81ED-4DB2-BD59-A6C34878D82A}">
                    <a16:rowId xmlns:a16="http://schemas.microsoft.com/office/drawing/2014/main" val="2743756503"/>
                  </a:ext>
                </a:extLst>
              </a:tr>
              <a:tr h="32388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400" kern="0">
                          <a:effectLst/>
                        </a:rPr>
                        <a:t>一至六年級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400" kern="0" dirty="0">
                          <a:effectLst/>
                        </a:rPr>
                        <a:t>全國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400" kern="0" dirty="0">
                          <a:effectLst/>
                        </a:rPr>
                        <a:t>一至六年級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extLst>
                  <a:ext uri="{0D108BD9-81ED-4DB2-BD59-A6C34878D82A}">
                    <a16:rowId xmlns:a16="http://schemas.microsoft.com/office/drawing/2014/main" val="4140158554"/>
                  </a:ext>
                </a:extLst>
              </a:tr>
              <a:tr h="323809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104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45.99%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46.1%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95.57%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extLst>
                  <a:ext uri="{0D108BD9-81ED-4DB2-BD59-A6C34878D82A}">
                    <a16:rowId xmlns:a16="http://schemas.microsoft.com/office/drawing/2014/main" val="2188994281"/>
                  </a:ext>
                </a:extLst>
              </a:tr>
              <a:tr h="323809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105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43.76%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45.85%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95.88%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extLst>
                  <a:ext uri="{0D108BD9-81ED-4DB2-BD59-A6C34878D82A}">
                    <a16:rowId xmlns:a16="http://schemas.microsoft.com/office/drawing/2014/main" val="1988051546"/>
                  </a:ext>
                </a:extLst>
              </a:tr>
              <a:tr h="323809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106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44.73%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45.44%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95.29%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extLst>
                  <a:ext uri="{0D108BD9-81ED-4DB2-BD59-A6C34878D82A}">
                    <a16:rowId xmlns:a16="http://schemas.microsoft.com/office/drawing/2014/main" val="1286059758"/>
                  </a:ext>
                </a:extLst>
              </a:tr>
              <a:tr h="323809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107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43.81%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43.80%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95.52%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extLst>
                  <a:ext uri="{0D108BD9-81ED-4DB2-BD59-A6C34878D82A}">
                    <a16:rowId xmlns:a16="http://schemas.microsoft.com/office/drawing/2014/main" val="2639947355"/>
                  </a:ext>
                </a:extLst>
              </a:tr>
              <a:tr h="323809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108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42.18%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44.35%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89.56%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extLst>
                  <a:ext uri="{0D108BD9-81ED-4DB2-BD59-A6C34878D82A}">
                    <a16:rowId xmlns:a16="http://schemas.microsoft.com/office/drawing/2014/main" val="2318955875"/>
                  </a:ext>
                </a:extLst>
              </a:tr>
              <a:tr h="323809">
                <a:tc gridSpan="4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400" kern="0" dirty="0">
                          <a:effectLst/>
                        </a:rPr>
                        <a:t>國民中學學生裸視視力不良、矯視視力不良比例統計表</a:t>
                      </a:r>
                      <a:r>
                        <a:rPr lang="en-US" sz="1400" kern="0" dirty="0">
                          <a:effectLst/>
                        </a:rPr>
                        <a:t>(</a:t>
                      </a:r>
                      <a:r>
                        <a:rPr lang="zh-TW" sz="1400" kern="0" dirty="0">
                          <a:effectLst/>
                        </a:rPr>
                        <a:t>％</a:t>
                      </a:r>
                      <a:r>
                        <a:rPr lang="en-US" sz="1400" kern="0" dirty="0">
                          <a:effectLst/>
                        </a:rPr>
                        <a:t>)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8392300"/>
                  </a:ext>
                </a:extLst>
              </a:tr>
              <a:tr h="323889">
                <a:tc rowSpan="2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200" kern="0" dirty="0">
                          <a:effectLst/>
                        </a:rPr>
                        <a:t>學年度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400" kern="0" dirty="0">
                          <a:effectLst/>
                        </a:rPr>
                        <a:t>裸視視力不良率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400" kern="0" dirty="0">
                          <a:effectLst/>
                        </a:rPr>
                        <a:t>視視力不良就醫率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extLst>
                  <a:ext uri="{0D108BD9-81ED-4DB2-BD59-A6C34878D82A}">
                    <a16:rowId xmlns:a16="http://schemas.microsoft.com/office/drawing/2014/main" val="1138387425"/>
                  </a:ext>
                </a:extLst>
              </a:tr>
              <a:tr h="32388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400" kern="0">
                          <a:effectLst/>
                        </a:rPr>
                        <a:t>七至九年級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400" kern="0" dirty="0">
                          <a:effectLst/>
                        </a:rPr>
                        <a:t>全國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400" kern="0" dirty="0">
                          <a:effectLst/>
                        </a:rPr>
                        <a:t>七至九年級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extLst>
                  <a:ext uri="{0D108BD9-81ED-4DB2-BD59-A6C34878D82A}">
                    <a16:rowId xmlns:a16="http://schemas.microsoft.com/office/drawing/2014/main" val="2407318202"/>
                  </a:ext>
                </a:extLst>
              </a:tr>
              <a:tr h="323809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104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75.98%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73.3%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91.66%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extLst>
                  <a:ext uri="{0D108BD9-81ED-4DB2-BD59-A6C34878D82A}">
                    <a16:rowId xmlns:a16="http://schemas.microsoft.com/office/drawing/2014/main" val="486770632"/>
                  </a:ext>
                </a:extLst>
              </a:tr>
              <a:tr h="323809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105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70.01%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72.79%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94.20%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extLst>
                  <a:ext uri="{0D108BD9-81ED-4DB2-BD59-A6C34878D82A}">
                    <a16:rowId xmlns:a16="http://schemas.microsoft.com/office/drawing/2014/main" val="3812094504"/>
                  </a:ext>
                </a:extLst>
              </a:tr>
              <a:tr h="323809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106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74.35%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73.47%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89.97%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extLst>
                  <a:ext uri="{0D108BD9-81ED-4DB2-BD59-A6C34878D82A}">
                    <a16:rowId xmlns:a16="http://schemas.microsoft.com/office/drawing/2014/main" val="3961568364"/>
                  </a:ext>
                </a:extLst>
              </a:tr>
              <a:tr h="323809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107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75.12%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73.63%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91.64%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extLst>
                  <a:ext uri="{0D108BD9-81ED-4DB2-BD59-A6C34878D82A}">
                    <a16:rowId xmlns:a16="http://schemas.microsoft.com/office/drawing/2014/main" val="2064838890"/>
                  </a:ext>
                </a:extLst>
              </a:tr>
              <a:tr h="323809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108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75.50%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73.63%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90.85%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924" marR="11924" marT="0" marB="0" anchor="ctr"/>
                </a:tc>
                <a:extLst>
                  <a:ext uri="{0D108BD9-81ED-4DB2-BD59-A6C34878D82A}">
                    <a16:rowId xmlns:a16="http://schemas.microsoft.com/office/drawing/2014/main" val="368981430"/>
                  </a:ext>
                </a:extLst>
              </a:tr>
            </a:tbl>
          </a:graphicData>
        </a:graphic>
      </p:graphicFrame>
      <p:graphicFrame>
        <p:nvGraphicFramePr>
          <p:cNvPr id="9" name="圖表 8"/>
          <p:cNvGraphicFramePr/>
          <p:nvPr>
            <p:extLst>
              <p:ext uri="{D42A27DB-BD31-4B8C-83A1-F6EECF244321}">
                <p14:modId xmlns:p14="http://schemas.microsoft.com/office/powerpoint/2010/main" val="2709082763"/>
              </p:ext>
            </p:extLst>
          </p:nvPr>
        </p:nvGraphicFramePr>
        <p:xfrm>
          <a:off x="6312024" y="1700808"/>
          <a:ext cx="554461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4196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9786480"/>
              </p:ext>
            </p:extLst>
          </p:nvPr>
        </p:nvGraphicFramePr>
        <p:xfrm>
          <a:off x="695400" y="116632"/>
          <a:ext cx="5472608" cy="60486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8844">
                  <a:extLst>
                    <a:ext uri="{9D8B030D-6E8A-4147-A177-3AD203B41FA5}">
                      <a16:colId xmlns:a16="http://schemas.microsoft.com/office/drawing/2014/main" val="558816876"/>
                    </a:ext>
                  </a:extLst>
                </a:gridCol>
                <a:gridCol w="1178441">
                  <a:extLst>
                    <a:ext uri="{9D8B030D-6E8A-4147-A177-3AD203B41FA5}">
                      <a16:colId xmlns:a16="http://schemas.microsoft.com/office/drawing/2014/main" val="1814753734"/>
                    </a:ext>
                  </a:extLst>
                </a:gridCol>
                <a:gridCol w="1178441">
                  <a:extLst>
                    <a:ext uri="{9D8B030D-6E8A-4147-A177-3AD203B41FA5}">
                      <a16:colId xmlns:a16="http://schemas.microsoft.com/office/drawing/2014/main" val="3370933231"/>
                    </a:ext>
                  </a:extLst>
                </a:gridCol>
                <a:gridCol w="1178441">
                  <a:extLst>
                    <a:ext uri="{9D8B030D-6E8A-4147-A177-3AD203B41FA5}">
                      <a16:colId xmlns:a16="http://schemas.microsoft.com/office/drawing/2014/main" val="2708023066"/>
                    </a:ext>
                  </a:extLst>
                </a:gridCol>
                <a:gridCol w="1178441">
                  <a:extLst>
                    <a:ext uri="{9D8B030D-6E8A-4147-A177-3AD203B41FA5}">
                      <a16:colId xmlns:a16="http://schemas.microsoft.com/office/drawing/2014/main" val="4133569435"/>
                    </a:ext>
                  </a:extLst>
                </a:gridCol>
              </a:tblGrid>
              <a:tr h="403219">
                <a:tc gridSpan="5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400" kern="0" dirty="0" smtClean="0">
                          <a:effectLst/>
                        </a:rPr>
                        <a:t>本</a:t>
                      </a:r>
                      <a:r>
                        <a:rPr lang="zh-TW" sz="1400" kern="0" dirty="0">
                          <a:effectLst/>
                        </a:rPr>
                        <a:t>市近年國中小學生齲齒率、矯治率統計</a:t>
                      </a:r>
                      <a:endParaRPr lang="zh-TW" sz="105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8984592"/>
                  </a:ext>
                </a:extLst>
              </a:tr>
              <a:tr h="403316">
                <a:tc gridSpan="5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400" kern="0" dirty="0">
                          <a:effectLst/>
                        </a:rPr>
                        <a:t>國民中小學學生初檢齲齒不良率統計表（百分比）</a:t>
                      </a:r>
                      <a:endParaRPr lang="zh-TW" sz="105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0468406"/>
                  </a:ext>
                </a:extLst>
              </a:tr>
              <a:tr h="403316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400" kern="0" dirty="0">
                          <a:effectLst/>
                        </a:rPr>
                        <a:t>學年度</a:t>
                      </a:r>
                      <a:endParaRPr lang="zh-TW" sz="105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400" kern="0" dirty="0">
                          <a:effectLst/>
                        </a:rPr>
                        <a:t>本市國小</a:t>
                      </a:r>
                      <a:endParaRPr lang="zh-TW" sz="105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400" kern="0" dirty="0">
                          <a:effectLst/>
                        </a:rPr>
                        <a:t>全國</a:t>
                      </a:r>
                      <a:endParaRPr lang="zh-TW" sz="105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400" kern="0">
                          <a:effectLst/>
                        </a:rPr>
                        <a:t>本市國中</a:t>
                      </a:r>
                      <a:endParaRPr lang="zh-TW" sz="105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400" kern="0">
                          <a:effectLst/>
                        </a:rPr>
                        <a:t>全國</a:t>
                      </a:r>
                      <a:endParaRPr lang="zh-TW" sz="105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extLst>
                  <a:ext uri="{0D108BD9-81ED-4DB2-BD59-A6C34878D82A}">
                    <a16:rowId xmlns:a16="http://schemas.microsoft.com/office/drawing/2014/main" val="316432825"/>
                  </a:ext>
                </a:extLst>
              </a:tr>
              <a:tr h="403219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104</a:t>
                      </a:r>
                      <a:endParaRPr lang="zh-TW" sz="105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41.68%</a:t>
                      </a:r>
                      <a:endParaRPr lang="zh-TW" sz="105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45.10%</a:t>
                      </a:r>
                      <a:endParaRPr lang="zh-TW" sz="105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6.13%</a:t>
                      </a:r>
                      <a:endParaRPr lang="zh-TW" sz="105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31.02%</a:t>
                      </a:r>
                      <a:endParaRPr lang="zh-TW" sz="105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extLst>
                  <a:ext uri="{0D108BD9-81ED-4DB2-BD59-A6C34878D82A}">
                    <a16:rowId xmlns:a16="http://schemas.microsoft.com/office/drawing/2014/main" val="4196328598"/>
                  </a:ext>
                </a:extLst>
              </a:tr>
              <a:tr h="403219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105</a:t>
                      </a:r>
                      <a:endParaRPr lang="zh-TW" sz="105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29.75%</a:t>
                      </a:r>
                      <a:endParaRPr lang="zh-TW" sz="105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43.73%</a:t>
                      </a:r>
                      <a:endParaRPr lang="zh-TW" sz="105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3.47%</a:t>
                      </a:r>
                      <a:endParaRPr lang="zh-TW" sz="105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30.81%</a:t>
                      </a:r>
                      <a:endParaRPr lang="zh-TW" sz="105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extLst>
                  <a:ext uri="{0D108BD9-81ED-4DB2-BD59-A6C34878D82A}">
                    <a16:rowId xmlns:a16="http://schemas.microsoft.com/office/drawing/2014/main" val="1664830408"/>
                  </a:ext>
                </a:extLst>
              </a:tr>
              <a:tr h="403219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106</a:t>
                      </a:r>
                      <a:endParaRPr lang="zh-TW" sz="105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39.72%</a:t>
                      </a:r>
                      <a:endParaRPr lang="zh-TW" sz="105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41.44%</a:t>
                      </a:r>
                      <a:endParaRPr lang="zh-TW" sz="105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6.26%</a:t>
                      </a:r>
                      <a:endParaRPr lang="zh-TW" sz="105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30.48%</a:t>
                      </a:r>
                      <a:endParaRPr lang="zh-TW" sz="105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extLst>
                  <a:ext uri="{0D108BD9-81ED-4DB2-BD59-A6C34878D82A}">
                    <a16:rowId xmlns:a16="http://schemas.microsoft.com/office/drawing/2014/main" val="2742779300"/>
                  </a:ext>
                </a:extLst>
              </a:tr>
              <a:tr h="403219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107</a:t>
                      </a:r>
                      <a:endParaRPr lang="zh-TW" sz="105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32.18%</a:t>
                      </a:r>
                      <a:endParaRPr lang="zh-TW" sz="105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39.30%</a:t>
                      </a:r>
                      <a:endParaRPr lang="zh-TW" sz="105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13.65%</a:t>
                      </a:r>
                      <a:endParaRPr lang="zh-TW" sz="105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27.33%</a:t>
                      </a:r>
                      <a:endParaRPr lang="zh-TW" sz="105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extLst>
                  <a:ext uri="{0D108BD9-81ED-4DB2-BD59-A6C34878D82A}">
                    <a16:rowId xmlns:a16="http://schemas.microsoft.com/office/drawing/2014/main" val="1614323069"/>
                  </a:ext>
                </a:extLst>
              </a:tr>
              <a:tr h="403219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108</a:t>
                      </a:r>
                      <a:endParaRPr lang="zh-TW" sz="105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29.54%</a:t>
                      </a:r>
                      <a:endParaRPr lang="zh-TW" sz="105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37.22%</a:t>
                      </a:r>
                      <a:endParaRPr lang="zh-TW" sz="105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13.94%</a:t>
                      </a:r>
                      <a:endParaRPr lang="zh-TW" sz="105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24.81%</a:t>
                      </a:r>
                      <a:endParaRPr lang="zh-TW" sz="105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extLst>
                  <a:ext uri="{0D108BD9-81ED-4DB2-BD59-A6C34878D82A}">
                    <a16:rowId xmlns:a16="http://schemas.microsoft.com/office/drawing/2014/main" val="1253924915"/>
                  </a:ext>
                </a:extLst>
              </a:tr>
              <a:tr h="403316">
                <a:tc gridSpan="5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400" kern="0" dirty="0">
                          <a:effectLst/>
                        </a:rPr>
                        <a:t>國民中小學學生複檢率統計表（百分比）</a:t>
                      </a:r>
                      <a:endParaRPr lang="zh-TW" sz="105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909818"/>
                  </a:ext>
                </a:extLst>
              </a:tr>
              <a:tr h="403316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400" kern="0">
                          <a:effectLst/>
                        </a:rPr>
                        <a:t>學年度</a:t>
                      </a:r>
                      <a:endParaRPr lang="zh-TW" sz="105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400" kern="0" dirty="0">
                          <a:effectLst/>
                        </a:rPr>
                        <a:t>國小</a:t>
                      </a:r>
                      <a:endParaRPr lang="zh-TW" sz="105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400" kern="0" dirty="0">
                          <a:effectLst/>
                        </a:rPr>
                        <a:t>國中</a:t>
                      </a:r>
                      <a:endParaRPr lang="zh-TW" sz="105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82955"/>
                  </a:ext>
                </a:extLst>
              </a:tr>
              <a:tr h="403219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104</a:t>
                      </a:r>
                      <a:endParaRPr lang="zh-TW" sz="105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92.48%</a:t>
                      </a:r>
                      <a:endParaRPr lang="zh-TW" sz="105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93.62%</a:t>
                      </a:r>
                      <a:endParaRPr lang="zh-TW" sz="105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6226607"/>
                  </a:ext>
                </a:extLst>
              </a:tr>
              <a:tr h="403219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105</a:t>
                      </a:r>
                      <a:endParaRPr lang="zh-TW" sz="105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92.55%</a:t>
                      </a:r>
                      <a:endParaRPr lang="zh-TW" sz="105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97.06%</a:t>
                      </a:r>
                      <a:endParaRPr lang="zh-TW" sz="105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056846"/>
                  </a:ext>
                </a:extLst>
              </a:tr>
              <a:tr h="403219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106</a:t>
                      </a:r>
                      <a:endParaRPr lang="zh-TW" sz="105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93.33%</a:t>
                      </a:r>
                      <a:endParaRPr lang="zh-TW" sz="105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91.78%</a:t>
                      </a:r>
                      <a:endParaRPr lang="zh-TW" sz="105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331684"/>
                  </a:ext>
                </a:extLst>
              </a:tr>
              <a:tr h="403219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107</a:t>
                      </a:r>
                      <a:endParaRPr lang="zh-TW" sz="105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93.60%</a:t>
                      </a:r>
                      <a:endParaRPr lang="zh-TW" sz="105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82.11%</a:t>
                      </a:r>
                      <a:endParaRPr lang="zh-TW" sz="105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9965357"/>
                  </a:ext>
                </a:extLst>
              </a:tr>
              <a:tr h="403219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108</a:t>
                      </a:r>
                      <a:endParaRPr lang="zh-TW" sz="105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85.63%</a:t>
                      </a:r>
                      <a:endParaRPr lang="zh-TW" sz="105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71.91%</a:t>
                      </a:r>
                      <a:endParaRPr lang="zh-TW" sz="105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3514" marR="13514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474022"/>
                  </a:ext>
                </a:extLst>
              </a:tr>
            </a:tbl>
          </a:graphicData>
        </a:graphic>
      </p:graphicFrame>
      <p:graphicFrame>
        <p:nvGraphicFramePr>
          <p:cNvPr id="5" name="圖表 4"/>
          <p:cNvGraphicFramePr/>
          <p:nvPr>
            <p:extLst>
              <p:ext uri="{D42A27DB-BD31-4B8C-83A1-F6EECF244321}">
                <p14:modId xmlns:p14="http://schemas.microsoft.com/office/powerpoint/2010/main" val="934400487"/>
              </p:ext>
            </p:extLst>
          </p:nvPr>
        </p:nvGraphicFramePr>
        <p:xfrm>
          <a:off x="6528048" y="1268760"/>
          <a:ext cx="5544616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0994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0105111"/>
              </p:ext>
            </p:extLst>
          </p:nvPr>
        </p:nvGraphicFramePr>
        <p:xfrm>
          <a:off x="335360" y="116632"/>
          <a:ext cx="6336704" cy="28268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0680">
                  <a:extLst>
                    <a:ext uri="{9D8B030D-6E8A-4147-A177-3AD203B41FA5}">
                      <a16:colId xmlns:a16="http://schemas.microsoft.com/office/drawing/2014/main" val="1724493782"/>
                    </a:ext>
                  </a:extLst>
                </a:gridCol>
                <a:gridCol w="931004">
                  <a:extLst>
                    <a:ext uri="{9D8B030D-6E8A-4147-A177-3AD203B41FA5}">
                      <a16:colId xmlns:a16="http://schemas.microsoft.com/office/drawing/2014/main" val="4102069151"/>
                    </a:ext>
                  </a:extLst>
                </a:gridCol>
                <a:gridCol w="931004">
                  <a:extLst>
                    <a:ext uri="{9D8B030D-6E8A-4147-A177-3AD203B41FA5}">
                      <a16:colId xmlns:a16="http://schemas.microsoft.com/office/drawing/2014/main" val="808273467"/>
                    </a:ext>
                  </a:extLst>
                </a:gridCol>
                <a:gridCol w="931004">
                  <a:extLst>
                    <a:ext uri="{9D8B030D-6E8A-4147-A177-3AD203B41FA5}">
                      <a16:colId xmlns:a16="http://schemas.microsoft.com/office/drawing/2014/main" val="1155031223"/>
                    </a:ext>
                  </a:extLst>
                </a:gridCol>
                <a:gridCol w="931004">
                  <a:extLst>
                    <a:ext uri="{9D8B030D-6E8A-4147-A177-3AD203B41FA5}">
                      <a16:colId xmlns:a16="http://schemas.microsoft.com/office/drawing/2014/main" val="2388962630"/>
                    </a:ext>
                  </a:extLst>
                </a:gridCol>
                <a:gridCol w="931004">
                  <a:extLst>
                    <a:ext uri="{9D8B030D-6E8A-4147-A177-3AD203B41FA5}">
                      <a16:colId xmlns:a16="http://schemas.microsoft.com/office/drawing/2014/main" val="3545186973"/>
                    </a:ext>
                  </a:extLst>
                </a:gridCol>
                <a:gridCol w="931004">
                  <a:extLst>
                    <a:ext uri="{9D8B030D-6E8A-4147-A177-3AD203B41FA5}">
                      <a16:colId xmlns:a16="http://schemas.microsoft.com/office/drawing/2014/main" val="698011467"/>
                    </a:ext>
                  </a:extLst>
                </a:gridCol>
              </a:tblGrid>
              <a:tr h="310046">
                <a:tc gridSpan="7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</a:rPr>
                        <a:t> </a:t>
                      </a:r>
                      <a:r>
                        <a:rPr lang="zh-TW" sz="1600" kern="100" dirty="0">
                          <a:effectLst/>
                        </a:rPr>
                        <a:t>本市</a:t>
                      </a:r>
                      <a:r>
                        <a:rPr lang="en-US" sz="1600" kern="0" dirty="0">
                          <a:effectLst/>
                        </a:rPr>
                        <a:t>104</a:t>
                      </a:r>
                      <a:r>
                        <a:rPr lang="zh-TW" sz="1600" kern="0" dirty="0">
                          <a:effectLst/>
                        </a:rPr>
                        <a:t>至</a:t>
                      </a:r>
                      <a:r>
                        <a:rPr lang="en-US" sz="1600" kern="0" dirty="0">
                          <a:effectLst/>
                        </a:rPr>
                        <a:t>108</a:t>
                      </a:r>
                      <a:r>
                        <a:rPr lang="zh-TW" sz="1600" kern="100" dirty="0">
                          <a:effectLst/>
                        </a:rPr>
                        <a:t>學年度國中小學生體位評等統計表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047459"/>
                  </a:ext>
                </a:extLst>
              </a:tr>
              <a:tr h="310046">
                <a:tc gridSpan="7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</a:rPr>
                        <a:t>全市國民小學學生體位四分類之比例統計表</a:t>
                      </a:r>
                      <a:r>
                        <a:rPr lang="en-US" sz="1600" kern="0" dirty="0">
                          <a:effectLst/>
                        </a:rPr>
                        <a:t>(</a:t>
                      </a:r>
                      <a:r>
                        <a:rPr lang="zh-TW" sz="1600" kern="0" dirty="0">
                          <a:effectLst/>
                        </a:rPr>
                        <a:t>％</a:t>
                      </a:r>
                      <a:r>
                        <a:rPr lang="en-US" sz="1600" kern="0" dirty="0">
                          <a:effectLst/>
                        </a:rPr>
                        <a:t>)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7380769"/>
                  </a:ext>
                </a:extLst>
              </a:tr>
              <a:tr h="656542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</a:rPr>
                        <a:t>學年度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</a:rPr>
                        <a:t>本市過輕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全國過輕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</a:rPr>
                        <a:t>本市適中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全國適中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400" kern="0">
                          <a:effectLst/>
                        </a:rPr>
                        <a:t>本市過重及肥胖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400" kern="0">
                          <a:effectLst/>
                        </a:rPr>
                        <a:t>全國過重及肥胖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474834760"/>
                  </a:ext>
                </a:extLst>
              </a:tr>
              <a:tr h="310046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104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8.95%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7.37%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67.35%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63.70%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23.69%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28.94%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656585930"/>
                  </a:ext>
                </a:extLst>
              </a:tr>
              <a:tr h="310046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105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10.08%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7.88%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66.96%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63.90%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22.95%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28.21%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924471646"/>
                  </a:ext>
                </a:extLst>
              </a:tr>
              <a:tr h="310046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106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9.98%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8.16%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67.25%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64.11%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22.76%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27.73%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85417978"/>
                  </a:ext>
                </a:extLst>
              </a:tr>
              <a:tr h="310046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107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9.86%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7.87%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68.06%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64.72%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22.08%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27.63%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971659399"/>
                  </a:ext>
                </a:extLst>
              </a:tr>
              <a:tr h="310046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108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accent1"/>
                          </a:solidFill>
                          <a:effectLst/>
                        </a:rPr>
                        <a:t>9.61%</a:t>
                      </a:r>
                      <a:endParaRPr lang="zh-TW" sz="1400" kern="10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8.01%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68.58%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64.72%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21.81%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27.27%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9455504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501801"/>
              </p:ext>
            </p:extLst>
          </p:nvPr>
        </p:nvGraphicFramePr>
        <p:xfrm>
          <a:off x="335361" y="3043495"/>
          <a:ext cx="6336705" cy="340983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53781">
                  <a:extLst>
                    <a:ext uri="{9D8B030D-6E8A-4147-A177-3AD203B41FA5}">
                      <a16:colId xmlns:a16="http://schemas.microsoft.com/office/drawing/2014/main" val="3958499922"/>
                    </a:ext>
                  </a:extLst>
                </a:gridCol>
                <a:gridCol w="930042">
                  <a:extLst>
                    <a:ext uri="{9D8B030D-6E8A-4147-A177-3AD203B41FA5}">
                      <a16:colId xmlns:a16="http://schemas.microsoft.com/office/drawing/2014/main" val="181527441"/>
                    </a:ext>
                  </a:extLst>
                </a:gridCol>
                <a:gridCol w="930710">
                  <a:extLst>
                    <a:ext uri="{9D8B030D-6E8A-4147-A177-3AD203B41FA5}">
                      <a16:colId xmlns:a16="http://schemas.microsoft.com/office/drawing/2014/main" val="2463955740"/>
                    </a:ext>
                  </a:extLst>
                </a:gridCol>
                <a:gridCol w="930710">
                  <a:extLst>
                    <a:ext uri="{9D8B030D-6E8A-4147-A177-3AD203B41FA5}">
                      <a16:colId xmlns:a16="http://schemas.microsoft.com/office/drawing/2014/main" val="432960126"/>
                    </a:ext>
                  </a:extLst>
                </a:gridCol>
                <a:gridCol w="930042">
                  <a:extLst>
                    <a:ext uri="{9D8B030D-6E8A-4147-A177-3AD203B41FA5}">
                      <a16:colId xmlns:a16="http://schemas.microsoft.com/office/drawing/2014/main" val="732856846"/>
                    </a:ext>
                  </a:extLst>
                </a:gridCol>
                <a:gridCol w="930710">
                  <a:extLst>
                    <a:ext uri="{9D8B030D-6E8A-4147-A177-3AD203B41FA5}">
                      <a16:colId xmlns:a16="http://schemas.microsoft.com/office/drawing/2014/main" val="22674294"/>
                    </a:ext>
                  </a:extLst>
                </a:gridCol>
                <a:gridCol w="930710">
                  <a:extLst>
                    <a:ext uri="{9D8B030D-6E8A-4147-A177-3AD203B41FA5}">
                      <a16:colId xmlns:a16="http://schemas.microsoft.com/office/drawing/2014/main" val="2251859012"/>
                    </a:ext>
                  </a:extLst>
                </a:gridCol>
              </a:tblGrid>
              <a:tr h="420057">
                <a:tc gridSpan="7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solidFill>
                            <a:schemeClr val="tx1"/>
                          </a:solidFill>
                          <a:effectLst/>
                        </a:rPr>
                        <a:t>全市國民中學學生體位四分類之比例統計表</a:t>
                      </a: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TW" sz="1600" kern="0" dirty="0">
                          <a:solidFill>
                            <a:schemeClr val="tx1"/>
                          </a:solidFill>
                          <a:effectLst/>
                        </a:rPr>
                        <a:t>％</a:t>
                      </a: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TW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4616891"/>
                  </a:ext>
                </a:extLst>
              </a:tr>
              <a:tr h="889497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600" b="0" kern="0" dirty="0">
                          <a:solidFill>
                            <a:schemeClr val="tx1"/>
                          </a:solidFill>
                          <a:effectLst/>
                        </a:rPr>
                        <a:t>學年度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400" b="0" kern="0" dirty="0">
                          <a:solidFill>
                            <a:schemeClr val="tx1"/>
                          </a:solidFill>
                          <a:effectLst/>
                        </a:rPr>
                        <a:t>本市過輕</a:t>
                      </a:r>
                      <a:endParaRPr lang="zh-TW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400" b="0" kern="0" dirty="0">
                          <a:solidFill>
                            <a:schemeClr val="tx1"/>
                          </a:solidFill>
                          <a:effectLst/>
                        </a:rPr>
                        <a:t>全國過輕</a:t>
                      </a:r>
                      <a:endParaRPr lang="zh-TW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400" b="0" kern="0" dirty="0">
                          <a:solidFill>
                            <a:schemeClr val="tx1"/>
                          </a:solidFill>
                          <a:effectLst/>
                        </a:rPr>
                        <a:t>本市適中</a:t>
                      </a:r>
                      <a:endParaRPr lang="zh-TW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400" b="0" kern="0" dirty="0">
                          <a:solidFill>
                            <a:schemeClr val="tx1"/>
                          </a:solidFill>
                          <a:effectLst/>
                        </a:rPr>
                        <a:t>全國適中</a:t>
                      </a:r>
                      <a:endParaRPr lang="zh-TW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400" b="0" kern="0" dirty="0">
                          <a:solidFill>
                            <a:schemeClr val="tx1"/>
                          </a:solidFill>
                          <a:effectLst/>
                        </a:rPr>
                        <a:t>本市過重及肥胖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400" b="0" kern="0" dirty="0">
                          <a:solidFill>
                            <a:schemeClr val="tx1"/>
                          </a:solidFill>
                          <a:effectLst/>
                        </a:rPr>
                        <a:t>全國過重及肥胖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505556"/>
                  </a:ext>
                </a:extLst>
              </a:tr>
              <a:tr h="420057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</a:rPr>
                        <a:t>104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8.06%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6.5%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66.74%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64.2%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25.21%</a:t>
                      </a:r>
                      <a:endParaRPr lang="zh-TW" sz="14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29.2%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95224"/>
                  </a:ext>
                </a:extLst>
              </a:tr>
              <a:tr h="420057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</a:rPr>
                        <a:t>105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8.97%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6.72%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66.42%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63.83%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24.60%</a:t>
                      </a:r>
                      <a:endParaRPr lang="zh-TW" sz="14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29.45%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048996"/>
                  </a:ext>
                </a:extLst>
              </a:tr>
              <a:tr h="420057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</a:rPr>
                        <a:t>106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8.55%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6.95%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66.36%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63.61%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25.10%</a:t>
                      </a:r>
                      <a:endParaRPr lang="zh-TW" sz="14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29.27%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69396"/>
                  </a:ext>
                </a:extLst>
              </a:tr>
              <a:tr h="420057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</a:rPr>
                        <a:t>107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7.94%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6.55%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65.70%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62.82%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26.36%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30.63%</a:t>
                      </a:r>
                      <a:endParaRPr lang="zh-TW" sz="14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732123"/>
                  </a:ext>
                </a:extLst>
              </a:tr>
              <a:tr h="420057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</a:rPr>
                        <a:t>108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accent1"/>
                          </a:solidFill>
                          <a:effectLst/>
                        </a:rPr>
                        <a:t>7.62%</a:t>
                      </a:r>
                      <a:endParaRPr lang="zh-TW" sz="1400" b="0" kern="10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6.33%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65.20%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62.29%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27.18%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31.29%</a:t>
                      </a:r>
                      <a:endParaRPr lang="zh-TW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324571"/>
                  </a:ext>
                </a:extLst>
              </a:tr>
            </a:tbl>
          </a:graphicData>
        </a:graphic>
      </p:graphicFrame>
      <p:graphicFrame>
        <p:nvGraphicFramePr>
          <p:cNvPr id="7" name="圖表 6"/>
          <p:cNvGraphicFramePr/>
          <p:nvPr>
            <p:extLst>
              <p:ext uri="{D42A27DB-BD31-4B8C-83A1-F6EECF244321}">
                <p14:modId xmlns:p14="http://schemas.microsoft.com/office/powerpoint/2010/main" val="4082374206"/>
              </p:ext>
            </p:extLst>
          </p:nvPr>
        </p:nvGraphicFramePr>
        <p:xfrm>
          <a:off x="6816080" y="109174"/>
          <a:ext cx="5184576" cy="2834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圖表 7"/>
          <p:cNvGraphicFramePr/>
          <p:nvPr>
            <p:extLst>
              <p:ext uri="{D42A27DB-BD31-4B8C-83A1-F6EECF244321}">
                <p14:modId xmlns:p14="http://schemas.microsoft.com/office/powerpoint/2010/main" val="3765888566"/>
              </p:ext>
            </p:extLst>
          </p:nvPr>
        </p:nvGraphicFramePr>
        <p:xfrm>
          <a:off x="6806770" y="3043494"/>
          <a:ext cx="5265894" cy="3409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3587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8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3586492"/>
              </p:ext>
            </p:extLst>
          </p:nvPr>
        </p:nvGraphicFramePr>
        <p:xfrm>
          <a:off x="479373" y="188643"/>
          <a:ext cx="11305258" cy="654748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152131">
                  <a:extLst>
                    <a:ext uri="{9D8B030D-6E8A-4147-A177-3AD203B41FA5}">
                      <a16:colId xmlns:a16="http://schemas.microsoft.com/office/drawing/2014/main" val="1433895092"/>
                    </a:ext>
                  </a:extLst>
                </a:gridCol>
                <a:gridCol w="3608861">
                  <a:extLst>
                    <a:ext uri="{9D8B030D-6E8A-4147-A177-3AD203B41FA5}">
                      <a16:colId xmlns:a16="http://schemas.microsoft.com/office/drawing/2014/main" val="1632080181"/>
                    </a:ext>
                  </a:extLst>
                </a:gridCol>
                <a:gridCol w="1307678">
                  <a:extLst>
                    <a:ext uri="{9D8B030D-6E8A-4147-A177-3AD203B41FA5}">
                      <a16:colId xmlns:a16="http://schemas.microsoft.com/office/drawing/2014/main" val="597210043"/>
                    </a:ext>
                  </a:extLst>
                </a:gridCol>
                <a:gridCol w="1307678">
                  <a:extLst>
                    <a:ext uri="{9D8B030D-6E8A-4147-A177-3AD203B41FA5}">
                      <a16:colId xmlns:a16="http://schemas.microsoft.com/office/drawing/2014/main" val="3751576226"/>
                    </a:ext>
                  </a:extLst>
                </a:gridCol>
                <a:gridCol w="1429304">
                  <a:extLst>
                    <a:ext uri="{9D8B030D-6E8A-4147-A177-3AD203B41FA5}">
                      <a16:colId xmlns:a16="http://schemas.microsoft.com/office/drawing/2014/main" val="1109352213"/>
                    </a:ext>
                  </a:extLst>
                </a:gridCol>
                <a:gridCol w="1429304">
                  <a:extLst>
                    <a:ext uri="{9D8B030D-6E8A-4147-A177-3AD203B41FA5}">
                      <a16:colId xmlns:a16="http://schemas.microsoft.com/office/drawing/2014/main" val="3737920490"/>
                    </a:ext>
                  </a:extLst>
                </a:gridCol>
                <a:gridCol w="1070302">
                  <a:extLst>
                    <a:ext uri="{9D8B030D-6E8A-4147-A177-3AD203B41FA5}">
                      <a16:colId xmlns:a16="http://schemas.microsoft.com/office/drawing/2014/main" val="2426511540"/>
                    </a:ext>
                  </a:extLst>
                </a:gridCol>
              </a:tblGrid>
              <a:tr h="332379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年度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b="1" kern="100" dirty="0" smtClean="0">
                          <a:solidFill>
                            <a:schemeClr val="tx1"/>
                          </a:solidFill>
                          <a:effectLst/>
                        </a:rPr>
                        <a:t>議題</a:t>
                      </a:r>
                      <a:endParaRPr lang="en-US" altLang="zh-TW" sz="1600" b="1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108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學年度計畫指標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108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學年度推動成果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退步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是否達成預期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190102"/>
                  </a:ext>
                </a:extLst>
              </a:tr>
              <a:tr h="3323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學制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107/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前測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108/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後測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26733"/>
                  </a:ext>
                </a:extLst>
              </a:tr>
              <a:tr h="332379">
                <a:tc rowSpan="1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力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保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健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152400" indent="-152400" algn="just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r>
                        <a:rPr lang="zh-TW" sz="1600" b="1" kern="0" dirty="0">
                          <a:solidFill>
                            <a:schemeClr val="tx1"/>
                          </a:solidFill>
                          <a:effectLst/>
                        </a:rPr>
                        <a:t>平均裸視視力不良率下降至</a:t>
                      </a: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</a:rPr>
                        <a:t>55%</a:t>
                      </a:r>
                      <a:r>
                        <a:rPr lang="zh-TW" sz="1600" b="1" kern="0" dirty="0">
                          <a:solidFill>
                            <a:schemeClr val="tx1"/>
                          </a:solidFill>
                          <a:effectLst/>
                        </a:rPr>
                        <a:t>。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43.81%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42.18%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1.63%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52429"/>
                  </a:ext>
                </a:extLst>
              </a:tr>
              <a:tr h="3323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75.12%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75.50%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退步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0.38%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008827"/>
                  </a:ext>
                </a:extLst>
              </a:tr>
              <a:tr h="3323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平均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59.46%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58.84%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0.62%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404343"/>
                  </a:ext>
                </a:extLst>
              </a:tr>
              <a:tr h="3323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52400" indent="-152400" algn="just" eaLnBrk="0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2.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裸視篩檢視力不良就醫複檢率達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95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％。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95.52%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89.56%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退步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5.96%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899910"/>
                  </a:ext>
                </a:extLst>
              </a:tr>
              <a:tr h="3323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91.64%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90.85%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退步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0.79%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611071"/>
                  </a:ext>
                </a:extLst>
              </a:tr>
              <a:tr h="49834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52400" indent="-152400" algn="just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3.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國小裸視篩檢視力不良惡化率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107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、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108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學年年之差異。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平均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6.82%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5.73%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94155"/>
                  </a:ext>
                </a:extLst>
              </a:tr>
              <a:tr h="50648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52400" indent="-152400" algn="just"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</a:rPr>
                        <a:t>4.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提高達到近距離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閱讀、寫字、看電視及電腦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用眼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分鐘，休息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10 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分鐘學生人數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 (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規律用眼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3010)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前後測達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10%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。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65.93%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74.08%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8.15%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300801"/>
                  </a:ext>
                </a:extLst>
              </a:tr>
              <a:tr h="49020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40.61%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44.14%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3.53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043572"/>
                  </a:ext>
                </a:extLst>
              </a:tr>
              <a:tr h="3323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52400" indent="-152400" algn="just"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</a:rPr>
                        <a:t>5.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每校學生每天戶外活動時間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120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分鐘比率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70%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。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59.70%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67.55%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7.85%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805296"/>
                  </a:ext>
                </a:extLst>
              </a:tr>
              <a:tr h="3323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44.90%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48.12%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3.22%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186983"/>
                  </a:ext>
                </a:extLst>
              </a:tr>
              <a:tr h="3323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33985" indent="-152400" algn="just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全巿學生每天使用電腦、看電視及玩電動不超過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小時的比率達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65%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以上。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65.93%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73.37%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7.44%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711041"/>
                  </a:ext>
                </a:extLst>
              </a:tr>
              <a:tr h="3323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39.80%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39.96%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0.16%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55294"/>
                  </a:ext>
                </a:extLst>
              </a:tr>
              <a:tr h="3323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52400" indent="-152400" algn="just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7.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每節下課教室淨空率達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65%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以上。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65.25%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72.69%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9.23%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290466"/>
                  </a:ext>
                </a:extLst>
              </a:tr>
              <a:tr h="3323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52.16%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62.45%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6.99%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560051"/>
                  </a:ext>
                </a:extLst>
              </a:tr>
              <a:tr h="3323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52400" indent="-152400" algn="just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8.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定期就醫追踨率達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75%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以上。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63.52%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75%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11.48%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784363"/>
                  </a:ext>
                </a:extLst>
              </a:tr>
              <a:tr h="3323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52.63%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55.02%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3.39%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605" marR="3360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357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5602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834482"/>
              </p:ext>
            </p:extLst>
          </p:nvPr>
        </p:nvGraphicFramePr>
        <p:xfrm>
          <a:off x="407368" y="0"/>
          <a:ext cx="11305256" cy="679307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880929">
                  <a:extLst>
                    <a:ext uri="{9D8B030D-6E8A-4147-A177-3AD203B41FA5}">
                      <a16:colId xmlns:a16="http://schemas.microsoft.com/office/drawing/2014/main" val="1325919599"/>
                    </a:ext>
                  </a:extLst>
                </a:gridCol>
                <a:gridCol w="3880062">
                  <a:extLst>
                    <a:ext uri="{9D8B030D-6E8A-4147-A177-3AD203B41FA5}">
                      <a16:colId xmlns:a16="http://schemas.microsoft.com/office/drawing/2014/main" val="1732377010"/>
                    </a:ext>
                  </a:extLst>
                </a:gridCol>
                <a:gridCol w="1307678">
                  <a:extLst>
                    <a:ext uri="{9D8B030D-6E8A-4147-A177-3AD203B41FA5}">
                      <a16:colId xmlns:a16="http://schemas.microsoft.com/office/drawing/2014/main" val="1552429101"/>
                    </a:ext>
                  </a:extLst>
                </a:gridCol>
                <a:gridCol w="1307678">
                  <a:extLst>
                    <a:ext uri="{9D8B030D-6E8A-4147-A177-3AD203B41FA5}">
                      <a16:colId xmlns:a16="http://schemas.microsoft.com/office/drawing/2014/main" val="4100926377"/>
                    </a:ext>
                  </a:extLst>
                </a:gridCol>
                <a:gridCol w="1429304">
                  <a:extLst>
                    <a:ext uri="{9D8B030D-6E8A-4147-A177-3AD203B41FA5}">
                      <a16:colId xmlns:a16="http://schemas.microsoft.com/office/drawing/2014/main" val="3993826429"/>
                    </a:ext>
                  </a:extLst>
                </a:gridCol>
                <a:gridCol w="1429304">
                  <a:extLst>
                    <a:ext uri="{9D8B030D-6E8A-4147-A177-3AD203B41FA5}">
                      <a16:colId xmlns:a16="http://schemas.microsoft.com/office/drawing/2014/main" val="3461499598"/>
                    </a:ext>
                  </a:extLst>
                </a:gridCol>
                <a:gridCol w="1070301">
                  <a:extLst>
                    <a:ext uri="{9D8B030D-6E8A-4147-A177-3AD203B41FA5}">
                      <a16:colId xmlns:a16="http://schemas.microsoft.com/office/drawing/2014/main" val="1924044832"/>
                    </a:ext>
                  </a:extLst>
                </a:gridCol>
              </a:tblGrid>
              <a:tr h="574607">
                <a:tc rowSpan="1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口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腔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衛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生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46050" indent="-146050" algn="just" eaLnBrk="0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r>
                        <a:rPr lang="zh-TW" sz="1600" b="1" kern="0" dirty="0">
                          <a:solidFill>
                            <a:schemeClr val="tx1"/>
                          </a:solidFill>
                          <a:effectLst/>
                        </a:rPr>
                        <a:t>學生初檢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齲齒率</a:t>
                      </a:r>
                    </a:p>
                    <a:p>
                      <a:pPr marL="499110" indent="-357505" algn="just" eaLnBrk="0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（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）全市國中小初檢齲齒率下降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1%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。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32.18%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29.54%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2.64%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935045"/>
                  </a:ext>
                </a:extLst>
              </a:tr>
              <a:tr h="25230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13.65%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13.94%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退步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0.29%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867971"/>
                  </a:ext>
                </a:extLst>
              </a:tr>
              <a:tr h="76314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99110" indent="-357505" algn="just" eaLnBrk="0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（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）國中小初檢齲齒率平均數以上的學校，各校進步幅度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1%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以上。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平均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83.3%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493891"/>
                  </a:ext>
                </a:extLst>
              </a:tr>
              <a:tr h="25230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46050" indent="-146050" algn="just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2.</a:t>
                      </a:r>
                      <a:r>
                        <a:rPr lang="zh-TW" sz="1600" b="1" kern="0">
                          <a:solidFill>
                            <a:schemeClr val="tx1"/>
                          </a:solidFill>
                          <a:effectLst/>
                        </a:rPr>
                        <a:t>口腔檢查結果異常學生矯治率達</a:t>
                      </a: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</a:rPr>
                        <a:t>95%</a:t>
                      </a:r>
                      <a:r>
                        <a:rPr lang="zh-TW" sz="1600" b="1" kern="0">
                          <a:solidFill>
                            <a:schemeClr val="tx1"/>
                          </a:solidFill>
                          <a:effectLst/>
                        </a:rPr>
                        <a:t>。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85.63%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930072"/>
                  </a:ext>
                </a:extLst>
              </a:tr>
              <a:tr h="25230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71.91%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079334"/>
                  </a:ext>
                </a:extLst>
              </a:tr>
              <a:tr h="50876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6050" indent="-146050" algn="just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3.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學生午餐餐後潔牙搭配含氟牙膏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超過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1000ppm)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比率國小達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85%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。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65.40%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78.76%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13.36%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198628"/>
                  </a:ext>
                </a:extLst>
              </a:tr>
              <a:tr h="2543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6050" indent="-146050" algn="just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4.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含氟漱口水執行率：全市國小達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95%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以上。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97.05%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798609"/>
                  </a:ext>
                </a:extLst>
              </a:tr>
              <a:tr h="2543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6050" indent="-146050" algn="just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5.</a:t>
                      </a:r>
                      <a:r>
                        <a:rPr lang="zh-TW" sz="1600" b="1" kern="100" spc="-100">
                          <a:solidFill>
                            <a:schemeClr val="tx1"/>
                          </a:solidFill>
                          <a:effectLst/>
                        </a:rPr>
                        <a:t>國小學校每學年於校內辦理潔牙活動至少</a:t>
                      </a:r>
                      <a:r>
                        <a:rPr lang="en-US" sz="1600" b="1" kern="100" spc="-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zh-TW" sz="1600" b="1" kern="100" spc="-100">
                          <a:solidFill>
                            <a:schemeClr val="tx1"/>
                          </a:solidFill>
                          <a:effectLst/>
                        </a:rPr>
                        <a:t>場達</a:t>
                      </a:r>
                      <a:r>
                        <a:rPr lang="en-US" sz="1600" b="1" kern="100" spc="-100">
                          <a:solidFill>
                            <a:schemeClr val="tx1"/>
                          </a:solidFill>
                          <a:effectLst/>
                        </a:rPr>
                        <a:t>95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％。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，辦理潔牙活動共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245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場平均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校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8.1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場。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482694"/>
                  </a:ext>
                </a:extLst>
              </a:tr>
              <a:tr h="25230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46050" indent="-146050" algn="just" eaLnBrk="0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學生睡前正確潔牙率達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95%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以上。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95.25%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96.60%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1.35%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333162"/>
                  </a:ext>
                </a:extLst>
              </a:tr>
              <a:tr h="25230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93.89%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94.01%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0.12%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845021"/>
                  </a:ext>
                </a:extLst>
              </a:tr>
              <a:tr h="3815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6050" indent="-146050" algn="just" eaLnBrk="0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7.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國小高年級學生每日至少使用一次牙線比率前後測進步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5%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以上。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61.67%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68.87%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7.20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571036"/>
                  </a:ext>
                </a:extLst>
              </a:tr>
              <a:tr h="37073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46050" indent="-146050" algn="just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8.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學生在學校兩餐間不吃零食比率達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80%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以上。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80.03%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84.55%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4.52%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480195"/>
                  </a:ext>
                </a:extLst>
              </a:tr>
              <a:tr h="12719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50.31%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44.63%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退步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5.68%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032491"/>
                  </a:ext>
                </a:extLst>
              </a:tr>
              <a:tr h="37974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46050" indent="-146050" algn="just" eaLnBrk="0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9.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學生在學校兩餐間不喝含糖飲料比率達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80%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以上。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26.20%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20.80%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退步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5.40%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732630"/>
                  </a:ext>
                </a:extLst>
              </a:tr>
              <a:tr h="25230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46.44%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46.90%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0.46%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851101"/>
                  </a:ext>
                </a:extLst>
              </a:tr>
              <a:tr h="2543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3680" indent="-233680" algn="just" eaLnBrk="0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10.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國小第一大臼齒窩溝封填施作率。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已施作人數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2540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人，佔總人數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26.36%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。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267673"/>
                  </a:ext>
                </a:extLst>
              </a:tr>
              <a:tr h="2543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6050" indent="-146050" algn="just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11.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歲學童平均每人齲齒指數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(DMFT)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。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為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1.5(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顆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316" marR="3331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6727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4090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1719669"/>
              </p:ext>
            </p:extLst>
          </p:nvPr>
        </p:nvGraphicFramePr>
        <p:xfrm>
          <a:off x="551384" y="332656"/>
          <a:ext cx="10945216" cy="633670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2230629968"/>
                    </a:ext>
                  </a:extLst>
                </a:gridCol>
                <a:gridCol w="3745272">
                  <a:extLst>
                    <a:ext uri="{9D8B030D-6E8A-4147-A177-3AD203B41FA5}">
                      <a16:colId xmlns:a16="http://schemas.microsoft.com/office/drawing/2014/main" val="1457623412"/>
                    </a:ext>
                  </a:extLst>
                </a:gridCol>
                <a:gridCol w="1266033">
                  <a:extLst>
                    <a:ext uri="{9D8B030D-6E8A-4147-A177-3AD203B41FA5}">
                      <a16:colId xmlns:a16="http://schemas.microsoft.com/office/drawing/2014/main" val="1295124151"/>
                    </a:ext>
                  </a:extLst>
                </a:gridCol>
                <a:gridCol w="1266033">
                  <a:extLst>
                    <a:ext uri="{9D8B030D-6E8A-4147-A177-3AD203B41FA5}">
                      <a16:colId xmlns:a16="http://schemas.microsoft.com/office/drawing/2014/main" val="2770168784"/>
                    </a:ext>
                  </a:extLst>
                </a:gridCol>
                <a:gridCol w="1383784">
                  <a:extLst>
                    <a:ext uri="{9D8B030D-6E8A-4147-A177-3AD203B41FA5}">
                      <a16:colId xmlns:a16="http://schemas.microsoft.com/office/drawing/2014/main" val="728462406"/>
                    </a:ext>
                  </a:extLst>
                </a:gridCol>
                <a:gridCol w="1383784">
                  <a:extLst>
                    <a:ext uri="{9D8B030D-6E8A-4147-A177-3AD203B41FA5}">
                      <a16:colId xmlns:a16="http://schemas.microsoft.com/office/drawing/2014/main" val="4020661258"/>
                    </a:ext>
                  </a:extLst>
                </a:gridCol>
                <a:gridCol w="1036214">
                  <a:extLst>
                    <a:ext uri="{9D8B030D-6E8A-4147-A177-3AD203B41FA5}">
                      <a16:colId xmlns:a16="http://schemas.microsoft.com/office/drawing/2014/main" val="1474239756"/>
                    </a:ext>
                  </a:extLst>
                </a:gridCol>
              </a:tblGrid>
              <a:tr h="429409">
                <a:tc rowSpan="14">
                  <a:txBody>
                    <a:bodyPr/>
                    <a:lstStyle/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健</a:t>
                      </a: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康</a:t>
                      </a: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體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位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 eaLnBrk="0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全市學生之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BMI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適中值達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68%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。</a:t>
                      </a:r>
                    </a:p>
                    <a:p>
                      <a:pPr marL="152400" indent="-152400" algn="just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68.01%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68.58%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0.57%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855699"/>
                  </a:ext>
                </a:extLst>
              </a:tr>
              <a:tr h="4294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65.70%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65.20%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退步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0.50%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613860"/>
                  </a:ext>
                </a:extLst>
              </a:tr>
              <a:tr h="4294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52400" indent="-152400" algn="just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2.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全市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BMI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過輕學生減少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1%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。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9.86%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9.61%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0.25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730"/>
                  </a:ext>
                </a:extLst>
              </a:tr>
              <a:tr h="4294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7.94%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7.62%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0.32%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2566"/>
                  </a:ext>
                </a:extLst>
              </a:tr>
              <a:tr h="75438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52400" indent="-152400" algn="just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3.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過重及超重減少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1%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。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22.08%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21.81%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減少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0.27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396574"/>
                  </a:ext>
                </a:extLst>
              </a:tr>
              <a:tr h="4294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26.36%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27.18%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增加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0.82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405890"/>
                  </a:ext>
                </a:extLst>
              </a:tr>
              <a:tr h="4294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52400" indent="-152400" algn="just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4.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學生每週累積運動量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210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分鐘，前後測增加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5%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。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45.48%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50.05%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4.57%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267282"/>
                  </a:ext>
                </a:extLst>
              </a:tr>
              <a:tr h="4294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29.19%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32.63%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3.44%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981177"/>
                  </a:ext>
                </a:extLst>
              </a:tr>
              <a:tr h="4294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52400" indent="-152400" algn="just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5.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每天睡足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小時之學生，前後測增加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5%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。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93.80%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93.94%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0.14%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847839"/>
                  </a:ext>
                </a:extLst>
              </a:tr>
              <a:tr h="4294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80.64%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76%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退步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4.46%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415579"/>
                  </a:ext>
                </a:extLst>
              </a:tr>
              <a:tr h="4294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52400" indent="-152400" algn="just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每天在校吃完午餐蔬菜之學生，前後測增加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5%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。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78.45%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79.37%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0.92%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085151"/>
                  </a:ext>
                </a:extLst>
              </a:tr>
              <a:tr h="4294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70.81%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70.11%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退步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0.7%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982274"/>
                  </a:ext>
                </a:extLst>
              </a:tr>
              <a:tr h="4294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52400" indent="-152400" algn="just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7.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學生每日飲水量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(1500cc)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比率前後測增加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5%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以上。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60.68%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65.72%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5.04%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806544"/>
                  </a:ext>
                </a:extLst>
              </a:tr>
              <a:tr h="4294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63.77%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64.21%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0.44%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3253" marR="43253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2497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370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6380438"/>
              </p:ext>
            </p:extLst>
          </p:nvPr>
        </p:nvGraphicFramePr>
        <p:xfrm>
          <a:off x="551384" y="260648"/>
          <a:ext cx="11305257" cy="6408711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30997174"/>
                    </a:ext>
                  </a:extLst>
                </a:gridCol>
                <a:gridCol w="4040911">
                  <a:extLst>
                    <a:ext uri="{9D8B030D-6E8A-4147-A177-3AD203B41FA5}">
                      <a16:colId xmlns:a16="http://schemas.microsoft.com/office/drawing/2014/main" val="1489576439"/>
                    </a:ext>
                  </a:extLst>
                </a:gridCol>
                <a:gridCol w="1307679">
                  <a:extLst>
                    <a:ext uri="{9D8B030D-6E8A-4147-A177-3AD203B41FA5}">
                      <a16:colId xmlns:a16="http://schemas.microsoft.com/office/drawing/2014/main" val="1612280034"/>
                    </a:ext>
                  </a:extLst>
                </a:gridCol>
                <a:gridCol w="1307679">
                  <a:extLst>
                    <a:ext uri="{9D8B030D-6E8A-4147-A177-3AD203B41FA5}">
                      <a16:colId xmlns:a16="http://schemas.microsoft.com/office/drawing/2014/main" val="1861458738"/>
                    </a:ext>
                  </a:extLst>
                </a:gridCol>
                <a:gridCol w="1429304">
                  <a:extLst>
                    <a:ext uri="{9D8B030D-6E8A-4147-A177-3AD203B41FA5}">
                      <a16:colId xmlns:a16="http://schemas.microsoft.com/office/drawing/2014/main" val="1500241379"/>
                    </a:ext>
                  </a:extLst>
                </a:gridCol>
                <a:gridCol w="1429304">
                  <a:extLst>
                    <a:ext uri="{9D8B030D-6E8A-4147-A177-3AD203B41FA5}">
                      <a16:colId xmlns:a16="http://schemas.microsoft.com/office/drawing/2014/main" val="1654725938"/>
                    </a:ext>
                  </a:extLst>
                </a:gridCol>
                <a:gridCol w="1070300">
                  <a:extLst>
                    <a:ext uri="{9D8B030D-6E8A-4147-A177-3AD203B41FA5}">
                      <a16:colId xmlns:a16="http://schemas.microsoft.com/office/drawing/2014/main" val="1262293696"/>
                    </a:ext>
                  </a:extLst>
                </a:gridCol>
              </a:tblGrid>
              <a:tr h="376983">
                <a:tc rowSpan="17">
                  <a:txBody>
                    <a:bodyPr/>
                    <a:lstStyle/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反</a:t>
                      </a: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菸</a:t>
                      </a: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46050" indent="-146050" algn="ctr" eaLnBrk="0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拒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檳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6050" indent="-146050" algn="just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本市無菸校園率及無檳校園率達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％。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347832"/>
                  </a:ext>
                </a:extLst>
              </a:tr>
              <a:tr h="3769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46050" indent="-146050" algn="just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2.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學生反菸拒檳的能力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95%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以上。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94.14%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95.16%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1.62%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14382"/>
                  </a:ext>
                </a:extLst>
              </a:tr>
              <a:tr h="3769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94.96%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96.25%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1.29%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62501"/>
                  </a:ext>
                </a:extLst>
              </a:tr>
              <a:tr h="3769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46050" indent="-146050" algn="just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3.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反菸拒檳課程融入國中小學校課程，學生正確認知率達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90%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以上。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79.02%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86.85%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7.83%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249893"/>
                  </a:ext>
                </a:extLst>
              </a:tr>
              <a:tr h="3769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83.34%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91.22%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7.88%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169940"/>
                  </a:ext>
                </a:extLst>
              </a:tr>
              <a:tr h="3769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6050" indent="-146050" algn="just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4.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吸菸學生參與戒菸率達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％。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95%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150736"/>
                  </a:ext>
                </a:extLst>
              </a:tr>
              <a:tr h="3769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46050" indent="-146050" algn="just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5.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學生吸菸率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3%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以下。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1.33%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0.68%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0.65%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791319"/>
                  </a:ext>
                </a:extLst>
              </a:tr>
              <a:tr h="3769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1.88%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0.48%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1.4%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120629"/>
                  </a:ext>
                </a:extLst>
              </a:tr>
              <a:tr h="3769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46050" indent="-146050" algn="just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家人在學生面前吸菸比率降低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。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39.78%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33.50%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退步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6.28%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058071"/>
                  </a:ext>
                </a:extLst>
              </a:tr>
              <a:tr h="3769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42.79%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40.29%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退步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2.5%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450042"/>
                  </a:ext>
                </a:extLst>
              </a:tr>
              <a:tr h="3769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46050" indent="-146050" algn="just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7.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校園二手菸暴露率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5%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以下。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26.42%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23.61%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退步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2.81%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028406"/>
                  </a:ext>
                </a:extLst>
              </a:tr>
              <a:tr h="3769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26.49%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20.31%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退步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6.19%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726158"/>
                  </a:ext>
                </a:extLst>
              </a:tr>
              <a:tr h="3769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46050" indent="-146050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8.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學生電子菸使用率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1%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以下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1.18%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0.67%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0.51%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795322"/>
                  </a:ext>
                </a:extLst>
              </a:tr>
              <a:tr h="3769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0.47%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0.48%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退步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0.01%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17115"/>
                  </a:ext>
                </a:extLst>
              </a:tr>
              <a:tr h="3769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46050" indent="-146050" algn="just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9.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學生嚼檳率國中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0.5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％、國小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0.2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％以下。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0.77%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0.53%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0.24%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881738"/>
                  </a:ext>
                </a:extLst>
              </a:tr>
              <a:tr h="3769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0.31%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0.16%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0.15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989206"/>
                  </a:ext>
                </a:extLst>
              </a:tr>
              <a:tr h="3769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6050" indent="-146050" algn="just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10.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嚼檳學生參與戒檳率達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％。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7545" marR="37545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694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4520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284382"/>
              </p:ext>
            </p:extLst>
          </p:nvPr>
        </p:nvGraphicFramePr>
        <p:xfrm>
          <a:off x="551384" y="260648"/>
          <a:ext cx="11017224" cy="626469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1026574249"/>
                    </a:ext>
                  </a:extLst>
                </a:gridCol>
                <a:gridCol w="3847604">
                  <a:extLst>
                    <a:ext uri="{9D8B030D-6E8A-4147-A177-3AD203B41FA5}">
                      <a16:colId xmlns:a16="http://schemas.microsoft.com/office/drawing/2014/main" val="2930487823"/>
                    </a:ext>
                  </a:extLst>
                </a:gridCol>
                <a:gridCol w="1274361">
                  <a:extLst>
                    <a:ext uri="{9D8B030D-6E8A-4147-A177-3AD203B41FA5}">
                      <a16:colId xmlns:a16="http://schemas.microsoft.com/office/drawing/2014/main" val="22985191"/>
                    </a:ext>
                  </a:extLst>
                </a:gridCol>
                <a:gridCol w="1274361">
                  <a:extLst>
                    <a:ext uri="{9D8B030D-6E8A-4147-A177-3AD203B41FA5}">
                      <a16:colId xmlns:a16="http://schemas.microsoft.com/office/drawing/2014/main" val="2983794463"/>
                    </a:ext>
                  </a:extLst>
                </a:gridCol>
                <a:gridCol w="1392889">
                  <a:extLst>
                    <a:ext uri="{9D8B030D-6E8A-4147-A177-3AD203B41FA5}">
                      <a16:colId xmlns:a16="http://schemas.microsoft.com/office/drawing/2014/main" val="2689960113"/>
                    </a:ext>
                  </a:extLst>
                </a:gridCol>
                <a:gridCol w="1392889">
                  <a:extLst>
                    <a:ext uri="{9D8B030D-6E8A-4147-A177-3AD203B41FA5}">
                      <a16:colId xmlns:a16="http://schemas.microsoft.com/office/drawing/2014/main" val="3505774619"/>
                    </a:ext>
                  </a:extLst>
                </a:gridCol>
                <a:gridCol w="1043032">
                  <a:extLst>
                    <a:ext uri="{9D8B030D-6E8A-4147-A177-3AD203B41FA5}">
                      <a16:colId xmlns:a16="http://schemas.microsoft.com/office/drawing/2014/main" val="2013818752"/>
                    </a:ext>
                  </a:extLst>
                </a:gridCol>
              </a:tblGrid>
              <a:tr h="710960">
                <a:tc row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性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教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育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含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愛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滋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防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6050" indent="-146050" algn="just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議題學校校至少辦理愛滋防治或性教育相關研習或活動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場次以上。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07989"/>
                  </a:ext>
                </a:extLst>
              </a:tr>
              <a:tr h="50488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46050" indent="-146050" algn="just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2.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國高中正向性態度（含愛滋防治）達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85%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。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85.98%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87.19%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1.21%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600949"/>
                  </a:ext>
                </a:extLst>
              </a:tr>
              <a:tr h="50488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高中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85.81%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93.88%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8.07%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022532"/>
                  </a:ext>
                </a:extLst>
              </a:tr>
              <a:tr h="50488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6050" indent="-146050" algn="just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3.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國小六年級性知識正確率前後測比率增加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10%</a:t>
                      </a: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。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80.81%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90.93%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10.12%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200465"/>
                  </a:ext>
                </a:extLst>
              </a:tr>
              <a:tr h="50488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46050" indent="-146050" algn="just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4.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接納愛滋感染者比率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90%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。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80.32%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86.46%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6.14%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699144"/>
                  </a:ext>
                </a:extLst>
              </a:tr>
              <a:tr h="50488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91.11%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94.64%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3.53%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436056"/>
                  </a:ext>
                </a:extLst>
              </a:tr>
              <a:tr h="50488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高中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94.60%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94.56%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退步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0.04%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079104"/>
                  </a:ext>
                </a:extLst>
              </a:tr>
              <a:tr h="50488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46050" indent="-146050" algn="just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5.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危險知覺比率達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85%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。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國小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66.84%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64.95%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退步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1.89%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604474"/>
                  </a:ext>
                </a:extLst>
              </a:tr>
              <a:tr h="50488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92.13%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90.02%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退步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2.11%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361924"/>
                  </a:ext>
                </a:extLst>
              </a:tr>
              <a:tr h="50488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高中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92.34%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90.48%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退步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1.86%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140848"/>
                  </a:ext>
                </a:extLst>
              </a:tr>
              <a:tr h="50488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46050" indent="-146050" algn="just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拒絕性行為效能比率前後測增加</a:t>
                      </a: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5%</a:t>
                      </a: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。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國中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73.21%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78.91%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5.7%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達成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189142"/>
                  </a:ext>
                </a:extLst>
              </a:tr>
              <a:tr h="50488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>
                          <a:solidFill>
                            <a:schemeClr val="tx1"/>
                          </a:solidFill>
                          <a:effectLst/>
                        </a:rPr>
                        <a:t>高中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66.55%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</a:rPr>
                        <a:t>69.73%</a:t>
                      </a:r>
                      <a:endParaRPr lang="zh-TW" sz="16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進步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</a:rPr>
                        <a:t>3.18%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</a:rPr>
                        <a:t>未達成</a:t>
                      </a: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106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9332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兒童朋友 16x9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3246153_TF03896101.potx" id="{6A3A4BDE-38F3-481F-95FA-0BBF6CA84F65}" vid="{124C5BAE-A73E-45D1-9C79-D966FFA50C0E}"/>
    </a:ext>
  </a:extLst>
</a:theme>
</file>

<file path=ppt/theme/theme2.xml><?xml version="1.0" encoding="utf-8"?>
<a:theme xmlns:a="http://schemas.openxmlformats.org/drawingml/2006/main" name="Office 佈景主題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hildrenFriends">
    <a:dk1>
      <a:srgbClr val="404040"/>
    </a:dk1>
    <a:lt1>
      <a:sysClr val="window" lastClr="FFFFFF"/>
    </a:lt1>
    <a:dk2>
      <a:srgbClr val="000000"/>
    </a:dk2>
    <a:lt2>
      <a:srgbClr val="EAEAEA"/>
    </a:lt2>
    <a:accent1>
      <a:srgbClr val="A63121"/>
    </a:accent1>
    <a:accent2>
      <a:srgbClr val="318DCB"/>
    </a:accent2>
    <a:accent3>
      <a:srgbClr val="F28330"/>
    </a:accent3>
    <a:accent4>
      <a:srgbClr val="50B852"/>
    </a:accent4>
    <a:accent5>
      <a:srgbClr val="EEAD1D"/>
    </a:accent5>
    <a:accent6>
      <a:srgbClr val="A68555"/>
    </a:accent6>
    <a:hlink>
      <a:srgbClr val="F28330"/>
    </a:hlink>
    <a:folHlink>
      <a:srgbClr val="969696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4A369AEE-D726-45B1-ACA9-0D6048C368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DF6667-B669-49A4-BBE6-2132BA71C0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A15C6C-6BB6-4DB6-B7D6-7F14EAB2CC5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40262f94-9f35-4ac3-9a90-690165a166b7"/>
    <ds:schemaRef ds:uri="a4f35948-e619-41b3-aa29-22878b09cfd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</TotalTime>
  <Words>2179</Words>
  <Application>Microsoft Office PowerPoint</Application>
  <PresentationFormat>寬螢幕</PresentationFormat>
  <Paragraphs>814</Paragraphs>
  <Slides>11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7" baseType="lpstr">
      <vt:lpstr>細明體</vt:lpstr>
      <vt:lpstr>微軟正黑體</vt:lpstr>
      <vt:lpstr>新細明體</vt:lpstr>
      <vt:lpstr>Arial</vt:lpstr>
      <vt:lpstr>Times New Roman</vt:lpstr>
      <vt:lpstr>兒童朋友 16x9</vt:lpstr>
      <vt:lpstr>109學年度學校健康促進計畫 中心、研究學校前導會議</vt:lpstr>
      <vt:lpstr>108學年度成果及109學年度議題指標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108學年度學校健康促進計畫前導會議</dc:title>
  <dc:creator>張諺杰</dc:creator>
  <cp:keywords/>
  <cp:lastModifiedBy>User</cp:lastModifiedBy>
  <cp:revision>34</cp:revision>
  <cp:lastPrinted>2019-09-10T02:08:50Z</cp:lastPrinted>
  <dcterms:created xsi:type="dcterms:W3CDTF">2019-09-05T07:30:16Z</dcterms:created>
  <dcterms:modified xsi:type="dcterms:W3CDTF">2020-10-20T02:58:44Z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TC038961019991</vt:lpwstr>
  </property>
  <property fmtid="{D5CDD505-2E9C-101B-9397-08002B2CF9AE}" pid="3" name="ContentTypeId">
    <vt:lpwstr>0x010100AA3F7D94069FF64A86F7DFF56D60E3BE</vt:lpwstr>
  </property>
</Properties>
</file>