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2" r:id="rId16"/>
    <p:sldId id="267" r:id="rId17"/>
    <p:sldId id="271" r:id="rId18"/>
    <p:sldId id="275" r:id="rId19"/>
    <p:sldId id="276" r:id="rId20"/>
    <p:sldId id="277" r:id="rId21"/>
    <p:sldId id="273" r:id="rId22"/>
    <p:sldId id="279" r:id="rId23"/>
    <p:sldId id="278" r:id="rId24"/>
    <p:sldId id="280" r:id="rId25"/>
    <p:sldId id="281" r:id="rId2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歡迎使用" id="{E75E278A-FF0E-49A4-B170-79828D63BBA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  <p14:section name="設計、轉化、註解、共同作業、操作說明搜尋" id="{B9B51309-D148-4332-87C2-07BE32FBCA3B}">
          <p14:sldIdLst>
            <p14:sldId id="265"/>
            <p14:sldId id="266"/>
            <p14:sldId id="272"/>
            <p14:sldId id="267"/>
            <p14:sldId id="271"/>
            <p14:sldId id="275"/>
            <p14:sldId id="276"/>
            <p14:sldId id="277"/>
            <p14:sldId id="273"/>
            <p14:sldId id="279"/>
            <p14:sldId id="278"/>
            <p14:sldId id="280"/>
            <p14:sldId id="281"/>
          </p14:sldIdLst>
        </p14:section>
        <p14:section name="深入了解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24726"/>
    <a:srgbClr val="404040"/>
    <a:srgbClr val="FF9B45"/>
    <a:srgbClr val="DD462F"/>
    <a:srgbClr val="F8CFB6"/>
    <a:srgbClr val="F8CA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A22203-C483-42FA-8700-B681F6F01B4D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2020/8/12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6C02CB6-EC10-40FB-BF56-67DDAFB1AB77}" type="datetime1">
              <a:rPr lang="zh-TW" altLang="en-US" noProof="0" smtClean="0"/>
              <a:t>2020/8/12</a:t>
            </a:fld>
            <a:endParaRPr lang="zh-TW" alt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 smtClean="0"/>
              <a:t>按一下以編輯母片文字樣式</a:t>
            </a:r>
          </a:p>
          <a:p>
            <a:pPr lvl="1" rtl="0"/>
            <a:r>
              <a:rPr lang="zh-TW" altLang="en-US" noProof="0" dirty="0" smtClean="0"/>
              <a:t>第二層</a:t>
            </a:r>
          </a:p>
          <a:p>
            <a:pPr lvl="2" rtl="0"/>
            <a:r>
              <a:rPr lang="zh-TW" altLang="en-US" noProof="0" dirty="0" smtClean="0"/>
              <a:t>第三層</a:t>
            </a:r>
          </a:p>
          <a:p>
            <a:pPr lvl="3" rtl="0"/>
            <a:r>
              <a:rPr lang="zh-TW" altLang="en-US" noProof="0" dirty="0" smtClean="0"/>
              <a:t>第四層</a:t>
            </a:r>
          </a:p>
          <a:p>
            <a:pPr lvl="4" rtl="0"/>
            <a:r>
              <a:rPr lang="zh-TW" altLang="en-US" noProof="0" dirty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F61EA0F-A667-4B49-8422-0062BC55E249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12" name="直線接點​​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編輯母片文字樣式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第二層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第三層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第四層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FB24FFDF-C44B-4BC6-8CC2-3E2CCA5CBAD2}" type="datetime1">
              <a:rPr lang="zh-TW" altLang="en-US" smtClean="0"/>
              <a:t>2020/8/12</a:t>
            </a:fld>
            <a:endParaRPr lang="zh-TW" altLang="en-US" dirty="0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8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編輯母片文字樣式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第二層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第三層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第四層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zh-TW" altLang="en-US" sz="1800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0FC83EE-73F1-46EA-BC6E-B26AE4225C74}" type="datetime1">
              <a:rPr lang="zh-TW" altLang="en-US" noProof="0" smtClean="0"/>
              <a:t>2020/8/12</a:t>
            </a:fld>
            <a:endParaRPr lang="zh-TW" altLang="en-US" noProof="0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860EDB8-5305-433F-BE41-D7A86D811DB3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eb.tmps.hc.edu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63968" y="1164324"/>
            <a:ext cx="9489831" cy="2387600"/>
          </a:xfrm>
        </p:spPr>
        <p:txBody>
          <a:bodyPr rtlCol="0" anchor="ctr" anchorCtr="0">
            <a:norm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</a:rPr>
              <a:t>新竹市東區東門國小</a:t>
            </a:r>
            <a:r>
              <a:rPr lang="en-US" altLang="zh-TW" sz="4800" dirty="0" smtClean="0">
                <a:solidFill>
                  <a:schemeClr val="bg1"/>
                </a:solidFill>
              </a:rPr>
              <a:t/>
            </a:r>
            <a:br>
              <a:rPr lang="en-US" altLang="zh-TW" sz="4800" dirty="0" smtClean="0">
                <a:solidFill>
                  <a:schemeClr val="bg1"/>
                </a:solidFill>
              </a:rPr>
            </a:br>
            <a:r>
              <a:rPr lang="en-US" altLang="zh-TW" sz="4800" dirty="0" smtClean="0">
                <a:solidFill>
                  <a:schemeClr val="bg1"/>
                </a:solidFill>
              </a:rPr>
              <a:t>109</a:t>
            </a:r>
            <a:r>
              <a:rPr lang="zh-TW" altLang="en-US" sz="4800" dirty="0" smtClean="0">
                <a:solidFill>
                  <a:schemeClr val="bg1"/>
                </a:solidFill>
              </a:rPr>
              <a:t>校園網站</a:t>
            </a:r>
            <a:r>
              <a:rPr lang="en-US" altLang="zh-TW" sz="4800" dirty="0">
                <a:solidFill>
                  <a:schemeClr val="bg1"/>
                </a:solidFill>
              </a:rPr>
              <a:t>-</a:t>
            </a:r>
            <a:r>
              <a:rPr lang="zh-TW" altLang="en-US" sz="4800" dirty="0" smtClean="0">
                <a:solidFill>
                  <a:schemeClr val="bg1"/>
                </a:solidFill>
              </a:rPr>
              <a:t>教師登入及操作說明</a:t>
            </a:r>
            <a:endParaRPr lang="en-US" altLang="zh-TW" sz="4800" dirty="0">
              <a:solidFill>
                <a:schemeClr val="bg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863968" y="3163856"/>
            <a:ext cx="9416564" cy="1137793"/>
          </a:xfrm>
        </p:spPr>
        <p:txBody>
          <a:bodyPr rtlCol="0">
            <a:normAutofit/>
          </a:bodyPr>
          <a:lstStyle/>
          <a:p>
            <a:pPr marL="0" indent="0" algn="r" rtl="0">
              <a:buNone/>
            </a:pPr>
            <a:r>
              <a:rPr lang="en-US" altLang="zh-TW" sz="2400" dirty="0" smtClean="0">
                <a:solidFill>
                  <a:schemeClr val="bg1"/>
                </a:solidFill>
              </a:rPr>
              <a:t>2020-0812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35" y="1674425"/>
            <a:ext cx="1194133" cy="1377846"/>
          </a:xfrm>
          <a:prstGeom prst="rect">
            <a:avLst/>
          </a:prstGeo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7200899" y="5329578"/>
            <a:ext cx="4413739" cy="754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TW" sz="2400" dirty="0" smtClean="0">
                <a:solidFill>
                  <a:schemeClr val="bg1"/>
                </a:solidFill>
              </a:rPr>
              <a:t>https://www.tmps.hc.edu.tw/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" y="1871753"/>
            <a:ext cx="10058400" cy="47224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業務公務帳號的登入步驟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7543800" y="4668715"/>
            <a:ext cx="4396155" cy="1925515"/>
          </a:xfrm>
          <a:prstGeom prst="wedgeRoundRectCallout">
            <a:avLst>
              <a:gd name="adj1" fmla="val -20208"/>
              <a:gd name="adj2" fmla="val -74342"/>
              <a:gd name="adj3" fmla="val 16667"/>
            </a:avLst>
          </a:prstGeom>
          <a:solidFill>
            <a:srgbClr val="4472C4">
              <a:alpha val="69804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如同個人帳號一樣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先開啟網頁</a:t>
            </a:r>
            <a:r>
              <a:rPr lang="zh-TW" altLang="en-US" sz="2400" b="1" dirty="0"/>
              <a:t> 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http://www.tmps.hc.edu.tw</a:t>
            </a:r>
          </a:p>
          <a:p>
            <a:r>
              <a:rPr lang="zh-TW" altLang="en-US" sz="2400" b="1" dirty="0" smtClean="0"/>
              <a:t>然後點選右上角的登入</a:t>
            </a:r>
            <a:endParaRPr lang="en-US" altLang="zh-TW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924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業務公務帳號的登入步驟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10" y="1512277"/>
            <a:ext cx="3641506" cy="4903726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6690946" y="2215662"/>
            <a:ext cx="3622431" cy="3560884"/>
          </a:xfrm>
          <a:prstGeom prst="wedgeRoundRectCallout">
            <a:avLst>
              <a:gd name="adj1" fmla="val -62478"/>
              <a:gd name="adj2" fmla="val 17531"/>
              <a:gd name="adj3" fmla="val 16667"/>
            </a:avLst>
          </a:prstGeom>
          <a:solidFill>
            <a:srgbClr val="4472C4">
              <a:alpha val="69804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請由上依序輸入</a:t>
            </a:r>
            <a:endParaRPr lang="en-US" altLang="zh-TW" sz="2400" b="1" dirty="0" smtClean="0"/>
          </a:p>
          <a:p>
            <a:endParaRPr lang="en-US" altLang="zh-TW" sz="2400" b="1" dirty="0"/>
          </a:p>
          <a:p>
            <a:r>
              <a:rPr lang="zh-TW" altLang="en-US" sz="2400" b="1" dirty="0" smtClean="0"/>
              <a:t>自己的業務公務帳號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與登入密碼</a:t>
            </a:r>
            <a:endParaRPr lang="en-US" altLang="zh-TW" sz="2400" b="1" dirty="0"/>
          </a:p>
          <a:p>
            <a:endParaRPr lang="en-US" altLang="zh-TW" sz="2400" b="1" dirty="0" smtClean="0"/>
          </a:p>
          <a:p>
            <a:r>
              <a:rPr lang="zh-TW" altLang="en-US" sz="2400" b="1" dirty="0" smtClean="0"/>
              <a:t>然後直接點選登</a:t>
            </a:r>
            <a:r>
              <a:rPr lang="zh-TW" altLang="en-US" sz="2400" b="1" dirty="0"/>
              <a:t>入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1510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1206" y="448056"/>
            <a:ext cx="9545985" cy="64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校長、人事、主計公務帳號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0"/>
          </p:nvPr>
        </p:nvSpPr>
        <p:spPr>
          <a:xfrm>
            <a:off x="539495" y="1435607"/>
            <a:ext cx="11083935" cy="51058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校長：</a:t>
            </a:r>
            <a:r>
              <a:rPr lang="en-US" altLang="zh-TW" sz="2400" dirty="0" smtClean="0"/>
              <a:t>principal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　　　</a:t>
            </a:r>
            <a:r>
              <a:rPr lang="en-US" altLang="zh-TW" sz="2400" dirty="0" smtClean="0"/>
              <a:t>principal@tmps.hc.edu.tw 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校長：</a:t>
            </a:r>
            <a:r>
              <a:rPr lang="en-US" altLang="zh-TW" sz="2400" dirty="0" smtClean="0"/>
              <a:t>personnel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</a:t>
            </a:r>
            <a:r>
              <a:rPr lang="en-US" altLang="zh-TW" sz="2400" dirty="0" smtClean="0"/>
              <a:t>personnel@tmps.hc.edu.tw 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校長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accounting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</a:t>
            </a:r>
            <a:r>
              <a:rPr lang="en-US" altLang="zh-TW" sz="2400" dirty="0" smtClean="0"/>
              <a:t>accounting@tmps.hc.edu.tw 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985948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教務處公務帳號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057558" cy="510586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教務主任：</a:t>
            </a:r>
            <a:r>
              <a:rPr lang="en-US" altLang="zh-TW" sz="2400" dirty="0" smtClean="0"/>
              <a:t>tao01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　　　　　</a:t>
            </a:r>
            <a:r>
              <a:rPr lang="en-US" altLang="zh-TW" sz="2400" dirty="0" smtClean="0"/>
              <a:t>tao01@tmps.hc.edu.tw </a:t>
            </a:r>
            <a:r>
              <a:rPr lang="en-US" altLang="zh-TW" sz="2400" dirty="0"/>
              <a:t>(</a:t>
            </a:r>
            <a:r>
              <a:rPr lang="zh-TW" altLang="en-US" sz="2400" dirty="0"/>
              <a:t>東門</a:t>
            </a:r>
            <a:r>
              <a:rPr lang="en-US" altLang="zh-TW" sz="2400" dirty="0" err="1" smtClean="0"/>
              <a:t>Gsuite</a:t>
            </a:r>
            <a:r>
              <a:rPr lang="zh-TW" altLang="en-US" sz="2400" dirty="0" smtClean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教學組長：</a:t>
            </a:r>
            <a:r>
              <a:rPr lang="en-US" altLang="zh-TW" sz="2400" dirty="0" smtClean="0"/>
              <a:t>tao02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tao02@tmps.hc.edu.tw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註冊組長：</a:t>
            </a:r>
            <a:r>
              <a:rPr lang="en-US" altLang="zh-TW" sz="2400" dirty="0" smtClean="0"/>
              <a:t>tao03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tao03@tmps.hc.edu.tw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資訊組長：</a:t>
            </a:r>
            <a:r>
              <a:rPr lang="en-US" altLang="zh-TW" sz="2400" dirty="0" smtClean="0"/>
              <a:t>tao04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tao04@tmps.hc.edu.tw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課程組長：</a:t>
            </a:r>
            <a:r>
              <a:rPr lang="en-US" altLang="zh-TW" sz="2400" dirty="0" smtClean="0"/>
              <a:t>tao06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tao05@tmps.hc.edu.tw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教務處助理：</a:t>
            </a:r>
            <a:r>
              <a:rPr lang="en-US" altLang="zh-TW" sz="2400" dirty="0" smtClean="0"/>
              <a:t>tao08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tao08@tmps.hc.edu.tw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</a:t>
            </a:r>
            <a:r>
              <a:rPr lang="zh-TW" altLang="en-US" sz="2400" dirty="0" smtClean="0"/>
              <a:t>電子信箱</a:t>
            </a:r>
            <a:r>
              <a:rPr lang="en-US" altLang="zh-TW" sz="2400" dirty="0"/>
              <a:t>-</a:t>
            </a:r>
            <a:r>
              <a:rPr lang="zh-TW" altLang="en-US" sz="2400" dirty="0" smtClean="0"/>
              <a:t>周冠佑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072788" y="1435606"/>
            <a:ext cx="5412896" cy="5105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269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學務處公務帳號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057558" cy="510586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學務</a:t>
            </a:r>
            <a:r>
              <a:rPr lang="zh-TW" altLang="en-US" sz="2400" dirty="0"/>
              <a:t>主任</a:t>
            </a:r>
            <a:r>
              <a:rPr lang="zh-TW" altLang="en-US" sz="2400" dirty="0" smtClean="0"/>
              <a:t>：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　　　　　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ao01@tmps.hc.edu.tw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生</a:t>
            </a:r>
            <a:r>
              <a:rPr lang="zh-TW" altLang="en-US" sz="2400" dirty="0"/>
              <a:t>教</a:t>
            </a:r>
            <a:r>
              <a:rPr lang="zh-TW" altLang="en-US" sz="2400" dirty="0" smtClean="0"/>
              <a:t>組長：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ao02@tmps.hc.edu.tw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活</a:t>
            </a:r>
            <a:r>
              <a:rPr lang="zh-TW" altLang="en-US" sz="2400" dirty="0"/>
              <a:t>動</a:t>
            </a:r>
            <a:r>
              <a:rPr lang="zh-TW" altLang="en-US" sz="2400" dirty="0" smtClean="0"/>
              <a:t>組長：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ao03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ao03@tmps.hc.edu.tw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體</a:t>
            </a:r>
            <a:r>
              <a:rPr lang="zh-TW" altLang="en-US" sz="2400" dirty="0"/>
              <a:t>育</a:t>
            </a:r>
            <a:r>
              <a:rPr lang="zh-TW" altLang="en-US" sz="2400" dirty="0" smtClean="0"/>
              <a:t>組長：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ao04@tmps.hc.edu.tw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衛生</a:t>
            </a:r>
            <a:r>
              <a:rPr lang="zh-TW" altLang="en-US" sz="2400" dirty="0" smtClean="0"/>
              <a:t>組長：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ao05@tmps.hc.edu.tw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午餐</a:t>
            </a:r>
            <a:r>
              <a:rPr lang="zh-TW" altLang="en-US" sz="2400" dirty="0"/>
              <a:t>秘書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lunch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lunch@tmps.hc.edu.tw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</a:t>
            </a:r>
            <a:r>
              <a:rPr lang="zh-TW" altLang="en-US" sz="2400" dirty="0" smtClean="0"/>
              <a:t>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65260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輔導處公務帳號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057558" cy="510586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輔導主任：</a:t>
            </a:r>
            <a:r>
              <a:rPr lang="en-US" altLang="zh-TW" sz="2400" dirty="0" smtClean="0"/>
              <a:t>cao01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　　　　　</a:t>
            </a:r>
            <a:r>
              <a:rPr lang="en-US" altLang="zh-TW" sz="2400" dirty="0" smtClean="0"/>
              <a:t>cao01@tmps.hc.edu.tw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輔導組長：</a:t>
            </a:r>
            <a:r>
              <a:rPr lang="en-US" altLang="zh-TW" sz="2400" dirty="0" smtClean="0"/>
              <a:t>cao02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cao02@tmps.hc.edu.tw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資料組長：</a:t>
            </a:r>
            <a:r>
              <a:rPr lang="en-US" altLang="zh-TW" sz="2400" dirty="0" smtClean="0"/>
              <a:t>cao03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cao03@tmps.hc.edu.tw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特教組長：</a:t>
            </a:r>
            <a:r>
              <a:rPr lang="en-US" altLang="zh-TW" sz="2400" dirty="0" smtClean="0"/>
              <a:t>cao04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cao04@tmps.hc.edu.tw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輔導處助理：</a:t>
            </a:r>
            <a:r>
              <a:rPr lang="en-US" altLang="zh-TW" sz="2400" dirty="0" smtClean="0"/>
              <a:t>cao05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cao05@tmps.hc.edu.tw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</a:t>
            </a:r>
            <a:r>
              <a:rPr lang="zh-TW" altLang="en-US" sz="2400" dirty="0" smtClean="0"/>
              <a:t>電子信箱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沈里軍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專任輔導教師：</a:t>
            </a:r>
            <a:r>
              <a:rPr lang="en-US" altLang="zh-TW" sz="2400" dirty="0" smtClean="0"/>
              <a:t>cao07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cao07@tmps.hc.edu.tw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</a:t>
            </a:r>
            <a:r>
              <a:rPr lang="zh-TW" altLang="en-US" sz="2400" dirty="0" smtClean="0"/>
              <a:t>電子信箱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張寶文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專業社工</a:t>
            </a:r>
            <a:r>
              <a:rPr lang="zh-TW" altLang="en-US" sz="2400" dirty="0"/>
              <a:t>師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cao08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cao08@tmps.hc.edu.tw </a:t>
            </a:r>
            <a:r>
              <a:rPr lang="en-US" altLang="zh-TW" sz="2400" dirty="0"/>
              <a:t>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</a:t>
            </a:r>
            <a:r>
              <a:rPr lang="zh-TW" altLang="en-US" sz="2400" dirty="0" smtClean="0"/>
              <a:t>電子信箱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陳</a:t>
            </a:r>
            <a:r>
              <a:rPr lang="zh-TW" altLang="en-US" sz="2400" dirty="0"/>
              <a:t>彣鈁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31814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總務處公務帳號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057558" cy="51058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總務主任：</a:t>
            </a:r>
            <a:r>
              <a:rPr lang="en-US" altLang="zh-TW" sz="2400" dirty="0" smtClean="0"/>
              <a:t>fao01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　　　　　</a:t>
            </a:r>
            <a:r>
              <a:rPr lang="en-US" altLang="zh-TW" sz="2400" dirty="0" smtClean="0"/>
              <a:t>fao01@tmps.hc.edu.tw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事務組長：</a:t>
            </a:r>
            <a:r>
              <a:rPr lang="en-US" altLang="zh-TW" sz="2400" dirty="0" smtClean="0"/>
              <a:t>fao02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fao02@tmps.hc.edu.tw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文書組長：</a:t>
            </a:r>
            <a:r>
              <a:rPr lang="en-US" altLang="zh-TW" sz="2400" dirty="0" smtClean="0"/>
              <a:t>fao03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fao03@tmps.hc.edu.tw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出</a:t>
            </a:r>
            <a:r>
              <a:rPr lang="zh-TW" altLang="en-US" sz="2400" dirty="0"/>
              <a:t>納</a:t>
            </a:r>
            <a:r>
              <a:rPr lang="zh-TW" altLang="en-US" sz="2400" dirty="0" smtClean="0"/>
              <a:t>組長：</a:t>
            </a:r>
            <a:r>
              <a:rPr lang="en-US" altLang="zh-TW" sz="2400" dirty="0" smtClean="0"/>
              <a:t>fao06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fao06@tmps.hc.edu.tw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46273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幼兒園、健康中心公務帳號</a:t>
            </a:r>
            <a:endParaRPr lang="zh-TW" altLang="en-US" dirty="0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057558" cy="510586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幼兒園主任：</a:t>
            </a:r>
            <a:r>
              <a:rPr lang="en-US" altLang="zh-TW" sz="2400" dirty="0" smtClean="0"/>
              <a:t>preschool01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　　　　　</a:t>
            </a:r>
            <a:r>
              <a:rPr lang="en-US" altLang="zh-TW" sz="2400" dirty="0" smtClean="0"/>
              <a:t>preschool01@tmps.hc.edu.tw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幼兒園教</a:t>
            </a:r>
            <a:r>
              <a:rPr lang="zh-TW" altLang="en-US" sz="2400" dirty="0"/>
              <a:t>保</a:t>
            </a:r>
            <a:r>
              <a:rPr lang="zh-TW" altLang="en-US" sz="2400" dirty="0" smtClean="0"/>
              <a:t>組長：</a:t>
            </a:r>
            <a:r>
              <a:rPr lang="en-US" altLang="zh-TW" sz="2400" dirty="0" smtClean="0"/>
              <a:t>preschool02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preschool02@tmps.hc.edu.tw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空間與電子信箱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健康中心護理</a:t>
            </a:r>
            <a:r>
              <a:rPr lang="zh-TW" altLang="en-US" sz="2400" dirty="0"/>
              <a:t>師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hco01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hco01@tmps.hc.edu.tw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</a:t>
            </a:r>
            <a:r>
              <a:rPr lang="zh-TW" altLang="en-US" sz="2400" dirty="0" smtClean="0"/>
              <a:t>電子信箱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張雅琳</a:t>
            </a:r>
            <a:r>
              <a:rPr lang="en-US" altLang="zh-TW" sz="2400" dirty="0" smtClean="0"/>
              <a:t>)</a:t>
            </a:r>
            <a:endParaRPr lang="en-US" altLang="zh-TW" sz="24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 smtClean="0"/>
              <a:t>健康中心護理</a:t>
            </a:r>
            <a:r>
              <a:rPr lang="zh-TW" altLang="en-US" sz="2400" dirty="0"/>
              <a:t>師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hco02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400" dirty="0"/>
              <a:t>　　　　　</a:t>
            </a:r>
            <a:r>
              <a:rPr lang="en-US" altLang="zh-TW" sz="2400" dirty="0" smtClean="0"/>
              <a:t>hco04@tmps.hc.edu.tw (</a:t>
            </a:r>
            <a:r>
              <a:rPr lang="zh-TW" altLang="en-US" sz="2400" dirty="0"/>
              <a:t>東門</a:t>
            </a:r>
            <a:r>
              <a:rPr lang="en-US" altLang="zh-TW" sz="2400" dirty="0" err="1"/>
              <a:t>Gsuite</a:t>
            </a:r>
            <a:r>
              <a:rPr lang="zh-TW" altLang="en-US" sz="2400" dirty="0"/>
              <a:t>空間與</a:t>
            </a:r>
            <a:r>
              <a:rPr lang="zh-TW" altLang="en-US" sz="2400" dirty="0" smtClean="0"/>
              <a:t>電子信箱</a:t>
            </a:r>
            <a:r>
              <a:rPr lang="en-US" altLang="zh-TW" sz="2400" dirty="0" smtClean="0"/>
              <a:t>-</a:t>
            </a:r>
            <a:r>
              <a:rPr lang="zh-TW" altLang="en-US" sz="2400" dirty="0" smtClean="0"/>
              <a:t>羅靜蓉</a:t>
            </a:r>
            <a:r>
              <a:rPr lang="en-US" altLang="zh-TW" sz="2400" dirty="0" smtClean="0"/>
              <a:t>)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5306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公務帳號登</a:t>
            </a:r>
            <a:r>
              <a:rPr lang="zh-TW" altLang="en-US" dirty="0"/>
              <a:t>入</a:t>
            </a:r>
            <a:r>
              <a:rPr lang="zh-TW" altLang="en-US" dirty="0" smtClean="0"/>
              <a:t>密碼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277366" cy="5105869"/>
          </a:xfrm>
        </p:spPr>
        <p:txBody>
          <a:bodyPr>
            <a:normAutofit fontScale="92500"/>
          </a:bodyPr>
          <a:lstStyle/>
          <a:p>
            <a:r>
              <a:rPr lang="zh-TW" altLang="en-US" sz="2800" dirty="0" smtClean="0"/>
              <a:t>所有公務帳號目前都未設定密碼，所以如果老師想要把密碼設為你便於記憶的密碼，可以透過任何管道私訊給資訊組。</a:t>
            </a:r>
            <a:endParaRPr lang="en-US" altLang="zh-TW" sz="2800" dirty="0" smtClean="0"/>
          </a:p>
          <a:p>
            <a:r>
              <a:rPr lang="en-US" altLang="zh-TW" sz="2800" dirty="0" smtClean="0">
                <a:solidFill>
                  <a:srgbClr val="00B050"/>
                </a:solidFill>
              </a:rPr>
              <a:t>PS</a:t>
            </a:r>
            <a:r>
              <a:rPr lang="zh-TW" altLang="en-US" sz="2800" dirty="0" smtClean="0">
                <a:solidFill>
                  <a:srgbClr val="00B050"/>
                </a:solidFill>
              </a:rPr>
              <a:t> </a:t>
            </a:r>
            <a:r>
              <a:rPr lang="en-US" altLang="zh-TW" sz="2800" dirty="0" smtClean="0">
                <a:solidFill>
                  <a:srgbClr val="00B050"/>
                </a:solidFill>
              </a:rPr>
              <a:t>:</a:t>
            </a:r>
            <a:r>
              <a:rPr lang="zh-TW" altLang="en-US" sz="2800" dirty="0" smtClean="0">
                <a:solidFill>
                  <a:srgbClr val="00B050"/>
                </a:solidFill>
              </a:rPr>
              <a:t> 如果使用忘記密碼選項，你</a:t>
            </a:r>
            <a:r>
              <a:rPr lang="zh-TW" altLang="en-US" sz="2800" dirty="0">
                <a:solidFill>
                  <a:srgbClr val="00B050"/>
                </a:solidFill>
              </a:rPr>
              <a:t>只</a:t>
            </a:r>
            <a:r>
              <a:rPr lang="zh-TW" altLang="en-US" sz="2800" dirty="0" smtClean="0">
                <a:solidFill>
                  <a:srgbClr val="00B050"/>
                </a:solidFill>
              </a:rPr>
              <a:t>能得到一組隨機且難記的密碼</a:t>
            </a:r>
            <a:r>
              <a:rPr lang="zh-TW" altLang="en-US" sz="2800" dirty="0">
                <a:solidFill>
                  <a:srgbClr val="00B050"/>
                </a:solidFill>
              </a:rPr>
              <a:t>。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>
              <a:spcAft>
                <a:spcPts val="0"/>
              </a:spcAft>
            </a:pPr>
            <a:r>
              <a:rPr lang="zh-TW" altLang="en-US" sz="2800" dirty="0" smtClean="0"/>
              <a:t>以下建議由於不符合校園資安規定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資訊組推薦了但不負責：</a:t>
            </a:r>
            <a:endParaRPr lang="en-US" altLang="zh-TW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 smtClean="0"/>
              <a:t>　　由於每個人的各種帳號數量眾多，如何記憶帳號與密碼已經成為了一個困難的任務，東門的校網操作設計與</a:t>
            </a:r>
            <a:r>
              <a:rPr lang="en-US" altLang="zh-TW" sz="2800" dirty="0" smtClean="0"/>
              <a:t>Google</a:t>
            </a:r>
            <a:r>
              <a:rPr lang="zh-TW" altLang="en-US" sz="2800" dirty="0" smtClean="0"/>
              <a:t>的教育帳號</a:t>
            </a:r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Gsuite</a:t>
            </a:r>
            <a:r>
              <a:rPr lang="zh-TW" altLang="en-US" sz="2800" dirty="0" smtClean="0"/>
              <a:t>帳號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綁在一起，所以不負責任的建議可以設為與</a:t>
            </a:r>
            <a:r>
              <a:rPr lang="en-US" altLang="zh-TW" sz="2800" dirty="0" err="1" smtClean="0"/>
              <a:t>Gsuite</a:t>
            </a:r>
            <a:r>
              <a:rPr lang="zh-TW" altLang="en-US" sz="2800" dirty="0" smtClean="0"/>
              <a:t>一樣，以方便記憶。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0891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注意事項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277366" cy="510586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 smtClean="0"/>
              <a:t>教育部要求所有新設之校園網站必須要送審</a:t>
            </a:r>
            <a:r>
              <a:rPr lang="en-US" altLang="zh-TW" sz="2800" dirty="0" smtClean="0"/>
              <a:t>NCC</a:t>
            </a:r>
            <a:r>
              <a:rPr lang="zh-TW" altLang="en-US" sz="2800" dirty="0" smtClean="0"/>
              <a:t>並通過無障礙閱讀，因此以下兩項簡單規定，務必請所有業務單位配合：</a:t>
            </a:r>
            <a:endParaRPr lang="en-US" altLang="zh-TW" sz="2800" dirty="0" smtClean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B050"/>
                </a:solidFill>
              </a:rPr>
              <a:t>技術規則由資訊組負責維護，如文字大小只能 </a:t>
            </a:r>
            <a:r>
              <a:rPr lang="en-US" altLang="zh-TW" sz="2800" dirty="0" err="1" smtClean="0">
                <a:solidFill>
                  <a:srgbClr val="00B050"/>
                </a:solidFill>
              </a:rPr>
              <a:t>em</a:t>
            </a:r>
            <a:r>
              <a:rPr lang="zh-TW" altLang="en-US" sz="2800" dirty="0" smtClean="0">
                <a:solidFill>
                  <a:srgbClr val="00B050"/>
                </a:solidFill>
              </a:rPr>
              <a:t> 不能 </a:t>
            </a:r>
            <a:r>
              <a:rPr lang="en-US" altLang="zh-TW" sz="2800" dirty="0" err="1" smtClean="0">
                <a:solidFill>
                  <a:srgbClr val="00B050"/>
                </a:solidFill>
              </a:rPr>
              <a:t>pt</a:t>
            </a:r>
            <a:r>
              <a:rPr lang="zh-TW" altLang="en-US" sz="2800" dirty="0" smtClean="0">
                <a:solidFill>
                  <a:srgbClr val="00B050"/>
                </a:solidFill>
              </a:rPr>
              <a:t>。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B050"/>
                </a:solidFill>
              </a:rPr>
              <a:t>附件格式必須使用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開放式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文件</a:t>
            </a:r>
            <a:r>
              <a:rPr lang="zh-TW" altLang="en-US" sz="2800" dirty="0" smtClean="0">
                <a:solidFill>
                  <a:srgbClr val="00B050"/>
                </a:solidFill>
              </a:rPr>
              <a:t>。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>
                <a:solidFill>
                  <a:srgbClr val="00B050"/>
                </a:solidFill>
              </a:rPr>
              <a:t>用</a:t>
            </a:r>
            <a:r>
              <a:rPr lang="zh-TW" altLang="en-US" sz="2800" dirty="0" smtClean="0">
                <a:solidFill>
                  <a:srgbClr val="00B050"/>
                </a:solidFill>
              </a:rPr>
              <a:t>白話文來</a:t>
            </a:r>
            <a:r>
              <a:rPr lang="zh-TW" altLang="en-US" sz="2800" dirty="0" smtClean="0">
                <a:solidFill>
                  <a:srgbClr val="00B050"/>
                </a:solidFill>
              </a:rPr>
              <a:t>說</a:t>
            </a:r>
            <a:r>
              <a:rPr lang="zh-TW" altLang="en-US" sz="2800" dirty="0">
                <a:solidFill>
                  <a:srgbClr val="00B050"/>
                </a:solidFill>
              </a:rPr>
              <a:t>：</a:t>
            </a:r>
            <a:r>
              <a:rPr lang="zh-TW" altLang="en-US" sz="2800" dirty="0" smtClean="0">
                <a:solidFill>
                  <a:srgbClr val="00B050"/>
                </a:solidFill>
              </a:rPr>
              <a:t>老師</a:t>
            </a:r>
            <a:r>
              <a:rPr lang="zh-TW" altLang="en-US" sz="2800" dirty="0" smtClean="0">
                <a:solidFill>
                  <a:srgbClr val="00B050"/>
                </a:solidFill>
              </a:rPr>
              <a:t>在張貼</a:t>
            </a:r>
            <a:r>
              <a:rPr lang="zh-TW" altLang="en-US" sz="2800" dirty="0" smtClean="0">
                <a:solidFill>
                  <a:srgbClr val="00B050"/>
                </a:solidFill>
              </a:rPr>
              <a:t>公告上</a:t>
            </a:r>
            <a:r>
              <a:rPr lang="zh-TW" altLang="en-US" sz="2800" dirty="0" smtClean="0">
                <a:solidFill>
                  <a:srgbClr val="00B050"/>
                </a:solidFill>
              </a:rPr>
              <a:t>傳附件時，</a:t>
            </a:r>
            <a:r>
              <a:rPr lang="zh-TW" altLang="en-US" sz="2800" dirty="0" smtClean="0">
                <a:solidFill>
                  <a:srgbClr val="00B050"/>
                </a:solidFill>
              </a:rPr>
              <a:t>不能使用 </a:t>
            </a:r>
            <a:r>
              <a:rPr lang="en-US" altLang="zh-TW" sz="2800" dirty="0" smtClean="0">
                <a:solidFill>
                  <a:srgbClr val="00B050"/>
                </a:solidFill>
              </a:rPr>
              <a:t>word</a:t>
            </a:r>
            <a:r>
              <a:rPr lang="zh-TW" altLang="en-US" sz="2800" dirty="0" smtClean="0">
                <a:solidFill>
                  <a:srgbClr val="00B050"/>
                </a:solidFill>
              </a:rPr>
              <a:t>、</a:t>
            </a:r>
            <a:r>
              <a:rPr lang="en-US" altLang="zh-TW" sz="2800" dirty="0" smtClean="0">
                <a:solidFill>
                  <a:srgbClr val="00B050"/>
                </a:solidFill>
              </a:rPr>
              <a:t>excel</a:t>
            </a:r>
            <a:r>
              <a:rPr lang="zh-TW" altLang="en-US" sz="2800" dirty="0" smtClean="0">
                <a:solidFill>
                  <a:srgbClr val="00B050"/>
                </a:solidFill>
              </a:rPr>
              <a:t>、</a:t>
            </a:r>
            <a:r>
              <a:rPr lang="en-US" altLang="zh-TW" sz="2800" dirty="0" smtClean="0">
                <a:solidFill>
                  <a:srgbClr val="00B050"/>
                </a:solidFill>
              </a:rPr>
              <a:t>power point</a:t>
            </a:r>
            <a:r>
              <a:rPr lang="zh-TW" altLang="en-US" sz="2800" dirty="0" smtClean="0">
                <a:solidFill>
                  <a:srgbClr val="00B050"/>
                </a:solidFill>
              </a:rPr>
              <a:t> 等檔案格式上傳，一定要</a:t>
            </a:r>
            <a:r>
              <a:rPr lang="zh-TW" altLang="en-US" sz="2800" dirty="0" smtClean="0">
                <a:solidFill>
                  <a:srgbClr val="00B050"/>
                </a:solidFill>
              </a:rPr>
              <a:t>使用自由軟體格是如 </a:t>
            </a:r>
            <a:r>
              <a:rPr lang="en-US" altLang="zh-TW" sz="2800" dirty="0" smtClean="0">
                <a:solidFill>
                  <a:srgbClr val="00B050"/>
                </a:solidFill>
              </a:rPr>
              <a:t>PDF</a:t>
            </a:r>
            <a:r>
              <a:rPr lang="zh-TW" altLang="en-US" sz="2800" dirty="0" smtClean="0">
                <a:solidFill>
                  <a:srgbClr val="00B050"/>
                </a:solidFill>
              </a:rPr>
              <a:t> 或 </a:t>
            </a:r>
            <a:r>
              <a:rPr lang="en-US" altLang="zh-TW" sz="2800" dirty="0" smtClean="0">
                <a:solidFill>
                  <a:srgbClr val="00B050"/>
                </a:solidFill>
              </a:rPr>
              <a:t>OpenOffice </a:t>
            </a:r>
            <a:r>
              <a:rPr lang="zh-TW" altLang="en-US" sz="2800" dirty="0" smtClean="0">
                <a:solidFill>
                  <a:srgbClr val="00B050"/>
                </a:solidFill>
              </a:rPr>
              <a:t>格式的</a:t>
            </a:r>
            <a:r>
              <a:rPr lang="zh-TW" altLang="en-US" sz="2800" dirty="0" smtClean="0">
                <a:solidFill>
                  <a:srgbClr val="00B050"/>
                </a:solidFill>
              </a:rPr>
              <a:t>檔案。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>
                <a:solidFill>
                  <a:srgbClr val="00B050"/>
                </a:solidFill>
              </a:rPr>
              <a:t>如果出於使用者需要編輯電子</a:t>
            </a:r>
            <a:r>
              <a:rPr lang="zh-TW" altLang="en-US" sz="2800" dirty="0" smtClean="0">
                <a:solidFill>
                  <a:srgbClr val="00B050"/>
                </a:solidFill>
              </a:rPr>
              <a:t>檔的因素，一定要上傳 </a:t>
            </a:r>
            <a:r>
              <a:rPr lang="en-US" altLang="zh-TW" sz="2800" dirty="0" smtClean="0">
                <a:solidFill>
                  <a:srgbClr val="00B050"/>
                </a:solidFill>
              </a:rPr>
              <a:t>word</a:t>
            </a:r>
            <a:r>
              <a:rPr lang="zh-TW" altLang="en-US" sz="2800" dirty="0" smtClean="0">
                <a:solidFill>
                  <a:srgbClr val="00B050"/>
                </a:solidFill>
              </a:rPr>
              <a:t> 檔案，則務必連同相同內容的 </a:t>
            </a:r>
            <a:r>
              <a:rPr lang="en-US" altLang="zh-TW" sz="2800" dirty="0" smtClean="0">
                <a:solidFill>
                  <a:srgbClr val="00B050"/>
                </a:solidFill>
              </a:rPr>
              <a:t>PDF </a:t>
            </a:r>
            <a:r>
              <a:rPr lang="zh-TW" altLang="en-US" sz="2800" dirty="0" smtClean="0">
                <a:solidFill>
                  <a:srgbClr val="00B050"/>
                </a:solidFill>
              </a:rPr>
              <a:t>檔案一起上傳。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dirty="0" smtClean="0">
                <a:solidFill>
                  <a:srgbClr val="00B050"/>
                </a:solidFill>
              </a:rPr>
              <a:t>如果有上傳圖片的需求，必須要加註文字來描述圖片的內容。</a:t>
            </a:r>
            <a:r>
              <a:rPr lang="en-US" altLang="zh-TW" sz="2800" dirty="0" smtClean="0">
                <a:solidFill>
                  <a:srgbClr val="00B050"/>
                </a:solidFill>
              </a:rPr>
              <a:t>(</a:t>
            </a:r>
            <a:r>
              <a:rPr lang="zh-TW" altLang="en-US" sz="2800" dirty="0" smtClean="0">
                <a:solidFill>
                  <a:srgbClr val="00B050"/>
                </a:solidFill>
              </a:rPr>
              <a:t>說明市幼範例</a:t>
            </a:r>
            <a:r>
              <a:rPr lang="en-US" altLang="zh-TW" sz="2800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dirty="0" smtClean="0">
                <a:solidFill>
                  <a:schemeClr val="bg2"/>
                </a:solidFill>
              </a:rPr>
              <a:t>我個人是覺得 </a:t>
            </a:r>
            <a:r>
              <a:rPr lang="en-US" altLang="zh-TW" sz="2800" dirty="0" smtClean="0">
                <a:solidFill>
                  <a:schemeClr val="bg2"/>
                </a:solidFill>
              </a:rPr>
              <a:t>NCC</a:t>
            </a:r>
            <a:r>
              <a:rPr lang="zh-TW" altLang="en-US" sz="2800" dirty="0" smtClean="0">
                <a:solidFill>
                  <a:schemeClr val="bg2"/>
                </a:solidFill>
              </a:rPr>
              <a:t> 的無障礙準則超級機車，也不知道是哪個天才想出的標準，所以我超想知道有多少視覺障礙的人會</a:t>
            </a:r>
            <a:r>
              <a:rPr lang="zh-TW" altLang="en-US" sz="2800" dirty="0">
                <a:solidFill>
                  <a:schemeClr val="bg2"/>
                </a:solidFill>
              </a:rPr>
              <a:t>想</a:t>
            </a:r>
            <a:r>
              <a:rPr lang="zh-TW" altLang="en-US" sz="2800" dirty="0" smtClean="0">
                <a:solidFill>
                  <a:schemeClr val="bg2"/>
                </a:solidFill>
              </a:rPr>
              <a:t>閱讀東門網站。</a:t>
            </a:r>
            <a:endParaRPr lang="en-US" altLang="zh-TW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原來的東門網站好好地，為何要更</a:t>
            </a:r>
            <a:r>
              <a:rPr lang="zh-TW" altLang="en-US" dirty="0"/>
              <a:t>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277366" cy="510586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 smtClean="0"/>
              <a:t>為提升校園資訊安全，避免機關學校網路遭受駭客入侵，而造成機敏資料外洩或網路機能被破壞</a:t>
            </a:r>
            <a:r>
              <a:rPr lang="zh-TW" altLang="en-US" sz="2800" dirty="0"/>
              <a:t>。</a:t>
            </a:r>
            <a:r>
              <a:rPr lang="zh-TW" altLang="en-US" sz="2800" dirty="0" smtClean="0"/>
              <a:t>故自</a:t>
            </a:r>
            <a:r>
              <a:rPr lang="en-US" altLang="zh-TW" sz="2800" dirty="0" smtClean="0"/>
              <a:t>108</a:t>
            </a:r>
            <a:r>
              <a:rPr lang="zh-TW" altLang="en-US" sz="2800" dirty="0" smtClean="0"/>
              <a:t>年起，教育部即指示各縣市網路中心積極辦理校園網站向上集中之政策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各校向上集中之校園網站，將由新竹市教育網路中心代管，集中後各校校園網站之系統安全性將由網路中心接手 </a:t>
            </a:r>
            <a:r>
              <a:rPr lang="en-US" altLang="zh-TW" sz="2800" dirty="0" smtClean="0"/>
              <a:t>(</a:t>
            </a:r>
            <a:r>
              <a:rPr lang="zh-TW" altLang="en-US" sz="2800" dirty="0" smtClean="0">
                <a:solidFill>
                  <a:srgbClr val="00B050"/>
                </a:solidFill>
              </a:rPr>
              <a:t>優點是資訊組日後不必再查閱 </a:t>
            </a:r>
            <a:r>
              <a:rPr lang="en-US" altLang="zh-TW" sz="2800" dirty="0" smtClean="0">
                <a:solidFill>
                  <a:srgbClr val="00B050"/>
                </a:solidFill>
              </a:rPr>
              <a:t>log </a:t>
            </a:r>
            <a:r>
              <a:rPr lang="zh-TW" altLang="en-US" sz="2800" dirty="0" smtClean="0">
                <a:solidFill>
                  <a:srgbClr val="00B050"/>
                </a:solidFill>
              </a:rPr>
              <a:t>檔，看看武林中有哪位大俠想爬牆進東門，幹些有的沒的，然後資訊組再想辦法 </a:t>
            </a:r>
            <a:r>
              <a:rPr lang="en-US" altLang="zh-TW" sz="2800" dirty="0" smtClean="0">
                <a:solidFill>
                  <a:srgbClr val="00B050"/>
                </a:solidFill>
              </a:rPr>
              <a:t>”</a:t>
            </a:r>
            <a:r>
              <a:rPr lang="zh-TW" altLang="en-US" sz="2800" dirty="0" smtClean="0">
                <a:solidFill>
                  <a:srgbClr val="00B050"/>
                </a:solidFill>
              </a:rPr>
              <a:t>不漏可</a:t>
            </a:r>
            <a:r>
              <a:rPr lang="en-US" altLang="zh-TW" sz="2800" dirty="0" smtClean="0">
                <a:solidFill>
                  <a:srgbClr val="00B050"/>
                </a:solidFill>
              </a:rPr>
              <a:t>(block)+</a:t>
            </a:r>
            <a:r>
              <a:rPr lang="zh-TW" altLang="en-US" sz="2800" dirty="0" smtClean="0">
                <a:solidFill>
                  <a:srgbClr val="00B050"/>
                </a:solidFill>
              </a:rPr>
              <a:t>迪奈</a:t>
            </a:r>
            <a:r>
              <a:rPr lang="en-US" altLang="zh-TW" sz="2800" dirty="0" smtClean="0">
                <a:solidFill>
                  <a:srgbClr val="00B050"/>
                </a:solidFill>
              </a:rPr>
              <a:t>(deny)”</a:t>
            </a:r>
            <a:r>
              <a:rPr lang="zh-TW" altLang="en-US" sz="2800">
                <a:solidFill>
                  <a:srgbClr val="00B050"/>
                </a:solidFill>
              </a:rPr>
              <a:t>。</a:t>
            </a:r>
            <a:r>
              <a:rPr lang="zh-TW" altLang="en-US" sz="2800" smtClean="0">
                <a:solidFill>
                  <a:srgbClr val="00B050"/>
                </a:solidFill>
              </a:rPr>
              <a:t>缺點是少了這些操作，資訊組的功力</a:t>
            </a:r>
            <a:r>
              <a:rPr lang="zh-TW" altLang="en-US" sz="2800" dirty="0" smtClean="0">
                <a:solidFill>
                  <a:srgbClr val="00B050"/>
                </a:solidFill>
              </a:rPr>
              <a:t>一定會衰退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本校除了校園網站之</a:t>
            </a:r>
            <a:r>
              <a:rPr lang="en-US" altLang="zh-TW" sz="2800" dirty="0" smtClean="0"/>
              <a:t>WWW</a:t>
            </a:r>
            <a:r>
              <a:rPr lang="zh-TW" altLang="en-US" sz="2800" dirty="0" smtClean="0"/>
              <a:t>之服務</a:t>
            </a:r>
            <a:r>
              <a:rPr lang="zh-TW" altLang="en-US" sz="2800" dirty="0"/>
              <a:t>向上</a:t>
            </a:r>
            <a:r>
              <a:rPr lang="zh-TW" altLang="en-US" sz="2800" dirty="0" smtClean="0"/>
              <a:t>集中以</a:t>
            </a:r>
            <a:r>
              <a:rPr lang="zh-TW" altLang="en-US" sz="2800" dirty="0"/>
              <a:t>外</a:t>
            </a:r>
            <a:r>
              <a:rPr lang="zh-TW" altLang="en-US" sz="2800" dirty="0" smtClean="0"/>
              <a:t>，動態網址分配服務</a:t>
            </a:r>
            <a:r>
              <a:rPr lang="en-US" altLang="zh-TW" sz="2800" dirty="0" smtClean="0"/>
              <a:t>DHCP</a:t>
            </a:r>
            <a:r>
              <a:rPr lang="zh-TW" altLang="en-US" sz="2800" dirty="0" smtClean="0"/>
              <a:t>亦同時轉交由網路中心接手代管。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30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行政業務操作說明一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277366" cy="510586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如何張貼公告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為附件準備開放格式的檔案。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同步到各處室網頁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含校內公告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公告分類是我憑空想像的，各處室如需要修改，請聯絡資訊組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如何張貼校園相簿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準備好你的照片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步驟看螢幕提示即可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b="1" dirty="0">
                <a:solidFill>
                  <a:srgbClr val="C00000"/>
                </a:solidFill>
              </a:rPr>
              <a:t>線上維修登記的操作</a:t>
            </a:r>
            <a:endParaRPr lang="en-US" altLang="zh-TW" sz="2800" b="1" dirty="0">
              <a:solidFill>
                <a:srgbClr val="C00000"/>
              </a:solidFill>
            </a:endParaRPr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目前只先實</a:t>
            </a:r>
            <a:r>
              <a:rPr lang="zh-TW" altLang="en-US" sz="2800" dirty="0"/>
              <a:t>作</a:t>
            </a:r>
            <a:r>
              <a:rPr lang="zh-TW" altLang="en-US" sz="2800" dirty="0" smtClean="0"/>
              <a:t>了事務組與資訊組的維修登記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若事務組認為需要修改內容，請知會資訊組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登記步驟看螢幕提示操作即可，非常簡單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zh-TW" sz="2800" dirty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7981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行政業務操作</a:t>
            </a:r>
            <a:r>
              <a:rPr lang="zh-TW" altLang="en-US" dirty="0" smtClean="0"/>
              <a:t>說明二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277366" cy="510586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場地預約登記操作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先選大樓再選教室然後就可以選擇日期與時間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一次最多只能登記 </a:t>
            </a:r>
            <a:r>
              <a:rPr lang="en-US" altLang="zh-TW" sz="2800" dirty="0" smtClean="0"/>
              <a:t>7 </a:t>
            </a:r>
            <a:r>
              <a:rPr lang="zh-TW" altLang="en-US" sz="2800" dirty="0" smtClean="0"/>
              <a:t>節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我也不知道為什麼，找了很久，尚未發現解決辦法</a:t>
            </a:r>
            <a:r>
              <a:rPr lang="en-US" altLang="zh-TW" sz="2800" dirty="0" smtClean="0"/>
              <a:t>)</a:t>
            </a:r>
            <a:r>
              <a:rPr lang="zh-TW" altLang="en-US" sz="2800" dirty="0"/>
              <a:t> 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最多可以預約 </a:t>
            </a:r>
            <a:r>
              <a:rPr lang="en-US" altLang="zh-TW" sz="2800" dirty="0" smtClean="0"/>
              <a:t>180 </a:t>
            </a:r>
            <a:r>
              <a:rPr lang="zh-TW" altLang="en-US" sz="2800" dirty="0" smtClean="0"/>
              <a:t>天後的場地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借用人電話需要填寫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必塡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，請填分機號碼即可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每個場地可預約數量只有 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，若線面顯示 </a:t>
            </a:r>
            <a:r>
              <a:rPr lang="en-US" altLang="zh-TW" sz="2800" dirty="0" smtClean="0"/>
              <a:t>0</a:t>
            </a:r>
            <a:r>
              <a:rPr lang="zh-TW" altLang="en-US" sz="2800" dirty="0" smtClean="0"/>
              <a:t> 即表示該場地已被預約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各處室認為有需要修改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請直接知會資訊組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b="1" dirty="0" smtClean="0">
                <a:solidFill>
                  <a:srgbClr val="C00000"/>
                </a:solidFill>
              </a:rPr>
              <a:t>設備、器材借用登記</a:t>
            </a:r>
            <a:endParaRPr lang="en-US" altLang="zh-TW" sz="2800" b="1" dirty="0" smtClean="0">
              <a:solidFill>
                <a:srgbClr val="C00000"/>
              </a:solidFill>
            </a:endParaRPr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目前只實作了教務處可外借器材，操作步驟與場地預約類似。</a:t>
            </a:r>
            <a:endParaRPr lang="en-US" altLang="zh-TW" sz="2800" dirty="0" smtClean="0"/>
          </a:p>
          <a:p>
            <a:pPr marL="742950" lvl="1" indent="-5143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2800" dirty="0" smtClean="0"/>
              <a:t>各處室若需實作自己的器材借用登記，請與資訊組連絡</a:t>
            </a:r>
            <a:r>
              <a:rPr lang="zh-TW" altLang="en-US" sz="2800" dirty="0"/>
              <a:t>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6442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革命尚未完成，同志仍須努力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277366" cy="5105869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dirty="0" smtClean="0"/>
              <a:t>舊網站還活著，現在的網址是：</a:t>
            </a:r>
            <a:r>
              <a:rPr lang="en-US" altLang="zh-TW" sz="2800" dirty="0">
                <a:hlinkClick r:id="rId2"/>
              </a:rPr>
              <a:t>http://</a:t>
            </a:r>
            <a:r>
              <a:rPr lang="en-US" altLang="zh-TW" sz="2800" dirty="0" smtClean="0">
                <a:hlinkClick r:id="rId2"/>
              </a:rPr>
              <a:t>web.tmps.hc.edu.tw</a:t>
            </a:r>
            <a:r>
              <a:rPr lang="zh-TW" altLang="en-US" sz="2800" dirty="0" smtClean="0"/>
              <a:t> 。</a:t>
            </a:r>
            <a:endParaRPr lang="en-US" altLang="zh-TW" sz="2800" dirty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dirty="0" smtClean="0"/>
              <a:t>舊網站預計將運行至 </a:t>
            </a:r>
            <a:r>
              <a:rPr lang="en-US" altLang="zh-TW" sz="2800" dirty="0" smtClean="0"/>
              <a:t>2020-1231</a:t>
            </a:r>
            <a:r>
              <a:rPr lang="zh-TW" altLang="en-US" sz="2800" dirty="0"/>
              <a:t> 。</a:t>
            </a:r>
            <a:endParaRPr lang="en-US" altLang="zh-TW" sz="2800" dirty="0" smtClean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dirty="0" smtClean="0"/>
              <a:t>各處室還有很多網站尚未完成，若業務單位有想法，歡迎把你的想法與資訊組分享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dirty="0" smtClean="0"/>
              <a:t>各業務單位若時間緊迫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如活動組之學生課後社團網頁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，歡迎隨時找時間跟我討論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 marL="51435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sz="2800" dirty="0" smtClean="0"/>
              <a:t>資訊組預定在 </a:t>
            </a:r>
            <a:r>
              <a:rPr lang="en-US" altLang="zh-TW" sz="2800" dirty="0" smtClean="0"/>
              <a:t>2020</a:t>
            </a:r>
            <a:r>
              <a:rPr lang="zh-TW" altLang="en-US" sz="2800" dirty="0" smtClean="0"/>
              <a:t> 年 </a:t>
            </a:r>
            <a:r>
              <a:rPr lang="en-US" altLang="zh-TW" sz="2800" dirty="0" smtClean="0"/>
              <a:t>12</a:t>
            </a:r>
            <a:r>
              <a:rPr lang="zh-TW" altLang="en-US" sz="2800" dirty="0" smtClean="0"/>
              <a:t> 月，要完成全校全部分頁，並通過</a:t>
            </a:r>
            <a:r>
              <a:rPr lang="en-US" altLang="zh-TW" sz="2800" dirty="0" smtClean="0"/>
              <a:t>NCC</a:t>
            </a:r>
            <a:r>
              <a:rPr lang="zh-TW" altLang="en-US" sz="2800" dirty="0" smtClean="0"/>
              <a:t>的無障礙閱讀認證</a:t>
            </a:r>
            <a:r>
              <a:rPr lang="zh-TW" altLang="en-US" sz="2800" dirty="0"/>
              <a:t>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286784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校網的帳號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277366" cy="5105869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 smtClean="0"/>
              <a:t>每一位兼任行政的老師除了個人帳號以外還有業務公務帳號：</a:t>
            </a:r>
            <a:endParaRPr lang="en-US" altLang="zh-TW" sz="2800" dirty="0"/>
          </a:p>
          <a:p>
            <a:r>
              <a:rPr lang="zh-TW" altLang="en-US" sz="2800" b="1" dirty="0">
                <a:solidFill>
                  <a:srgbClr val="FF0000"/>
                </a:solidFill>
              </a:rPr>
              <a:t>教師個人帳號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　　這是不需要交接的帳號，只要老師在東門服務，不論老師是否兼任行政職務，此帳號為老師的個人帳號，直到老師離職。</a:t>
            </a:r>
            <a:endParaRPr lang="en-US" altLang="zh-TW" sz="2800" dirty="0"/>
          </a:p>
          <a:p>
            <a:r>
              <a:rPr lang="zh-TW" altLang="en-US" sz="2800" b="1" dirty="0" smtClean="0">
                <a:solidFill>
                  <a:srgbClr val="FF0000"/>
                </a:solidFill>
              </a:rPr>
              <a:t>業務公務帳號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　　這是需要交接的帳號，例如資訊組的業務帳號為</a:t>
            </a:r>
            <a:r>
              <a:rPr lang="en-US" altLang="zh-TW" sz="2800" dirty="0" smtClean="0"/>
              <a:t>tao04</a:t>
            </a:r>
            <a:r>
              <a:rPr lang="zh-TW" altLang="en-US" sz="2800" dirty="0" smtClean="0"/>
              <a:t>，當資訊組異動換另一位老師兼任時，此帳號需要交接給接任的老師。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7602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帳號的功能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11277366" cy="510586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 smtClean="0">
                <a:solidFill>
                  <a:srgbClr val="FF0000"/>
                </a:solidFill>
              </a:rPr>
              <a:t>教師個人帳號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　　閱讀本校不對外公開之機敏文件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如校內公告、學生個人資料、各項會議記錄、全校教師課表、教師教學年資表等，還可以執行線上維修申請，以及教學場地與教學設備借用登記</a:t>
            </a:r>
            <a:r>
              <a:rPr lang="zh-TW" altLang="en-US" sz="2800" dirty="0"/>
              <a:t>。</a:t>
            </a:r>
            <a:endParaRPr lang="en-US" altLang="zh-TW" sz="2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>
                <a:solidFill>
                  <a:srgbClr val="FF0000"/>
                </a:solidFill>
              </a:rPr>
              <a:t>業務公務帳號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en-US" sz="2800" dirty="0"/>
              <a:t>　　除了</a:t>
            </a:r>
            <a:r>
              <a:rPr lang="zh-TW" altLang="en-US" sz="2800" dirty="0" smtClean="0"/>
              <a:t>以上教師</a:t>
            </a:r>
            <a:r>
              <a:rPr lang="zh-TW" altLang="en-US" sz="2800" dirty="0"/>
              <a:t>個人帳號的功能以外，業務公務帳號還</a:t>
            </a:r>
            <a:r>
              <a:rPr lang="zh-TW" altLang="en-US" sz="2800" dirty="0" smtClean="0"/>
              <a:t>可以發佈業務公告、張貼各類活動照片以及增刪自己業務網頁的內容。</a:t>
            </a:r>
            <a:endParaRPr lang="en-US" altLang="zh-TW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b="1" dirty="0">
                <a:solidFill>
                  <a:srgbClr val="FF0000"/>
                </a:solidFill>
              </a:rPr>
              <a:t>我剛剛發現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/>
              <a:t>　　</a:t>
            </a:r>
            <a:r>
              <a:rPr lang="zh-TW" altLang="en-US" sz="2800" dirty="0" smtClean="0"/>
              <a:t>老師</a:t>
            </a:r>
            <a:r>
              <a:rPr lang="zh-TW" altLang="en-US" sz="2800" dirty="0"/>
              <a:t>只要成功登入校網，每一個老師都可以</a:t>
            </a:r>
            <a:r>
              <a:rPr lang="zh-TW" altLang="en-US" sz="2800" dirty="0" smtClean="0"/>
              <a:t>發佈</a:t>
            </a:r>
            <a:r>
              <a:rPr lang="zh-TW" altLang="en-US" sz="2800" b="1" dirty="0" smtClean="0">
                <a:solidFill>
                  <a:srgbClr val="00B050"/>
                </a:solidFill>
              </a:rPr>
              <a:t>活動相簿</a:t>
            </a:r>
            <a:r>
              <a:rPr lang="zh-TW" altLang="en-US" sz="2800" dirty="0" smtClean="0"/>
              <a:t>，歡迎每一位老師，只要您願意把您的班級日常貼出來，東門一定是新竹最強。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0219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7" y="1871753"/>
            <a:ext cx="10058400" cy="472247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個人帳號的登入步驟</a:t>
            </a:r>
            <a:r>
              <a:rPr lang="en-US" altLang="zh-TW" dirty="0" smtClean="0"/>
              <a:t>-1</a:t>
            </a:r>
            <a:endParaRPr lang="zh-TW" altLang="en-US" dirty="0"/>
          </a:p>
        </p:txBody>
      </p:sp>
      <p:sp>
        <p:nvSpPr>
          <p:cNvPr id="6" name="圓角矩形圖說文字 5"/>
          <p:cNvSpPr/>
          <p:nvPr/>
        </p:nvSpPr>
        <p:spPr>
          <a:xfrm>
            <a:off x="7543800" y="4668715"/>
            <a:ext cx="4396155" cy="1925515"/>
          </a:xfrm>
          <a:prstGeom prst="wedgeRoundRectCallout">
            <a:avLst>
              <a:gd name="adj1" fmla="val -20208"/>
              <a:gd name="adj2" fmla="val -74342"/>
              <a:gd name="adj3" fmla="val 16667"/>
            </a:avLst>
          </a:prstGeom>
          <a:solidFill>
            <a:srgbClr val="4472C4">
              <a:alpha val="69804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先開啟網頁</a:t>
            </a:r>
            <a:r>
              <a:rPr lang="zh-TW" altLang="en-US" sz="2400" b="1" dirty="0"/>
              <a:t> </a:t>
            </a:r>
            <a:r>
              <a:rPr lang="en-US" altLang="zh-TW" sz="2400" b="1" dirty="0" smtClean="0"/>
              <a:t>: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http://www.tmps.hc.edu.tw</a:t>
            </a:r>
          </a:p>
          <a:p>
            <a:r>
              <a:rPr lang="zh-TW" altLang="en-US" sz="2400" b="1" dirty="0" smtClean="0"/>
              <a:t>然後點選右上角的登入</a:t>
            </a:r>
            <a:endParaRPr lang="en-US" altLang="zh-TW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464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個人帳號的登入步驟</a:t>
            </a:r>
            <a:r>
              <a:rPr lang="en-US" altLang="zh-TW" dirty="0" smtClean="0"/>
              <a:t>-2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50" y="1425265"/>
            <a:ext cx="3844773" cy="5119690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6893169" y="2804746"/>
            <a:ext cx="3323493" cy="3560884"/>
          </a:xfrm>
          <a:prstGeom prst="wedgeRoundRectCallout">
            <a:avLst>
              <a:gd name="adj1" fmla="val -62478"/>
              <a:gd name="adj2" fmla="val 17531"/>
              <a:gd name="adj3" fmla="val 16667"/>
            </a:avLst>
          </a:prstGeom>
          <a:solidFill>
            <a:srgbClr val="4472C4">
              <a:alpha val="69804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出現登入畫面後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請點選綠色按鈕的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r>
              <a:rPr lang="zh-TW" altLang="en-US" sz="2400" b="1" dirty="0" smtClean="0"/>
              <a:t>新竹市教育雲端帳號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34930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個人帳號的登入步驟</a:t>
            </a:r>
            <a:r>
              <a:rPr lang="en-US" altLang="zh-TW" dirty="0" smtClean="0"/>
              <a:t>-3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75" y="1417516"/>
            <a:ext cx="4379581" cy="4948115"/>
          </a:xfrm>
        </p:spPr>
      </p:pic>
      <p:sp>
        <p:nvSpPr>
          <p:cNvPr id="5" name="圓角矩形圖說文字 4"/>
          <p:cNvSpPr/>
          <p:nvPr/>
        </p:nvSpPr>
        <p:spPr>
          <a:xfrm>
            <a:off x="6690946" y="2215662"/>
            <a:ext cx="3622431" cy="3560884"/>
          </a:xfrm>
          <a:prstGeom prst="wedgeRoundRectCallout">
            <a:avLst>
              <a:gd name="adj1" fmla="val -62478"/>
              <a:gd name="adj2" fmla="val 17531"/>
              <a:gd name="adj3" fmla="val 16667"/>
            </a:avLst>
          </a:prstGeom>
          <a:solidFill>
            <a:srgbClr val="4472C4">
              <a:alpha val="69804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請由上依序輸入</a:t>
            </a:r>
            <a:endParaRPr lang="en-US" altLang="zh-TW" sz="2400" b="1" dirty="0" smtClean="0"/>
          </a:p>
          <a:p>
            <a:endParaRPr lang="en-US" altLang="zh-TW" sz="2400" b="1" dirty="0"/>
          </a:p>
          <a:p>
            <a:r>
              <a:rPr lang="zh-TW" altLang="en-US" sz="2400" b="1" dirty="0" smtClean="0"/>
              <a:t>研習護照的帳號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研習護照的密碼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三個數字的視覺驗證</a:t>
            </a:r>
            <a:r>
              <a:rPr lang="zh-TW" altLang="en-US" sz="2400" b="1" dirty="0"/>
              <a:t>碼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1160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個人帳號的登入步驟</a:t>
            </a:r>
            <a:r>
              <a:rPr lang="en-US" altLang="zh-TW" dirty="0" smtClean="0"/>
              <a:t>-4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7" y="1917787"/>
            <a:ext cx="8476076" cy="4096152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8203223" y="4352193"/>
            <a:ext cx="3736730" cy="2198077"/>
          </a:xfrm>
          <a:prstGeom prst="wedgeRoundRectCallout">
            <a:avLst>
              <a:gd name="adj1" fmla="val -62478"/>
              <a:gd name="adj2" fmla="val -19669"/>
              <a:gd name="adj3" fmla="val 16667"/>
            </a:avLst>
          </a:prstGeom>
          <a:solidFill>
            <a:srgbClr val="4472C4">
              <a:alpha val="69804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這個畫面只有第一次登入時才會出現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r>
              <a:rPr lang="zh-TW" altLang="en-US" sz="2400" b="1" dirty="0" smtClean="0"/>
              <a:t>請大家選擇同意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6006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個人帳號的登入步驟</a:t>
            </a:r>
            <a:r>
              <a:rPr lang="en-US" altLang="zh-TW" dirty="0" smtClean="0"/>
              <a:t>-5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1873934"/>
            <a:ext cx="10058400" cy="4727448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7271238" y="4675867"/>
            <a:ext cx="4686301" cy="1925515"/>
          </a:xfrm>
          <a:prstGeom prst="wedgeRoundRectCallout">
            <a:avLst>
              <a:gd name="adj1" fmla="val -20208"/>
              <a:gd name="adj2" fmla="val -64753"/>
              <a:gd name="adj3" fmla="val 16667"/>
            </a:avLst>
          </a:prstGeom>
          <a:solidFill>
            <a:srgbClr val="4472C4">
              <a:alpha val="69804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成功登入以後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原來的登入就變成了登出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這時老師就可以操作網站的功能</a:t>
            </a:r>
            <a:endParaRPr lang="en-US" altLang="zh-TW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11319896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2_TF10001108.potx" id="{2936D2D2-BC60-48FB-9A7C-05EC47E6CC79}" vid="{78682B59-A957-44C7-AAB7-10BBFA6A1AB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0072C5-DDE0-4258-BA7A-4D4B80DFA63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歡迎使用 PowerPoint 2016</Template>
  <TotalTime>0</TotalTime>
  <Words>1058</Words>
  <Application>Microsoft Office PowerPoint</Application>
  <PresentationFormat>寬螢幕</PresentationFormat>
  <Paragraphs>158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7" baseType="lpstr">
      <vt:lpstr>Microsoft JhengHei UI</vt:lpstr>
      <vt:lpstr>Arial</vt:lpstr>
      <vt:lpstr>Segoe UI</vt:lpstr>
      <vt:lpstr>Wingdings</vt:lpstr>
      <vt:lpstr>WelcomeDoc</vt:lpstr>
      <vt:lpstr>新竹市東區東門國小 109校園網站-教師登入及操作說明</vt:lpstr>
      <vt:lpstr>原來的東門網站好好地，為何要更換</vt:lpstr>
      <vt:lpstr>校網的帳號</vt:lpstr>
      <vt:lpstr>帳號的功能</vt:lpstr>
      <vt:lpstr>個人帳號的登入步驟-1</vt:lpstr>
      <vt:lpstr>個人帳號的登入步驟-2</vt:lpstr>
      <vt:lpstr>個人帳號的登入步驟-3</vt:lpstr>
      <vt:lpstr>個人帳號的登入步驟-4</vt:lpstr>
      <vt:lpstr>個人帳號的登入步驟-5</vt:lpstr>
      <vt:lpstr>業務公務帳號的登入步驟-1</vt:lpstr>
      <vt:lpstr>業務公務帳號的登入步驟-2</vt:lpstr>
      <vt:lpstr>校長、人事、主計公務帳號</vt:lpstr>
      <vt:lpstr>教務處公務帳號</vt:lpstr>
      <vt:lpstr>學務處公務帳號</vt:lpstr>
      <vt:lpstr>輔導處公務帳號</vt:lpstr>
      <vt:lpstr>總務處公務帳號</vt:lpstr>
      <vt:lpstr>幼兒園、健康中心公務帳號</vt:lpstr>
      <vt:lpstr>公務帳號登入密碼</vt:lpstr>
      <vt:lpstr>注意事項</vt:lpstr>
      <vt:lpstr>行政業務操作說明一</vt:lpstr>
      <vt:lpstr>行政業務操作說明二</vt:lpstr>
      <vt:lpstr>革命尚未完成，同志仍須努力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2020-08-11T05:42:39Z</dcterms:created>
  <dcterms:modified xsi:type="dcterms:W3CDTF">2020-08-12T12:53:20Z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